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310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68644" autoAdjust="0"/>
  </p:normalViewPr>
  <p:slideViewPr>
    <p:cSldViewPr snapToGrid="0">
      <p:cViewPr varScale="1">
        <p:scale>
          <a:sx n="76" d="100"/>
          <a:sy n="76" d="100"/>
        </p:scale>
        <p:origin x="1200" y="8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5B6A22-EF1C-41DF-99AE-74E280B46008}" type="datetimeFigureOut">
              <a:rPr lang="en-GB" smtClean="0"/>
              <a:t>24/06/2025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4F2ED6-C14B-487E-8DB0-094FF79BFCED}" type="slidenum">
              <a:rPr lang="en-GB" smtClean="0"/>
              <a:t>‹#›</a:t>
            </a:fld>
            <a:endParaRPr lang="en-GB"/>
          </a:p>
        </p:txBody>
      </p:sp>
    </p:spTree>
    <p:extLst>
      <p:ext uri="{BB962C8B-B14F-4D97-AF65-F5344CB8AC3E}">
        <p14:creationId xmlns:p14="http://schemas.microsoft.com/office/powerpoint/2010/main" val="986111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The Challenge</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RSPCA is a 200-year-old brand with very high awareness, but in recent years, it has been losing share to its competitors.  It also had to contend with the issue that people perceived them to be an organisation who only rescued cats and dogs and prosecuted cruelty.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In 2024, the charity underwent a re-brand, the first in 50 years, to change this perception. Their refined purpose is “to inspire everyone to create a better world for all animals” and they needed to re-immerse themselves into the community - and put SOCIETY back into the RSPCA. </a:t>
            </a:r>
          </a:p>
          <a:p>
            <a:r>
              <a:rPr lang="en-GB" sz="1200" kern="1200" dirty="0">
                <a:solidFill>
                  <a:schemeClr val="tx1"/>
                </a:solidFill>
                <a:effectLst/>
                <a:latin typeface="+mn-lt"/>
                <a:ea typeface="+mn-ea"/>
                <a:cs typeface="+mn-cs"/>
              </a:rPr>
              <a:t>Their key objectives were to:</a:t>
            </a:r>
          </a:p>
          <a:p>
            <a:pPr lvl="0"/>
            <a:r>
              <a:rPr lang="en-GB" sz="1200" kern="1200" dirty="0">
                <a:solidFill>
                  <a:schemeClr val="tx1"/>
                </a:solidFill>
                <a:effectLst/>
                <a:latin typeface="+mn-lt"/>
                <a:ea typeface="+mn-ea"/>
                <a:cs typeface="+mn-cs"/>
              </a:rPr>
              <a:t>Increase consideration to donate up to 30%</a:t>
            </a:r>
          </a:p>
          <a:p>
            <a:pPr lvl="0"/>
            <a:r>
              <a:rPr lang="en-GB" sz="1200" kern="1200" dirty="0">
                <a:solidFill>
                  <a:schemeClr val="tx1"/>
                </a:solidFill>
                <a:effectLst/>
                <a:latin typeface="+mn-lt"/>
                <a:ea typeface="+mn-ea"/>
                <a:cs typeface="+mn-cs"/>
              </a:rPr>
              <a:t>Increase ad awareness to 15% and spontaneous brand awareness to 28%</a:t>
            </a:r>
          </a:p>
          <a:p>
            <a:pPr lvl="0"/>
            <a:r>
              <a:rPr lang="en-GB" sz="1200" kern="1200" dirty="0">
                <a:solidFill>
                  <a:schemeClr val="tx1"/>
                </a:solidFill>
                <a:effectLst/>
                <a:latin typeface="+mn-lt"/>
                <a:ea typeface="+mn-ea"/>
                <a:cs typeface="+mn-cs"/>
              </a:rPr>
              <a:t>Increase donations and drive search volumes</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It was crucial that they didn’t alienate their existing supporters, but at the same time they needed to encourage new customers to reappraise the RSPCA and animal welfare and then consider becoming supporters themselves. </a:t>
            </a:r>
          </a:p>
          <a:p>
            <a:endParaRPr lang="en-GB" dirty="0"/>
          </a:p>
          <a:p>
            <a:r>
              <a:rPr lang="en-GB" sz="1200" b="1" kern="1200" dirty="0">
                <a:solidFill>
                  <a:schemeClr val="tx1"/>
                </a:solidFill>
                <a:effectLst/>
                <a:latin typeface="+mn-lt"/>
                <a:ea typeface="+mn-ea"/>
                <a:cs typeface="+mn-cs"/>
              </a:rPr>
              <a:t>The TV Solution</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JAA knew they would need the scale of TV to deliver the mass reach they needed and TV’s storytelling power to encourage reappraisal. They wanted the campaign to deliver impact above its ad spend so looked for a big, innovative idea.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They opted for a partnership with Gogglebox and Channel 4. Gogglebox was the ideal communications vehicle because not only did it offer scale with an audience of 4.5 million, but the programme is a window on the nation, reflecting every kind of home across every kind of community in a relevant and relatable setting. The warmth and humour from the armchair critics would help to create trust and authenticity and get everyone to rethink their relationship with animals and the RSPCA</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AMVBBDO created a compelling TV ad, ‘RESPECT for all kind’, that showcased the breadth of work undertaken by the charity. </a:t>
            </a: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The Plan</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To kick off the campaign, they ran a 120” ad in Gogglebox and various members of the cast watched and responded to the content, framing the narrative.  To ensure mass simultaneous reach, they also bought a 60” spot in The Twelve on ITV1. This combination drove great search results on day one. </a:t>
            </a:r>
          </a:p>
          <a:p>
            <a:r>
              <a:rPr lang="en-GB" sz="1200" kern="1200" dirty="0">
                <a:solidFill>
                  <a:schemeClr val="tx1"/>
                </a:solidFill>
                <a:effectLst/>
                <a:latin typeface="+mn-lt"/>
                <a:ea typeface="+mn-ea"/>
                <a:cs typeface="+mn-cs"/>
              </a:rPr>
              <a:t>The campaign continued with spots that ran across Channel 4 channels and Channel 4 Streaming – the 60” for the first two weeks and then a 30” cutdown. ITVX was added into the mix to extend reach. </a:t>
            </a:r>
          </a:p>
          <a:p>
            <a:r>
              <a:rPr lang="en-GB" sz="1200" kern="1200" dirty="0">
                <a:solidFill>
                  <a:schemeClr val="tx1"/>
                </a:solidFill>
                <a:effectLst/>
                <a:latin typeface="+mn-lt"/>
                <a:ea typeface="+mn-ea"/>
                <a:cs typeface="+mn-cs"/>
              </a:rPr>
              <a:t>JAA selected contextually relevant programming such as ‘For the Love of Dogs’, ‘Wildlife Rescue’ and ‘The Dog House’ to maximise impact.</a:t>
            </a:r>
          </a:p>
          <a:p>
            <a:r>
              <a:rPr lang="en-GB" sz="1200" kern="1200" dirty="0">
                <a:solidFill>
                  <a:schemeClr val="tx1"/>
                </a:solidFill>
                <a:effectLst/>
                <a:latin typeface="+mn-lt"/>
                <a:ea typeface="+mn-ea"/>
                <a:cs typeface="+mn-cs"/>
              </a:rPr>
              <a:t>The TV activity was supported by spots in cinema – family movies; OOH – with sites in proximity to branches and social. </a:t>
            </a:r>
          </a:p>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Results</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Ad awareness increased to 16.4% (source: YouGov)</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The campaign drove big uplifts in search – 40% higher on launch day and 250% higher at the time of the Gogglebox ad (source: Google Search Trends)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Consideration rose to over 30%</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Cash donations increased to their highest in four years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RSPCA had their most impressive Summer Appeal, generating over £1m from new donors and marking a 400% increase from the previous year</a:t>
            </a: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0DFD36-33EA-4DB4-B32D-6EBE0B1D449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61461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9.xml"/></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0.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24/06/2025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154943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24/06/2025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428750"/>
            <a:ext cx="2680405" cy="383698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428750"/>
            <a:ext cx="2680405" cy="383698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428750"/>
            <a:ext cx="2680405" cy="383698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428750"/>
            <a:ext cx="2680405" cy="383698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2861371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24/06/2025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71174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428750"/>
            <a:ext cx="6342907" cy="383698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67830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24/06/2025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5442018" cy="371174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42875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086203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24/06/2025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71174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5" name="Text Placeholder 7"/>
          <p:cNvSpPr>
            <a:spLocks noGrp="1"/>
          </p:cNvSpPr>
          <p:nvPr>
            <p:ph type="body" sz="quarter" idx="18"/>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a:extLst>
              <a:ext uri="{FF2B5EF4-FFF2-40B4-BE49-F238E27FC236}">
                <a16:creationId xmlns:a16="http://schemas.microsoft.com/office/drawing/2014/main" id="{C83E0A7E-A4E1-41C3-86F6-B6D82D556557}"/>
              </a:ext>
            </a:extLst>
          </p:cNvPr>
          <p:cNvSpPr>
            <a:spLocks noGrp="1"/>
          </p:cNvSpPr>
          <p:nvPr>
            <p:ph type="pic" sz="quarter" idx="14"/>
          </p:nvPr>
        </p:nvSpPr>
        <p:spPr>
          <a:xfrm>
            <a:off x="4930580" y="1428750"/>
            <a:ext cx="3318069" cy="1853970"/>
          </a:xfrm>
          <a:prstGeom prst="rect">
            <a:avLst/>
          </a:prstGeom>
          <a:solidFill>
            <a:schemeClr val="bg1">
              <a:lumMod val="85000"/>
            </a:schemeClr>
          </a:solidFill>
        </p:spPr>
        <p:txBody>
          <a:bodyPr/>
          <a:lstStyle/>
          <a:p>
            <a:endParaRPr lang="en-GB" dirty="0"/>
          </a:p>
        </p:txBody>
      </p:sp>
      <p:sp>
        <p:nvSpPr>
          <p:cNvPr id="19" name="Picture Placeholder 8">
            <a:extLst>
              <a:ext uri="{FF2B5EF4-FFF2-40B4-BE49-F238E27FC236}">
                <a16:creationId xmlns:a16="http://schemas.microsoft.com/office/drawing/2014/main" id="{2E7303BD-8C87-4547-94CC-49DD3934C1D4}"/>
              </a:ext>
            </a:extLst>
          </p:cNvPr>
          <p:cNvSpPr>
            <a:spLocks noGrp="1"/>
          </p:cNvSpPr>
          <p:nvPr>
            <p:ph type="pic" sz="quarter" idx="15"/>
          </p:nvPr>
        </p:nvSpPr>
        <p:spPr>
          <a:xfrm>
            <a:off x="8394505" y="1428750"/>
            <a:ext cx="3318069" cy="1853970"/>
          </a:xfrm>
          <a:prstGeom prst="rect">
            <a:avLst/>
          </a:prstGeom>
          <a:solidFill>
            <a:schemeClr val="bg1">
              <a:lumMod val="85000"/>
            </a:schemeClr>
          </a:solidFill>
        </p:spPr>
        <p:txBody>
          <a:bodyPr/>
          <a:lstStyle/>
          <a:p>
            <a:endParaRPr lang="en-GB" dirty="0"/>
          </a:p>
        </p:txBody>
      </p:sp>
      <p:sp>
        <p:nvSpPr>
          <p:cNvPr id="20" name="Picture Placeholder 8">
            <a:extLst>
              <a:ext uri="{FF2B5EF4-FFF2-40B4-BE49-F238E27FC236}">
                <a16:creationId xmlns:a16="http://schemas.microsoft.com/office/drawing/2014/main" id="{3F505454-5599-4E41-93B7-601ECB120810}"/>
              </a:ext>
            </a:extLst>
          </p:cNvPr>
          <p:cNvSpPr>
            <a:spLocks noGrp="1"/>
          </p:cNvSpPr>
          <p:nvPr>
            <p:ph type="pic" sz="quarter" idx="16"/>
          </p:nvPr>
        </p:nvSpPr>
        <p:spPr>
          <a:xfrm>
            <a:off x="8394505" y="3411769"/>
            <a:ext cx="3318069" cy="1853970"/>
          </a:xfrm>
          <a:prstGeom prst="rect">
            <a:avLst/>
          </a:prstGeom>
          <a:solidFill>
            <a:schemeClr val="bg1">
              <a:lumMod val="85000"/>
            </a:schemeClr>
          </a:solidFill>
        </p:spPr>
        <p:txBody>
          <a:bodyPr/>
          <a:lstStyle/>
          <a:p>
            <a:endParaRPr lang="en-GB" dirty="0"/>
          </a:p>
        </p:txBody>
      </p:sp>
      <p:sp>
        <p:nvSpPr>
          <p:cNvPr id="21" name="Picture Placeholder 8">
            <a:extLst>
              <a:ext uri="{FF2B5EF4-FFF2-40B4-BE49-F238E27FC236}">
                <a16:creationId xmlns:a16="http://schemas.microsoft.com/office/drawing/2014/main" id="{3189B23B-90CA-44D3-94DB-D124B4FC4F69}"/>
              </a:ext>
            </a:extLst>
          </p:cNvPr>
          <p:cNvSpPr>
            <a:spLocks noGrp="1"/>
          </p:cNvSpPr>
          <p:nvPr>
            <p:ph type="pic" sz="quarter" idx="17"/>
          </p:nvPr>
        </p:nvSpPr>
        <p:spPr>
          <a:xfrm>
            <a:off x="4930580" y="3411769"/>
            <a:ext cx="3318069" cy="1853970"/>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872371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428750"/>
            <a:ext cx="3645289" cy="1853970"/>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428750"/>
            <a:ext cx="3645289" cy="1853970"/>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428750"/>
            <a:ext cx="3645289" cy="1853970"/>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24/06/2025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411769"/>
            <a:ext cx="3645289" cy="1853970"/>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411769"/>
            <a:ext cx="3645289" cy="1853970"/>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411769"/>
            <a:ext cx="3645289" cy="1853970"/>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2836297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61420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24/06/2025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680785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24/06/2025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765002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614207"/>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24/06/2025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654201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24/06/2025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476236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ull Screen Video - Option 1">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24/06/2025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2097263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24/06/2025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434136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x Video - Option 1">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24/06/2025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740633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Full screen video - Option 2">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4DE1B2C-E2EB-4D98-843F-9CDD27271EB2}"/>
              </a:ext>
            </a:extLst>
          </p:cNvPr>
          <p:cNvSpPr>
            <a:spLocks noGrp="1"/>
          </p:cNvSpPr>
          <p:nvPr>
            <p:ph type="dt" sz="half" idx="10"/>
          </p:nvPr>
        </p:nvSpPr>
        <p:spPr/>
        <p:txBody>
          <a:bodyPr/>
          <a:lstStyle/>
          <a:p>
            <a:fld id="{2E6EF22D-7DBE-4099-99F0-B83DD9779912}" type="datetimeFigureOut">
              <a:rPr lang="en-GB" smtClean="0"/>
              <a:pPr/>
              <a:t>24/06/2025</a:t>
            </a:fld>
            <a:endParaRPr lang="en-GB" dirty="0"/>
          </a:p>
        </p:txBody>
      </p:sp>
      <p:sp>
        <p:nvSpPr>
          <p:cNvPr id="4" name="Footer Placeholder 3">
            <a:extLst>
              <a:ext uri="{FF2B5EF4-FFF2-40B4-BE49-F238E27FC236}">
                <a16:creationId xmlns:a16="http://schemas.microsoft.com/office/drawing/2014/main" id="{09B3BE8F-C639-42D5-B26C-D4093C446871}"/>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348228E9-593B-43BF-9FE7-6F9613A7A563}"/>
              </a:ext>
            </a:extLst>
          </p:cNvPr>
          <p:cNvSpPr>
            <a:spLocks noGrp="1"/>
          </p:cNvSpPr>
          <p:nvPr>
            <p:ph type="sldNum" sz="quarter" idx="12"/>
          </p:nvPr>
        </p:nvSpPr>
        <p:spPr/>
        <p:txBody>
          <a:bodyPr/>
          <a:lstStyle/>
          <a:p>
            <a:fld id="{6623F64F-6692-49A2-80FF-3D660AAAEE7A}" type="slidenum">
              <a:rPr lang="en-GB" smtClean="0"/>
              <a:pPr/>
              <a:t>‹#›</a:t>
            </a:fld>
            <a:endParaRPr lang="en-GB" dirty="0"/>
          </a:p>
        </p:txBody>
      </p:sp>
      <p:sp>
        <p:nvSpPr>
          <p:cNvPr id="7" name="Media Placeholder 6">
            <a:extLst>
              <a:ext uri="{FF2B5EF4-FFF2-40B4-BE49-F238E27FC236}">
                <a16:creationId xmlns:a16="http://schemas.microsoft.com/office/drawing/2014/main" id="{89F17558-6D60-4901-A0B6-C4274AAB5238}"/>
              </a:ext>
            </a:extLst>
          </p:cNvPr>
          <p:cNvSpPr>
            <a:spLocks noGrp="1"/>
          </p:cNvSpPr>
          <p:nvPr>
            <p:ph type="media" sz="quarter" idx="13"/>
          </p:nvPr>
        </p:nvSpPr>
        <p:spPr>
          <a:xfrm>
            <a:off x="0" y="0"/>
            <a:ext cx="12192000" cy="6858000"/>
          </a:xfrm>
        </p:spPr>
        <p:txBody>
          <a:bodyPr/>
          <a:lstStyle/>
          <a:p>
            <a:endParaRPr lang="en-GB"/>
          </a:p>
        </p:txBody>
      </p:sp>
    </p:spTree>
    <p:custDataLst>
      <p:tags r:id="rId1"/>
    </p:custDataLst>
    <p:extLst>
      <p:ext uri="{BB962C8B-B14F-4D97-AF65-F5344CB8AC3E}">
        <p14:creationId xmlns:p14="http://schemas.microsoft.com/office/powerpoint/2010/main" val="1252329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24/06/2025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424808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24/06/2025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549933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24/06/2025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07213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24/06/2025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127454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24/06/2025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1498190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24/06/2025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340882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24/06/2025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70589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24/06/2025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2458413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24/06/2025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10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51292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E5681-5495-7C97-86BA-04FE618A14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00686EB-F49C-7596-3630-EA9C73F6D5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FDE3583-63D3-B3B9-D3D8-A02EB9BE4BE5}"/>
              </a:ext>
            </a:extLst>
          </p:cNvPr>
          <p:cNvSpPr>
            <a:spLocks noGrp="1"/>
          </p:cNvSpPr>
          <p:nvPr>
            <p:ph type="dt" sz="half" idx="10"/>
          </p:nvPr>
        </p:nvSpPr>
        <p:spPr/>
        <p:txBody>
          <a:bodyPr/>
          <a:lstStyle/>
          <a:p>
            <a:fld id="{CE9F1112-95FC-48AC-9B8F-A58D72F711CA}" type="datetimeFigureOut">
              <a:rPr lang="en-GB" smtClean="0"/>
              <a:t>24/06/2025</a:t>
            </a:fld>
            <a:endParaRPr lang="en-GB"/>
          </a:p>
        </p:txBody>
      </p:sp>
      <p:sp>
        <p:nvSpPr>
          <p:cNvPr id="5" name="Footer Placeholder 4">
            <a:extLst>
              <a:ext uri="{FF2B5EF4-FFF2-40B4-BE49-F238E27FC236}">
                <a16:creationId xmlns:a16="http://schemas.microsoft.com/office/drawing/2014/main" id="{3728881C-BAC9-A3B5-716D-DA74A69618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98AD51-5FE7-7F24-8DCD-AE45926F6FAC}"/>
              </a:ext>
            </a:extLst>
          </p:cNvPr>
          <p:cNvSpPr>
            <a:spLocks noGrp="1"/>
          </p:cNvSpPr>
          <p:nvPr>
            <p:ph type="sldNum" sz="quarter" idx="12"/>
          </p:nvPr>
        </p:nvSpPr>
        <p:spPr/>
        <p:txBody>
          <a:bodyPr/>
          <a:lstStyle/>
          <a:p>
            <a:fld id="{315039D5-A155-437D-9C5B-4308CFA9D3E6}" type="slidenum">
              <a:rPr lang="en-GB" smtClean="0"/>
              <a:t>‹#›</a:t>
            </a:fld>
            <a:endParaRPr lang="en-GB"/>
          </a:p>
        </p:txBody>
      </p:sp>
    </p:spTree>
    <p:extLst>
      <p:ext uri="{BB962C8B-B14F-4D97-AF65-F5344CB8AC3E}">
        <p14:creationId xmlns:p14="http://schemas.microsoft.com/office/powerpoint/2010/main" val="1670977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1475" y="359944"/>
            <a:ext cx="11341099" cy="1021181"/>
          </a:xfrm>
        </p:spPr>
        <p:txBody>
          <a:bodyPr/>
          <a:lstStyle>
            <a:lvl1pPr>
              <a:defRPr/>
            </a:lvl1pPr>
          </a:lstStyle>
          <a:p>
            <a:r>
              <a:rPr lang="en-US" dirty="0"/>
              <a:t>Click to edit </a:t>
            </a:r>
            <a:br>
              <a:rPr lang="en-US" dirty="0"/>
            </a:br>
            <a:r>
              <a:rPr lang="en-US" dirty="0"/>
              <a:t>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24/06/2025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614207"/>
            <a:ext cx="11296030" cy="365153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42875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433723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24/06/2025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614207"/>
            <a:ext cx="5562600" cy="365153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42875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614207"/>
            <a:ext cx="5562600" cy="365153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42875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317001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24/06/2025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65153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4294679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24/06/2025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651531"/>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093638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horizontal">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24/06/2025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6"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73355"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22" name="Straight Connector 21"/>
          <p:cNvCxnSpPr/>
          <p:nvPr userDrawn="1"/>
        </p:nvCxnSpPr>
        <p:spPr>
          <a:xfrm>
            <a:off x="8067285"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27" name="Picture Placeholder 8">
            <a:extLst>
              <a:ext uri="{FF2B5EF4-FFF2-40B4-BE49-F238E27FC236}">
                <a16:creationId xmlns:a16="http://schemas.microsoft.com/office/drawing/2014/main" id="{8DFCE19A-1050-41D6-952B-88D1EA6241CC}"/>
              </a:ext>
            </a:extLst>
          </p:cNvPr>
          <p:cNvSpPr>
            <a:spLocks noGrp="1"/>
          </p:cNvSpPr>
          <p:nvPr>
            <p:ph type="pic" sz="quarter" idx="14"/>
          </p:nvPr>
        </p:nvSpPr>
        <p:spPr>
          <a:xfrm>
            <a:off x="4273355" y="1428749"/>
            <a:ext cx="3645289" cy="2106775"/>
          </a:xfrm>
          <a:prstGeom prst="rect">
            <a:avLst/>
          </a:prstGeom>
          <a:solidFill>
            <a:schemeClr val="bg1">
              <a:lumMod val="85000"/>
            </a:schemeClr>
          </a:solidFill>
        </p:spPr>
        <p:txBody>
          <a:bodyPr/>
          <a:lstStyle/>
          <a:p>
            <a:endParaRPr lang="en-GB" dirty="0"/>
          </a:p>
        </p:txBody>
      </p:sp>
      <p:sp>
        <p:nvSpPr>
          <p:cNvPr id="28" name="Picture Placeholder 8">
            <a:extLst>
              <a:ext uri="{FF2B5EF4-FFF2-40B4-BE49-F238E27FC236}">
                <a16:creationId xmlns:a16="http://schemas.microsoft.com/office/drawing/2014/main" id="{474332AB-8E82-4D2C-A077-AD78447B3B65}"/>
              </a:ext>
            </a:extLst>
          </p:cNvPr>
          <p:cNvSpPr>
            <a:spLocks noGrp="1"/>
          </p:cNvSpPr>
          <p:nvPr>
            <p:ph type="pic" sz="quarter" idx="15"/>
          </p:nvPr>
        </p:nvSpPr>
        <p:spPr>
          <a:xfrm>
            <a:off x="8067285" y="1428749"/>
            <a:ext cx="3645289" cy="2106775"/>
          </a:xfrm>
          <a:prstGeom prst="rect">
            <a:avLst/>
          </a:prstGeom>
          <a:solidFill>
            <a:schemeClr val="bg1">
              <a:lumMod val="85000"/>
            </a:schemeClr>
          </a:solidFill>
        </p:spPr>
        <p:txBody>
          <a:bodyPr/>
          <a:lstStyle/>
          <a:p>
            <a:endParaRPr lang="en-GB" dirty="0"/>
          </a:p>
        </p:txBody>
      </p:sp>
      <p:sp>
        <p:nvSpPr>
          <p:cNvPr id="29" name="Picture Placeholder 8">
            <a:extLst>
              <a:ext uri="{FF2B5EF4-FFF2-40B4-BE49-F238E27FC236}">
                <a16:creationId xmlns:a16="http://schemas.microsoft.com/office/drawing/2014/main" id="{44395837-4037-4FBC-A80F-2DFA7942FF5A}"/>
              </a:ext>
            </a:extLst>
          </p:cNvPr>
          <p:cNvSpPr>
            <a:spLocks noGrp="1"/>
          </p:cNvSpPr>
          <p:nvPr>
            <p:ph type="pic" sz="quarter" idx="22"/>
          </p:nvPr>
        </p:nvSpPr>
        <p:spPr>
          <a:xfrm>
            <a:off x="479425" y="1428749"/>
            <a:ext cx="3645289" cy="2106775"/>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157552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 image &amp; text horizontal">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24/06/2025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2792238"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3337118" y="3822699"/>
            <a:ext cx="2680405"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3330340"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6184644" y="3822699"/>
            <a:ext cx="2680405"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22" name="Straight Connector 21"/>
          <p:cNvCxnSpPr/>
          <p:nvPr userDrawn="1"/>
        </p:nvCxnSpPr>
        <p:spPr>
          <a:xfrm>
            <a:off x="6181255"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27" name="Picture Placeholder 16">
            <a:extLst>
              <a:ext uri="{FF2B5EF4-FFF2-40B4-BE49-F238E27FC236}">
                <a16:creationId xmlns:a16="http://schemas.microsoft.com/office/drawing/2014/main" id="{CCB00622-CF55-4D6B-A1E3-FEDA9C507933}"/>
              </a:ext>
            </a:extLst>
          </p:cNvPr>
          <p:cNvSpPr>
            <a:spLocks noGrp="1"/>
          </p:cNvSpPr>
          <p:nvPr>
            <p:ph type="pic" sz="quarter" idx="23"/>
          </p:nvPr>
        </p:nvSpPr>
        <p:spPr>
          <a:xfrm>
            <a:off x="479425" y="1428750"/>
            <a:ext cx="2680405" cy="2106774"/>
          </a:xfrm>
          <a:solidFill>
            <a:schemeClr val="bg1">
              <a:lumMod val="85000"/>
            </a:schemeClr>
          </a:solidFill>
        </p:spPr>
        <p:txBody>
          <a:bodyPr/>
          <a:lstStyle/>
          <a:p>
            <a:endParaRPr lang="en-GB" dirty="0"/>
          </a:p>
        </p:txBody>
      </p:sp>
      <p:sp>
        <p:nvSpPr>
          <p:cNvPr id="28" name="Picture Placeholder 16">
            <a:extLst>
              <a:ext uri="{FF2B5EF4-FFF2-40B4-BE49-F238E27FC236}">
                <a16:creationId xmlns:a16="http://schemas.microsoft.com/office/drawing/2014/main" id="{2B88D738-52E2-4893-86C8-E779DC5CA1A3}"/>
              </a:ext>
            </a:extLst>
          </p:cNvPr>
          <p:cNvSpPr>
            <a:spLocks noGrp="1"/>
          </p:cNvSpPr>
          <p:nvPr>
            <p:ph type="pic" sz="quarter" idx="24"/>
          </p:nvPr>
        </p:nvSpPr>
        <p:spPr>
          <a:xfrm>
            <a:off x="3330340" y="1428750"/>
            <a:ext cx="2680405" cy="2106774"/>
          </a:xfrm>
          <a:solidFill>
            <a:schemeClr val="bg1">
              <a:lumMod val="85000"/>
            </a:schemeClr>
          </a:solidFill>
        </p:spPr>
        <p:txBody>
          <a:bodyPr/>
          <a:lstStyle/>
          <a:p>
            <a:endParaRPr lang="en-GB"/>
          </a:p>
        </p:txBody>
      </p:sp>
      <p:sp>
        <p:nvSpPr>
          <p:cNvPr id="29" name="Picture Placeholder 16">
            <a:extLst>
              <a:ext uri="{FF2B5EF4-FFF2-40B4-BE49-F238E27FC236}">
                <a16:creationId xmlns:a16="http://schemas.microsoft.com/office/drawing/2014/main" id="{796217F8-03C9-4D68-93B3-20FA2E83EE1B}"/>
              </a:ext>
            </a:extLst>
          </p:cNvPr>
          <p:cNvSpPr>
            <a:spLocks noGrp="1"/>
          </p:cNvSpPr>
          <p:nvPr>
            <p:ph type="pic" sz="quarter" idx="25"/>
          </p:nvPr>
        </p:nvSpPr>
        <p:spPr>
          <a:xfrm>
            <a:off x="6181255" y="1428750"/>
            <a:ext cx="2680405" cy="2106774"/>
          </a:xfrm>
          <a:solidFill>
            <a:schemeClr val="bg1">
              <a:lumMod val="85000"/>
            </a:schemeClr>
          </a:solidFill>
        </p:spPr>
        <p:txBody>
          <a:bodyPr/>
          <a:lstStyle/>
          <a:p>
            <a:endParaRPr lang="en-GB" dirty="0"/>
          </a:p>
        </p:txBody>
      </p:sp>
      <p:sp>
        <p:nvSpPr>
          <p:cNvPr id="30" name="Picture Placeholder 16">
            <a:extLst>
              <a:ext uri="{FF2B5EF4-FFF2-40B4-BE49-F238E27FC236}">
                <a16:creationId xmlns:a16="http://schemas.microsoft.com/office/drawing/2014/main" id="{2723B1CA-8DFB-497B-9F08-8CA0C90D7E3E}"/>
              </a:ext>
            </a:extLst>
          </p:cNvPr>
          <p:cNvSpPr>
            <a:spLocks noGrp="1"/>
          </p:cNvSpPr>
          <p:nvPr>
            <p:ph type="pic" sz="quarter" idx="26"/>
          </p:nvPr>
        </p:nvSpPr>
        <p:spPr>
          <a:xfrm>
            <a:off x="9032169" y="1428750"/>
            <a:ext cx="2680405" cy="2106774"/>
          </a:xfrm>
          <a:solidFill>
            <a:schemeClr val="bg1">
              <a:lumMod val="85000"/>
            </a:schemeClr>
          </a:solidFill>
        </p:spPr>
        <p:txBody>
          <a:bodyPr/>
          <a:lstStyle/>
          <a:p>
            <a:endParaRPr lang="en-GB" dirty="0"/>
          </a:p>
        </p:txBody>
      </p:sp>
      <p:cxnSp>
        <p:nvCxnSpPr>
          <p:cNvPr id="31" name="Straight Connector 30">
            <a:extLst>
              <a:ext uri="{FF2B5EF4-FFF2-40B4-BE49-F238E27FC236}">
                <a16:creationId xmlns:a16="http://schemas.microsoft.com/office/drawing/2014/main" id="{B54C563D-6383-41D0-9D47-C959095D88EA}"/>
              </a:ext>
            </a:extLst>
          </p:cNvPr>
          <p:cNvCxnSpPr/>
          <p:nvPr userDrawn="1"/>
        </p:nvCxnSpPr>
        <p:spPr>
          <a:xfrm>
            <a:off x="9030574"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32" name="Text Placeholder 6">
            <a:extLst>
              <a:ext uri="{FF2B5EF4-FFF2-40B4-BE49-F238E27FC236}">
                <a16:creationId xmlns:a16="http://schemas.microsoft.com/office/drawing/2014/main" id="{334F0F9F-7167-4551-BFAC-B216392DF765}"/>
              </a:ext>
            </a:extLst>
          </p:cNvPr>
          <p:cNvSpPr>
            <a:spLocks noGrp="1"/>
          </p:cNvSpPr>
          <p:nvPr>
            <p:ph type="body" sz="quarter" idx="27"/>
          </p:nvPr>
        </p:nvSpPr>
        <p:spPr>
          <a:xfrm>
            <a:off x="9032170" y="3822699"/>
            <a:ext cx="2680405"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Tree>
    <p:custDataLst>
      <p:tags r:id="rId1"/>
    </p:custDataLst>
    <p:extLst>
      <p:ext uri="{BB962C8B-B14F-4D97-AF65-F5344CB8AC3E}">
        <p14:creationId xmlns:p14="http://schemas.microsoft.com/office/powerpoint/2010/main" val="582851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a:t>
            </a:r>
            <a:br>
              <a:rPr lang="en-US" dirty="0"/>
            </a:br>
            <a:r>
              <a:rPr lang="en-US" dirty="0"/>
              <a:t>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1000" b="0">
                <a:solidFill>
                  <a:schemeClr val="bg1"/>
                </a:solidFill>
              </a:defRPr>
            </a:lvl1pPr>
          </a:lstStyle>
          <a:p>
            <a:fld id="{2E6EF22D-7DBE-4099-99F0-B83DD9779912}" type="datetimeFigureOut">
              <a:rPr lang="en-GB" smtClean="0"/>
              <a:pPr/>
              <a:t>24/06/2025</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10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10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614207"/>
            <a:ext cx="11334817" cy="365153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28446295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4.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lose up of a bee&#10;&#10;AI-generated content may be incorrect.">
            <a:extLst>
              <a:ext uri="{FF2B5EF4-FFF2-40B4-BE49-F238E27FC236}">
                <a16:creationId xmlns:a16="http://schemas.microsoft.com/office/drawing/2014/main" id="{78BDC1CF-1F2F-93BF-4777-79BDAB99B8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0208" y="2014200"/>
            <a:ext cx="5030400" cy="2829600"/>
          </a:xfrm>
          <a:prstGeom prst="rect">
            <a:avLst/>
          </a:prstGeom>
        </p:spPr>
      </p:pic>
      <p:sp>
        <p:nvSpPr>
          <p:cNvPr id="3" name="Title 2">
            <a:extLst>
              <a:ext uri="{FF2B5EF4-FFF2-40B4-BE49-F238E27FC236}">
                <a16:creationId xmlns:a16="http://schemas.microsoft.com/office/drawing/2014/main" id="{EF493839-1DE8-A23F-AA15-A4D42AEE07A2}"/>
              </a:ext>
            </a:extLst>
          </p:cNvPr>
          <p:cNvSpPr>
            <a:spLocks noGrp="1"/>
          </p:cNvSpPr>
          <p:nvPr>
            <p:ph type="title"/>
          </p:nvPr>
        </p:nvSpPr>
        <p:spPr>
          <a:xfrm>
            <a:off x="180976" y="169917"/>
            <a:ext cx="6308724" cy="1021181"/>
          </a:xfrm>
        </p:spPr>
        <p:txBody>
          <a:bodyPr>
            <a:noAutofit/>
          </a:bodyPr>
          <a:lstStyle/>
          <a:p>
            <a:r>
              <a:rPr lang="en-GB" dirty="0"/>
              <a:t>RSPCA promotes respect and kindness for every kind of animal</a:t>
            </a:r>
          </a:p>
        </p:txBody>
      </p:sp>
      <p:sp>
        <p:nvSpPr>
          <p:cNvPr id="11" name="TextBox 10">
            <a:extLst>
              <a:ext uri="{FF2B5EF4-FFF2-40B4-BE49-F238E27FC236}">
                <a16:creationId xmlns:a16="http://schemas.microsoft.com/office/drawing/2014/main" id="{CF0BE58F-C5A2-63CF-5E9C-828548CC96BD}"/>
              </a:ext>
            </a:extLst>
          </p:cNvPr>
          <p:cNvSpPr txBox="1"/>
          <p:nvPr/>
        </p:nvSpPr>
        <p:spPr>
          <a:xfrm>
            <a:off x="274320" y="1381125"/>
            <a:ext cx="5724524" cy="4862870"/>
          </a:xfrm>
          <a:prstGeom prst="rect">
            <a:avLst/>
          </a:prstGeom>
          <a:noFill/>
        </p:spPr>
        <p:txBody>
          <a:bodyPr wrap="square" rtlCol="0">
            <a:spAutoFit/>
          </a:bodyPr>
          <a:lstStyle/>
          <a:p>
            <a:pPr algn="l"/>
            <a:r>
              <a:rPr lang="en-GB" b="1" u="sng" dirty="0">
                <a:solidFill>
                  <a:schemeClr val="bg2"/>
                </a:solidFill>
                <a:latin typeface="Calibri" panose="020F0502020204030204" pitchFamily="34" charset="0"/>
                <a:ea typeface="Calibri" panose="020F0502020204030204" pitchFamily="34" charset="0"/>
                <a:cs typeface="Calibri" panose="020F0502020204030204" pitchFamily="34" charset="0"/>
              </a:rPr>
              <a:t>The Challenge:</a:t>
            </a:r>
          </a:p>
          <a:p>
            <a:r>
              <a:rPr lang="en-GB" sz="1600" dirty="0">
                <a:effectLst/>
                <a:latin typeface="Calibri" panose="020F0502020204030204" pitchFamily="34" charset="0"/>
                <a:ea typeface="Calibri" panose="020F0502020204030204" pitchFamily="34" charset="0"/>
                <a:cs typeface="Calibri" panose="020F0502020204030204" pitchFamily="34" charset="0"/>
              </a:rPr>
              <a:t>The RSPCA had been losing share to their competitors and people didn’t fully understand the breadth of the work they do for all kinds of animals</a:t>
            </a:r>
          </a:p>
          <a:p>
            <a:r>
              <a:rPr lang="en-GB" sz="1600" dirty="0">
                <a:effectLst/>
                <a:latin typeface="Calibri" panose="020F0502020204030204" pitchFamily="34" charset="0"/>
                <a:ea typeface="Calibri" panose="020F0502020204030204" pitchFamily="34" charset="0"/>
                <a:cs typeface="Calibri" panose="020F0502020204030204" pitchFamily="34" charset="0"/>
              </a:rPr>
              <a:t>They needed to drive awareness of their purpose and launch their revised brand</a:t>
            </a:r>
          </a:p>
          <a:p>
            <a:endParaRPr lang="en-GB" sz="1600" dirty="0">
              <a:solidFill>
                <a:schemeClr val="bg2"/>
              </a:solidFill>
              <a:latin typeface="Calibri" panose="020F0502020204030204" pitchFamily="34" charset="0"/>
              <a:ea typeface="Calibri" panose="020F0502020204030204" pitchFamily="34" charset="0"/>
              <a:cs typeface="Calibri" panose="020F0502020204030204" pitchFamily="34" charset="0"/>
            </a:endParaRPr>
          </a:p>
          <a:p>
            <a:pPr algn="l"/>
            <a:r>
              <a:rPr lang="en-GB" b="1" u="sng" dirty="0">
                <a:solidFill>
                  <a:schemeClr val="bg2"/>
                </a:solidFill>
                <a:latin typeface="Calibri" panose="020F0502020204030204" pitchFamily="34" charset="0"/>
                <a:ea typeface="Calibri" panose="020F0502020204030204" pitchFamily="34" charset="0"/>
                <a:cs typeface="Calibri" panose="020F0502020204030204" pitchFamily="34" charset="0"/>
              </a:rPr>
              <a:t>The Solution:</a:t>
            </a:r>
          </a:p>
          <a:p>
            <a:r>
              <a:rPr lang="en-GB" sz="1600" dirty="0">
                <a:solidFill>
                  <a:schemeClr val="bg2"/>
                </a:solidFill>
                <a:latin typeface="Calibri" panose="020F0502020204030204" pitchFamily="34" charset="0"/>
                <a:ea typeface="Calibri" panose="020F0502020204030204" pitchFamily="34" charset="0"/>
                <a:cs typeface="Calibri" panose="020F0502020204030204" pitchFamily="34" charset="0"/>
              </a:rPr>
              <a:t>They partnered with Channel 4 and Gogglebox, with a 2-minute launch ad, discussed by the cast of the show</a:t>
            </a:r>
          </a:p>
          <a:p>
            <a:r>
              <a:rPr lang="en-GB" sz="1600" dirty="0">
                <a:solidFill>
                  <a:schemeClr val="bg2"/>
                </a:solidFill>
                <a:latin typeface="Calibri" panose="020F0502020204030204" pitchFamily="34" charset="0"/>
                <a:ea typeface="Calibri" panose="020F0502020204030204" pitchFamily="34" charset="0"/>
                <a:cs typeface="Calibri" panose="020F0502020204030204" pitchFamily="34" charset="0"/>
              </a:rPr>
              <a:t>The warmth and humour from the armchair critics helped create trust, authenticity and got everyone to think about the RSPCA</a:t>
            </a:r>
          </a:p>
          <a:p>
            <a:endParaRPr lang="en-GB" sz="1600" dirty="0">
              <a:solidFill>
                <a:schemeClr val="bg2"/>
              </a:solidFill>
              <a:latin typeface="Calibri" panose="020F0502020204030204" pitchFamily="34" charset="0"/>
              <a:ea typeface="Calibri" panose="020F0502020204030204" pitchFamily="34" charset="0"/>
              <a:cs typeface="Calibri" panose="020F0502020204030204" pitchFamily="34" charset="0"/>
            </a:endParaRPr>
          </a:p>
          <a:p>
            <a:pPr algn="l"/>
            <a:r>
              <a:rPr lang="en-GB" b="1" u="sng" dirty="0">
                <a:solidFill>
                  <a:schemeClr val="bg2"/>
                </a:solidFill>
                <a:latin typeface="Calibri" panose="020F0502020204030204" pitchFamily="34" charset="0"/>
                <a:ea typeface="Calibri" panose="020F0502020204030204" pitchFamily="34" charset="0"/>
                <a:cs typeface="Calibri" panose="020F0502020204030204" pitchFamily="34" charset="0"/>
              </a:rPr>
              <a:t>The Results:</a:t>
            </a:r>
          </a:p>
          <a:p>
            <a:pPr marL="285750" indent="-285750" algn="l">
              <a:buFont typeface="Arial" panose="020B0604020202020204" pitchFamily="34" charset="0"/>
              <a:buChar char="•"/>
            </a:pPr>
            <a:r>
              <a:rPr lang="en-GB" sz="1600" dirty="0">
                <a:solidFill>
                  <a:schemeClr val="bg2"/>
                </a:solidFill>
                <a:latin typeface="Calibri" panose="020F0502020204030204" pitchFamily="34" charset="0"/>
                <a:ea typeface="Calibri" panose="020F0502020204030204" pitchFamily="34" charset="0"/>
                <a:cs typeface="Calibri" panose="020F0502020204030204" pitchFamily="34" charset="0"/>
              </a:rPr>
              <a:t>Consideration rose to over 30%</a:t>
            </a:r>
          </a:p>
          <a:p>
            <a:pPr marL="285750" indent="-285750" algn="l">
              <a:buFont typeface="Arial" panose="020B0604020202020204" pitchFamily="34" charset="0"/>
              <a:buChar char="•"/>
            </a:pPr>
            <a:r>
              <a:rPr lang="en-GB" sz="1600" dirty="0">
                <a:solidFill>
                  <a:schemeClr val="bg2"/>
                </a:solidFill>
                <a:latin typeface="Calibri" panose="020F0502020204030204" pitchFamily="34" charset="0"/>
                <a:ea typeface="Calibri" panose="020F0502020204030204" pitchFamily="34" charset="0"/>
                <a:cs typeface="Calibri" panose="020F0502020204030204" pitchFamily="34" charset="0"/>
              </a:rPr>
              <a:t>Cash donations increased to their highest in four years</a:t>
            </a:r>
          </a:p>
          <a:p>
            <a:pPr marL="285750" indent="-285750" algn="l">
              <a:buFont typeface="Arial" panose="020B0604020202020204" pitchFamily="34" charset="0"/>
              <a:buChar char="•"/>
            </a:pPr>
            <a:r>
              <a:rPr lang="en-GB" sz="1600" dirty="0">
                <a:solidFill>
                  <a:schemeClr val="bg2"/>
                </a:solidFill>
                <a:latin typeface="Calibri" panose="020F0502020204030204" pitchFamily="34" charset="0"/>
                <a:ea typeface="Calibri" panose="020F0502020204030204" pitchFamily="34" charset="0"/>
                <a:cs typeface="Calibri" panose="020F0502020204030204" pitchFamily="34" charset="0"/>
              </a:rPr>
              <a:t>RSPCA had their most impressive Summer Appeal ever</a:t>
            </a:r>
          </a:p>
          <a:p>
            <a:pPr algn="l"/>
            <a:endParaRPr lang="en-GB" sz="1600" dirty="0">
              <a:solidFill>
                <a:schemeClr val="bg2"/>
              </a:solidFill>
              <a:latin typeface="Calibri" panose="020F0502020204030204" pitchFamily="34" charset="0"/>
              <a:ea typeface="Calibri" panose="020F0502020204030204" pitchFamily="34" charset="0"/>
              <a:cs typeface="Calibri" panose="020F0502020204030204" pitchFamily="34" charset="0"/>
            </a:endParaRPr>
          </a:p>
          <a:p>
            <a:pPr algn="l"/>
            <a:endParaRPr lang="en-GB" sz="1600" dirty="0">
              <a:solidFill>
                <a:schemeClr val="bg2"/>
              </a:solidFill>
            </a:endParaRPr>
          </a:p>
        </p:txBody>
      </p:sp>
      <p:pic>
        <p:nvPicPr>
          <p:cNvPr id="12" name="Picture 11" descr="A blue background with white text&#10;&#10;AI-generated content may be incorrect.">
            <a:extLst>
              <a:ext uri="{FF2B5EF4-FFF2-40B4-BE49-F238E27FC236}">
                <a16:creationId xmlns:a16="http://schemas.microsoft.com/office/drawing/2014/main" id="{A50CF894-47CF-D9A0-2D99-FAC03285C16D}"/>
              </a:ext>
            </a:extLst>
          </p:cNvPr>
          <p:cNvPicPr>
            <a:picLocks noChangeAspect="1"/>
          </p:cNvPicPr>
          <p:nvPr/>
        </p:nvPicPr>
        <p:blipFill>
          <a:blip r:embed="rId4">
            <a:extLst>
              <a:ext uri="{28A0092B-C50C-407E-A947-70E740481C1C}">
                <a14:useLocalDpi xmlns:a14="http://schemas.microsoft.com/office/drawing/2010/main" val="0"/>
              </a:ext>
            </a:extLst>
          </a:blip>
          <a:srcRect t="29474" b="32222"/>
          <a:stretch>
            <a:fillRect/>
          </a:stretch>
        </p:blipFill>
        <p:spPr>
          <a:xfrm>
            <a:off x="6678162" y="255281"/>
            <a:ext cx="2698181" cy="730640"/>
          </a:xfrm>
          <a:prstGeom prst="rect">
            <a:avLst/>
          </a:prstGeom>
        </p:spPr>
      </p:pic>
      <p:pic>
        <p:nvPicPr>
          <p:cNvPr id="1026" name="Picture 2" descr="The Mark Astarita Fellowship — AAW Group">
            <a:extLst>
              <a:ext uri="{FF2B5EF4-FFF2-40B4-BE49-F238E27FC236}">
                <a16:creationId xmlns:a16="http://schemas.microsoft.com/office/drawing/2014/main" id="{A41863A0-B811-772D-3232-9AC0495E8F6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76343" y="276561"/>
            <a:ext cx="2698181" cy="14187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9476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3_Thinkbox">
  <a:themeElements>
    <a:clrScheme name="THINKBOX">
      <a:dk1>
        <a:sysClr val="windowText" lastClr="000000"/>
      </a:dk1>
      <a:lt1>
        <a:sysClr val="window" lastClr="FFFFFF"/>
      </a:lt1>
      <a:dk2>
        <a:srgbClr val="372D87"/>
      </a:dk2>
      <a:lt2>
        <a:srgbClr val="4D4D4D"/>
      </a:lt2>
      <a:accent1>
        <a:srgbClr val="372D87"/>
      </a:accent1>
      <a:accent2>
        <a:srgbClr val="0069B4"/>
      </a:accent2>
      <a:accent3>
        <a:srgbClr val="E10514"/>
      </a:accent3>
      <a:accent4>
        <a:srgbClr val="EB7305"/>
      </a:accent4>
      <a:accent5>
        <a:srgbClr val="009B3C"/>
      </a:accent5>
      <a:accent6>
        <a:srgbClr val="87B923"/>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sz="1600" dirty="0" err="1" smtClean="0">
            <a:solidFill>
              <a:schemeClr val="bg2"/>
            </a:solidFill>
          </a:defRPr>
        </a:defPPr>
      </a:lstStyle>
    </a:tx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705</Words>
  <Application>Microsoft Office PowerPoint</Application>
  <PresentationFormat>Widescreen</PresentationFormat>
  <Paragraphs>46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3_Thinkbox</vt:lpstr>
      <vt:lpstr>RSPCA promotes respect and kindness for every kind of animal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Volvo: using premium TV content to build a premium brand</dc:title>
  <dc:creator>Harry Ward Masters</dc:creator>
  <cp:lastModifiedBy>Akeel Mungul</cp:lastModifiedBy>
  <cp:revision>7</cp:revision>
  <dcterms:created xsi:type="dcterms:W3CDTF">2023-08-07T12:56:43Z</dcterms:created>
  <dcterms:modified xsi:type="dcterms:W3CDTF">2025-06-24T14:58:52Z</dcterms:modified>
</cp:coreProperties>
</file>