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68644" autoAdjust="0"/>
  </p:normalViewPr>
  <p:slideViewPr>
    <p:cSldViewPr snapToGrid="0">
      <p:cViewPr varScale="1">
        <p:scale>
          <a:sx n="76" d="100"/>
          <a:sy n="76" d="100"/>
        </p:scale>
        <p:origin x="1200" y="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24/06/2025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RSPCA is a 200-year-old brand with very high awareness, but in recent years, it has been losing share to its competitors.  It also had to contend with the issue that people perceived them to be an organisation who only rescued cats and dogs and prosecuted cruelty.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In 2024, the charity underwent a re-brand, the first in 50 years, to change this perception. Their refined purpose is “to inspire everyone to create a better world for all animals” and they needed to re-immerse themselves into the community - and put SOCIETY back into the RSPCA. </a:t>
            </a:r>
          </a:p>
          <a:p>
            <a:r>
              <a:rPr lang="en-GB" sz="1200" kern="1200" dirty="0">
                <a:solidFill>
                  <a:schemeClr val="tx1"/>
                </a:solidFill>
                <a:effectLst/>
                <a:latin typeface="+mn-lt"/>
                <a:ea typeface="+mn-ea"/>
                <a:cs typeface="+mn-cs"/>
              </a:rPr>
              <a:t>Their key objectives were to:</a:t>
            </a:r>
          </a:p>
          <a:p>
            <a:pPr lvl="0"/>
            <a:r>
              <a:rPr lang="en-GB" sz="1200" kern="1200" dirty="0">
                <a:solidFill>
                  <a:schemeClr val="tx1"/>
                </a:solidFill>
                <a:effectLst/>
                <a:latin typeface="+mn-lt"/>
                <a:ea typeface="+mn-ea"/>
                <a:cs typeface="+mn-cs"/>
              </a:rPr>
              <a:t>Increase consideration to donate up to 30%</a:t>
            </a:r>
          </a:p>
          <a:p>
            <a:pPr lvl="0"/>
            <a:r>
              <a:rPr lang="en-GB" sz="1200" kern="1200" dirty="0">
                <a:solidFill>
                  <a:schemeClr val="tx1"/>
                </a:solidFill>
                <a:effectLst/>
                <a:latin typeface="+mn-lt"/>
                <a:ea typeface="+mn-ea"/>
                <a:cs typeface="+mn-cs"/>
              </a:rPr>
              <a:t>Increase ad awareness to 15% and spontaneous brand awareness to 28%</a:t>
            </a:r>
          </a:p>
          <a:p>
            <a:pPr lvl="0"/>
            <a:r>
              <a:rPr lang="en-GB" sz="1200" kern="1200" dirty="0">
                <a:solidFill>
                  <a:schemeClr val="tx1"/>
                </a:solidFill>
                <a:effectLst/>
                <a:latin typeface="+mn-lt"/>
                <a:ea typeface="+mn-ea"/>
                <a:cs typeface="+mn-cs"/>
              </a:rPr>
              <a:t>Increase donations and drive search volumes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It was crucial that they didn’t alienate their existing supporters, but at the same time they needed to encourage new customers to reappraise the RSPCA and animal welfare and then consider becoming supporters themselves. </a:t>
            </a:r>
          </a:p>
          <a:p>
            <a:endParaRPr lang="en-GB" dirty="0"/>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JAA knew they would need the scale of TV to deliver the mass reach they needed and TV’s storytelling power to encourage reappraisal. They wanted the campaign to deliver impact above its ad spend so looked for a big, innovative idea.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They opted for a partnership with Gogglebox and Channel 4. Gogglebox was the ideal communications vehicle because not only did it offer scale with an audience of 4.5 million, but the programme is a window on the nation, reflecting every kind of home across every kind of community in a relevant and relatable setting. The warmth and humour from the armchair critics would help to create trust and authenticity and get everyone to rethink their relationship with animals and the RSPCA</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AMVBBDO created a compelling TV ad, ‘RESPECT for all kind’, that showcased the breadth of work undertaken by the charity.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To kick off the campaign, they ran a 120” ad in Gogglebox and various members of the cast watched and responded to the content, framing the narrative.  To ensure mass simultaneous reach, they also bought a 60” spot in The Twelve on ITV1. This combination drove great search results on day one. </a:t>
            </a:r>
          </a:p>
          <a:p>
            <a:r>
              <a:rPr lang="en-GB" sz="1200" kern="1200" dirty="0">
                <a:solidFill>
                  <a:schemeClr val="tx1"/>
                </a:solidFill>
                <a:effectLst/>
                <a:latin typeface="+mn-lt"/>
                <a:ea typeface="+mn-ea"/>
                <a:cs typeface="+mn-cs"/>
              </a:rPr>
              <a:t>The campaign continued with spots that ran across Channel 4 channels and Channel 4 Streaming – the 60” for the first two weeks and then a 30” cutdown. ITVX was added into the mix to extend reach. </a:t>
            </a:r>
          </a:p>
          <a:p>
            <a:r>
              <a:rPr lang="en-GB" sz="1200" kern="1200" dirty="0">
                <a:solidFill>
                  <a:schemeClr val="tx1"/>
                </a:solidFill>
                <a:effectLst/>
                <a:latin typeface="+mn-lt"/>
                <a:ea typeface="+mn-ea"/>
                <a:cs typeface="+mn-cs"/>
              </a:rPr>
              <a:t>JAA selected contextually relevant programming such as ‘For the Love of Dogs’, ‘Wildlife Rescue’ and ‘The Dog House’ to maximise impact.</a:t>
            </a:r>
          </a:p>
          <a:p>
            <a:r>
              <a:rPr lang="en-GB" sz="1200" kern="1200" dirty="0">
                <a:solidFill>
                  <a:schemeClr val="tx1"/>
                </a:solidFill>
                <a:effectLst/>
                <a:latin typeface="+mn-lt"/>
                <a:ea typeface="+mn-ea"/>
                <a:cs typeface="+mn-cs"/>
              </a:rPr>
              <a:t>The TV activity was supported by spots in cinema – family movies; OOH – with sites in proximity to branches and social.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Results</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Ad awareness increased to 16.4% (source: YouGov)</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campaign drove big uplifts in search – 40% higher on launch day and 250% higher at the time of the Gogglebox ad (source: Google Search Trends)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Consideration rose to over 30%</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Cash donations increased to their highest in four years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RSPCA had their most impressive Summer Appeal, generating over £1m from new donors and marking a 400% increase from the previous year</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24/06/2025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24/06/2025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24/06/2025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24/06/2025</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24/06/2025</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lose up of a bee&#10;&#10;AI-generated content may be incorrect.">
            <a:extLst>
              <a:ext uri="{FF2B5EF4-FFF2-40B4-BE49-F238E27FC236}">
                <a16:creationId xmlns:a16="http://schemas.microsoft.com/office/drawing/2014/main" id="{78BDC1CF-1F2F-93BF-4777-79BDAB99B8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0208" y="2014200"/>
            <a:ext cx="5030400" cy="2829600"/>
          </a:xfrm>
          <a:prstGeom prst="rect">
            <a:avLst/>
          </a:prstGeom>
        </p:spPr>
      </p:pic>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a:xfrm>
            <a:off x="180976" y="169917"/>
            <a:ext cx="6308724" cy="1021181"/>
          </a:xfrm>
        </p:spPr>
        <p:txBody>
          <a:bodyPr>
            <a:noAutofit/>
          </a:bodyPr>
          <a:lstStyle/>
          <a:p>
            <a:r>
              <a:rPr lang="en-GB" dirty="0"/>
              <a:t>RSPCA promotes respect and kindness for every kind of animal</a:t>
            </a:r>
          </a:p>
        </p:txBody>
      </p:sp>
      <p:sp>
        <p:nvSpPr>
          <p:cNvPr id="11" name="TextBox 10">
            <a:extLst>
              <a:ext uri="{FF2B5EF4-FFF2-40B4-BE49-F238E27FC236}">
                <a16:creationId xmlns:a16="http://schemas.microsoft.com/office/drawing/2014/main" id="{CF0BE58F-C5A2-63CF-5E9C-828548CC96BD}"/>
              </a:ext>
            </a:extLst>
          </p:cNvPr>
          <p:cNvSpPr txBox="1"/>
          <p:nvPr/>
        </p:nvSpPr>
        <p:spPr>
          <a:xfrm>
            <a:off x="274320" y="1381125"/>
            <a:ext cx="5724524" cy="4862870"/>
          </a:xfrm>
          <a:prstGeom prst="rect">
            <a:avLst/>
          </a:prstGeom>
          <a:noFill/>
        </p:spPr>
        <p:txBody>
          <a:bodyPr wrap="square" rtlCol="0">
            <a:spAutoFit/>
          </a:bodyPr>
          <a:lstStyle/>
          <a:p>
            <a:pPr algn="l"/>
            <a:r>
              <a:rPr lang="en-GB" b="1" u="sng" dirty="0">
                <a:solidFill>
                  <a:schemeClr val="bg2"/>
                </a:solidFill>
                <a:latin typeface="Calibri" panose="020F0502020204030204" pitchFamily="34" charset="0"/>
                <a:ea typeface="Calibri" panose="020F0502020204030204" pitchFamily="34" charset="0"/>
                <a:cs typeface="Calibri" panose="020F0502020204030204" pitchFamily="34" charset="0"/>
              </a:rPr>
              <a:t>The Challenge:</a:t>
            </a:r>
          </a:p>
          <a:p>
            <a:r>
              <a:rPr lang="en-GB" sz="1600" dirty="0">
                <a:effectLst/>
                <a:latin typeface="Calibri" panose="020F0502020204030204" pitchFamily="34" charset="0"/>
                <a:ea typeface="Calibri" panose="020F0502020204030204" pitchFamily="34" charset="0"/>
                <a:cs typeface="Calibri" panose="020F0502020204030204" pitchFamily="34" charset="0"/>
              </a:rPr>
              <a:t>The RSPCA had been losing share to their competitors and people didn’t fully understand the breadth of the work they do for all kinds of animals</a:t>
            </a:r>
          </a:p>
          <a:p>
            <a:r>
              <a:rPr lang="en-GB" sz="1600" dirty="0">
                <a:effectLst/>
                <a:latin typeface="Calibri" panose="020F0502020204030204" pitchFamily="34" charset="0"/>
                <a:ea typeface="Calibri" panose="020F0502020204030204" pitchFamily="34" charset="0"/>
                <a:cs typeface="Calibri" panose="020F0502020204030204" pitchFamily="34" charset="0"/>
              </a:rPr>
              <a:t>They needed to drive awareness of their purpose and launch their revised brand</a:t>
            </a:r>
          </a:p>
          <a:p>
            <a:endPar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l"/>
            <a:r>
              <a:rPr lang="en-GB" b="1" u="sng" dirty="0">
                <a:solidFill>
                  <a:schemeClr val="bg2"/>
                </a:solidFill>
                <a:latin typeface="Calibri" panose="020F0502020204030204" pitchFamily="34" charset="0"/>
                <a:ea typeface="Calibri" panose="020F0502020204030204" pitchFamily="34" charset="0"/>
                <a:cs typeface="Calibri" panose="020F0502020204030204" pitchFamily="34" charset="0"/>
              </a:rPr>
              <a:t>The Solution:</a:t>
            </a:r>
          </a:p>
          <a:p>
            <a:r>
              <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rPr>
              <a:t>They partnered with Channel 4 and Gogglebox, with a 2-minute launch ad, discussed by the cast of the show</a:t>
            </a:r>
          </a:p>
          <a:p>
            <a:r>
              <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rPr>
              <a:t>The warmth and humour from the armchair critics helped create trust, authenticity and got everyone to think about the RSPCA</a:t>
            </a:r>
          </a:p>
          <a:p>
            <a:endPar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l"/>
            <a:r>
              <a:rPr lang="en-GB" b="1" u="sng" dirty="0">
                <a:solidFill>
                  <a:schemeClr val="bg2"/>
                </a:solidFill>
                <a:latin typeface="Calibri" panose="020F0502020204030204" pitchFamily="34" charset="0"/>
                <a:ea typeface="Calibri" panose="020F0502020204030204" pitchFamily="34" charset="0"/>
                <a:cs typeface="Calibri" panose="020F0502020204030204" pitchFamily="34" charset="0"/>
              </a:rPr>
              <a:t>The Results:</a:t>
            </a:r>
          </a:p>
          <a:p>
            <a:pPr marL="285750" indent="-285750" algn="l">
              <a:buFont typeface="Arial" panose="020B0604020202020204" pitchFamily="34" charset="0"/>
              <a:buChar char="•"/>
            </a:pPr>
            <a:r>
              <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rPr>
              <a:t>Consideration rose to over 30%</a:t>
            </a:r>
          </a:p>
          <a:p>
            <a:pPr marL="285750" indent="-285750" algn="l">
              <a:buFont typeface="Arial" panose="020B0604020202020204" pitchFamily="34" charset="0"/>
              <a:buChar char="•"/>
            </a:pPr>
            <a:r>
              <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rPr>
              <a:t>Cash donations increased to their highest in four years</a:t>
            </a:r>
          </a:p>
          <a:p>
            <a:pPr marL="285750" indent="-285750" algn="l">
              <a:buFont typeface="Arial" panose="020B0604020202020204" pitchFamily="34" charset="0"/>
              <a:buChar char="•"/>
            </a:pPr>
            <a:r>
              <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rPr>
              <a:t>RSPCA had their most impressive Summer Appeal ever</a:t>
            </a:r>
          </a:p>
          <a:p>
            <a:pPr algn="l"/>
            <a:endParaRPr lang="en-GB" sz="1600" dirty="0">
              <a:solidFill>
                <a:schemeClr val="bg2"/>
              </a:solidFill>
              <a:latin typeface="Calibri" panose="020F0502020204030204" pitchFamily="34" charset="0"/>
              <a:ea typeface="Calibri" panose="020F0502020204030204" pitchFamily="34" charset="0"/>
              <a:cs typeface="Calibri" panose="020F0502020204030204" pitchFamily="34" charset="0"/>
            </a:endParaRPr>
          </a:p>
          <a:p>
            <a:pPr algn="l"/>
            <a:endParaRPr lang="en-GB" sz="1600" dirty="0">
              <a:solidFill>
                <a:schemeClr val="bg2"/>
              </a:solidFill>
            </a:endParaRPr>
          </a:p>
        </p:txBody>
      </p:sp>
      <p:pic>
        <p:nvPicPr>
          <p:cNvPr id="12" name="Picture 11" descr="A blue background with white text&#10;&#10;AI-generated content may be incorrect.">
            <a:extLst>
              <a:ext uri="{FF2B5EF4-FFF2-40B4-BE49-F238E27FC236}">
                <a16:creationId xmlns:a16="http://schemas.microsoft.com/office/drawing/2014/main" id="{A50CF894-47CF-D9A0-2D99-FAC03285C16D}"/>
              </a:ext>
            </a:extLst>
          </p:cNvPr>
          <p:cNvPicPr>
            <a:picLocks noChangeAspect="1"/>
          </p:cNvPicPr>
          <p:nvPr/>
        </p:nvPicPr>
        <p:blipFill>
          <a:blip r:embed="rId4">
            <a:extLst>
              <a:ext uri="{28A0092B-C50C-407E-A947-70E740481C1C}">
                <a14:useLocalDpi xmlns:a14="http://schemas.microsoft.com/office/drawing/2010/main" val="0"/>
              </a:ext>
            </a:extLst>
          </a:blip>
          <a:srcRect t="29474" b="32222"/>
          <a:stretch>
            <a:fillRect/>
          </a:stretch>
        </p:blipFill>
        <p:spPr>
          <a:xfrm>
            <a:off x="6678162" y="255281"/>
            <a:ext cx="2698181" cy="730640"/>
          </a:xfrm>
          <a:prstGeom prst="rect">
            <a:avLst/>
          </a:prstGeom>
        </p:spPr>
      </p:pic>
      <p:pic>
        <p:nvPicPr>
          <p:cNvPr id="1026" name="Picture 2" descr="The Mark Astarita Fellowship — AAW Group">
            <a:extLst>
              <a:ext uri="{FF2B5EF4-FFF2-40B4-BE49-F238E27FC236}">
                <a16:creationId xmlns:a16="http://schemas.microsoft.com/office/drawing/2014/main" id="{A41863A0-B811-772D-3232-9AC0495E8F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76343" y="276561"/>
            <a:ext cx="2698181" cy="1418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705</Words>
  <Application>Microsoft Office PowerPoint</Application>
  <PresentationFormat>Widescreen</PresentationFormat>
  <Paragraphs>46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3_Thinkbox</vt:lpstr>
      <vt:lpstr>RSPCA promotes respect and kindness for every kind of animal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Akeel Mungul</cp:lastModifiedBy>
  <cp:revision>7</cp:revision>
  <dcterms:created xsi:type="dcterms:W3CDTF">2023-08-07T12:56:43Z</dcterms:created>
  <dcterms:modified xsi:type="dcterms:W3CDTF">2025-06-24T14:58:52Z</dcterms:modified>
</cp:coreProperties>
</file>