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71195" autoAdjust="0"/>
  </p:normalViewPr>
  <p:slideViewPr>
    <p:cSldViewPr snapToGrid="0">
      <p:cViewPr varScale="1">
        <p:scale>
          <a:sx n="76" d="100"/>
          <a:sy n="76" d="100"/>
        </p:scale>
        <p:origin x="13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01/10/2019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Specsavers is a brand that has been built on TV over the past 15 years, historically investing around half of their media budget into TV which has contributed significantly to their continued growth.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Their TV adverts and iconic strapline “Should’ve gone to Specsavers” have become famous and have even entered the public lexicon having a considerable effect on their business performance. While two thirds of adults need glasses, most people only go for a check-up every two years.</a:t>
            </a:r>
          </a:p>
          <a:p>
            <a:r>
              <a:rPr lang="en-GB" sz="1200" b="0" i="0" kern="1200" dirty="0">
                <a:solidFill>
                  <a:schemeClr val="tx1"/>
                </a:solidFill>
                <a:effectLst/>
                <a:latin typeface="+mn-lt"/>
                <a:ea typeface="+mn-ea"/>
                <a:cs typeface="+mn-cs"/>
              </a:rPr>
              <a:t>It’s also non-seasonal so the challenge is to make the brand as memorable as possible across every week of the year.</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 2012, Specsavers were seeing a worrying decline in the memorability of their TV advertising. One key issue affecting this identified by their agency, MG OMD, was that TV viewing had increased for Specsavers’ core audience of 45+ adults. Consequently, the average number of ads they were seeing a day had grown significantly, making it harder to cut through. </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Solution</a:t>
            </a:r>
          </a:p>
          <a:p>
            <a:r>
              <a:rPr lang="en-GB" sz="1200" b="0" i="1" kern="1200" dirty="0">
                <a:solidFill>
                  <a:schemeClr val="tx1"/>
                </a:solidFill>
                <a:effectLst/>
                <a:latin typeface="+mn-lt"/>
                <a:ea typeface="+mn-ea"/>
                <a:cs typeface="+mn-cs"/>
              </a:rPr>
              <a:t>Phase one – the aggregation of marginal gains</a:t>
            </a:r>
          </a:p>
          <a:p>
            <a:r>
              <a:rPr lang="en-GB" sz="1200" b="0" i="0" kern="1200" dirty="0">
                <a:solidFill>
                  <a:schemeClr val="tx1"/>
                </a:solidFill>
                <a:effectLst/>
                <a:latin typeface="+mn-lt"/>
                <a:ea typeface="+mn-ea"/>
                <a:cs typeface="+mn-cs"/>
              </a:rPr>
              <a:t>MG OMD set themselves a goal to drive fame of the “Should’ve…” idea rather than any specific execution. They undertook a project to understand the optimum TVR threshold across the year. This led to a reallocation of TV weights to a much flatter profile across the year which meant a much more even cut through. They also targeted lighter TV viewers – an audience who had less historical exposure to the “Should’ve…” idea, by increasing spend to VOD.</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found that by running their other activity alongside their TV campaign, they could deliver a 12% sentiment uplift. So, TV was the back-bone of the plan and their other activity was aligned to ensure better crossover. After implementing these shifts, they saw an immediate uplift in the fame and recognition of Specsavers with no change in spend.</a:t>
            </a:r>
          </a:p>
          <a:p>
            <a:endParaRPr lang="en-GB" sz="1200" b="0" i="1" kern="1200" dirty="0">
              <a:solidFill>
                <a:schemeClr val="tx1"/>
              </a:solidFill>
              <a:effectLst/>
              <a:latin typeface="+mn-lt"/>
              <a:ea typeface="+mn-ea"/>
              <a:cs typeface="+mn-cs"/>
            </a:endParaRPr>
          </a:p>
          <a:p>
            <a:r>
              <a:rPr lang="en-GB" sz="1200" b="0" i="1" kern="1200" dirty="0">
                <a:solidFill>
                  <a:schemeClr val="tx1"/>
                </a:solidFill>
                <a:effectLst/>
                <a:latin typeface="+mn-lt"/>
                <a:ea typeface="+mn-ea"/>
                <a:cs typeface="+mn-cs"/>
              </a:rPr>
              <a:t>Phase two – fuelling fame</a:t>
            </a:r>
          </a:p>
          <a:p>
            <a:r>
              <a:rPr lang="en-GB" sz="1200" b="0" i="0" kern="1200" dirty="0">
                <a:solidFill>
                  <a:schemeClr val="tx1"/>
                </a:solidFill>
                <a:effectLst/>
                <a:latin typeface="+mn-lt"/>
                <a:ea typeface="+mn-ea"/>
                <a:cs typeface="+mn-cs"/>
              </a:rPr>
              <a:t>To kick off the TV campaign in 2013, they had two new creatives to play with and targeted programmes that offered big, collective moments in culture and had the biggest social chatter in order to spread buzz. They utilised ITV’s Ad-Sync to seed additional related content via the X-Factor app, delivering 92,000 impressions with a click through rate of 29% (well ahead of the industry average of 13%). Specsavers chose to be included in Channel 4’s Comedy Gala break too where Alan </a:t>
            </a:r>
            <a:r>
              <a:rPr lang="en-GB" sz="1200" b="0" i="0" kern="1200" dirty="0" err="1">
                <a:solidFill>
                  <a:schemeClr val="tx1"/>
                </a:solidFill>
                <a:effectLst/>
                <a:latin typeface="+mn-lt"/>
                <a:ea typeface="+mn-ea"/>
                <a:cs typeface="+mn-cs"/>
              </a:rPr>
              <a:t>Carr</a:t>
            </a:r>
            <a:r>
              <a:rPr lang="en-GB" sz="1200" b="0" i="0" kern="1200" dirty="0">
                <a:solidFill>
                  <a:schemeClr val="tx1"/>
                </a:solidFill>
                <a:effectLst/>
                <a:latin typeface="+mn-lt"/>
                <a:ea typeface="+mn-ea"/>
                <a:cs typeface="+mn-cs"/>
              </a:rPr>
              <a:t> hijacked the creative executions.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A total of 45.8 million adults were reached in the launch TV burst.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Specsavers wanted the “Should’ve…” idea to live outside of TV advertising so they looked for opportunities to bring the idea to life. For example, when Eden Hazard kicked a </a:t>
            </a:r>
            <a:r>
              <a:rPr lang="en-GB" sz="1200" b="0" i="0" kern="1200" dirty="0" err="1">
                <a:solidFill>
                  <a:schemeClr val="tx1"/>
                </a:solidFill>
                <a:effectLst/>
                <a:latin typeface="+mn-lt"/>
                <a:ea typeface="+mn-ea"/>
                <a:cs typeface="+mn-cs"/>
              </a:rPr>
              <a:t>ballboy</a:t>
            </a:r>
            <a:r>
              <a:rPr lang="en-GB" sz="1200" b="0" i="0" kern="1200" dirty="0">
                <a:solidFill>
                  <a:schemeClr val="tx1"/>
                </a:solidFill>
                <a:effectLst/>
                <a:latin typeface="+mn-lt"/>
                <a:ea typeface="+mn-ea"/>
                <a:cs typeface="+mn-cs"/>
              </a:rPr>
              <a:t> who was holding on to the ball in a Swansea v Chelsea match, Specsavers reacted with an ad implying that he has mistaken the </a:t>
            </a:r>
            <a:r>
              <a:rPr lang="en-GB" sz="1200" b="0" i="0" kern="1200" dirty="0" err="1">
                <a:solidFill>
                  <a:schemeClr val="tx1"/>
                </a:solidFill>
                <a:effectLst/>
                <a:latin typeface="+mn-lt"/>
                <a:ea typeface="+mn-ea"/>
                <a:cs typeface="+mn-cs"/>
              </a:rPr>
              <a:t>ballboy</a:t>
            </a:r>
            <a:r>
              <a:rPr lang="en-GB" sz="1200" b="0" i="0" kern="1200" dirty="0">
                <a:solidFill>
                  <a:schemeClr val="tx1"/>
                </a:solidFill>
                <a:effectLst/>
                <a:latin typeface="+mn-lt"/>
                <a:ea typeface="+mn-ea"/>
                <a:cs typeface="+mn-cs"/>
              </a:rPr>
              <a:t> for the ball and therefore “Should’ve gone to Specsavers.” The ad ran in national press and online including through a promoted Tweet.</a:t>
            </a:r>
          </a:p>
          <a:p>
            <a:endParaRPr lang="en-GB" sz="1200" b="0" i="0" kern="1200" dirty="0">
              <a:solidFill>
                <a:schemeClr val="tx1"/>
              </a:solidFill>
              <a:effectLst/>
              <a:latin typeface="+mn-lt"/>
              <a:ea typeface="+mn-ea"/>
              <a:cs typeface="+mn-cs"/>
            </a:endParaRPr>
          </a:p>
          <a:p>
            <a:r>
              <a:rPr lang="en-GB" sz="1200" b="0" i="1" kern="1200" dirty="0">
                <a:solidFill>
                  <a:schemeClr val="tx1"/>
                </a:solidFill>
                <a:effectLst/>
                <a:latin typeface="+mn-lt"/>
                <a:ea typeface="+mn-ea"/>
                <a:cs typeface="+mn-cs"/>
              </a:rPr>
              <a:t>Phase three – extending fame through sponsorship</a:t>
            </a:r>
          </a:p>
          <a:p>
            <a:r>
              <a:rPr lang="en-GB" sz="1200" b="0" i="0" kern="1200" dirty="0">
                <a:solidFill>
                  <a:schemeClr val="tx1"/>
                </a:solidFill>
                <a:effectLst/>
                <a:latin typeface="+mn-lt"/>
                <a:ea typeface="+mn-ea"/>
                <a:cs typeface="+mn-cs"/>
              </a:rPr>
              <a:t>In 2014, core competitors started investing more into TV with heavy bursts of activity, so where Specsavers were running at an even weight across the year, they had to contend with one or two months each year where their competitors would be on at a higher weight.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MG OMD recommended sponsorship. It’s a great way of building fame, it works on the implicit mind creating familiarity, it creates long-term memorability and brands benefit from viewers’ associations with the programme. They wanted something that had high production values to convey quality and touched audiences emotionally to build brand warmth, it needed to have mass reach and appeal to the wide and varied audience of Specsavers and also longevity to allow time to build a strong association.</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They selected a two year partnership with Channel 4 sponsoring all films on Channel 4, E4, Film 4 (pre 9pm) and More 4.  The different movie genres provided an ideal platform to showcase the different “Should’ve…” creative ideas. In the first year, the sponsorship reached 94% of their target audience and the package of films included several premieres. The sponsorship supported their ‘always on’ fame approach and provided a solid foundation of ratings for the brand all year round. The sponsorship idents were a big success too.</a:t>
            </a:r>
          </a:p>
          <a:p>
            <a:endParaRPr lang="en-GB" sz="1200" b="0"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endParaRPr lang="en-GB" sz="1200" b="1"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   3 months into the sponsorship, research found that total spontaneous awareness amongst viewers of films on 4 increased by 83%</a:t>
            </a:r>
          </a:p>
          <a:p>
            <a:pPr marL="171450" indent="-171450">
              <a:buFontTx/>
              <a:buChar char="-"/>
            </a:pPr>
            <a:r>
              <a:rPr lang="en-GB" sz="1200" b="0" i="0" kern="1200" dirty="0">
                <a:solidFill>
                  <a:schemeClr val="tx1"/>
                </a:solidFill>
                <a:effectLst/>
                <a:latin typeface="+mn-lt"/>
                <a:ea typeface="+mn-ea"/>
                <a:cs typeface="+mn-cs"/>
              </a:rPr>
              <a:t>Brand searches on Google had increased by 25% since 2012 </a:t>
            </a:r>
          </a:p>
          <a:p>
            <a:pPr marL="171450" indent="-171450">
              <a:buFontTx/>
              <a:buChar char="-"/>
            </a:pPr>
            <a:r>
              <a:rPr lang="en-GB" sz="1200" b="0" i="0" kern="1200" dirty="0">
                <a:solidFill>
                  <a:schemeClr val="tx1"/>
                </a:solidFill>
                <a:effectLst/>
                <a:latin typeface="+mn-lt"/>
                <a:ea typeface="+mn-ea"/>
                <a:cs typeface="+mn-cs"/>
              </a:rPr>
              <a:t>Eye tests have increased 8% between 2012 and 2013 and a further 6% in 2014</a:t>
            </a:r>
          </a:p>
          <a:p>
            <a:r>
              <a:rPr lang="en-GB" sz="1200" b="0" i="0" kern="1200" dirty="0">
                <a:solidFill>
                  <a:schemeClr val="tx1"/>
                </a:solidFill>
                <a:effectLst/>
                <a:latin typeface="+mn-lt"/>
                <a:ea typeface="+mn-ea"/>
                <a:cs typeface="+mn-cs"/>
              </a:rPr>
              <a:t>-   Return on media investment has grown by 127%</a:t>
            </a:r>
          </a:p>
          <a:p>
            <a:r>
              <a:rPr lang="en-GB" sz="1200" b="0" i="0" kern="1200" dirty="0">
                <a:solidFill>
                  <a:schemeClr val="tx1"/>
                </a:solidFill>
                <a:effectLst/>
                <a:latin typeface="+mn-lt"/>
                <a:ea typeface="+mn-ea"/>
                <a:cs typeface="+mn-cs"/>
              </a:rPr>
              <a:t>-   Specsavers had their best year ever in 2014</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GB" dirty="0"/>
              <a:t>https://www.thinkbox.tv/Case-studies/specsavers  </a:t>
            </a:r>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01/10/2019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01/10/2019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01/10/2019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01/10/2019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01/10/2019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6342907" cy="1021181"/>
          </a:xfrm>
        </p:spPr>
        <p:txBody>
          <a:bodyPr/>
          <a:lstStyle/>
          <a:p>
            <a:r>
              <a:rPr lang="en-GB" dirty="0">
                <a:solidFill>
                  <a:schemeClr val="accent6"/>
                </a:solidFill>
              </a:rPr>
              <a:t>Specsavers ongoing use of TV</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1475" y="1877170"/>
            <a:ext cx="5106141" cy="4284292"/>
          </a:xfrm>
        </p:spPr>
        <p:txBody>
          <a:bodyPr>
            <a:normAutofit fontScale="77500" lnSpcReduction="20000"/>
          </a:bodyPr>
          <a:lstStyle/>
          <a:p>
            <a:r>
              <a:rPr lang="en-GB" u="sng" dirty="0"/>
              <a:t>Challenge</a:t>
            </a:r>
          </a:p>
          <a:p>
            <a:pPr marL="285750" indent="-285750">
              <a:buFont typeface="Arial" panose="020B0604020202020204" pitchFamily="34" charset="0"/>
              <a:buChar char="•"/>
            </a:pPr>
            <a:r>
              <a:rPr lang="en-GB" dirty="0"/>
              <a:t>To try and make the brand as memorable as possible across every week of the year and be the most famous advertising idea </a:t>
            </a:r>
          </a:p>
          <a:p>
            <a:r>
              <a:rPr lang="en-GB" u="sng" dirty="0"/>
              <a:t>Solution</a:t>
            </a:r>
          </a:p>
          <a:p>
            <a:pPr marL="285750" indent="-285750">
              <a:buFont typeface="Arial" panose="020B0604020202020204" pitchFamily="34" charset="0"/>
              <a:buChar char="•"/>
            </a:pPr>
            <a:r>
              <a:rPr lang="en-GB" dirty="0"/>
              <a:t>Phase 1 – aggregation of marginal gains, drive fame of ‘Should’ve..’ idea, reallocation of TV weights to a much flatter profile across the year  </a:t>
            </a:r>
          </a:p>
          <a:p>
            <a:pPr marL="285750" indent="-285750">
              <a:buFont typeface="Arial" panose="020B0604020202020204" pitchFamily="34" charset="0"/>
              <a:buChar char="•"/>
            </a:pPr>
            <a:r>
              <a:rPr lang="en-GB" dirty="0"/>
              <a:t>Phase 2 - fuelling fame, two new creatives to use, target mass collective viewing programmes, seed additional related content</a:t>
            </a:r>
          </a:p>
          <a:p>
            <a:pPr marL="285750" indent="-285750">
              <a:buFont typeface="Arial" panose="020B0604020202020204" pitchFamily="34" charset="0"/>
              <a:buChar char="•"/>
            </a:pPr>
            <a:r>
              <a:rPr lang="en-GB" dirty="0"/>
              <a:t>Phase 3 – extending fame through a two year partnership with Channel 4, sponsoring all films on C4, E4, Film4 and More 4</a:t>
            </a:r>
          </a:p>
          <a:p>
            <a:r>
              <a:rPr lang="en-GB" u="sng" dirty="0"/>
              <a:t>Results</a:t>
            </a:r>
          </a:p>
          <a:p>
            <a:pPr marL="285750" indent="-285750">
              <a:lnSpc>
                <a:spcPct val="110000"/>
              </a:lnSpc>
              <a:buFont typeface="Arial" panose="020B0604020202020204" pitchFamily="34" charset="0"/>
              <a:buChar char="•"/>
            </a:pPr>
            <a:r>
              <a:rPr lang="en-GB" dirty="0"/>
              <a:t>Brand searches increased by 25% since 2012</a:t>
            </a:r>
          </a:p>
          <a:p>
            <a:pPr marL="285750" indent="-285750">
              <a:lnSpc>
                <a:spcPct val="110000"/>
              </a:lnSpc>
              <a:buFont typeface="Arial" panose="020B0604020202020204" pitchFamily="34" charset="0"/>
              <a:buChar char="•"/>
            </a:pPr>
            <a:r>
              <a:rPr lang="en-GB" dirty="0"/>
              <a:t>Eye tests increased 14% between 2012 - 2014</a:t>
            </a:r>
          </a:p>
          <a:p>
            <a:pPr marL="285750" indent="-285750">
              <a:lnSpc>
                <a:spcPct val="110000"/>
              </a:lnSpc>
              <a:buFont typeface="Arial" panose="020B0604020202020204" pitchFamily="34" charset="0"/>
              <a:buChar char="•"/>
            </a:pPr>
            <a:r>
              <a:rPr lang="en-GB" dirty="0"/>
              <a:t>ROI grew by 127%</a:t>
            </a:r>
          </a:p>
          <a:p>
            <a:pPr marL="285750" indent="-285750">
              <a:lnSpc>
                <a:spcPct val="110000"/>
              </a:lnSpc>
              <a:buFont typeface="Arial" panose="020B0604020202020204" pitchFamily="34" charset="0"/>
              <a:buChar char="•"/>
            </a:pPr>
            <a:r>
              <a:rPr lang="en-GB" dirty="0"/>
              <a:t>3 months into sponsorship, research found total spontaneous awareness amongst viewers of films on 4 increased by 83%</a:t>
            </a:r>
          </a:p>
          <a:p>
            <a:pPr marL="285750" indent="-285750">
              <a:lnSpc>
                <a:spcPct val="110000"/>
              </a:lnSpc>
              <a:buFont typeface="Arial" panose="020B0604020202020204" pitchFamily="34" charset="0"/>
              <a:buChar char="•"/>
            </a:pPr>
            <a:endParaRPr lang="en-GB" dirty="0"/>
          </a:p>
        </p:txBody>
      </p:sp>
      <p:pic>
        <p:nvPicPr>
          <p:cNvPr id="19" name="Picture 18">
            <a:extLst>
              <a:ext uri="{FF2B5EF4-FFF2-40B4-BE49-F238E27FC236}">
                <a16:creationId xmlns:a16="http://schemas.microsoft.com/office/drawing/2014/main" id="{87ADE03D-4DF5-4921-A434-93705E4DCF95}"/>
              </a:ext>
            </a:extLst>
          </p:cNvPr>
          <p:cNvPicPr>
            <a:picLocks noChangeAspect="1"/>
          </p:cNvPicPr>
          <p:nvPr/>
        </p:nvPicPr>
        <p:blipFill>
          <a:blip r:embed="rId3"/>
          <a:stretch>
            <a:fillRect/>
          </a:stretch>
        </p:blipFill>
        <p:spPr>
          <a:xfrm>
            <a:off x="9906412" y="400839"/>
            <a:ext cx="1695450" cy="671513"/>
          </a:xfrm>
          <a:prstGeom prst="rect">
            <a:avLst/>
          </a:prstGeom>
        </p:spPr>
      </p:pic>
      <p:pic>
        <p:nvPicPr>
          <p:cNvPr id="20" name="Picture 19">
            <a:extLst>
              <a:ext uri="{FF2B5EF4-FFF2-40B4-BE49-F238E27FC236}">
                <a16:creationId xmlns:a16="http://schemas.microsoft.com/office/drawing/2014/main" id="{88EE5B92-AA6E-484C-BAA7-81C095DE58F1}"/>
              </a:ext>
            </a:extLst>
          </p:cNvPr>
          <p:cNvPicPr>
            <a:picLocks noChangeAspect="1"/>
          </p:cNvPicPr>
          <p:nvPr/>
        </p:nvPicPr>
        <p:blipFill>
          <a:blip r:embed="rId4"/>
          <a:stretch>
            <a:fillRect/>
          </a:stretch>
        </p:blipFill>
        <p:spPr>
          <a:xfrm>
            <a:off x="7313516" y="400839"/>
            <a:ext cx="2212424" cy="705177"/>
          </a:xfrm>
          <a:prstGeom prst="rect">
            <a:avLst/>
          </a:prstGeom>
        </p:spPr>
      </p:pic>
      <p:pic>
        <p:nvPicPr>
          <p:cNvPr id="24" name="Picture Placeholder 23" descr="A person standing in front of a building&#10;&#10;Description automatically generated">
            <a:extLst>
              <a:ext uri="{FF2B5EF4-FFF2-40B4-BE49-F238E27FC236}">
                <a16:creationId xmlns:a16="http://schemas.microsoft.com/office/drawing/2014/main" id="{81BE88B7-1449-49C6-BDAB-B63535AD5405}"/>
              </a:ext>
            </a:extLst>
          </p:cNvPr>
          <p:cNvPicPr>
            <a:picLocks noGrp="1" noChangeAspect="1"/>
          </p:cNvPicPr>
          <p:nvPr>
            <p:ph type="pic" sz="quarter" idx="14"/>
          </p:nvPr>
        </p:nvPicPr>
        <p:blipFill>
          <a:blip r:embed="rId5">
            <a:extLst>
              <a:ext uri="{28A0092B-C50C-407E-A947-70E740481C1C}">
                <a14:useLocalDpi xmlns:a14="http://schemas.microsoft.com/office/drawing/2010/main" val="0"/>
              </a:ext>
            </a:extLst>
          </a:blip>
          <a:srcRect t="773" b="773"/>
          <a:stretch>
            <a:fillRect/>
          </a:stretch>
        </p:blipFill>
        <p:spPr>
          <a:xfrm>
            <a:off x="5477616" y="1877170"/>
            <a:ext cx="6342907" cy="3513138"/>
          </a:xfrm>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1018</TotalTime>
  <Words>1027</Words>
  <Application>Microsoft Office PowerPoint</Application>
  <PresentationFormat>Widescreen</PresentationFormat>
  <Paragraphs>50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Specsavers ongoing use of TV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55</cp:revision>
  <dcterms:created xsi:type="dcterms:W3CDTF">2018-11-16T11:43:00Z</dcterms:created>
  <dcterms:modified xsi:type="dcterms:W3CDTF">2019-10-01T14:18:44Z</dcterms:modified>
</cp:coreProperties>
</file>