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34.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379" r:id="rId2"/>
    <p:sldId id="257" r:id="rId3"/>
    <p:sldId id="262" r:id="rId4"/>
    <p:sldId id="258" r:id="rId5"/>
    <p:sldId id="282" r:id="rId6"/>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0695" autoAdjust="0"/>
  </p:normalViewPr>
  <p:slideViewPr>
    <p:cSldViewPr snapToGrid="0">
      <p:cViewPr>
        <p:scale>
          <a:sx n="66" d="100"/>
          <a:sy n="66" d="100"/>
        </p:scale>
        <p:origin x="1494" y="582"/>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86952512301839"/>
          <c:y val="3.4352497618355647E-2"/>
          <c:w val="0.89213047487698161"/>
          <c:h val="0.77099945121212443"/>
        </c:manualLayout>
      </c:layout>
      <c:barChart>
        <c:barDir val="col"/>
        <c:grouping val="clustered"/>
        <c:varyColors val="0"/>
        <c:ser>
          <c:idx val="0"/>
          <c:order val="0"/>
          <c:tx>
            <c:strRef>
              <c:f>Sheet1!$A$2</c:f>
              <c:strCache>
                <c:ptCount val="1"/>
                <c:pt idx="0">
                  <c:v>% increase in avg. no of v large business effects</c:v>
                </c:pt>
              </c:strCache>
            </c:strRef>
          </c:tx>
          <c:spPr>
            <a:solidFill>
              <a:schemeClr val="accent6"/>
            </a:solidFill>
          </c:spPr>
          <c:invertIfNegative val="0"/>
          <c:dPt>
            <c:idx val="0"/>
            <c:invertIfNegative val="0"/>
            <c:bubble3D val="0"/>
            <c:spPr>
              <a:solidFill>
                <a:schemeClr val="accent1"/>
              </a:solidFill>
            </c:spPr>
            <c:extLst>
              <c:ext xmlns:c16="http://schemas.microsoft.com/office/drawing/2014/chart" uri="{C3380CC4-5D6E-409C-BE32-E72D297353CC}">
                <c16:uniqueId val="{00000001-9FFE-4FD1-B3A1-7781E13702A8}"/>
              </c:ext>
            </c:extLst>
          </c:dPt>
          <c:cat>
            <c:strRef>
              <c:f>Sheet1!$B$1:$K$1</c:f>
              <c:strCache>
                <c:ptCount val="10"/>
                <c:pt idx="0">
                  <c:v>TV</c:v>
                </c:pt>
                <c:pt idx="1">
                  <c:v>Outdoor</c:v>
                </c:pt>
                <c:pt idx="2">
                  <c:v>Radio</c:v>
                </c:pt>
                <c:pt idx="3">
                  <c:v>Press</c:v>
                </c:pt>
                <c:pt idx="4">
                  <c:v>DM</c:v>
                </c:pt>
                <c:pt idx="5">
                  <c:v>Online</c:v>
                </c:pt>
                <c:pt idx="6">
                  <c:v>PR</c:v>
                </c:pt>
                <c:pt idx="7">
                  <c:v>Promos</c:v>
                </c:pt>
                <c:pt idx="8">
                  <c:v>Sponsorship</c:v>
                </c:pt>
                <c:pt idx="9">
                  <c:v>Cinema</c:v>
                </c:pt>
              </c:strCache>
            </c:strRef>
          </c:cat>
          <c:val>
            <c:numRef>
              <c:f>Sheet1!$B$2:$K$2</c:f>
              <c:numCache>
                <c:formatCode>0%</c:formatCode>
                <c:ptCount val="10"/>
                <c:pt idx="0">
                  <c:v>0.29382396097337882</c:v>
                </c:pt>
                <c:pt idx="1">
                  <c:v>0.20047617565590858</c:v>
                </c:pt>
                <c:pt idx="2">
                  <c:v>0.17408900153737483</c:v>
                </c:pt>
                <c:pt idx="3">
                  <c:v>0.14523480309315295</c:v>
                </c:pt>
                <c:pt idx="4">
                  <c:v>0.10160821663505404</c:v>
                </c:pt>
                <c:pt idx="5">
                  <c:v>7.0000000000000007E-2</c:v>
                </c:pt>
                <c:pt idx="6">
                  <c:v>6.480272853593827E-2</c:v>
                </c:pt>
                <c:pt idx="7">
                  <c:v>5.5162424994827264E-2</c:v>
                </c:pt>
                <c:pt idx="8">
                  <c:v>3.0900640623037212E-2</c:v>
                </c:pt>
                <c:pt idx="9">
                  <c:v>1.656626506024117E-2</c:v>
                </c:pt>
              </c:numCache>
            </c:numRef>
          </c:val>
          <c:extLst>
            <c:ext xmlns:c16="http://schemas.microsoft.com/office/drawing/2014/chart" uri="{C3380CC4-5D6E-409C-BE32-E72D297353CC}">
              <c16:uniqueId val="{00000003-9FFE-4FD1-B3A1-7781E13702A8}"/>
            </c:ext>
          </c:extLst>
        </c:ser>
        <c:dLbls>
          <c:showLegendKey val="0"/>
          <c:showVal val="0"/>
          <c:showCatName val="0"/>
          <c:showSerName val="0"/>
          <c:showPercent val="0"/>
          <c:showBubbleSize val="0"/>
        </c:dLbls>
        <c:gapWidth val="69"/>
        <c:axId val="45759104"/>
        <c:axId val="45761280"/>
      </c:barChart>
      <c:catAx>
        <c:axId val="45759104"/>
        <c:scaling>
          <c:orientation val="minMax"/>
        </c:scaling>
        <c:delete val="0"/>
        <c:axPos val="b"/>
        <c:numFmt formatCode="General" sourceLinked="0"/>
        <c:majorTickMark val="out"/>
        <c:minorTickMark val="none"/>
        <c:tickLblPos val="nextTo"/>
        <c:spPr>
          <a:ln>
            <a:noFill/>
          </a:ln>
        </c:spPr>
        <c:txPr>
          <a:bodyPr/>
          <a:lstStyle/>
          <a:p>
            <a:pPr>
              <a:defRPr sz="1200" b="1"/>
            </a:pPr>
            <a:endParaRPr lang="en-US"/>
          </a:p>
        </c:txPr>
        <c:crossAx val="45761280"/>
        <c:crosses val="autoZero"/>
        <c:auto val="1"/>
        <c:lblAlgn val="ctr"/>
        <c:lblOffset val="100"/>
        <c:noMultiLvlLbl val="0"/>
      </c:catAx>
      <c:valAx>
        <c:axId val="45761280"/>
        <c:scaling>
          <c:orientation val="minMax"/>
        </c:scaling>
        <c:delete val="0"/>
        <c:axPos val="l"/>
        <c:majorGridlines>
          <c:spPr>
            <a:ln>
              <a:solidFill>
                <a:schemeClr val="bg2">
                  <a:lumMod val="20000"/>
                  <a:lumOff val="80000"/>
                </a:schemeClr>
              </a:solidFill>
            </a:ln>
          </c:spPr>
        </c:majorGridlines>
        <c:title>
          <c:tx>
            <c:rich>
              <a:bodyPr rot="-5400000" vert="horz"/>
              <a:lstStyle/>
              <a:p>
                <a:pPr>
                  <a:defRPr sz="1200" b="1"/>
                </a:pPr>
                <a:r>
                  <a:rPr lang="en-GB" sz="1200" b="1" dirty="0">
                    <a:effectLst/>
                  </a:rPr>
                  <a:t>INCREASE IN AVG. NO. VERY LARGE</a:t>
                </a:r>
              </a:p>
              <a:p>
                <a:pPr>
                  <a:defRPr sz="1200" b="1"/>
                </a:pPr>
                <a:r>
                  <a:rPr lang="en-GB" sz="1200" b="1" dirty="0">
                    <a:effectLst/>
                  </a:rPr>
                  <a:t> BUSINESS EFFECTS</a:t>
                </a:r>
              </a:p>
            </c:rich>
          </c:tx>
          <c:layout>
            <c:manualLayout>
              <c:xMode val="edge"/>
              <c:yMode val="edge"/>
              <c:x val="1.9757804583655551E-2"/>
              <c:y val="0.16059521025836099"/>
            </c:manualLayout>
          </c:layout>
          <c:overlay val="0"/>
        </c:title>
        <c:numFmt formatCode="0%" sourceLinked="1"/>
        <c:majorTickMark val="out"/>
        <c:minorTickMark val="none"/>
        <c:tickLblPos val="nextTo"/>
        <c:spPr>
          <a:noFill/>
          <a:ln>
            <a:noFill/>
          </a:ln>
        </c:spPr>
        <c:txPr>
          <a:bodyPr/>
          <a:lstStyle/>
          <a:p>
            <a:pPr>
              <a:defRPr sz="1200" b="1"/>
            </a:pPr>
            <a:endParaRPr lang="en-US"/>
          </a:p>
        </c:txPr>
        <c:crossAx val="45759104"/>
        <c:crosses val="autoZero"/>
        <c:crossBetween val="between"/>
      </c:valAx>
      <c:spPr>
        <a:ln>
          <a:noFill/>
        </a:ln>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62204724409448E-2"/>
          <c:y val="0.1160232478859889"/>
          <c:w val="0.81061245293431261"/>
          <c:h val="0.77103065390321457"/>
        </c:manualLayout>
      </c:layout>
      <c:barChart>
        <c:barDir val="col"/>
        <c:grouping val="clustered"/>
        <c:varyColors val="0"/>
        <c:ser>
          <c:idx val="0"/>
          <c:order val="0"/>
          <c:tx>
            <c:strRef>
              <c:f>Sheet1!$B$1</c:f>
              <c:strCache>
                <c:ptCount val="1"/>
                <c:pt idx="0">
                  <c:v>Series 1</c:v>
                </c:pt>
              </c:strCache>
            </c:strRef>
          </c:tx>
          <c:spPr>
            <a:solidFill>
              <a:srgbClr val="00A5D7"/>
            </a:solidFill>
            <a:ln>
              <a:noFill/>
            </a:ln>
            <a:effectLst/>
          </c:spPr>
          <c:invertIfNegative val="0"/>
          <c:cat>
            <c:strRef>
              <c:f>Sheet1!$A$2:$A$8</c:f>
              <c:strCache>
                <c:ptCount val="7"/>
                <c:pt idx="0">
                  <c:v>TV</c:v>
                </c:pt>
                <c:pt idx="1">
                  <c:v>Radio</c:v>
                </c:pt>
                <c:pt idx="2">
                  <c:v>Press</c:v>
                </c:pt>
                <c:pt idx="3">
                  <c:v>Posters</c:v>
                </c:pt>
                <c:pt idx="4">
                  <c:v>Internet</c:v>
                </c:pt>
                <c:pt idx="5">
                  <c:v>Sponsorship</c:v>
                </c:pt>
                <c:pt idx="6">
                  <c:v>PR</c:v>
                </c:pt>
              </c:strCache>
            </c:strRef>
          </c:cat>
          <c:val>
            <c:numRef>
              <c:f>Sheet1!$B$2:$B$8</c:f>
              <c:numCache>
                <c:formatCode>0%</c:formatCode>
                <c:ptCount val="7"/>
                <c:pt idx="0">
                  <c:v>0.41255605381165927</c:v>
                </c:pt>
                <c:pt idx="1">
                  <c:v>0.13617329025184</c:v>
                </c:pt>
                <c:pt idx="2">
                  <c:v>0.13617329025184</c:v>
                </c:pt>
                <c:pt idx="3">
                  <c:v>0.15599693522720581</c:v>
                </c:pt>
                <c:pt idx="4">
                  <c:v>0.13369309113019695</c:v>
                </c:pt>
                <c:pt idx="5">
                  <c:v>0.13371248025276461</c:v>
                </c:pt>
                <c:pt idx="6">
                  <c:v>0.13114754098360665</c:v>
                </c:pt>
              </c:numCache>
            </c:numRef>
          </c:val>
          <c:extLst>
            <c:ext xmlns:c16="http://schemas.microsoft.com/office/drawing/2014/chart" uri="{C3380CC4-5D6E-409C-BE32-E72D297353CC}">
              <c16:uniqueId val="{00000000-F794-4F2E-84DC-8523588609AD}"/>
            </c:ext>
          </c:extLst>
        </c:ser>
        <c:dLbls>
          <c:showLegendKey val="0"/>
          <c:showVal val="0"/>
          <c:showCatName val="0"/>
          <c:showSerName val="0"/>
          <c:showPercent val="0"/>
          <c:showBubbleSize val="0"/>
        </c:dLbls>
        <c:gapWidth val="67"/>
        <c:overlap val="-2"/>
        <c:axId val="851232248"/>
        <c:axId val="851231592"/>
      </c:barChart>
      <c:catAx>
        <c:axId val="851232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851231592"/>
        <c:crosses val="autoZero"/>
        <c:auto val="1"/>
        <c:lblAlgn val="ctr"/>
        <c:lblOffset val="100"/>
        <c:noMultiLvlLbl val="0"/>
      </c:catAx>
      <c:valAx>
        <c:axId val="851231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85123224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372D87"/>
            </a:solidFill>
            <a:ln>
              <a:noFill/>
            </a:ln>
            <a:effectLst/>
          </c:spPr>
          <c:invertIfNegative val="0"/>
          <c:dPt>
            <c:idx val="0"/>
            <c:invertIfNegative val="0"/>
            <c:bubble3D val="0"/>
            <c:spPr>
              <a:solidFill>
                <a:srgbClr val="372D87"/>
              </a:solidFill>
              <a:ln>
                <a:noFill/>
              </a:ln>
              <a:effectLst/>
            </c:spPr>
            <c:extLst>
              <c:ext xmlns:c16="http://schemas.microsoft.com/office/drawing/2014/chart" uri="{C3380CC4-5D6E-409C-BE32-E72D297353CC}">
                <c16:uniqueId val="{00000001-88C6-414A-9184-3EB7FE07D24B}"/>
              </c:ext>
            </c:extLst>
          </c:dPt>
          <c:dPt>
            <c:idx val="1"/>
            <c:invertIfNegative val="0"/>
            <c:bubble3D val="0"/>
            <c:spPr>
              <a:solidFill>
                <a:srgbClr val="372D87"/>
              </a:solidFill>
              <a:ln>
                <a:noFill/>
              </a:ln>
              <a:effectLst/>
            </c:spPr>
            <c:extLst>
              <c:ext xmlns:c16="http://schemas.microsoft.com/office/drawing/2014/chart" uri="{C3380CC4-5D6E-409C-BE32-E72D297353CC}">
                <c16:uniqueId val="{00000003-88C6-414A-9184-3EB7FE07D24B}"/>
              </c:ext>
            </c:extLst>
          </c:dPt>
          <c:cat>
            <c:strRef>
              <c:f>Sheet1!$A$2:$A$4</c:f>
              <c:strCache>
                <c:ptCount val="3"/>
                <c:pt idx="0">
                  <c:v>1980-1996</c:v>
                </c:pt>
                <c:pt idx="1">
                  <c:v>1998-2006</c:v>
                </c:pt>
                <c:pt idx="2">
                  <c:v>2008-2016</c:v>
                </c:pt>
              </c:strCache>
            </c:strRef>
          </c:cat>
          <c:val>
            <c:numRef>
              <c:f>Sheet1!$B$2:$B$4</c:f>
              <c:numCache>
                <c:formatCode>General</c:formatCode>
                <c:ptCount val="3"/>
                <c:pt idx="0">
                  <c:v>12</c:v>
                </c:pt>
                <c:pt idx="1">
                  <c:v>27</c:v>
                </c:pt>
                <c:pt idx="2">
                  <c:v>40</c:v>
                </c:pt>
              </c:numCache>
            </c:numRef>
          </c:val>
          <c:extLst>
            <c:ext xmlns:c16="http://schemas.microsoft.com/office/drawing/2014/chart" uri="{C3380CC4-5D6E-409C-BE32-E72D297353CC}">
              <c16:uniqueId val="{00000004-88C6-414A-9184-3EB7FE07D24B}"/>
            </c:ext>
          </c:extLst>
        </c:ser>
        <c:dLbls>
          <c:showLegendKey val="0"/>
          <c:showVal val="0"/>
          <c:showCatName val="0"/>
          <c:showSerName val="0"/>
          <c:showPercent val="0"/>
          <c:showBubbleSize val="0"/>
        </c:dLbls>
        <c:gapWidth val="99"/>
        <c:overlap val="-27"/>
        <c:axId val="128064896"/>
        <c:axId val="32760576"/>
      </c:barChart>
      <c:catAx>
        <c:axId val="1280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2760576"/>
        <c:crosses val="autoZero"/>
        <c:auto val="1"/>
        <c:lblAlgn val="ctr"/>
        <c:lblOffset val="100"/>
        <c:noMultiLvlLbl val="0"/>
      </c:catAx>
      <c:valAx>
        <c:axId val="32760576"/>
        <c:scaling>
          <c:orientation val="minMax"/>
        </c:scaling>
        <c:delete val="0"/>
        <c:axPos val="l"/>
        <c:majorGridlines>
          <c:spPr>
            <a:ln w="63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806489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3"/>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1-31F3-452D-8500-FA535AE59C7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F3-452D-8500-FA535AE59C71}"/>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31F3-452D-8500-FA535AE59C71}"/>
              </c:ext>
            </c:extLst>
          </c:dPt>
          <c:dLbls>
            <c:dLbl>
              <c:idx val="0"/>
              <c:layout>
                <c:manualLayout>
                  <c:x val="-0.15788600959771945"/>
                  <c:y val="-8.571922194062692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F3-452D-8500-FA535AE59C71}"/>
                </c:ext>
              </c:extLst>
            </c:dLbl>
            <c:dLbl>
              <c:idx val="1"/>
              <c:layout>
                <c:manualLayout>
                  <c:x val="0.20396818965431116"/>
                  <c:y val="1.141809708658049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1F3-452D-8500-FA535AE59C71}"/>
                </c:ext>
              </c:extLst>
            </c:dLbl>
            <c:dLbl>
              <c:idx val="2"/>
              <c:layout>
                <c:manualLayout>
                  <c:x val="0.18503583881248475"/>
                  <c:y val="0.20955753428704652"/>
                </c:manualLayout>
              </c:layout>
              <c:tx>
                <c:rich>
                  <a:bodyPr rot="0" spcFirstLastPara="1" vertOverflow="ellipsis" vert="horz" wrap="square" lIns="38100" tIns="19050" rIns="38100" bIns="19050" anchor="ctr" anchorCtr="1">
                    <a:noAutofit/>
                  </a:bodyPr>
                  <a:lstStyle/>
                  <a:p>
                    <a:pPr>
                      <a:defRPr lang="en-GB" sz="1400" b="0" i="0" u="none" strike="noStrike" kern="1200" baseline="0">
                        <a:solidFill>
                          <a:schemeClr val="bg1"/>
                        </a:solidFill>
                        <a:latin typeface="+mj-lt"/>
                        <a:ea typeface="+mn-ea"/>
                        <a:cs typeface="+mn-cs"/>
                      </a:defRPr>
                    </a:pPr>
                    <a:r>
                      <a:rPr lang="en-US" sz="1400" baseline="0" dirty="0">
                        <a:latin typeface="+mj-lt"/>
                      </a:rPr>
                      <a:t>Online/BTL
</a:t>
                    </a:r>
                    <a:fld id="{070F7D99-C027-4B79-9D13-3ABC251AFCA5}" type="PERCENTAGE">
                      <a:rPr lang="en-US" sz="1400" baseline="0">
                        <a:latin typeface="+mj-lt"/>
                      </a:rPr>
                      <a:pPr>
                        <a:defRPr sz="1400">
                          <a:latin typeface="+mj-lt"/>
                        </a:defRPr>
                      </a:pPr>
                      <a:t>[PERCENTAGE]</a:t>
                    </a:fld>
                    <a:endParaRPr lang="en-US" sz="1400" baseline="0" dirty="0">
                      <a:latin typeface="+mj-lt"/>
                    </a:endParaRPr>
                  </a:p>
                </c:rich>
              </c:tx>
              <c:spPr>
                <a:noFill/>
                <a:ln>
                  <a:noFill/>
                </a:ln>
                <a:effectLst/>
              </c:spPr>
              <c:txPr>
                <a:bodyPr rot="0" spcFirstLastPara="1" vertOverflow="ellipsis" vert="horz" wrap="square" lIns="38100" tIns="19050" rIns="38100" bIns="19050" anchor="ctr" anchorCtr="1">
                  <a:noAutofit/>
                </a:bodyPr>
                <a:lstStyle/>
                <a:p>
                  <a:pPr>
                    <a:defRPr lang="en-GB" sz="1400" b="0" i="0" u="none" strike="noStrike" kern="1200" baseline="0">
                      <a:solidFill>
                        <a:schemeClr val="bg1"/>
                      </a:solidFill>
                      <a:latin typeface="+mj-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6786140475712084"/>
                      <c:h val="0.18454536346131861"/>
                    </c:manualLayout>
                  </c15:layout>
                  <c15:dlblFieldTable/>
                  <c15:showDataLabelsRange val="0"/>
                </c:ext>
                <c:ext xmlns:c16="http://schemas.microsoft.com/office/drawing/2014/chart" uri="{C3380CC4-5D6E-409C-BE32-E72D297353CC}">
                  <c16:uniqueId val="{00000005-31F3-452D-8500-FA535AE59C71}"/>
                </c:ext>
              </c:extLst>
            </c:dLbl>
            <c:spPr>
              <a:noFill/>
              <a:ln>
                <a:noFill/>
              </a:ln>
              <a:effectLst/>
            </c:spPr>
            <c:txPr>
              <a:bodyPr rot="0" spcFirstLastPara="1" vertOverflow="ellipsis" vert="horz" wrap="square" lIns="38100" tIns="19050" rIns="38100" bIns="19050" anchor="ctr" anchorCtr="1">
                <a:spAutoFit/>
              </a:bodyPr>
              <a:lstStyle/>
              <a:p>
                <a:pPr>
                  <a:defRPr lang="en-GB" sz="1400" b="0" i="0" u="none" strike="noStrike" kern="1200" baseline="0">
                    <a:solidFill>
                      <a:schemeClr val="bg1"/>
                    </a:solidFill>
                    <a:latin typeface="+mj-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'Powerpoint (2)'!$P$262:$P$264</c:f>
              <c:strCache>
                <c:ptCount val="3"/>
                <c:pt idx="0">
                  <c:v>TV</c:v>
                </c:pt>
                <c:pt idx="1">
                  <c:v>Other ATL</c:v>
                </c:pt>
                <c:pt idx="2">
                  <c:v>Digital/BTL</c:v>
                </c:pt>
              </c:strCache>
            </c:strRef>
          </c:cat>
          <c:val>
            <c:numRef>
              <c:f>'Powerpoint (2)'!$AJ$262:$AJ$264</c:f>
              <c:numCache>
                <c:formatCode>_(* #,##0.00_);_(* \(#,##0.00\);_(* "-"??_);_(@_)</c:formatCode>
                <c:ptCount val="3"/>
                <c:pt idx="0">
                  <c:v>1.7152585945732777</c:v>
                </c:pt>
                <c:pt idx="1">
                  <c:v>0.45148956732470202</c:v>
                </c:pt>
                <c:pt idx="2">
                  <c:v>0.43293432642568086</c:v>
                </c:pt>
              </c:numCache>
            </c:numRef>
          </c:val>
          <c:extLst>
            <c:ext xmlns:c16="http://schemas.microsoft.com/office/drawing/2014/chart" uri="{C3380CC4-5D6E-409C-BE32-E72D297353CC}">
              <c16:uniqueId val="{00000006-31F3-452D-8500-FA535AE59C7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lang="en-GB" sz="1100" b="0" i="0" u="none" strike="noStrike" kern="1200" baseline="0">
          <a:solidFill>
            <a:schemeClr val="bg1"/>
          </a:solidFill>
          <a:latin typeface="Century Gothic" panose="020B0502020202020204" pitchFamily="34" charset="0"/>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3"/>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1-B336-4A83-AA11-A996D51D2E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36-4A83-AA11-A996D51D2E3F}"/>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B336-4A83-AA11-A996D51D2E3F}"/>
              </c:ext>
            </c:extLst>
          </c:dPt>
          <c:dLbls>
            <c:dLbl>
              <c:idx val="0"/>
              <c:layout>
                <c:manualLayout>
                  <c:x val="-7.921908385083673E-2"/>
                  <c:y val="-0.2158894899526454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336-4A83-AA11-A996D51D2E3F}"/>
                </c:ext>
              </c:extLst>
            </c:dLbl>
            <c:dLbl>
              <c:idx val="2"/>
              <c:layout>
                <c:manualLayout>
                  <c:x val="6.1558264121094414E-2"/>
                  <c:y val="0.14347826086956519"/>
                </c:manualLayout>
              </c:layout>
              <c:tx>
                <c:rich>
                  <a:bodyPr/>
                  <a:lstStyle/>
                  <a:p>
                    <a:r>
                      <a:rPr lang="en-US" sz="1200" dirty="0"/>
                      <a:t>Online/BTL</a:t>
                    </a:r>
                    <a:r>
                      <a:rPr lang="en-US" sz="1200" baseline="0" dirty="0"/>
                      <a:t>
</a:t>
                    </a:r>
                    <a:fld id="{DEBE2002-0A60-4625-BA6D-3D9A39168E76}" type="PERCENTAGE">
                      <a:rPr lang="en-US" sz="1400" baseline="0"/>
                      <a:pPr/>
                      <a:t>[PERCENTAGE]</a:t>
                    </a:fld>
                    <a:endParaRPr lang="en-US" sz="12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336-4A83-AA11-A996D51D2E3F}"/>
                </c:ext>
              </c:extLst>
            </c:dLbl>
            <c:spPr>
              <a:noFill/>
              <a:ln>
                <a:noFill/>
              </a:ln>
              <a:effectLst/>
            </c:spPr>
            <c:txPr>
              <a:bodyPr rot="0" spcFirstLastPara="1" vertOverflow="ellipsis" vert="horz" wrap="square" lIns="38100" tIns="19050" rIns="38100" bIns="19050" anchor="ctr" anchorCtr="1">
                <a:spAutoFit/>
              </a:bodyPr>
              <a:lstStyle/>
              <a:p>
                <a:pPr>
                  <a:defRPr lang="en-GB" sz="1400" b="0" i="0" u="none" strike="noStrike" kern="1200" baseline="0">
                    <a:solidFill>
                      <a:schemeClr val="bg1"/>
                    </a:solidFill>
                    <a:latin typeface="+mj-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'Powerpoint (2)'!$P$262:$P$264</c:f>
              <c:strCache>
                <c:ptCount val="3"/>
                <c:pt idx="0">
                  <c:v>TV</c:v>
                </c:pt>
                <c:pt idx="1">
                  <c:v>Other ATL</c:v>
                </c:pt>
                <c:pt idx="2">
                  <c:v>Digital/BTL</c:v>
                </c:pt>
              </c:strCache>
            </c:strRef>
          </c:cat>
          <c:val>
            <c:numRef>
              <c:f>'Powerpoint (2)'!$AZ$262:$AZ$264</c:f>
              <c:numCache>
                <c:formatCode>_(* #,##0.00_);_(* \(#,##0.00\);_(* "-"??_);_(@_)</c:formatCode>
                <c:ptCount val="3"/>
                <c:pt idx="0">
                  <c:v>10.76797271422604</c:v>
                </c:pt>
                <c:pt idx="1">
                  <c:v>1.9579544878276893</c:v>
                </c:pt>
                <c:pt idx="2">
                  <c:v>0.79164634666057498</c:v>
                </c:pt>
              </c:numCache>
            </c:numRef>
          </c:val>
          <c:extLst>
            <c:ext xmlns:c16="http://schemas.microsoft.com/office/drawing/2014/chart" uri="{C3380CC4-5D6E-409C-BE32-E72D297353CC}">
              <c16:uniqueId val="{00000006-B336-4A83-AA11-A996D51D2E3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lang="en-GB" sz="1100" b="0" i="0" u="none" strike="noStrike" kern="1200" baseline="0">
          <a:solidFill>
            <a:schemeClr val="bg1"/>
          </a:solidFill>
          <a:latin typeface="Century Gothic" panose="020B0502020202020204" pitchFamily="34" charset="0"/>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B14A0-893C-495D-AC18-99C9BD09E9A0}" type="datetimeFigureOut">
              <a:rPr lang="en-GB" smtClean="0"/>
              <a:t>03/05/2023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509A1-2A92-4CD0-8DC5-5E49E27923FA}" type="slidenum">
              <a:rPr lang="en-GB" smtClean="0"/>
              <a:t>‹#›</a:t>
            </a:fld>
            <a:endParaRPr lang="en-GB"/>
          </a:p>
        </p:txBody>
      </p:sp>
    </p:spTree>
    <p:extLst>
      <p:ext uri="{BB962C8B-B14F-4D97-AF65-F5344CB8AC3E}">
        <p14:creationId xmlns:p14="http://schemas.microsoft.com/office/powerpoint/2010/main" val="1532811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inkbox.tv/research/thinkbox-research/as-seen-on-tv-supercharging-your-small-busines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24C00-85C6-4295-BE2C-B41F9E304FE2}" type="slidenum">
              <a:rPr lang="en-GB" smtClean="0"/>
              <a:t>1</a:t>
            </a:fld>
            <a:endParaRPr lang="en-GB"/>
          </a:p>
        </p:txBody>
      </p:sp>
    </p:spTree>
    <p:extLst>
      <p:ext uri="{BB962C8B-B14F-4D97-AF65-F5344CB8AC3E}">
        <p14:creationId xmlns:p14="http://schemas.microsoft.com/office/powerpoint/2010/main" val="76909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latest analysis</a:t>
            </a:r>
            <a:r>
              <a:rPr lang="en-GB" baseline="0" dirty="0"/>
              <a:t> of the IPA Effectiveness Databank shows that campaigns using TV are the ones that are most likely to drive a higher number of big business effects such as very high volumes of profit, market share growth or decreases in price sensitivity. </a:t>
            </a:r>
          </a:p>
          <a:p>
            <a:endParaRPr lang="en-GB" baseline="0" dirty="0"/>
          </a:p>
          <a:p>
            <a:r>
              <a:rPr lang="en-GB" baseline="0" dirty="0"/>
              <a:t>This backs up every other major piece of advertising effectiveness research – TV is consistently the highest performing medium.</a:t>
            </a:r>
            <a:endParaRPr lang="en-GB" dirty="0"/>
          </a:p>
          <a:p>
            <a:endParaRPr lang="en-GB" dirty="0"/>
          </a:p>
        </p:txBody>
      </p:sp>
      <p:sp>
        <p:nvSpPr>
          <p:cNvPr id="4" name="Slide Number Placeholder 3"/>
          <p:cNvSpPr>
            <a:spLocks noGrp="1"/>
          </p:cNvSpPr>
          <p:nvPr>
            <p:ph type="sldNum" sz="quarter" idx="10"/>
          </p:nvPr>
        </p:nvSpPr>
        <p:spPr/>
        <p:txBody>
          <a:bodyPr/>
          <a:lstStyle/>
          <a:p>
            <a:fld id="{BA0DFD36-33EA-4DB4-B32D-6EBE0B1D4496}" type="slidenum">
              <a:rPr lang="en-GB" smtClean="0"/>
              <a:t>2</a:t>
            </a:fld>
            <a:endParaRPr lang="en-GB"/>
          </a:p>
        </p:txBody>
      </p:sp>
    </p:spTree>
    <p:extLst>
      <p:ext uri="{BB962C8B-B14F-4D97-AF65-F5344CB8AC3E}">
        <p14:creationId xmlns:p14="http://schemas.microsoft.com/office/powerpoint/2010/main" val="3323367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‘Advertising Effectiveness: the long and short of it’ by the IPA demonstrated that TV stands head and shoulders above other media in driving business results.  It adds the greatest number of business effects to a campaign – things such as sales, profit, market share – and, the more business effects, the more commercially successful the campaign will be.</a:t>
            </a:r>
          </a:p>
          <a:p>
            <a:endParaRPr lang="en-GB" dirty="0"/>
          </a:p>
        </p:txBody>
      </p:sp>
      <p:sp>
        <p:nvSpPr>
          <p:cNvPr id="4" name="Slide Number Placeholder 3"/>
          <p:cNvSpPr>
            <a:spLocks noGrp="1"/>
          </p:cNvSpPr>
          <p:nvPr>
            <p:ph type="sldNum" sz="quarter" idx="10"/>
          </p:nvPr>
        </p:nvSpPr>
        <p:spPr/>
        <p:txBody>
          <a:bodyPr/>
          <a:lstStyle/>
          <a:p>
            <a:fld id="{FF0509A1-2A92-4CD0-8DC5-5E49E27923FA}" type="slidenum">
              <a:rPr lang="en-GB" smtClean="0"/>
              <a:t>3</a:t>
            </a:fld>
            <a:endParaRPr lang="en-GB"/>
          </a:p>
        </p:txBody>
      </p:sp>
    </p:spTree>
    <p:extLst>
      <p:ext uri="{BB962C8B-B14F-4D97-AF65-F5344CB8AC3E}">
        <p14:creationId xmlns:p14="http://schemas.microsoft.com/office/powerpoint/2010/main" val="1815061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Analysis</a:t>
            </a:r>
            <a:r>
              <a:rPr lang="en-GB" baseline="0" dirty="0"/>
              <a:t> of the IPA Effectiveness Awards Databank by Les Binet and Peter Field has shown that TV’s effects are increasing over time. And, on average, adding TV to a campaign increases effectiveness by 40%, making it one of the biggest differences you can make to the effectiveness of marketing.</a:t>
            </a:r>
            <a:endParaRPr lang="en-GB" dirty="0"/>
          </a:p>
          <a:p>
            <a:endParaRPr lang="en-GB" dirty="0"/>
          </a:p>
        </p:txBody>
      </p:sp>
      <p:sp>
        <p:nvSpPr>
          <p:cNvPr id="4" name="Slide Number Placeholder 3"/>
          <p:cNvSpPr>
            <a:spLocks noGrp="1"/>
          </p:cNvSpPr>
          <p:nvPr>
            <p:ph type="sldNum" sz="quarter" idx="10"/>
          </p:nvPr>
        </p:nvSpPr>
        <p:spPr/>
        <p:txBody>
          <a:bodyPr/>
          <a:lstStyle/>
          <a:p>
            <a:fld id="{BA0DFD36-33EA-4DB4-B32D-6EBE0B1D4496}" type="slidenum">
              <a:rPr lang="en-GB" smtClean="0"/>
              <a:t>4</a:t>
            </a:fld>
            <a:endParaRPr lang="en-GB"/>
          </a:p>
        </p:txBody>
      </p:sp>
    </p:spTree>
    <p:extLst>
      <p:ext uri="{BB962C8B-B14F-4D97-AF65-F5344CB8AC3E}">
        <p14:creationId xmlns:p14="http://schemas.microsoft.com/office/powerpoint/2010/main" val="108033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Thinkbox study ‘As Seen on TV: supercharging your small business’, conducted by marketing effectiveness consultancy D2D, shows how well TV performs in terms of sales versus spend.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Out of the D2D dataset of 78 smaller brands across all categories, TV constituted on average 66% of their media budget but returned 80% of all ad-generated sales. This is due to two factors – the high ROI (return on investment) and the fact that it can deliver scale without saturating.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demonstrates the key role of TV for advertisers looking to drive brand growth.</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more information on this study please see:</a:t>
            </a:r>
            <a:endParaRPr lang="en-GB" dirty="0"/>
          </a:p>
          <a:p>
            <a:r>
              <a:rPr lang="en-GB" dirty="0">
                <a:hlinkClick r:id="rId3"/>
              </a:rPr>
              <a:t>https://www.thinkbox.tv/research/thinkbox-research/as-seen-on-tv-supercharging-your-small-business/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12BC6-4143-48C3-A7AB-B23B803D0FD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4533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DF1486EF-5AEB-48EF-88FA-87C12CFF51CA}"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818A2-DB4A-4B9A-8517-A08E0FA41FB1}"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408377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46006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05548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8044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29784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737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DF1486EF-5AEB-48EF-88FA-87C12CFF51CA}"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C818A2-DB4A-4B9A-8517-A08E0FA41FB1}" type="slidenum">
              <a:rPr lang="en-GB" smtClean="0"/>
              <a:t>‹#›</a:t>
            </a:fld>
            <a:endParaRPr lang="en-GB"/>
          </a:p>
        </p:txBody>
      </p:sp>
    </p:spTree>
    <p:custDataLst>
      <p:tags r:id="rId1"/>
    </p:custDataLst>
    <p:extLst>
      <p:ext uri="{BB962C8B-B14F-4D97-AF65-F5344CB8AC3E}">
        <p14:creationId xmlns:p14="http://schemas.microsoft.com/office/powerpoint/2010/main" val="45288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DF1486EF-5AEB-48EF-88FA-87C12CFF51CA}"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C818A2-DB4A-4B9A-8517-A08E0FA41FB1}" type="slidenum">
              <a:rPr lang="en-GB" smtClean="0"/>
              <a:t>‹#›</a:t>
            </a:fld>
            <a:endParaRPr lang="en-GB"/>
          </a:p>
        </p:txBody>
      </p:sp>
    </p:spTree>
    <p:custDataLst>
      <p:tags r:id="rId1"/>
    </p:custDataLst>
    <p:extLst>
      <p:ext uri="{BB962C8B-B14F-4D97-AF65-F5344CB8AC3E}">
        <p14:creationId xmlns:p14="http://schemas.microsoft.com/office/powerpoint/2010/main" val="397272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DF1486EF-5AEB-48EF-88FA-87C12CFF51CA}"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C818A2-DB4A-4B9A-8517-A08E0FA41FB1}" type="slidenum">
              <a:rPr lang="en-GB" smtClean="0"/>
              <a:t>‹#›</a:t>
            </a:fld>
            <a:endParaRPr lang="en-GB"/>
          </a:p>
        </p:txBody>
      </p:sp>
    </p:spTree>
    <p:custDataLst>
      <p:tags r:id="rId1"/>
    </p:custDataLst>
    <p:extLst>
      <p:ext uri="{BB962C8B-B14F-4D97-AF65-F5344CB8AC3E}">
        <p14:creationId xmlns:p14="http://schemas.microsoft.com/office/powerpoint/2010/main" val="371400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800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486EF-5AEB-48EF-88FA-87C12CFF51CA}" type="datetimeFigureOut">
              <a:rPr lang="en-GB" smtClean="0"/>
              <a:t>03/05/2023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C818A2-DB4A-4B9A-8517-A08E0FA41FB1}"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05889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DF1486EF-5AEB-48EF-88FA-87C12CFF51CA}"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818A2-DB4A-4B9A-8517-A08E0FA41FB1}"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4816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DF1486EF-5AEB-48EF-88FA-87C12CFF51CA}" type="datetimeFigureOut">
              <a:rPr lang="en-GB" smtClean="0"/>
              <a:t>03/05/2023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C818A2-DB4A-4B9A-8517-A08E0FA41FB1}" type="slidenum">
              <a:rPr lang="en-GB" smtClean="0"/>
              <a:t>‹#›</a:t>
            </a:fld>
            <a:endParaRPr lang="en-GB"/>
          </a:p>
        </p:txBody>
      </p:sp>
    </p:spTree>
    <p:custDataLst>
      <p:tags r:id="rId1"/>
    </p:custDataLst>
    <p:extLst>
      <p:ext uri="{BB962C8B-B14F-4D97-AF65-F5344CB8AC3E}">
        <p14:creationId xmlns:p14="http://schemas.microsoft.com/office/powerpoint/2010/main" val="29245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3FC818A2-DB4A-4B9A-8517-A08E0FA41FB1}"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253493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47209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7670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65212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87021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09666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26501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486EF-5AEB-48EF-88FA-87C12CFF51CA}" type="datetimeFigureOut">
              <a:rPr lang="en-GB" smtClean="0"/>
              <a:t>03/05/2023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C818A2-DB4A-4B9A-8517-A08E0FA41FB1}"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5310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DF1486EF-5AEB-48EF-88FA-87C12CFF51CA}"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818A2-DB4A-4B9A-8517-A08E0FA41FB1}"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96105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44846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244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6612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98788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5200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14308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DF1486EF-5AEB-48EF-88FA-87C12CFF51CA}"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818A2-DB4A-4B9A-8517-A08E0FA41FB1}"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35532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DF1486EF-5AEB-48EF-88FA-87C12CFF51CA}" type="datetimeFigureOut">
              <a:rPr lang="en-GB" smtClean="0"/>
              <a:t>03/05/2023</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3FC818A2-DB4A-4B9A-8517-A08E0FA41FB1}"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13832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posing in front of a wall of signs&#10;&#10;Description automatically generated with low confidence">
            <a:extLst>
              <a:ext uri="{FF2B5EF4-FFF2-40B4-BE49-F238E27FC236}">
                <a16:creationId xmlns:a16="http://schemas.microsoft.com/office/drawing/2014/main" id="{4B2BA79D-20D2-4DE4-AF9B-44A403366A09}"/>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AC2CCDAD-7B20-4255-AE07-230E60239003}"/>
              </a:ext>
            </a:extLst>
          </p:cNvPr>
          <p:cNvSpPr/>
          <p:nvPr/>
        </p:nvSpPr>
        <p:spPr>
          <a:xfrm>
            <a:off x="0" y="1"/>
            <a:ext cx="8089900" cy="4622799"/>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p:txBody>
          <a:bodyPr/>
          <a:lstStyle/>
          <a:p>
            <a:r>
              <a:rPr lang="en-GB" dirty="0"/>
              <a:t>TV drives sales</a:t>
            </a:r>
          </a:p>
        </p:txBody>
      </p:sp>
      <p:sp>
        <p:nvSpPr>
          <p:cNvPr id="22" name="TextBox 21">
            <a:extLst>
              <a:ext uri="{FF2B5EF4-FFF2-40B4-BE49-F238E27FC236}">
                <a16:creationId xmlns:a16="http://schemas.microsoft.com/office/drawing/2014/main" id="{1BC8E902-758E-4820-AE3E-4387052EAE3D}"/>
              </a:ext>
            </a:extLst>
          </p:cNvPr>
          <p:cNvSpPr txBox="1"/>
          <p:nvPr/>
        </p:nvSpPr>
        <p:spPr>
          <a:xfrm rot="16200000">
            <a:off x="10650417" y="4487766"/>
            <a:ext cx="2655517" cy="246221"/>
          </a:xfrm>
          <a:prstGeom prst="rect">
            <a:avLst/>
          </a:prstGeom>
          <a:noFill/>
        </p:spPr>
        <p:txBody>
          <a:bodyPr wrap="square" rtlCol="0">
            <a:spAutoFit/>
          </a:bodyPr>
          <a:lstStyle/>
          <a:p>
            <a:pPr algn="l"/>
            <a:r>
              <a:rPr lang="en-GB" sz="1000" dirty="0">
                <a:solidFill>
                  <a:schemeClr val="bg1"/>
                </a:solidFill>
              </a:rPr>
              <a:t>Gumtree “Good Finds"</a:t>
            </a:r>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4B6DA1EA-76D8-4D5C-9113-ED5698CBAF34}"/>
              </a:ext>
            </a:extLst>
          </p:cNvPr>
          <p:cNvGraphicFramePr>
            <a:graphicFrameLocks/>
          </p:cNvGraphicFramePr>
          <p:nvPr/>
        </p:nvGraphicFramePr>
        <p:xfrm>
          <a:off x="211449" y="1105665"/>
          <a:ext cx="11501126" cy="453748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F57636FF-43DC-4063-B006-B39E45B09D94}"/>
              </a:ext>
            </a:extLst>
          </p:cNvPr>
          <p:cNvSpPr>
            <a:spLocks noGrp="1"/>
          </p:cNvSpPr>
          <p:nvPr>
            <p:ph type="title"/>
          </p:nvPr>
        </p:nvSpPr>
        <p:spPr/>
        <p:txBody>
          <a:bodyPr/>
          <a:lstStyle/>
          <a:p>
            <a:r>
              <a:rPr lang="en-GB" dirty="0"/>
              <a:t>TV will drive scale and scale drives effectiveness</a:t>
            </a:r>
            <a:br>
              <a:rPr lang="en-GB" dirty="0"/>
            </a:br>
            <a:endParaRPr lang="en-GB" dirty="0"/>
          </a:p>
        </p:txBody>
      </p:sp>
      <p:sp>
        <p:nvSpPr>
          <p:cNvPr id="3" name="Text Placeholder 2">
            <a:extLst>
              <a:ext uri="{FF2B5EF4-FFF2-40B4-BE49-F238E27FC236}">
                <a16:creationId xmlns:a16="http://schemas.microsoft.com/office/drawing/2014/main" id="{27743518-4EB0-44DE-BCED-E3398F385ED7}"/>
              </a:ext>
            </a:extLst>
          </p:cNvPr>
          <p:cNvSpPr>
            <a:spLocks noGrp="1"/>
          </p:cNvSpPr>
          <p:nvPr>
            <p:ph type="body" sz="quarter" idx="15"/>
          </p:nvPr>
        </p:nvSpPr>
        <p:spPr/>
        <p:txBody>
          <a:bodyPr/>
          <a:lstStyle/>
          <a:p>
            <a:r>
              <a:rPr lang="en-GB"/>
              <a:t>Source: Effectiveness in the digital era, 2016, Binet &amp; Field IPA </a:t>
            </a:r>
            <a:endParaRPr lang="en-GB" dirty="0"/>
          </a:p>
        </p:txBody>
      </p:sp>
      <p:grpSp>
        <p:nvGrpSpPr>
          <p:cNvPr id="6" name="Group 5">
            <a:extLst>
              <a:ext uri="{FF2B5EF4-FFF2-40B4-BE49-F238E27FC236}">
                <a16:creationId xmlns:a16="http://schemas.microsoft.com/office/drawing/2014/main" id="{71AC3684-356E-428E-8BCA-49B07FFE9A4B}"/>
              </a:ext>
            </a:extLst>
          </p:cNvPr>
          <p:cNvGrpSpPr/>
          <p:nvPr/>
        </p:nvGrpSpPr>
        <p:grpSpPr>
          <a:xfrm>
            <a:off x="2610715" y="2370097"/>
            <a:ext cx="723900" cy="390288"/>
            <a:chOff x="2610715" y="2283598"/>
            <a:chExt cx="723900" cy="390288"/>
          </a:xfrm>
        </p:grpSpPr>
        <p:grpSp>
          <p:nvGrpSpPr>
            <p:cNvPr id="39" name="Group 38">
              <a:extLst>
                <a:ext uri="{FF2B5EF4-FFF2-40B4-BE49-F238E27FC236}">
                  <a16:creationId xmlns:a16="http://schemas.microsoft.com/office/drawing/2014/main" id="{9A3AE243-7CBB-4AAC-B360-FDCFC6C4F4B3}"/>
                </a:ext>
              </a:extLst>
            </p:cNvPr>
            <p:cNvGrpSpPr/>
            <p:nvPr/>
          </p:nvGrpSpPr>
          <p:grpSpPr>
            <a:xfrm>
              <a:off x="2705849" y="2285727"/>
              <a:ext cx="539261" cy="388159"/>
              <a:chOff x="8916260" y="2301857"/>
              <a:chExt cx="539261" cy="388159"/>
            </a:xfrm>
            <a:solidFill>
              <a:schemeClr val="accent2"/>
            </a:solidFill>
          </p:grpSpPr>
          <p:sp>
            <p:nvSpPr>
              <p:cNvPr id="40" name="Rectangle 39">
                <a:extLst>
                  <a:ext uri="{FF2B5EF4-FFF2-40B4-BE49-F238E27FC236}">
                    <a16:creationId xmlns:a16="http://schemas.microsoft.com/office/drawing/2014/main" id="{7C97723C-C340-4439-B25E-BAEEF9F73450}"/>
                  </a:ext>
                </a:extLst>
              </p:cNvPr>
              <p:cNvSpPr/>
              <p:nvPr/>
            </p:nvSpPr>
            <p:spPr>
              <a:xfrm>
                <a:off x="8916260" y="2301857"/>
                <a:ext cx="539261" cy="273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41" name="Isosceles Triangle 40">
                <a:extLst>
                  <a:ext uri="{FF2B5EF4-FFF2-40B4-BE49-F238E27FC236}">
                    <a16:creationId xmlns:a16="http://schemas.microsoft.com/office/drawing/2014/main" id="{4C339260-0F3B-48D6-B7D7-67282FB92D80}"/>
                  </a:ext>
                </a:extLst>
              </p:cNvPr>
              <p:cNvSpPr/>
              <p:nvPr/>
            </p:nvSpPr>
            <p:spPr>
              <a:xfrm rot="10800000">
                <a:off x="9098748" y="2575326"/>
                <a:ext cx="174284" cy="1146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2" name="TextBox 41">
              <a:extLst>
                <a:ext uri="{FF2B5EF4-FFF2-40B4-BE49-F238E27FC236}">
                  <a16:creationId xmlns:a16="http://schemas.microsoft.com/office/drawing/2014/main" id="{28F0E64F-2D40-46C2-BEC3-866AAC91E1F9}"/>
                </a:ext>
              </a:extLst>
            </p:cNvPr>
            <p:cNvSpPr txBox="1"/>
            <p:nvPr/>
          </p:nvSpPr>
          <p:spPr>
            <a:xfrm>
              <a:off x="2610715" y="2283598"/>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20%</a:t>
              </a:r>
            </a:p>
          </p:txBody>
        </p:sp>
      </p:grpSp>
      <p:grpSp>
        <p:nvGrpSpPr>
          <p:cNvPr id="7" name="Group 6">
            <a:extLst>
              <a:ext uri="{FF2B5EF4-FFF2-40B4-BE49-F238E27FC236}">
                <a16:creationId xmlns:a16="http://schemas.microsoft.com/office/drawing/2014/main" id="{F69017DD-4245-44F6-83D7-19D75CEDBF91}"/>
              </a:ext>
            </a:extLst>
          </p:cNvPr>
          <p:cNvGrpSpPr/>
          <p:nvPr/>
        </p:nvGrpSpPr>
        <p:grpSpPr>
          <a:xfrm>
            <a:off x="3649753" y="2636797"/>
            <a:ext cx="723900" cy="390288"/>
            <a:chOff x="3649753" y="2550298"/>
            <a:chExt cx="723900" cy="390288"/>
          </a:xfrm>
        </p:grpSpPr>
        <p:grpSp>
          <p:nvGrpSpPr>
            <p:cNvPr id="43" name="Group 42">
              <a:extLst>
                <a:ext uri="{FF2B5EF4-FFF2-40B4-BE49-F238E27FC236}">
                  <a16:creationId xmlns:a16="http://schemas.microsoft.com/office/drawing/2014/main" id="{1629D4E8-1A1B-435B-B6FD-BCCD6F092E4A}"/>
                </a:ext>
              </a:extLst>
            </p:cNvPr>
            <p:cNvGrpSpPr/>
            <p:nvPr/>
          </p:nvGrpSpPr>
          <p:grpSpPr>
            <a:xfrm>
              <a:off x="3744887" y="2552427"/>
              <a:ext cx="539261" cy="388159"/>
              <a:chOff x="8916260" y="2301857"/>
              <a:chExt cx="539261" cy="388159"/>
            </a:xfrm>
            <a:solidFill>
              <a:schemeClr val="accent2"/>
            </a:solidFill>
          </p:grpSpPr>
          <p:sp>
            <p:nvSpPr>
              <p:cNvPr id="44" name="Rectangle 43">
                <a:extLst>
                  <a:ext uri="{FF2B5EF4-FFF2-40B4-BE49-F238E27FC236}">
                    <a16:creationId xmlns:a16="http://schemas.microsoft.com/office/drawing/2014/main" id="{1DBE509A-0339-487C-AFBA-8302E7FAA887}"/>
                  </a:ext>
                </a:extLst>
              </p:cNvPr>
              <p:cNvSpPr/>
              <p:nvPr/>
            </p:nvSpPr>
            <p:spPr>
              <a:xfrm>
                <a:off x="8916260" y="2301857"/>
                <a:ext cx="539261" cy="273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45" name="Isosceles Triangle 44">
                <a:extLst>
                  <a:ext uri="{FF2B5EF4-FFF2-40B4-BE49-F238E27FC236}">
                    <a16:creationId xmlns:a16="http://schemas.microsoft.com/office/drawing/2014/main" id="{D8D6267C-5984-4A5B-9237-D9DC7CA0A722}"/>
                  </a:ext>
                </a:extLst>
              </p:cNvPr>
              <p:cNvSpPr/>
              <p:nvPr/>
            </p:nvSpPr>
            <p:spPr>
              <a:xfrm rot="10800000">
                <a:off x="9098748" y="2575326"/>
                <a:ext cx="174284" cy="1146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6" name="TextBox 45">
              <a:extLst>
                <a:ext uri="{FF2B5EF4-FFF2-40B4-BE49-F238E27FC236}">
                  <a16:creationId xmlns:a16="http://schemas.microsoft.com/office/drawing/2014/main" id="{82DC7A96-D8AF-4E5B-92D9-5143257E9715}"/>
                </a:ext>
              </a:extLst>
            </p:cNvPr>
            <p:cNvSpPr txBox="1"/>
            <p:nvPr/>
          </p:nvSpPr>
          <p:spPr>
            <a:xfrm>
              <a:off x="3649753" y="2550298"/>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17%</a:t>
              </a:r>
            </a:p>
          </p:txBody>
        </p:sp>
      </p:grpSp>
      <p:grpSp>
        <p:nvGrpSpPr>
          <p:cNvPr id="8" name="Group 7">
            <a:extLst>
              <a:ext uri="{FF2B5EF4-FFF2-40B4-BE49-F238E27FC236}">
                <a16:creationId xmlns:a16="http://schemas.microsoft.com/office/drawing/2014/main" id="{BE85BD64-2C9A-45F8-A944-42C578B9AB4A}"/>
              </a:ext>
            </a:extLst>
          </p:cNvPr>
          <p:cNvGrpSpPr/>
          <p:nvPr/>
        </p:nvGrpSpPr>
        <p:grpSpPr>
          <a:xfrm>
            <a:off x="4666049" y="2922547"/>
            <a:ext cx="723900" cy="390288"/>
            <a:chOff x="4666049" y="2836048"/>
            <a:chExt cx="723900" cy="390288"/>
          </a:xfrm>
        </p:grpSpPr>
        <p:grpSp>
          <p:nvGrpSpPr>
            <p:cNvPr id="47" name="Group 46">
              <a:extLst>
                <a:ext uri="{FF2B5EF4-FFF2-40B4-BE49-F238E27FC236}">
                  <a16:creationId xmlns:a16="http://schemas.microsoft.com/office/drawing/2014/main" id="{CF20F776-181B-425D-9A3C-6A24EF772CCF}"/>
                </a:ext>
              </a:extLst>
            </p:cNvPr>
            <p:cNvGrpSpPr/>
            <p:nvPr/>
          </p:nvGrpSpPr>
          <p:grpSpPr>
            <a:xfrm>
              <a:off x="4761183" y="2838177"/>
              <a:ext cx="539261" cy="388159"/>
              <a:chOff x="8916260" y="2301857"/>
              <a:chExt cx="539261" cy="388159"/>
            </a:xfrm>
            <a:solidFill>
              <a:schemeClr val="accent2"/>
            </a:solidFill>
          </p:grpSpPr>
          <p:sp>
            <p:nvSpPr>
              <p:cNvPr id="48" name="Rectangle 47">
                <a:extLst>
                  <a:ext uri="{FF2B5EF4-FFF2-40B4-BE49-F238E27FC236}">
                    <a16:creationId xmlns:a16="http://schemas.microsoft.com/office/drawing/2014/main" id="{BA7D0BC1-D690-468D-9709-FEDA636CBB21}"/>
                  </a:ext>
                </a:extLst>
              </p:cNvPr>
              <p:cNvSpPr/>
              <p:nvPr/>
            </p:nvSpPr>
            <p:spPr>
              <a:xfrm>
                <a:off x="8916260" y="2301857"/>
                <a:ext cx="539261" cy="273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49" name="Isosceles Triangle 48">
                <a:extLst>
                  <a:ext uri="{FF2B5EF4-FFF2-40B4-BE49-F238E27FC236}">
                    <a16:creationId xmlns:a16="http://schemas.microsoft.com/office/drawing/2014/main" id="{B8C884EC-EBC4-407A-AE75-6054E11EDEDC}"/>
                  </a:ext>
                </a:extLst>
              </p:cNvPr>
              <p:cNvSpPr/>
              <p:nvPr/>
            </p:nvSpPr>
            <p:spPr>
              <a:xfrm rot="10800000">
                <a:off x="9098748" y="2575326"/>
                <a:ext cx="174284" cy="1146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50" name="TextBox 49">
              <a:extLst>
                <a:ext uri="{FF2B5EF4-FFF2-40B4-BE49-F238E27FC236}">
                  <a16:creationId xmlns:a16="http://schemas.microsoft.com/office/drawing/2014/main" id="{7A2938ED-B988-415F-B2B9-1F9E0FF92EDA}"/>
                </a:ext>
              </a:extLst>
            </p:cNvPr>
            <p:cNvSpPr txBox="1"/>
            <p:nvPr/>
          </p:nvSpPr>
          <p:spPr>
            <a:xfrm>
              <a:off x="4666049" y="2836048"/>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15%</a:t>
              </a:r>
            </a:p>
          </p:txBody>
        </p:sp>
      </p:grpSp>
      <p:grpSp>
        <p:nvGrpSpPr>
          <p:cNvPr id="9" name="Group 8">
            <a:extLst>
              <a:ext uri="{FF2B5EF4-FFF2-40B4-BE49-F238E27FC236}">
                <a16:creationId xmlns:a16="http://schemas.microsoft.com/office/drawing/2014/main" id="{C10387BB-4E8D-4F4F-AE5F-C1E539FAAD28}"/>
              </a:ext>
            </a:extLst>
          </p:cNvPr>
          <p:cNvGrpSpPr/>
          <p:nvPr/>
        </p:nvGrpSpPr>
        <p:grpSpPr>
          <a:xfrm>
            <a:off x="5697787" y="3363054"/>
            <a:ext cx="723900" cy="390288"/>
            <a:chOff x="5697787" y="3251841"/>
            <a:chExt cx="723900" cy="390288"/>
          </a:xfrm>
        </p:grpSpPr>
        <p:grpSp>
          <p:nvGrpSpPr>
            <p:cNvPr id="51" name="Group 50">
              <a:extLst>
                <a:ext uri="{FF2B5EF4-FFF2-40B4-BE49-F238E27FC236}">
                  <a16:creationId xmlns:a16="http://schemas.microsoft.com/office/drawing/2014/main" id="{65413AD7-E087-432E-8202-81918E4B1425}"/>
                </a:ext>
              </a:extLst>
            </p:cNvPr>
            <p:cNvGrpSpPr/>
            <p:nvPr/>
          </p:nvGrpSpPr>
          <p:grpSpPr>
            <a:xfrm>
              <a:off x="5792921" y="3253970"/>
              <a:ext cx="539261" cy="388159"/>
              <a:chOff x="8916260" y="2301857"/>
              <a:chExt cx="539261" cy="388159"/>
            </a:xfrm>
            <a:solidFill>
              <a:schemeClr val="accent2"/>
            </a:solidFill>
          </p:grpSpPr>
          <p:sp>
            <p:nvSpPr>
              <p:cNvPr id="52" name="Rectangle 51">
                <a:extLst>
                  <a:ext uri="{FF2B5EF4-FFF2-40B4-BE49-F238E27FC236}">
                    <a16:creationId xmlns:a16="http://schemas.microsoft.com/office/drawing/2014/main" id="{1535FF98-1F2B-47F8-AC62-A83C737DA5D8}"/>
                  </a:ext>
                </a:extLst>
              </p:cNvPr>
              <p:cNvSpPr/>
              <p:nvPr/>
            </p:nvSpPr>
            <p:spPr>
              <a:xfrm>
                <a:off x="8916260" y="2301857"/>
                <a:ext cx="539261" cy="273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53" name="Isosceles Triangle 52">
                <a:extLst>
                  <a:ext uri="{FF2B5EF4-FFF2-40B4-BE49-F238E27FC236}">
                    <a16:creationId xmlns:a16="http://schemas.microsoft.com/office/drawing/2014/main" id="{325DADB3-ED43-4DBA-97F1-864F611EF60D}"/>
                  </a:ext>
                </a:extLst>
              </p:cNvPr>
              <p:cNvSpPr/>
              <p:nvPr/>
            </p:nvSpPr>
            <p:spPr>
              <a:xfrm rot="10800000">
                <a:off x="9098748" y="2575326"/>
                <a:ext cx="174284" cy="1146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54" name="TextBox 53">
              <a:extLst>
                <a:ext uri="{FF2B5EF4-FFF2-40B4-BE49-F238E27FC236}">
                  <a16:creationId xmlns:a16="http://schemas.microsoft.com/office/drawing/2014/main" id="{22D5113C-F3AD-4220-B2E7-3DAD60CF15F0}"/>
                </a:ext>
              </a:extLst>
            </p:cNvPr>
            <p:cNvSpPr txBox="1"/>
            <p:nvPr/>
          </p:nvSpPr>
          <p:spPr>
            <a:xfrm>
              <a:off x="5697787" y="3251841"/>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10%</a:t>
              </a:r>
            </a:p>
          </p:txBody>
        </p:sp>
      </p:grpSp>
      <p:grpSp>
        <p:nvGrpSpPr>
          <p:cNvPr id="10" name="Group 9">
            <a:extLst>
              <a:ext uri="{FF2B5EF4-FFF2-40B4-BE49-F238E27FC236}">
                <a16:creationId xmlns:a16="http://schemas.microsoft.com/office/drawing/2014/main" id="{28F77663-C396-4052-88E2-1B05BEACCB0F}"/>
              </a:ext>
            </a:extLst>
          </p:cNvPr>
          <p:cNvGrpSpPr/>
          <p:nvPr/>
        </p:nvGrpSpPr>
        <p:grpSpPr>
          <a:xfrm>
            <a:off x="6725099" y="3668329"/>
            <a:ext cx="723900" cy="390288"/>
            <a:chOff x="6725099" y="3569473"/>
            <a:chExt cx="723900" cy="390288"/>
          </a:xfrm>
        </p:grpSpPr>
        <p:grpSp>
          <p:nvGrpSpPr>
            <p:cNvPr id="55" name="Group 54">
              <a:extLst>
                <a:ext uri="{FF2B5EF4-FFF2-40B4-BE49-F238E27FC236}">
                  <a16:creationId xmlns:a16="http://schemas.microsoft.com/office/drawing/2014/main" id="{086D9DDF-A1CB-47AE-BE18-9FABF2326368}"/>
                </a:ext>
              </a:extLst>
            </p:cNvPr>
            <p:cNvGrpSpPr/>
            <p:nvPr/>
          </p:nvGrpSpPr>
          <p:grpSpPr>
            <a:xfrm>
              <a:off x="6820233" y="3571602"/>
              <a:ext cx="539261" cy="388159"/>
              <a:chOff x="8916260" y="2301857"/>
              <a:chExt cx="539261" cy="388159"/>
            </a:xfrm>
            <a:solidFill>
              <a:schemeClr val="accent2"/>
            </a:solidFill>
          </p:grpSpPr>
          <p:sp>
            <p:nvSpPr>
              <p:cNvPr id="56" name="Rectangle 55">
                <a:extLst>
                  <a:ext uri="{FF2B5EF4-FFF2-40B4-BE49-F238E27FC236}">
                    <a16:creationId xmlns:a16="http://schemas.microsoft.com/office/drawing/2014/main" id="{EC2003B8-2F3E-4025-BB17-122509A85636}"/>
                  </a:ext>
                </a:extLst>
              </p:cNvPr>
              <p:cNvSpPr/>
              <p:nvPr/>
            </p:nvSpPr>
            <p:spPr>
              <a:xfrm>
                <a:off x="8916260" y="2301857"/>
                <a:ext cx="539261" cy="273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57" name="Isosceles Triangle 56">
                <a:extLst>
                  <a:ext uri="{FF2B5EF4-FFF2-40B4-BE49-F238E27FC236}">
                    <a16:creationId xmlns:a16="http://schemas.microsoft.com/office/drawing/2014/main" id="{55DBB766-08C1-490E-B309-B8A5ADD38DF4}"/>
                  </a:ext>
                </a:extLst>
              </p:cNvPr>
              <p:cNvSpPr/>
              <p:nvPr/>
            </p:nvSpPr>
            <p:spPr>
              <a:xfrm rot="10800000">
                <a:off x="9098748" y="2575326"/>
                <a:ext cx="174284" cy="1146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58" name="TextBox 57">
              <a:extLst>
                <a:ext uri="{FF2B5EF4-FFF2-40B4-BE49-F238E27FC236}">
                  <a16:creationId xmlns:a16="http://schemas.microsoft.com/office/drawing/2014/main" id="{F821C392-8B04-4EE3-A89C-A4F53059272A}"/>
                </a:ext>
              </a:extLst>
            </p:cNvPr>
            <p:cNvSpPr txBox="1"/>
            <p:nvPr/>
          </p:nvSpPr>
          <p:spPr>
            <a:xfrm>
              <a:off x="6725099" y="3569473"/>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7%</a:t>
              </a:r>
            </a:p>
          </p:txBody>
        </p:sp>
      </p:grpSp>
      <p:grpSp>
        <p:nvGrpSpPr>
          <p:cNvPr id="11" name="Group 10">
            <a:extLst>
              <a:ext uri="{FF2B5EF4-FFF2-40B4-BE49-F238E27FC236}">
                <a16:creationId xmlns:a16="http://schemas.microsoft.com/office/drawing/2014/main" id="{F5944B14-DF6B-4C78-A09F-0E59F76C5D1A}"/>
              </a:ext>
            </a:extLst>
          </p:cNvPr>
          <p:cNvGrpSpPr/>
          <p:nvPr/>
        </p:nvGrpSpPr>
        <p:grpSpPr>
          <a:xfrm>
            <a:off x="7746528" y="3732172"/>
            <a:ext cx="723900" cy="390288"/>
            <a:chOff x="7746528" y="3645673"/>
            <a:chExt cx="723900" cy="390288"/>
          </a:xfrm>
        </p:grpSpPr>
        <p:grpSp>
          <p:nvGrpSpPr>
            <p:cNvPr id="59" name="Group 58">
              <a:extLst>
                <a:ext uri="{FF2B5EF4-FFF2-40B4-BE49-F238E27FC236}">
                  <a16:creationId xmlns:a16="http://schemas.microsoft.com/office/drawing/2014/main" id="{2C297F4A-E2D4-4442-9EE6-13964C07227A}"/>
                </a:ext>
              </a:extLst>
            </p:cNvPr>
            <p:cNvGrpSpPr/>
            <p:nvPr/>
          </p:nvGrpSpPr>
          <p:grpSpPr>
            <a:xfrm>
              <a:off x="7841662" y="3647802"/>
              <a:ext cx="539261" cy="388159"/>
              <a:chOff x="8916260" y="2301857"/>
              <a:chExt cx="539261" cy="388159"/>
            </a:xfrm>
            <a:solidFill>
              <a:schemeClr val="accent2"/>
            </a:solidFill>
          </p:grpSpPr>
          <p:sp>
            <p:nvSpPr>
              <p:cNvPr id="60" name="Rectangle 59">
                <a:extLst>
                  <a:ext uri="{FF2B5EF4-FFF2-40B4-BE49-F238E27FC236}">
                    <a16:creationId xmlns:a16="http://schemas.microsoft.com/office/drawing/2014/main" id="{09F3B8CF-353E-4F17-B141-136512A554E1}"/>
                  </a:ext>
                </a:extLst>
              </p:cNvPr>
              <p:cNvSpPr/>
              <p:nvPr/>
            </p:nvSpPr>
            <p:spPr>
              <a:xfrm>
                <a:off x="8916260" y="2301857"/>
                <a:ext cx="539261" cy="273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61" name="Isosceles Triangle 60">
                <a:extLst>
                  <a:ext uri="{FF2B5EF4-FFF2-40B4-BE49-F238E27FC236}">
                    <a16:creationId xmlns:a16="http://schemas.microsoft.com/office/drawing/2014/main" id="{9841C0E4-3F29-4F06-8750-17A3673CD165}"/>
                  </a:ext>
                </a:extLst>
              </p:cNvPr>
              <p:cNvSpPr/>
              <p:nvPr/>
            </p:nvSpPr>
            <p:spPr>
              <a:xfrm rot="10800000">
                <a:off x="9098748" y="2575326"/>
                <a:ext cx="174284" cy="1146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62" name="TextBox 61">
              <a:extLst>
                <a:ext uri="{FF2B5EF4-FFF2-40B4-BE49-F238E27FC236}">
                  <a16:creationId xmlns:a16="http://schemas.microsoft.com/office/drawing/2014/main" id="{7F4C65D7-3991-4998-BEA7-6C6BFA079808}"/>
                </a:ext>
              </a:extLst>
            </p:cNvPr>
            <p:cNvSpPr txBox="1"/>
            <p:nvPr/>
          </p:nvSpPr>
          <p:spPr>
            <a:xfrm>
              <a:off x="7746528" y="3645673"/>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6%</a:t>
              </a:r>
            </a:p>
          </p:txBody>
        </p:sp>
      </p:grpSp>
      <p:grpSp>
        <p:nvGrpSpPr>
          <p:cNvPr id="12" name="Group 11">
            <a:extLst>
              <a:ext uri="{FF2B5EF4-FFF2-40B4-BE49-F238E27FC236}">
                <a16:creationId xmlns:a16="http://schemas.microsoft.com/office/drawing/2014/main" id="{FED343D2-BE69-4FF3-85A8-14F88C3A701F}"/>
              </a:ext>
            </a:extLst>
          </p:cNvPr>
          <p:cNvGrpSpPr/>
          <p:nvPr/>
        </p:nvGrpSpPr>
        <p:grpSpPr>
          <a:xfrm>
            <a:off x="8773842" y="3824590"/>
            <a:ext cx="723900" cy="390288"/>
            <a:chOff x="8773842" y="3750448"/>
            <a:chExt cx="723900" cy="390288"/>
          </a:xfrm>
        </p:grpSpPr>
        <p:grpSp>
          <p:nvGrpSpPr>
            <p:cNvPr id="63" name="Group 62">
              <a:extLst>
                <a:ext uri="{FF2B5EF4-FFF2-40B4-BE49-F238E27FC236}">
                  <a16:creationId xmlns:a16="http://schemas.microsoft.com/office/drawing/2014/main" id="{43F15C96-E13E-47B8-938D-4E0398C49F69}"/>
                </a:ext>
              </a:extLst>
            </p:cNvPr>
            <p:cNvGrpSpPr/>
            <p:nvPr/>
          </p:nvGrpSpPr>
          <p:grpSpPr>
            <a:xfrm>
              <a:off x="8868976" y="3752577"/>
              <a:ext cx="539261" cy="388159"/>
              <a:chOff x="8916260" y="2301857"/>
              <a:chExt cx="539261" cy="388159"/>
            </a:xfrm>
            <a:solidFill>
              <a:schemeClr val="accent2"/>
            </a:solidFill>
          </p:grpSpPr>
          <p:sp>
            <p:nvSpPr>
              <p:cNvPr id="64" name="Rectangle 63">
                <a:extLst>
                  <a:ext uri="{FF2B5EF4-FFF2-40B4-BE49-F238E27FC236}">
                    <a16:creationId xmlns:a16="http://schemas.microsoft.com/office/drawing/2014/main" id="{21695B55-6D3D-40F0-AA3D-9EA48296CCA4}"/>
                  </a:ext>
                </a:extLst>
              </p:cNvPr>
              <p:cNvSpPr/>
              <p:nvPr/>
            </p:nvSpPr>
            <p:spPr>
              <a:xfrm>
                <a:off x="8916260" y="2301857"/>
                <a:ext cx="539261" cy="273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65" name="Isosceles Triangle 64">
                <a:extLst>
                  <a:ext uri="{FF2B5EF4-FFF2-40B4-BE49-F238E27FC236}">
                    <a16:creationId xmlns:a16="http://schemas.microsoft.com/office/drawing/2014/main" id="{9E84B7B8-1F6E-42E1-BD0C-7F3EDF109797}"/>
                  </a:ext>
                </a:extLst>
              </p:cNvPr>
              <p:cNvSpPr/>
              <p:nvPr/>
            </p:nvSpPr>
            <p:spPr>
              <a:xfrm rot="10800000">
                <a:off x="9098748" y="2575326"/>
                <a:ext cx="174284" cy="1146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66" name="TextBox 65">
              <a:extLst>
                <a:ext uri="{FF2B5EF4-FFF2-40B4-BE49-F238E27FC236}">
                  <a16:creationId xmlns:a16="http://schemas.microsoft.com/office/drawing/2014/main" id="{C6E9E40D-DB33-413F-8586-F251E87D19C1}"/>
                </a:ext>
              </a:extLst>
            </p:cNvPr>
            <p:cNvSpPr txBox="1"/>
            <p:nvPr/>
          </p:nvSpPr>
          <p:spPr>
            <a:xfrm>
              <a:off x="8773842" y="3750448"/>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6%</a:t>
              </a:r>
            </a:p>
          </p:txBody>
        </p:sp>
      </p:grpSp>
      <p:grpSp>
        <p:nvGrpSpPr>
          <p:cNvPr id="13" name="Group 12">
            <a:extLst>
              <a:ext uri="{FF2B5EF4-FFF2-40B4-BE49-F238E27FC236}">
                <a16:creationId xmlns:a16="http://schemas.microsoft.com/office/drawing/2014/main" id="{799A1CE8-92FC-4E8B-B556-6AB27C203740}"/>
              </a:ext>
            </a:extLst>
          </p:cNvPr>
          <p:cNvGrpSpPr/>
          <p:nvPr/>
        </p:nvGrpSpPr>
        <p:grpSpPr>
          <a:xfrm>
            <a:off x="9798878" y="4068379"/>
            <a:ext cx="723900" cy="390288"/>
            <a:chOff x="9798878" y="3969523"/>
            <a:chExt cx="723900" cy="390288"/>
          </a:xfrm>
        </p:grpSpPr>
        <p:grpSp>
          <p:nvGrpSpPr>
            <p:cNvPr id="67" name="Group 66">
              <a:extLst>
                <a:ext uri="{FF2B5EF4-FFF2-40B4-BE49-F238E27FC236}">
                  <a16:creationId xmlns:a16="http://schemas.microsoft.com/office/drawing/2014/main" id="{7B2EC58B-EA87-4D61-B584-EADF9C7346EF}"/>
                </a:ext>
              </a:extLst>
            </p:cNvPr>
            <p:cNvGrpSpPr/>
            <p:nvPr/>
          </p:nvGrpSpPr>
          <p:grpSpPr>
            <a:xfrm>
              <a:off x="9894012" y="3971652"/>
              <a:ext cx="539261" cy="388159"/>
              <a:chOff x="8916260" y="2301857"/>
              <a:chExt cx="539261" cy="388159"/>
            </a:xfrm>
            <a:solidFill>
              <a:schemeClr val="accent2"/>
            </a:solidFill>
          </p:grpSpPr>
          <p:sp>
            <p:nvSpPr>
              <p:cNvPr id="68" name="Rectangle 67">
                <a:extLst>
                  <a:ext uri="{FF2B5EF4-FFF2-40B4-BE49-F238E27FC236}">
                    <a16:creationId xmlns:a16="http://schemas.microsoft.com/office/drawing/2014/main" id="{506893CF-15E3-4C38-B4A7-98E9AF293673}"/>
                  </a:ext>
                </a:extLst>
              </p:cNvPr>
              <p:cNvSpPr/>
              <p:nvPr/>
            </p:nvSpPr>
            <p:spPr>
              <a:xfrm>
                <a:off x="8916260" y="2301857"/>
                <a:ext cx="539261" cy="273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69" name="Isosceles Triangle 68">
                <a:extLst>
                  <a:ext uri="{FF2B5EF4-FFF2-40B4-BE49-F238E27FC236}">
                    <a16:creationId xmlns:a16="http://schemas.microsoft.com/office/drawing/2014/main" id="{0E893F08-FB27-4EB7-BAB3-428FE644B153}"/>
                  </a:ext>
                </a:extLst>
              </p:cNvPr>
              <p:cNvSpPr/>
              <p:nvPr/>
            </p:nvSpPr>
            <p:spPr>
              <a:xfrm rot="10800000">
                <a:off x="9098748" y="2575326"/>
                <a:ext cx="174284" cy="1146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0" name="TextBox 69">
              <a:extLst>
                <a:ext uri="{FF2B5EF4-FFF2-40B4-BE49-F238E27FC236}">
                  <a16:creationId xmlns:a16="http://schemas.microsoft.com/office/drawing/2014/main" id="{A5909088-2CF6-447E-97FC-0C1E28D1B2F3}"/>
                </a:ext>
              </a:extLst>
            </p:cNvPr>
            <p:cNvSpPr txBox="1"/>
            <p:nvPr/>
          </p:nvSpPr>
          <p:spPr>
            <a:xfrm>
              <a:off x="9798878" y="3969523"/>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3%</a:t>
              </a:r>
            </a:p>
          </p:txBody>
        </p:sp>
      </p:grpSp>
      <p:grpSp>
        <p:nvGrpSpPr>
          <p:cNvPr id="14" name="Group 13">
            <a:extLst>
              <a:ext uri="{FF2B5EF4-FFF2-40B4-BE49-F238E27FC236}">
                <a16:creationId xmlns:a16="http://schemas.microsoft.com/office/drawing/2014/main" id="{3E04CC91-2881-45E6-9DAE-315DB66648E4}"/>
              </a:ext>
            </a:extLst>
          </p:cNvPr>
          <p:cNvGrpSpPr/>
          <p:nvPr/>
        </p:nvGrpSpPr>
        <p:grpSpPr>
          <a:xfrm>
            <a:off x="10828391" y="4211254"/>
            <a:ext cx="723900" cy="390288"/>
            <a:chOff x="10828391" y="4112398"/>
            <a:chExt cx="723900" cy="390288"/>
          </a:xfrm>
        </p:grpSpPr>
        <p:grpSp>
          <p:nvGrpSpPr>
            <p:cNvPr id="71" name="Group 70">
              <a:extLst>
                <a:ext uri="{FF2B5EF4-FFF2-40B4-BE49-F238E27FC236}">
                  <a16:creationId xmlns:a16="http://schemas.microsoft.com/office/drawing/2014/main" id="{297C7BCD-7CE5-4927-B7DC-DD2F90D31B7C}"/>
                </a:ext>
              </a:extLst>
            </p:cNvPr>
            <p:cNvGrpSpPr/>
            <p:nvPr/>
          </p:nvGrpSpPr>
          <p:grpSpPr>
            <a:xfrm>
              <a:off x="10923525" y="4114527"/>
              <a:ext cx="539261" cy="388159"/>
              <a:chOff x="8916260" y="2301857"/>
              <a:chExt cx="539261" cy="388159"/>
            </a:xfrm>
            <a:solidFill>
              <a:schemeClr val="accent2"/>
            </a:solidFill>
          </p:grpSpPr>
          <p:sp>
            <p:nvSpPr>
              <p:cNvPr id="72" name="Rectangle 71">
                <a:extLst>
                  <a:ext uri="{FF2B5EF4-FFF2-40B4-BE49-F238E27FC236}">
                    <a16:creationId xmlns:a16="http://schemas.microsoft.com/office/drawing/2014/main" id="{D370CD63-280A-41F1-81BB-E5DAEB67A8F1}"/>
                  </a:ext>
                </a:extLst>
              </p:cNvPr>
              <p:cNvSpPr/>
              <p:nvPr/>
            </p:nvSpPr>
            <p:spPr>
              <a:xfrm>
                <a:off x="8916260" y="2301857"/>
                <a:ext cx="539261" cy="273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73" name="Isosceles Triangle 72">
                <a:extLst>
                  <a:ext uri="{FF2B5EF4-FFF2-40B4-BE49-F238E27FC236}">
                    <a16:creationId xmlns:a16="http://schemas.microsoft.com/office/drawing/2014/main" id="{14C45A23-4133-4919-B2BA-B317C40D412F}"/>
                  </a:ext>
                </a:extLst>
              </p:cNvPr>
              <p:cNvSpPr/>
              <p:nvPr/>
            </p:nvSpPr>
            <p:spPr>
              <a:xfrm rot="10800000">
                <a:off x="9098748" y="2575326"/>
                <a:ext cx="174284" cy="1146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4" name="TextBox 73">
              <a:extLst>
                <a:ext uri="{FF2B5EF4-FFF2-40B4-BE49-F238E27FC236}">
                  <a16:creationId xmlns:a16="http://schemas.microsoft.com/office/drawing/2014/main" id="{CDAB5B18-101B-4F02-AD40-FE66C6414506}"/>
                </a:ext>
              </a:extLst>
            </p:cNvPr>
            <p:cNvSpPr txBox="1"/>
            <p:nvPr/>
          </p:nvSpPr>
          <p:spPr>
            <a:xfrm>
              <a:off x="10828391" y="4112398"/>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2%</a:t>
              </a:r>
            </a:p>
          </p:txBody>
        </p:sp>
      </p:grpSp>
      <p:grpSp>
        <p:nvGrpSpPr>
          <p:cNvPr id="4" name="Group 3">
            <a:extLst>
              <a:ext uri="{FF2B5EF4-FFF2-40B4-BE49-F238E27FC236}">
                <a16:creationId xmlns:a16="http://schemas.microsoft.com/office/drawing/2014/main" id="{2D6ADE07-6F94-4971-9E00-F4B0DE097D2D}"/>
              </a:ext>
            </a:extLst>
          </p:cNvPr>
          <p:cNvGrpSpPr/>
          <p:nvPr/>
        </p:nvGrpSpPr>
        <p:grpSpPr>
          <a:xfrm>
            <a:off x="1604022" y="1434485"/>
            <a:ext cx="723900" cy="390288"/>
            <a:chOff x="1604022" y="1347986"/>
            <a:chExt cx="723900" cy="390288"/>
          </a:xfrm>
        </p:grpSpPr>
        <p:grpSp>
          <p:nvGrpSpPr>
            <p:cNvPr id="75" name="Group 74">
              <a:extLst>
                <a:ext uri="{FF2B5EF4-FFF2-40B4-BE49-F238E27FC236}">
                  <a16:creationId xmlns:a16="http://schemas.microsoft.com/office/drawing/2014/main" id="{B5BEFA50-7AE2-4396-B92E-743379214A14}"/>
                </a:ext>
              </a:extLst>
            </p:cNvPr>
            <p:cNvGrpSpPr/>
            <p:nvPr/>
          </p:nvGrpSpPr>
          <p:grpSpPr>
            <a:xfrm>
              <a:off x="1699156" y="1350115"/>
              <a:ext cx="539261" cy="388159"/>
              <a:chOff x="8916260" y="2301857"/>
              <a:chExt cx="539261" cy="388159"/>
            </a:xfrm>
            <a:solidFill>
              <a:schemeClr val="accent3"/>
            </a:solidFill>
          </p:grpSpPr>
          <p:sp>
            <p:nvSpPr>
              <p:cNvPr id="76" name="Rectangle 75">
                <a:extLst>
                  <a:ext uri="{FF2B5EF4-FFF2-40B4-BE49-F238E27FC236}">
                    <a16:creationId xmlns:a16="http://schemas.microsoft.com/office/drawing/2014/main" id="{3C2F7FE0-2C2C-4EBF-ACAD-11AB76949C35}"/>
                  </a:ext>
                </a:extLst>
              </p:cNvPr>
              <p:cNvSpPr/>
              <p:nvPr/>
            </p:nvSpPr>
            <p:spPr>
              <a:xfrm>
                <a:off x="8916260" y="2301857"/>
                <a:ext cx="539261" cy="2734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77" name="Isosceles Triangle 76">
                <a:extLst>
                  <a:ext uri="{FF2B5EF4-FFF2-40B4-BE49-F238E27FC236}">
                    <a16:creationId xmlns:a16="http://schemas.microsoft.com/office/drawing/2014/main" id="{495E906C-9884-4C2D-A038-A6495BB8DE2D}"/>
                  </a:ext>
                </a:extLst>
              </p:cNvPr>
              <p:cNvSpPr/>
              <p:nvPr/>
            </p:nvSpPr>
            <p:spPr>
              <a:xfrm rot="10800000">
                <a:off x="9098748" y="2575326"/>
                <a:ext cx="174284" cy="1146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8" name="TextBox 77">
              <a:extLst>
                <a:ext uri="{FF2B5EF4-FFF2-40B4-BE49-F238E27FC236}">
                  <a16:creationId xmlns:a16="http://schemas.microsoft.com/office/drawing/2014/main" id="{6C79DEF8-C641-48C9-BDDC-10F384D709FD}"/>
                </a:ext>
              </a:extLst>
            </p:cNvPr>
            <p:cNvSpPr txBox="1"/>
            <p:nvPr/>
          </p:nvSpPr>
          <p:spPr>
            <a:xfrm>
              <a:off x="1604022" y="1347986"/>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29%</a:t>
              </a:r>
            </a:p>
          </p:txBody>
        </p:sp>
      </p:grpSp>
    </p:spTree>
    <p:custDataLst>
      <p:tags r:id="rId1"/>
    </p:custDataLst>
    <p:extLst>
      <p:ext uri="{BB962C8B-B14F-4D97-AF65-F5344CB8AC3E}">
        <p14:creationId xmlns:p14="http://schemas.microsoft.com/office/powerpoint/2010/main" val="120827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1761-7E00-4709-B5D0-E31B1BD8330C}"/>
              </a:ext>
            </a:extLst>
          </p:cNvPr>
          <p:cNvSpPr>
            <a:spLocks noGrp="1"/>
          </p:cNvSpPr>
          <p:nvPr>
            <p:ph type="title"/>
          </p:nvPr>
        </p:nvSpPr>
        <p:spPr/>
        <p:txBody>
          <a:bodyPr/>
          <a:lstStyle/>
          <a:p>
            <a:r>
              <a:rPr lang="en-GB" dirty="0"/>
              <a:t>TV gives the best business results</a:t>
            </a:r>
          </a:p>
        </p:txBody>
      </p:sp>
      <p:sp>
        <p:nvSpPr>
          <p:cNvPr id="3" name="Text Placeholder 2">
            <a:extLst>
              <a:ext uri="{FF2B5EF4-FFF2-40B4-BE49-F238E27FC236}">
                <a16:creationId xmlns:a16="http://schemas.microsoft.com/office/drawing/2014/main" id="{C0D60DB2-906A-4ECE-9A3F-F7C063A32561}"/>
              </a:ext>
            </a:extLst>
          </p:cNvPr>
          <p:cNvSpPr>
            <a:spLocks noGrp="1"/>
          </p:cNvSpPr>
          <p:nvPr>
            <p:ph type="body" sz="quarter" idx="15"/>
          </p:nvPr>
        </p:nvSpPr>
        <p:spPr/>
        <p:txBody>
          <a:bodyPr/>
          <a:lstStyle/>
          <a:p>
            <a:r>
              <a:rPr lang="en-GB" kern="0" dirty="0">
                <a:solidFill>
                  <a:srgbClr val="515254"/>
                </a:solidFill>
              </a:rPr>
              <a:t>Source: ‘Advertising Effectiveness: the long and short of it’, 2013, IPA </a:t>
            </a:r>
          </a:p>
          <a:p>
            <a:endParaRPr lang="en-GB" dirty="0"/>
          </a:p>
        </p:txBody>
      </p:sp>
      <p:graphicFrame>
        <p:nvGraphicFramePr>
          <p:cNvPr id="7" name="Chart 6">
            <a:extLst>
              <a:ext uri="{FF2B5EF4-FFF2-40B4-BE49-F238E27FC236}">
                <a16:creationId xmlns:a16="http://schemas.microsoft.com/office/drawing/2014/main" id="{5ED4B79A-8A18-4A17-9FD8-74ACD396886C}"/>
              </a:ext>
            </a:extLst>
          </p:cNvPr>
          <p:cNvGraphicFramePr/>
          <p:nvPr>
            <p:extLst>
              <p:ext uri="{D42A27DB-BD31-4B8C-83A1-F6EECF244321}">
                <p14:modId xmlns:p14="http://schemas.microsoft.com/office/powerpoint/2010/main" val="3129517778"/>
              </p:ext>
            </p:extLst>
          </p:nvPr>
        </p:nvGraphicFramePr>
        <p:xfrm>
          <a:off x="1409700" y="870534"/>
          <a:ext cx="10439400" cy="429831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0B01463-CDE7-4785-9EA4-502D1FD72718}"/>
              </a:ext>
            </a:extLst>
          </p:cNvPr>
          <p:cNvSpPr txBox="1"/>
          <p:nvPr/>
        </p:nvSpPr>
        <p:spPr>
          <a:xfrm rot="16200000">
            <a:off x="-738571" y="2855792"/>
            <a:ext cx="3746490" cy="276999"/>
          </a:xfrm>
          <a:prstGeom prst="rect">
            <a:avLst/>
          </a:prstGeom>
          <a:noFill/>
        </p:spPr>
        <p:txBody>
          <a:bodyPr wrap="square" rtlCol="0">
            <a:spAutoFit/>
          </a:bodyPr>
          <a:lstStyle/>
          <a:p>
            <a:pPr algn="ctr"/>
            <a:r>
              <a:rPr lang="en-GB" sz="1200" b="1" dirty="0"/>
              <a:t>INCREASE IN NO. OF BUSINESS EFFECTS</a:t>
            </a:r>
          </a:p>
        </p:txBody>
      </p:sp>
    </p:spTree>
    <p:extLst>
      <p:ext uri="{BB962C8B-B14F-4D97-AF65-F5344CB8AC3E}">
        <p14:creationId xmlns:p14="http://schemas.microsoft.com/office/powerpoint/2010/main" val="275389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F604F150-CFF9-4939-AD39-9AFB3E85962B}"/>
              </a:ext>
            </a:extLst>
          </p:cNvPr>
          <p:cNvGraphicFramePr>
            <a:graphicFrameLocks/>
          </p:cNvGraphicFramePr>
          <p:nvPr/>
        </p:nvGraphicFramePr>
        <p:xfrm>
          <a:off x="6272213" y="522007"/>
          <a:ext cx="5594350" cy="4872038"/>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1AC9B9B9-EA8E-4F01-9ECC-DD240728B780}"/>
              </a:ext>
            </a:extLst>
          </p:cNvPr>
          <p:cNvSpPr>
            <a:spLocks noGrp="1"/>
          </p:cNvSpPr>
          <p:nvPr>
            <p:ph type="title"/>
          </p:nvPr>
        </p:nvSpPr>
        <p:spPr/>
        <p:txBody>
          <a:bodyPr>
            <a:normAutofit/>
          </a:bodyPr>
          <a:lstStyle/>
          <a:p>
            <a:r>
              <a:rPr lang="en-GB" dirty="0"/>
              <a:t>TV has become </a:t>
            </a:r>
            <a:br>
              <a:rPr lang="en-GB" dirty="0"/>
            </a:br>
            <a:r>
              <a:rPr lang="en-GB" dirty="0"/>
              <a:t>more effective over time</a:t>
            </a:r>
          </a:p>
        </p:txBody>
      </p:sp>
      <p:sp>
        <p:nvSpPr>
          <p:cNvPr id="6" name="Text Placeholder 5">
            <a:extLst>
              <a:ext uri="{FF2B5EF4-FFF2-40B4-BE49-F238E27FC236}">
                <a16:creationId xmlns:a16="http://schemas.microsoft.com/office/drawing/2014/main" id="{87C34B4A-86A0-4859-A15E-1DE343E5A059}"/>
              </a:ext>
            </a:extLst>
          </p:cNvPr>
          <p:cNvSpPr>
            <a:spLocks noGrp="1"/>
          </p:cNvSpPr>
          <p:nvPr>
            <p:ph type="body" sz="quarter" idx="13"/>
          </p:nvPr>
        </p:nvSpPr>
        <p:spPr/>
        <p:txBody>
          <a:bodyPr/>
          <a:lstStyle/>
          <a:p>
            <a:r>
              <a:rPr lang="en-GB" dirty="0"/>
              <a:t>Adding TV increases effectiveness by </a:t>
            </a:r>
            <a:r>
              <a:rPr lang="en-GB" b="1" dirty="0"/>
              <a:t>40%, </a:t>
            </a:r>
            <a:r>
              <a:rPr lang="en-GB" dirty="0"/>
              <a:t>making TV the most effective medium </a:t>
            </a:r>
          </a:p>
          <a:p>
            <a:endParaRPr lang="en-GB" dirty="0"/>
          </a:p>
        </p:txBody>
      </p:sp>
      <p:sp>
        <p:nvSpPr>
          <p:cNvPr id="8" name="Text Placeholder 7">
            <a:extLst>
              <a:ext uri="{FF2B5EF4-FFF2-40B4-BE49-F238E27FC236}">
                <a16:creationId xmlns:a16="http://schemas.microsoft.com/office/drawing/2014/main" id="{E38C2F41-9F90-4056-B9F6-4184DF1AADBC}"/>
              </a:ext>
            </a:extLst>
          </p:cNvPr>
          <p:cNvSpPr>
            <a:spLocks noGrp="1"/>
          </p:cNvSpPr>
          <p:nvPr>
            <p:ph type="body" sz="quarter" idx="16"/>
          </p:nvPr>
        </p:nvSpPr>
        <p:spPr/>
        <p:txBody>
          <a:bodyPr/>
          <a:lstStyle/>
          <a:p>
            <a:r>
              <a:rPr lang="en-GB" dirty="0"/>
              <a:t>Source: Effectiveness in the digital era, 2016, Binet &amp; Field IPA  </a:t>
            </a:r>
          </a:p>
          <a:p>
            <a:endParaRPr lang="en-GB" dirty="0"/>
          </a:p>
        </p:txBody>
      </p:sp>
      <p:sp>
        <p:nvSpPr>
          <p:cNvPr id="11" name="TextBox 10">
            <a:extLst>
              <a:ext uri="{FF2B5EF4-FFF2-40B4-BE49-F238E27FC236}">
                <a16:creationId xmlns:a16="http://schemas.microsoft.com/office/drawing/2014/main" id="{B3E22C5A-CD39-4339-AA2B-231A9A84E964}"/>
              </a:ext>
            </a:extLst>
          </p:cNvPr>
          <p:cNvSpPr txBox="1"/>
          <p:nvPr/>
        </p:nvSpPr>
        <p:spPr>
          <a:xfrm rot="16200000">
            <a:off x="4066239" y="2625596"/>
            <a:ext cx="3746490" cy="461665"/>
          </a:xfrm>
          <a:prstGeom prst="rect">
            <a:avLst/>
          </a:prstGeom>
          <a:noFill/>
        </p:spPr>
        <p:txBody>
          <a:bodyPr wrap="square" rtlCol="0">
            <a:spAutoFit/>
          </a:bodyPr>
          <a:lstStyle/>
          <a:p>
            <a:pPr algn="ctr"/>
            <a:r>
              <a:rPr lang="en-GB" sz="1200" b="1" dirty="0"/>
              <a:t>INCREASE IN AVG. NO. VERY LARGE </a:t>
            </a:r>
            <a:br>
              <a:rPr lang="en-GB" sz="1200" b="1" dirty="0"/>
            </a:br>
            <a:r>
              <a:rPr lang="en-GB" sz="1200" b="1" dirty="0"/>
              <a:t>BUSINESS EFFECTS FROM ADDING TV%</a:t>
            </a:r>
          </a:p>
        </p:txBody>
      </p:sp>
    </p:spTree>
    <p:custDataLst>
      <p:tags r:id="rId1"/>
    </p:custDataLst>
    <p:extLst>
      <p:ext uri="{BB962C8B-B14F-4D97-AF65-F5344CB8AC3E}">
        <p14:creationId xmlns:p14="http://schemas.microsoft.com/office/powerpoint/2010/main" val="15477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2B8F67-3441-41BF-B840-586772CD76B7}"/>
              </a:ext>
            </a:extLst>
          </p:cNvPr>
          <p:cNvSpPr>
            <a:spLocks noGrp="1"/>
          </p:cNvSpPr>
          <p:nvPr>
            <p:ph type="title"/>
          </p:nvPr>
        </p:nvSpPr>
        <p:spPr/>
        <p:txBody>
          <a:bodyPr/>
          <a:lstStyle/>
          <a:p>
            <a:r>
              <a:rPr lang="en-GB" dirty="0">
                <a:solidFill>
                  <a:schemeClr val="accent1"/>
                </a:solidFill>
              </a:rPr>
              <a:t>TV delivers greater sales versus spend for smaller brands</a:t>
            </a:r>
          </a:p>
        </p:txBody>
      </p:sp>
      <p:sp>
        <p:nvSpPr>
          <p:cNvPr id="7" name="Text Placeholder 6">
            <a:extLst>
              <a:ext uri="{FF2B5EF4-FFF2-40B4-BE49-F238E27FC236}">
                <a16:creationId xmlns:a16="http://schemas.microsoft.com/office/drawing/2014/main" id="{9D05FEDB-A61B-4E09-A57B-4884C7C99302}"/>
              </a:ext>
            </a:extLst>
          </p:cNvPr>
          <p:cNvSpPr>
            <a:spLocks noGrp="1"/>
          </p:cNvSpPr>
          <p:nvPr>
            <p:ph type="body" sz="quarter" idx="15"/>
          </p:nvPr>
        </p:nvSpPr>
        <p:spPr/>
        <p:txBody>
          <a:bodyPr/>
          <a:lstStyle/>
          <a:p>
            <a:r>
              <a:rPr lang="en-GB" dirty="0"/>
              <a:t>Source: ‘As Seen on TV: supercharging your small business’, May 2019, Data2Decisions/Work/Thinkbox. Data2Decisions database of smaller brands. All categories.</a:t>
            </a:r>
          </a:p>
        </p:txBody>
      </p:sp>
      <p:graphicFrame>
        <p:nvGraphicFramePr>
          <p:cNvPr id="9" name="Content Placeholder 8">
            <a:extLst>
              <a:ext uri="{FF2B5EF4-FFF2-40B4-BE49-F238E27FC236}">
                <a16:creationId xmlns:a16="http://schemas.microsoft.com/office/drawing/2014/main" id="{5CF3288E-81E0-4487-98D8-92F42C78553C}"/>
              </a:ext>
            </a:extLst>
          </p:cNvPr>
          <p:cNvGraphicFramePr>
            <a:graphicFrameLocks noGrp="1"/>
          </p:cNvGraphicFramePr>
          <p:nvPr>
            <p:ph sz="quarter" idx="4294967295"/>
          </p:nvPr>
        </p:nvGraphicFramePr>
        <p:xfrm>
          <a:off x="0" y="1473200"/>
          <a:ext cx="5562600" cy="3651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A81B8A88-0D1F-4180-8530-B48CDD655D86}"/>
              </a:ext>
            </a:extLst>
          </p:cNvPr>
          <p:cNvGraphicFramePr>
            <a:graphicFrameLocks noGrp="1"/>
          </p:cNvGraphicFramePr>
          <p:nvPr>
            <p:ph sz="quarter" idx="4294967295"/>
          </p:nvPr>
        </p:nvGraphicFramePr>
        <p:xfrm>
          <a:off x="6629400" y="1473200"/>
          <a:ext cx="5562600" cy="365125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F39A85C-E555-4C46-A843-48D4F6331E1C}"/>
              </a:ext>
            </a:extLst>
          </p:cNvPr>
          <p:cNvSpPr txBox="1"/>
          <p:nvPr/>
        </p:nvSpPr>
        <p:spPr>
          <a:xfrm>
            <a:off x="444727" y="1730826"/>
            <a:ext cx="2743200" cy="338554"/>
          </a:xfrm>
          <a:prstGeom prst="rect">
            <a:avLst/>
          </a:prstGeom>
          <a:noFill/>
        </p:spPr>
        <p:txBody>
          <a:bodyPr wrap="square" rtlCol="0">
            <a:spAutoFit/>
          </a:bodyPr>
          <a:lstStyle/>
          <a:p>
            <a:pPr defTabSz="1219170"/>
            <a:r>
              <a:rPr lang="en-GB" sz="1600" dirty="0">
                <a:solidFill>
                  <a:srgbClr val="4D4D4D"/>
                </a:solidFill>
                <a:latin typeface="Arial"/>
              </a:rPr>
              <a:t>Share of spend</a:t>
            </a:r>
          </a:p>
        </p:txBody>
      </p:sp>
      <p:sp>
        <p:nvSpPr>
          <p:cNvPr id="8" name="TextBox 7">
            <a:extLst>
              <a:ext uri="{FF2B5EF4-FFF2-40B4-BE49-F238E27FC236}">
                <a16:creationId xmlns:a16="http://schemas.microsoft.com/office/drawing/2014/main" id="{42E2BB8A-1487-4DA0-81D2-53929D65394D}"/>
              </a:ext>
            </a:extLst>
          </p:cNvPr>
          <p:cNvSpPr txBox="1"/>
          <p:nvPr/>
        </p:nvSpPr>
        <p:spPr>
          <a:xfrm>
            <a:off x="6172201" y="1730826"/>
            <a:ext cx="2705100" cy="584775"/>
          </a:xfrm>
          <a:prstGeom prst="rect">
            <a:avLst/>
          </a:prstGeom>
          <a:noFill/>
        </p:spPr>
        <p:txBody>
          <a:bodyPr wrap="square" rtlCol="0">
            <a:spAutoFit/>
          </a:bodyPr>
          <a:lstStyle/>
          <a:p>
            <a:pPr defTabSz="1219170"/>
            <a:r>
              <a:rPr lang="en-GB" sz="1600" dirty="0">
                <a:solidFill>
                  <a:srgbClr val="4D4D4D"/>
                </a:solidFill>
                <a:latin typeface="Arial"/>
              </a:rPr>
              <a:t>Share of advertising-generated sales</a:t>
            </a:r>
          </a:p>
        </p:txBody>
      </p:sp>
    </p:spTree>
    <p:extLst>
      <p:ext uri="{BB962C8B-B14F-4D97-AF65-F5344CB8AC3E}">
        <p14:creationId xmlns:p14="http://schemas.microsoft.com/office/powerpoint/2010/main" val="341983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DBC4C0B9-DCB9-47A1-AC7D-335FD96C6CDB"/>
  <p:tag name="ISPRINGONLINEFOLDERID" val="0"/>
  <p:tag name="ISPRINGONLINEFOLDERPATH" val="Content List"/>
  <p:tag name="ISPRINGCLOUDFOLDERID" val="25"/>
  <p:tag name="ISPRINGCLOUDFOLDERPATH" val="Repository/Nickable Charts/TV effectiveness &amp; payback/"/>
  <p:tag name="ISPRING_PLAYERS_CUSTOMIZATION" val="UEsDBBQAAgAIAHV8+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Z8AUmzuqfRhAQAAFARAAAdAAAAdW5pdmVyc2FsL2NvbW1vbl9tZXNzYWdlcy5sbmetWG1v2zYQ/l6g/4EQUGADtrQd0KIYEgW0xNhCZMmV6DjZMAiMxNhEKDHVi9vs037Nfth+yY6U7dhNC0lJAdswad1zx3t57ujj0y+5RGteVkIVJ9bbozcW4kWqMlEsT6w5Pfv1g4WqmhUZk6rgJ1ahLHRqv3xxLFmxbNiSw/eXLxA6znlVwbKy9ephjUR2Ys1GiRNOZzi4SvxwHCYjb2zZjsrvWHGPfLVUP/32/sOXt+/e/3z8eiPXByaeYt8/BEIG6d2bHkABjUI/ATTiJwG5pJatP4fJhXPqewGx7M2XYdKziFxYtv7slJtHEQloEvueSxIvToKQGl/4hBLXsq9Ug1ZszVGt0Frwz6hecYhjLUqOKiky80OqYKNoeJcyN5xiL0giEtPIc6gXBpYdq7K8/8XAsqZeqRLUVSgTFbuWPDM6IWPM73clr0A1qyGjELzqlYAnVc5EcdSpOsILLxgnNAz9OCGBu92xbFJkyC2ZVjMQJcIxiQCgZBUvnyCbmCwz4ghLOQxh4o0nPrypNmEilisJ73qoHTMCMZjxoksKcoREkF1xvAgjVzsNVCGG7lhVfVZldpAf+4HqAvYCJ4QUdOgeONUYW2CIsQDeKEue1l1gUxLHeEySUXgJiQx1Fw6RCM+h3M6HSFyRGEqExF0yAb7wxlgnvC6xbf5v6ytlOp3lPWJpCnLafWuhmgp2tEuhCkylVcO0xOTjHKLmYf8bVdwCgmNNvJZizcGEMuvOHuAUh7g6fz7OvT+SM+z5xE0godxwkVBDdloZA3ooVI2YlEofAPSybM2KlKNrnrIGEv4eHstEZh7TwTaWfGrE34jVG2p5tWGlwCWXr44GmnZAZI8tzJsKzKtrnt/VXar3zH+KFTqxv2tCn6M/TX/skABHXvjdIOXsvg1Sn8hUIm9kS73Pjs/OsqEx6jTimZ7qH60fbUncEuzIA9YaCdVfgkBL1U0EuqDsL+UFZ6Bo1vI0ELlX3AzQGYQbgEChp2JcgKsOTLgAFw6QX5BR7FEYkBb8uhJ15+xhqrEN0LdDm8KwJ3nNH4rxmt8o4DHJ2bodQaAVmUh3BnRvwjnoF9SjPpgcAOCyTR6AlCIH+7MemPMp2XqgpfmDkyxUIzNTvFLcGqoH3zY5fzw73ZQqN7uSVdvkbTvN6XOsaA8XtUpnA2aAXf31js9e+T09SjHBkTNJHBw4RE/7ulZlTyEoAe0Kn8aJj0daHGohZ3W6grZ6o5oi6wnUDuwuOcMAtjlzzFmZrv7759+eGF9Z0u6ize7vg0CgsDULkh3Yn4GqefVXFwjFo0M5s+gjtbngbOV63neoB1n4Qy4SrG0tucph66hbLyT5JmiYUuxMplAHsUl71ZRp95S2jzDF0TlwmRnFLXvKylsgQqqUHIRiXG3ZF3qwM9EaIvxw0YS7unbSEOHnNRR9bOrNEuy65toNJShFett2zgwuF+nm/i3h/t0XzJngANj2KzyeiXooYETI7lrth9g1l0VfMf0PRo/aNA1uy2VAF+36gSzWj/vdblWZ/z6OX+/9FfI/UEsDBBQAAgAIACZ8AUlHS1cD/AMAABcRAAAnAAAAdW5pdmVyc2FsL2ZsYXNoX3B1Ymxpc2hpbmdfc2V0dGluZ3MueG1s1VjvctpGEP/OU9yok49BdmrXDgN4PLYYM8FAkdwm0+l4Dt2Crj7dqboThHzq0/TB+iTd02EMASciKZ1kGA/otPvbv79dyc2L96kgM8g1V7LlHdePPAIyVozLacu7izovzz2iDZWMCiWh5UnlkYt2rZkVY8F1EoIxKKoJwkjdyEzLS4zJGr4/n8/rXGe5vatEYRBf12OV+lkOGqSB3M8EXeCXWWSgvSVCBQD8S5VcqrVrNUKaDulWsUIA4Qw9l9wGRUVHUJ14vhMb0/hhmqtCsislVE7y6bjl/XB+aT+PMg7qmqcgbU50Gw/tsWlQxrj1goqQfwCSAJ8m6O7ZiUfmnJmk5b06sSgo7W+jlNgudGpRrhTmQJolfAqGMmqou3T2DLw3+vHAHbGFpCmPI7xDbPwt7zq6D3vd6+C+P4iC8P4muu05H/ZQioK30R5KUTfqBfvIV4W/eTcMRr1u/819NBj0ou7wSQszupGQpr+ZsSZmVhV5DKuENU1SpGNJucAe/SiNGgx2uaD5FCLV4VjECRUaPPJHBtOfCyq4WSAZjpAMDwDZpc4gNiNbtpZn8gK8JzgHiI5hLVctcfp61RJn5xuh+876U1g7vWxSY2icYPPgWela018/ehSbKLkRmr0mYyXYKiBIx8D6NIU1SoQPXHZQ8tgjEyyCwFAHGUgSUok05AbDj1cAuhhrw01Jv85S+jLnVBDEwzkB5DbcSkec0FxvZH2Vedv8cfu3vjKgf3fpcEfPif6qCsHIQhVE8AcgRhEsdZHirwTIOqHIJFdpeYqUN0QLjs7NOMyBXVQx9A5NpAVq4nzJBBhn4c+CfyBjmKgccYHOcBrhOdcOv74XcEa1fgKljz6+cDTp9q+Dty9sgJTNqIz3BMf+gDQzh8CnGLtUaEIIhdlcg8DMxLTQUNaHcVaKVQmz/uUV0TwthKv4f12XNegDVucwVujC1ahKYT7rQWWzCZ2VnLQ8K6GRjRxL4jDxRoyDhssCqgLGVBIlxYLQGIe5tgyfcVVoPHFcdtD6ixx0qoTL0tUpzkM0ljPIq6AdHb/68eT0p7Pz1426/89ff7/8pNJywQ0Ftdbchrt6doNW0/poj35G6RPbdEu3o/LUtijbMrr7CWG5ybbnfNO3O2j3Sio357e6kcLgcnR1Q0ZBeNeLwkaVhugrZJ2JE+yoiX2mrKIzuIuwJEEV0eEo+KWSG1ibSmwIwkpwg0pxvKkiNXKberi2pSu5gON86sYTDnTBU46d+V1Q9Dm2fD27/xeGfvVDo6P4gRgKNI8TrOrBOuG7mIKHTPG3lDV3tXrd23i/a/o736TtnZRLnmIu7aZfvX63T0+O8I1x561aDdE2/5nRrv0LUEsDBBQAAgAIACZ8AUllFrXe5AIAAI8KAAAhAAAAdW5pdmVyc2FsL2ZsYXNoX3NraW5fc2V0dGluZ3MueG1slVbBbuIwEL3vV0TpvenSbstKAQkolSp1u9UW9e4kQ2Lh2JHtQPn7tWOnsYFAGgspnnnPMx4/T4jFBtPpjyCI05pzoHIFZUWQhICiEibhK+yCVYHpJmGfAX6vOKZ58EbQHngYGR4jjL+DlMojtKW1BTibhEktJaPXKaNSLX5NGS8RCadXN80TRw3yEottVbTp1VPzXOCsUQpdmOEUG+PXgx59hJSVFaL7F5az6wSlm5yzmmYX4xT7CjhRRdQb//2wWPYGIFjIZwmll9NyrMcwSsVBCNAp3S/1uMgiKAHSRjp/KgecLtT53R/Qtlhg2dBmP/Xoo1UoB7/I45ke/XiqVvcIN8vR6Pb+PEHCp1TQ25EevdBG8N9anFV19R2NVJzluqA+Z36/mPWr5YtDGMrU9VOE0fzuaXx3kaA3pAMpxuNYjz6GLc/dox4OyL669z7W15Uz8qbretAQ9KEnBKaS1xBH7cz4RMF2f2up7kfrdy0dRnedN1QLmK4RERbWGTvgP9hhmrkoa+kgH4zUJSxMwi7Sd3SExWLeNAsnwy+TkyKH7RHOMXbIV1XXI6Rj7JDvBGfwl5K99TjJHroMqT3kObLHeb7+ygsUqWlmve2s9epIL/rqCidVa2gxJctgKnQ6K1yCPrg4amwmpegop5iiLc6RxIz+0bhk32xGxNGBw2rttLJiiSWBU4JrclRt2i1XM/f1aL2+IM1noducmQdSdfFJyIwuw8ByJmGzhvkYHsMpkyCGgpGUKC1K9ckbTNFNWOGBP9M1G0oqEd8AXzFGeuPEkVOFODpd59gW49QB0LpMgC/VuWFohePbDK7AeUHUT35g2EHmE3qchikLtRxF+EuXjsGKABBPi1a1ZmI8ZU0kJrAFYr2Oodlw385ioVTaJ7iZfIG1dCVnLYM0aXtFd5xen/McJwgfKi/mdx3XMUD2EiWi2Zl389s+7OTitea2n2mduyBjsFryllb+4xoqo/4j+h9QSwMEFAACAAgAJnwBSalgkB/oAwAAqBAAACYAAAB1bml2ZXJzYWwvaHRtbF9wdWJsaXNoaW5nX3NldHRpbmdzLnhtbNVY727aSBD/zlOsfOrH4rSXXlJkiKLEKKgEOOzctaqqaPEOeC/rXde7htJP9zR9sD7Jjb2EQCCpacvlTigCj2d+8/e3Y8c7+ZQIMoVMcyWbzov6gUNARopxOWk6V2H7+bFDtKGSUaEkNB2pHHLSqnlpPhJcxwEYg6qaIIzUjdQ0ndiYtOG6s9msznWaFXeVyA3i63qkEjfNQIM0kLmpoHP8MvMUtLNAqACAf4mSC7NWrUaIZ5EuFcsFEM4wcsmLpKi4MIlwXKs1otHNJFO5ZGdKqIxkk1HT+eX4tPjc6likc56ALEqiWygsxKZBGeNFEFQE/DOQGPgkxmiPDh0y48zETeflYYGC2u4mSoltM6cFypnCEkizgE/AUEYNtZfWn4FPRt8KrIjNJU14FOIdUqTfdM7D66DbOfeve/3QD64vwsuujWEHo9B/G+5gFHbCrr+LflX4i3cDf9jt9N5ch/1+N+wM7qywomsF8dz1inlYWZVnESwL5pk4T0aScoEjeq+MGgwOuaDZBELV5tjEMRUaHPJXCpPfcyq4mSMXDpALNwDpqU4hMsOibU3HZDk4d3AWEAPDXi5H4tXr5UgcHa+l7lrvd2ltjdKjxtAoxuFBWRma566KbtXGSq6lVlyTkRJsmRAkI2A9mmCBB23pkDFWXWBu/RQkCahE2nGD+UZLC52PtOGmpFt7oX2acSoIUgrPBSCXwUb+UUwzvVbmZamLaY9a73vKgP5g87eih1T/VLlgZK5yIvgNEKMI9jZP8FcMZJVBZJyppJQKqg3RgmNwUw4zYCdVHL1DF0mOlniepAKM9fAx55/JCMYqQ1ygUzx9UM61xa/vBJxSre9A6W2MzywvOr1z/+2zIkHKplRGO4LjQECSmn3gU8xdKnQhhMJqrkBgZSKaayj7wzgr1aqkWf/+jmie5MJ2/Gf3ZQV6j93Zjxc6tz2q0phvRlDZbUynJScLnpXQyEaOLbGYeCPCM4jLHKoCRlQSJcWc0AhPb10wfMpVrlFiuWyh9XcFaE0Jl2WoE3wkQGcZg6wK2sGLl78evvrt6Ph1o+5+/fvL80eNFhttIGjhza60swdXZjWre4vzG0aPrM8N27bKkmJE2YbT7Y8Ei9W1ec57brF0tu+gclXeW0Gjp9tBgX86PLsgQz+46oZBo8oI9BTyzEQxztC4eGysYtO/CrEJfhXVwdD/o1IY2I1K8+8HleD6lfJ4U0VraHfzYGUvVwoBD/CJPZDwCBc84TiL/wtSPsSPH+fzv8LJrc+F/FFSWhrviZNAsyjGPu6t90930j1dVf9LhbJXy9e2tfc0z936RlxD+fp/F1q1fwBQSwMEFAACAAgAJnwBSTJio4uQAQAAAwYAAB8AAAB1bml2ZXJzYWwvaHRtbF9za2luX3NldHRpbmdzLmpzjZTLbsIwEEX3fEWUbivUBgppdzyCVIlFpXZXdeGEIUQ4tmU7KSni34sTHrbjtHg28dXJHc9Ynn3POy4/8b0Xb19/1/s3c19roDTJC7g3ddyh50r3Bc5W8JHlgDMCvoWU518v8uFKuIx9UpvG1buyFZqfTx00U9oaYaGL3AEKF1g6wG8XuHOAPxewp9XV1KQ1Oi6kpKSfUCKByD6hPEc149891Esv0YJpCbxBF/VyoGuUgGH6N3l1fBqr0LmE5gyRaklT2o9Rsk05Lciqy3VTMeDHK9+eankezyLDDmdCvkrI7cRRqKKbZByEgFPeUaTCCWMUA9Z82920UMO4XZBFl5nI5JmePKrQaYZSaHUpnKgwMXL0srmHKAgGozYnYScbYhCoMAiMKuC3WFFWsBsukHGaqo600OloNjGv8oJiilYZSRsumA4X4dDJqcMq2wachyp08FrocK7CN54QtZ7QxvH68q7R4Xr3liaNoXTOKqysS9cgwC6RuETqElnnFGoPEmkPErX/9L7+O41t1zv8AlBLAwQUAAIACACiam5KCn/buLAPAAA6JwAAFwAAAHVuaXZlcnNhbC91bml2ZXJzYWwucG5n7Zr9X9Ln+sDx6LKt0nVas2ZEO+2s7bulllMTA2c1rW1KZWaKSs0J+YDPqKBgD3OesxT3/VY6HxAXS3wIzZGgKOh60C0QKwQyFJakKAikPCUIHKjte77nX/i++AEurut1vz9c931d9+e+rtfr/ufRmKgNb7zzBgAA2HDk8KHjAIBHIQDgXrN2jcPSYaudcQi3guNRBwBd/G0LDsUDFREdAQD01KxbPfOaQ38993BCAQDgdcf5cRvNafsaAHh//MihiBMlKepp2aXFYvzoUgGl9mR19O5rwdXRNHTD3diCE29uhK+rGKk9WL5j2zdzj9wPoL94sO7Dd3883BN99UD59aPrIrPaf/+sZeKAb4/PhY3v+bgd9H/rEG6rHvTDsnTR8mIyBxo2EGiRL2Yal771RBXPhQVarPymUB1eUzyXlLBBN6Xzv5ENXX6s/NE3xDRobC52d7ia61tIbj8ZO4ZsgkcoNtWE72EHOKwAJqK3sZndopuoa272W+swDN87tgHlP19mKpWR/QAvDbG7FZ+zvTOL3neqPrDepo9MQ1qz/kun6tecERqPRDl/5ua9DnbKMx5Ax/e5gAteDvHplghPh9hR1eJ04s3IB24OsXbnvHPgNxsLneL2WhfmwlyYC3NhLsyFuTAX5sJcmAtzYS7MhbkwF+bCXJgLc2Eu7P8blrW5UMMynxdSoZZnykyEfU45ILPY7mcF945lSITBN9ChkhHHuABNOTXaypvNsS1c8lVbRD9j6jllyolxQq3F6utJssiK8YYZb0KfXV5/OQbNfdJKR28AAIZnDVJvQgnK61obXpZInsQRM+qTM70woO2o6ZDevAdY5Rcwrf3w3K1WxkIW3F2RukobTV+9uPDBfgAgpoOwNPTRHqpiobsMw+qiJCJ9qBquAPpDqrxFPt8kIL/8jyY2Haq82SU5VgIAZF0jfPhiSue/OHRtilZP056to2oEgtUK7UjEaNMYj2E4MrUiKqZJjcO9QlX502SBDiXF2XvZ3Goqe8lH1l8MMXGsfy+etvDdFQUs6XNGnYb5RGRQlJQPrtRJsSpCn4KT2Sm2rq5ykplTed2p6cbHbVzObF15IV6eSqmlcfXY3hR5Ws1A0nSktclQUEMlt+r2KR+8co6olwqdXompGskkLufgg/4dgRKRpIM0Y+mC9uF+j9++vzAK134blozE4tQ/xU+0A1WsLk9QWS7l8F2kEtqpTpawGPh7RDD7dpSMfP2r8Y/zb8A1feKewsepFD+4+KE4njuBnsAaCuIX2wWZeGVRXV14Rj+ri2VjSRORg1Pp4BqKF7DCEzCcJ0TRFpd5IuwtVaxlDdWABV/gv1Y/yZCeVG8Rk1XEqlMdlB3EAv3Y++LfkEpC57k9zUUGoLcU/HnaYPnIr8efUi6OsmZFJCb/TE01a3GLKaM+kUGQmvtH0zLZ5ryEd9u2H4zaHV8u2tubjdpayM9EMh3pQMGF8bvw2fx8pArCWh+bw26gWVo9SOv20tH4441367w86bpIjMe9vk3jC/UVlzjeKFMacHdcucj68N2z0/kqPlxxc3Rk+Wf5eEI5UVGtOvmQ+tXYMS4tTP0JSczL9gUAIgfM54flPFFpYUKrDW6cNOcceLXMu4Ik58ntO9830yCqiY1buDsP74PQc/es+Z9ZfOilParaMA2mSgQJZmwAq/u4YzFh0YogumQN4FyR7r9HjYhQjZEnwhfWz41Eba/Pvij/a6Hfr858Giv6HTXC7N/WSuw4pSkrYCGffrX+Pa5lef8FPmv02xb65Eun7ifYxzt90pGqcNaXBY/sG00MD1IOXgXvRDVj52pn9Sv+nBcztg/9x/pWl8GRmP7jCHE+PUE6UszRkeB1CP4yDtf/cBk1XYiUmH9Chj3/whrRT9clAq8fI9flNzG/7mG/sYu7s4Wo2wqmYLhAE/jJsZpqdPhBKrC4X7K1EGrsqaFJ7TaTbPn5HW+tFa9tV1SD0UmtfrFUf1SRBAA4GrOMuFJjGaFbH2EsLAje1mZq5+abwaju0pqGSXMNo166hmu1p1TaQkcx7wirEDUCao0kLx070Mg7AoUppi7yp4tlbFb+7H234qm8USUXYVu2/bWTTboGZgfz9rHLov0DBb69nK5ZJH2wOgqE14tmw03942qSiD7YnJJ9azUhhDTJgLbLPUjS18mkePDchOFW3q5mQdx5CjOnohp64XpMZ9+jYzR7cZuZdfuLaVjUbqZmsJ6y3Rdj29JiznOs2QKwRqnwDa+kEkRgddvsE/UbYFVzqhJ04fh4Ml2nwmaHvoyo+eOrl3mLmEzrox7UlBgd350CeTO1VlH3ZJQ2q1Sl3ewjWM3SBTlhNQ/F2BAp4fVtGDEo/Y5KTq8S2lsZCXiI8ZyZFdOpzn2cxn28jlGPDocpki7GhH+fkTohvh6SqN5i0JN6qt5j92SwhvFzgeR+DMmAX1CepIIYZ+qYe6C/ZqJudFFQWAg7SZYimzuCZNBgHUUjNd/598bKwsSBm9+qFamfFezFIE48a1MnlRPzKF/9tghtE4zuTPaCa9p0tURc1pXv9uDxwKufW6cwVrz0xb4b2rCZG/AuoYEoxj9BCmBT1rKj5XZLKKU5M8Pc3wnr1KnGzRziowT+IsMN0De1nZVXYBfOGAXdsZmyPmOmZcd3XpvY3fBuhEqVwrn2JQyPqLX0sYcgHA5NoLqVByJcrkdXPgwWqE6MGDoMbYIM9qh2lHA0I4OdQfocPy0TLwtBSksKB2ESG9u1sPxvYmCQt5GSVFLBOjCeahrZQg0hiNk2TkgWDEFoSmyN6eRWFTxegHAl855YsrS4ZGwZp7TkNzj26vBkY3R4RN3SSkczRRmaWgaF2w6etOeKVrj108EAQJ0kfbX7ZKVaYoSqly24aLgMhAIxESZiVIvJPxw1dHc/n8e4c7axHdMufg48jYMX+sxjtNpRDIgqps3E2//C9A/j5zeSRyZSzzAgolBmi8C3K3g5v9b75p3gGNLJkdBFr1AlMVEaaV+fvEN1/kFlxu5uKkcreHIExaCdp4c02sI4VUEQ6+pxJOw5/U+fePkyxsFDaolIz8kmpXD1ptTv27XcLBBTliK0jOKtku1X90q8KOhWZoR2vLh4Xqy2NrCHusUr7GZugFAclDKej6uXzlGD6Ooefr8nKXFpVu/eEbJ8xpca85F8WxFbld2NxPpaAydMmEqR2PApLSEFhh8qfFSPzvx9cazVngIyrj4c979OPkhsmES7A3L7SSN6jvq45w9SMTCubZ8ysBBnbrvqdWjzQSR5K3bqVTwlLa0iGqeLPIBg+l/kn11pGKIcXcCkxMikeabXiGFOZyr2HaC63//sdTDm1GRJm+g/4jSk7avKIXeU65UWM30cJKPAA2139v2RZBwLW6sdSpwi4GQMY69KBQ44s3pzRiqm6cxnG78DyvWZkkm9pEu5bC2ioWXZcYF/rE80MPQEQgzF2we5LbHc8Vb48Nkp0PyCRNWc+05sTcWk8ZQiKfyt/uCRrOulinYYGfIrzrOjK7XpjuZ7iqZtFhiwhtSwhK/gqhwBSOdnwbt1SjKbZe4R26eUccVSzKekk4oxP/fBqSzzSstEeJUB367ogOZ3k30/h6CEK0Bqnf1TkfPVfY6r3lQT3mPPyLMkaCR+VIRERN68SxmEVsePEx+EZuFAbPv+3yoB4858W0A/EHRzLfpEUwMFHIHoIvIWdmIySHUFE8EypLInQLJd1ZT5YMHzOKREqXrk/Y+l72nQnzKTukIe/+yxvahSv4ABYlJUQBqHw3E3o3y136cgsVZ5uvo97/mGSUZz+6nYp3O2TG2CdQWxKlTqEC9m3Mhl+iXhdE7p6ZytZzyJwY3myi5vYVKH4gp4yMYXi+lpI4pLzc5cGBZzbGPW+CpJNNt4Q9xSea/CEYXwTBH+g3ytrDYPxPSPRWpZk18jJadvjemD5xd2os0oDSb8xqYqxzkrtnhwmSkGNZAxFkLCrecx7h3jB81P6C+mn/BN33qIVVVtDpHL9ZHasB+pMIQyLB/rqR8Pkr4rl/zXiEoriNzF3omS4BaCcvoZuFlgztSlYJnNyPQ2VKPI0/BWR93E61pX8hsrAeot1A2X/JqGnx7/O3orqfRl0VCcbB1W3gOt5trj5HP0KWZyjFZl5ORGg049/PEagkusFYvPP7s5fjVUw2P84oxCQAzog+O46UyS+dax6NHGnugJMSaRZik5JDgmKbvcbuFsd6ej864UeIODeo9l3JOcifW9Ube1+FpRHtLhZFw4xqQ05az+8skMb8JR5U5i3PxDu19u8iuV2VNT5cI+SyDc/jCt0ReE/ZoFJMoZHkDdcj1a9RC2ynMvzbneUNGI0eBNOV1Ss6r8FktrJm+cexpuFQuHyuX2U3J/+0o4tRwRnJcSOIAGAM6SzYuXLd3bikuRKijry5cXYf5dYbRBF/uggaitWVDbQnkCfr7GfgaGZ++3/3OIkG9oLV7VfLIld2nsb2s8x2ycrJlBpPM0D8BpVnyMCIhG80cdFN+JlmUIX9VZENy9TNlNc7edMPfpjZUBqk2e5tYS41uHneu001m6ZtNgVuhe3l/+84EsO14M02PBrwfCtQ/T6k2E53cEBtk3LQURjrMrqrtkDAZaG5T2NuB+fj950JIsmO17gXS7eBHpnOV2+2kR+mUZVKsMjCvCIlX7WesLHFVVq4rzYYTiAi8LXuNB4qa/HbDvrNGUtsnAEdKbL3NC3nZsvtn9KRRp18uaWfGJaUOwF3iA8EKs/kG+aiQYazvNvKY0wCkCkchMSmt8bb1XgxU/eTcBJEoUJzP3ONd2H+9V2l8ZCDT076FjgMK9A2AMmS/Cwh09S7JfBTOTGDuvHAKR8R8sR4HsqzSS3YzDEhyar8wm8fybW+if84jTIiCXygNUYJic3QMAJEEHXmDBo5OmaeFc7ttD89P75pO+9U4Hj4dqSOZNOZwcjL3XNPjx422z00PG0s5SgoEiODV8r0h9kNy8Zj3hmax5RbYg8wEAHr9m4P6SPGmHajhav+DKRDL9xWeOfoXaJMyh+0uyzBJLPEcz1gmDml98MvVnQgIAuUvq2zZTq4UzMLEtONkU7eji+iApeFOYEfqFwtv+TC44J+AsLdJLuf+LAPo9SAGbzyp1hQQ5k4AyrPiXLaXtUeTYbSCTtCGO+49Qx5ibjR6ko+G21tL4bpaui23nl52gCrF0rrNVHIh41T8WzN6ySz52WvgxvU0fhYCwWbh/X80ah9hv/5+rWUr7Z/a7ctiXPk7L7zNt38bSfQozoIbJXdR1f3Fe2rLEDSz0by7MaLbdj4/3nu4LZb/pHKroTowOagSNZRjsvMi1pARQ0VOn+chnMYe6Dpy+8C9QSwMEFAACAAgAompuSg9k3CZKAAAAawAAABsAAAB1bml2ZXJzYWwvdW5pdmVyc2FsLnBuZy54bWyzsa/IzVEoSy0qzszPs1Uy1DNQsrfj5bIpKEoty0wtV6gAigEFIUBJoRLINUJwyzNTSjJAKgzNEIIZqZnpGSW2ShbG5nBBfaCZAFBLAQIAABQAAgAIAHV8+UipAcR2+wIAALAIAAAUAAAAAAAAAAEAAAAAAAAAAAB1bml2ZXJzYWwvcGxheWVyLnhtbFBLAQIAABQAAgAIACZ8AUmzuqfRhAQAAFARAAAdAAAAAAAAAAEAAAAAAC0DAAB1bml2ZXJzYWwvY29tbW9uX21lc3NhZ2VzLmxuZ1BLAQIAABQAAgAIACZ8AUlHS1cD/AMAABcRAAAnAAAAAAAAAAEAAAAAAOwHAAB1bml2ZXJzYWwvZmxhc2hfcHVibGlzaGluZ19zZXR0aW5ncy54bWxQSwECAAAUAAIACAAmfAFJZRa13uQCAACPCgAAIQAAAAAAAAABAAAAAAAtDAAAdW5pdmVyc2FsL2ZsYXNoX3NraW5fc2V0dGluZ3MueG1sUEsBAgAAFAACAAgAJnwBSalgkB/oAwAAqBAAACYAAAAAAAAAAQAAAAAAUA8AAHVuaXZlcnNhbC9odG1sX3B1Ymxpc2hpbmdfc2V0dGluZ3MueG1sUEsBAgAAFAACAAgAJnwBSTJio4uQAQAAAwYAAB8AAAAAAAAAAQAAAAAAfBMAAHVuaXZlcnNhbC9odG1sX3NraW5fc2V0dGluZ3MuanNQSwECAAAUAAIACACiam5KCn/buLAPAAA6JwAAFwAAAAAAAAAAAAAAAABJFQAAdW5pdmVyc2FsL3VuaXZlcnNhbC5wbmdQSwECAAAUAAIACACiam5KD2TcJkoAAABrAAAAGwAAAAAAAAABAAAAAAAuJQAAdW5pdmVyc2FsL3VuaXZlcnNhbC5wbmcueG1sUEsFBgAAAAAIAAgAYAIAALElAAAAAA=="/>
  <p:tag name="ISPRING_FIRST_PUBLISH" val="1"/>
  <p:tag name="ISPRING_PRESENTATION_TITLE" val="TV drives sales &amp; business effects"/>
  <p:tag name="ISPRING_SCORM_RATE_QUIZZES" val="0"/>
  <p:tag name="ISPRING_SCORM_ENDPOINT" val="&lt;endpoint&gt;&lt;enable&gt;0&lt;/enable&gt;&lt;lrs&gt;http://&lt;/lrs&gt;&lt;auth&gt;0&lt;/auth&gt;&lt;login&gt;&lt;/login&gt;&lt;password&gt;&lt;/password&gt;&lt;key&gt;&lt;/key&gt;&lt;name&gt;&lt;/name&gt;&lt;email&gt;&lt;/email&gt;&lt;/endpoint&gt;&#10;"/>
  <p:tag name="ISPRINGCLOUDFOLDERDOMAIN" val="https://thinkbox.ispringcloud.eu"/>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ThinkboxPowerPoint_Template_Nov17_FINAL</Template>
  <TotalTime>51</TotalTime>
  <Words>527</Words>
  <Application>Microsoft Office PowerPoint</Application>
  <PresentationFormat>Widescreen</PresentationFormat>
  <Paragraphs>50</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Thinkbox</vt:lpstr>
      <vt:lpstr>TV drives sales</vt:lpstr>
      <vt:lpstr>TV will drive scale and scale drives effectiveness </vt:lpstr>
      <vt:lpstr>TV gives the best business results</vt:lpstr>
      <vt:lpstr>TV has become  more effective over time</vt:lpstr>
      <vt:lpstr>TV delivers greater sales versus spend for smaller brands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drives sales &amp; business effects</dc:title>
  <dc:creator>Kate Allinson</dc:creator>
  <cp:lastModifiedBy>Akeel Mungul</cp:lastModifiedBy>
  <cp:revision>16</cp:revision>
  <dcterms:created xsi:type="dcterms:W3CDTF">2018-03-14T12:40:57Z</dcterms:created>
  <dcterms:modified xsi:type="dcterms:W3CDTF">2023-05-03T09:50:12Z</dcterms:modified>
</cp:coreProperties>
</file>