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14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10" and under</c:v>
                </c:pt>
              </c:strCache>
            </c:strRef>
          </c:tx>
          <c:spPr>
            <a:solidFill>
              <a:srgbClr val="372D8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Sheet1!$C$1:$M$1</c:f>
              <c:strCach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strCache>
            </c:strRef>
          </c:cat>
          <c:val>
            <c:numRef>
              <c:f>Sheet1!$C$2:$M$2</c:f>
              <c:numCache>
                <c:formatCode>0%</c:formatCode>
                <c:ptCount val="11"/>
                <c:pt idx="0">
                  <c:v>9.9662266220732723E-2</c:v>
                </c:pt>
                <c:pt idx="1">
                  <c:v>0.10016891532375941</c:v>
                </c:pt>
                <c:pt idx="2">
                  <c:v>9.8472232629787076E-2</c:v>
                </c:pt>
                <c:pt idx="3">
                  <c:v>9.8030366967315472E-2</c:v>
                </c:pt>
                <c:pt idx="4">
                  <c:v>0.10732566444147415</c:v>
                </c:pt>
                <c:pt idx="5">
                  <c:v>0.11292646159152389</c:v>
                </c:pt>
                <c:pt idx="6">
                  <c:v>0.11324343024810669</c:v>
                </c:pt>
                <c:pt idx="7">
                  <c:v>0.10659716922765952</c:v>
                </c:pt>
                <c:pt idx="8">
                  <c:v>0.11072062563577464</c:v>
                </c:pt>
                <c:pt idx="9">
                  <c:v>0.10995011654673906</c:v>
                </c:pt>
                <c:pt idx="1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AB-4C6B-AEB1-3DFE3A459B6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15"</c:v>
                </c:pt>
              </c:strCache>
            </c:strRef>
          </c:tx>
          <c:spPr>
            <a:solidFill>
              <a:srgbClr val="A29ADD"/>
            </a:solidFill>
            <a:ln>
              <a:noFill/>
            </a:ln>
            <a:effectLst/>
          </c:spPr>
          <c:invertIfNegative val="0"/>
          <c:cat>
            <c:strRef>
              <c:f>Sheet1!$C$1:$M$1</c:f>
              <c:strCach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strCache>
            </c:strRef>
          </c:cat>
          <c:val>
            <c:numRef>
              <c:f>Sheet1!$C$3:$M$3</c:f>
              <c:numCache>
                <c:formatCode>0%</c:formatCode>
                <c:ptCount val="11"/>
                <c:pt idx="0">
                  <c:v>9.2988214754731056E-4</c:v>
                </c:pt>
                <c:pt idx="1">
                  <c:v>2.2801217528046983E-3</c:v>
                </c:pt>
                <c:pt idx="2">
                  <c:v>2.0774456333556052E-3</c:v>
                </c:pt>
                <c:pt idx="3">
                  <c:v>2.1276477251525633E-3</c:v>
                </c:pt>
                <c:pt idx="4">
                  <c:v>1.04689221182117E-3</c:v>
                </c:pt>
                <c:pt idx="5">
                  <c:v>8.710578391644087E-4</c:v>
                </c:pt>
                <c:pt idx="6">
                  <c:v>1.309769098520932E-3</c:v>
                </c:pt>
                <c:pt idx="7">
                  <c:v>9.9402423119931212E-4</c:v>
                </c:pt>
                <c:pt idx="8">
                  <c:v>9.3568068077838032E-4</c:v>
                </c:pt>
                <c:pt idx="9">
                  <c:v>6.5231961644428922E-4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AB-4C6B-AEB1-3DFE3A459B6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20"</c:v>
                </c:pt>
              </c:strCache>
            </c:strRef>
          </c:tx>
          <c:spPr>
            <a:solidFill>
              <a:srgbClr val="00A4D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Sheet1!$C$1:$M$1</c:f>
              <c:strCach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strCache>
            </c:strRef>
          </c:cat>
          <c:val>
            <c:numRef>
              <c:f>Sheet1!$C$4:$M$4</c:f>
              <c:numCache>
                <c:formatCode>0%</c:formatCode>
                <c:ptCount val="11"/>
                <c:pt idx="0">
                  <c:v>0.21833869347302079</c:v>
                </c:pt>
                <c:pt idx="1">
                  <c:v>0.22805954332035938</c:v>
                </c:pt>
                <c:pt idx="2">
                  <c:v>0.23512131938068767</c:v>
                </c:pt>
                <c:pt idx="3">
                  <c:v>0.25143987896135989</c:v>
                </c:pt>
                <c:pt idx="4">
                  <c:v>0.24739335077722552</c:v>
                </c:pt>
                <c:pt idx="5">
                  <c:v>0.24445034855917383</c:v>
                </c:pt>
                <c:pt idx="6">
                  <c:v>0.24291368834144231</c:v>
                </c:pt>
                <c:pt idx="7">
                  <c:v>0.25790863263664793</c:v>
                </c:pt>
                <c:pt idx="8">
                  <c:v>0.24381336897542591</c:v>
                </c:pt>
                <c:pt idx="9">
                  <c:v>0.26407185571184583</c:v>
                </c:pt>
                <c:pt idx="10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AB-4C6B-AEB1-3DFE3A459B6C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30"</c:v>
                </c:pt>
              </c:strCache>
            </c:strRef>
          </c:tx>
          <c:spPr>
            <a:solidFill>
              <a:srgbClr val="7AC7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Sheet1!$C$1:$M$1</c:f>
              <c:strCach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strCache>
            </c:strRef>
          </c:cat>
          <c:val>
            <c:numRef>
              <c:f>Sheet1!$C$5:$M$5</c:f>
              <c:numCache>
                <c:formatCode>0%</c:formatCode>
                <c:ptCount val="11"/>
                <c:pt idx="0">
                  <c:v>0.51329112896706153</c:v>
                </c:pt>
                <c:pt idx="1">
                  <c:v>0.51402229270285571</c:v>
                </c:pt>
                <c:pt idx="2">
                  <c:v>0.51802123576812253</c:v>
                </c:pt>
                <c:pt idx="3">
                  <c:v>0.52010856682526163</c:v>
                </c:pt>
                <c:pt idx="4">
                  <c:v>0.52567325814827492</c:v>
                </c:pt>
                <c:pt idx="5">
                  <c:v>0.52982124606858683</c:v>
                </c:pt>
                <c:pt idx="6">
                  <c:v>0.53780681539632635</c:v>
                </c:pt>
                <c:pt idx="7">
                  <c:v>0.51663457577722671</c:v>
                </c:pt>
                <c:pt idx="8">
                  <c:v>0.52602564659612039</c:v>
                </c:pt>
                <c:pt idx="9">
                  <c:v>0.50762368346792486</c:v>
                </c:pt>
                <c:pt idx="10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AB-4C6B-AEB1-3DFE3A459B6C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35"</c:v>
                </c:pt>
              </c:strCache>
            </c:strRef>
          </c:tx>
          <c:spPr>
            <a:solidFill>
              <a:srgbClr val="0067B3"/>
            </a:solidFill>
            <a:ln>
              <a:noFill/>
            </a:ln>
            <a:effectLst/>
          </c:spPr>
          <c:invertIfNegative val="0"/>
          <c:cat>
            <c:strRef>
              <c:f>Sheet1!$C$1:$M$1</c:f>
              <c:strCach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strCache>
            </c:strRef>
          </c:cat>
          <c:val>
            <c:numRef>
              <c:f>Sheet1!$C$6:$M$6</c:f>
              <c:numCache>
                <c:formatCode>0%</c:formatCode>
                <c:ptCount val="11"/>
                <c:pt idx="0">
                  <c:v>4.9611825570126682E-5</c:v>
                </c:pt>
                <c:pt idx="1">
                  <c:v>2.5326154956841037E-5</c:v>
                </c:pt>
                <c:pt idx="2">
                  <c:v>2.9699931143630596E-5</c:v>
                </c:pt>
                <c:pt idx="3">
                  <c:v>2.0530916758606046E-5</c:v>
                </c:pt>
                <c:pt idx="4">
                  <c:v>2.0218123516406123E-5</c:v>
                </c:pt>
                <c:pt idx="5">
                  <c:v>1.8760936646153717E-5</c:v>
                </c:pt>
                <c:pt idx="6">
                  <c:v>1.3273449784171052E-5</c:v>
                </c:pt>
                <c:pt idx="7">
                  <c:v>6.1414134550339978E-6</c:v>
                </c:pt>
                <c:pt idx="8">
                  <c:v>2.9963828821779791E-5</c:v>
                </c:pt>
                <c:pt idx="9">
                  <c:v>4.5809136832149819E-5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AB-4C6B-AEB1-3DFE3A459B6C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40"</c:v>
                </c:pt>
              </c:strCache>
            </c:strRef>
          </c:tx>
          <c:spPr>
            <a:solidFill>
              <a:srgbClr val="00942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Sheet1!$C$1:$M$1</c:f>
              <c:strCach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strCache>
            </c:strRef>
          </c:cat>
          <c:val>
            <c:numRef>
              <c:f>Sheet1!$C$7:$M$7</c:f>
              <c:numCache>
                <c:formatCode>0%</c:formatCode>
                <c:ptCount val="11"/>
                <c:pt idx="0">
                  <c:v>9.0120141034769355E-2</c:v>
                </c:pt>
                <c:pt idx="1">
                  <c:v>7.5102879347161922E-2</c:v>
                </c:pt>
                <c:pt idx="2">
                  <c:v>6.9140412124103642E-2</c:v>
                </c:pt>
                <c:pt idx="3">
                  <c:v>5.3773870024438231E-2</c:v>
                </c:pt>
                <c:pt idx="4">
                  <c:v>4.0106841580098494E-2</c:v>
                </c:pt>
                <c:pt idx="5">
                  <c:v>2.9957955440916808E-2</c:v>
                </c:pt>
                <c:pt idx="6">
                  <c:v>2.3387778943451679E-2</c:v>
                </c:pt>
                <c:pt idx="7">
                  <c:v>2.4359691539323946E-2</c:v>
                </c:pt>
                <c:pt idx="8">
                  <c:v>2.038652239786105E-2</c:v>
                </c:pt>
                <c:pt idx="9">
                  <c:v>2.3520984776645704E-2</c:v>
                </c:pt>
                <c:pt idx="10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7AB-4C6B-AEB1-3DFE3A459B6C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45"</c:v>
                </c:pt>
              </c:strCache>
            </c:strRef>
          </c:tx>
          <c:spPr>
            <a:solidFill>
              <a:srgbClr val="87B923"/>
            </a:solidFill>
            <a:ln>
              <a:noFill/>
            </a:ln>
            <a:effectLst/>
          </c:spPr>
          <c:invertIfNegative val="0"/>
          <c:cat>
            <c:strRef>
              <c:f>Sheet1!$C$1:$M$1</c:f>
              <c:strCach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strCache>
            </c:strRef>
          </c:cat>
          <c:val>
            <c:numRef>
              <c:f>Sheet1!$C$8:$M$8</c:f>
              <c:numCache>
                <c:formatCode>0%</c:formatCode>
                <c:ptCount val="11"/>
                <c:pt idx="0">
                  <c:v>3.1387068078601909E-4</c:v>
                </c:pt>
                <c:pt idx="1">
                  <c:v>4.160464869223045E-4</c:v>
                </c:pt>
                <c:pt idx="2">
                  <c:v>2.6750026196532536E-5</c:v>
                </c:pt>
                <c:pt idx="3">
                  <c:v>3.3154136321333285E-5</c:v>
                </c:pt>
                <c:pt idx="4">
                  <c:v>2.0675774499271199E-5</c:v>
                </c:pt>
                <c:pt idx="5">
                  <c:v>2.9945357446266276E-5</c:v>
                </c:pt>
                <c:pt idx="6">
                  <c:v>3.8214244118085891E-5</c:v>
                </c:pt>
                <c:pt idx="7">
                  <c:v>2.0522451964728251E-5</c:v>
                </c:pt>
                <c:pt idx="8">
                  <c:v>7.391957633152029E-5</c:v>
                </c:pt>
                <c:pt idx="9">
                  <c:v>4.4456312119018533E-5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7AB-4C6B-AEB1-3DFE3A459B6C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50"</c:v>
                </c:pt>
              </c:strCache>
            </c:strRef>
          </c:tx>
          <c:spPr>
            <a:solidFill>
              <a:srgbClr val="FFCD00"/>
            </a:solidFill>
            <a:ln>
              <a:noFill/>
            </a:ln>
            <a:effectLst/>
          </c:spPr>
          <c:invertIfNegative val="0"/>
          <c:cat>
            <c:strRef>
              <c:f>Sheet1!$C$1:$M$1</c:f>
              <c:strCach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strCache>
            </c:strRef>
          </c:cat>
          <c:val>
            <c:numRef>
              <c:f>Sheet1!$C$9:$M$9</c:f>
              <c:numCache>
                <c:formatCode>0%</c:formatCode>
                <c:ptCount val="11"/>
                <c:pt idx="0">
                  <c:v>4.1259162239157578E-3</c:v>
                </c:pt>
                <c:pt idx="1">
                  <c:v>3.8965975484247209E-3</c:v>
                </c:pt>
                <c:pt idx="2">
                  <c:v>3.3995536175726575E-3</c:v>
                </c:pt>
                <c:pt idx="3">
                  <c:v>3.7914923180861421E-3</c:v>
                </c:pt>
                <c:pt idx="4">
                  <c:v>1.5344420434715725E-3</c:v>
                </c:pt>
                <c:pt idx="5">
                  <c:v>1.5673519742915125E-3</c:v>
                </c:pt>
                <c:pt idx="6">
                  <c:v>9.116096488456124E-4</c:v>
                </c:pt>
                <c:pt idx="7">
                  <c:v>4.0632085362195437E-4</c:v>
                </c:pt>
                <c:pt idx="8">
                  <c:v>3.1780038688732824E-4</c:v>
                </c:pt>
                <c:pt idx="9">
                  <c:v>4.4291659111170311E-4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7AB-4C6B-AEB1-3DFE3A459B6C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60"</c:v>
                </c:pt>
              </c:strCache>
            </c:strRef>
          </c:tx>
          <c:spPr>
            <a:solidFill>
              <a:srgbClr val="EB710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Sheet1!$C$1:$M$1</c:f>
              <c:strCach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strCache>
            </c:strRef>
          </c:cat>
          <c:val>
            <c:numRef>
              <c:f>Sheet1!$C$10:$M$10</c:f>
              <c:numCache>
                <c:formatCode>0%</c:formatCode>
                <c:ptCount val="11"/>
                <c:pt idx="0">
                  <c:v>5.2810804213266775E-2</c:v>
                </c:pt>
                <c:pt idx="1">
                  <c:v>5.694901204429266E-2</c:v>
                </c:pt>
                <c:pt idx="2">
                  <c:v>5.7096428012093477E-2</c:v>
                </c:pt>
                <c:pt idx="3">
                  <c:v>5.2727591804075526E-2</c:v>
                </c:pt>
                <c:pt idx="4">
                  <c:v>5.6796571087929869E-2</c:v>
                </c:pt>
                <c:pt idx="5">
                  <c:v>6.1767560738102113E-2</c:v>
                </c:pt>
                <c:pt idx="6">
                  <c:v>5.825760892009433E-2</c:v>
                </c:pt>
                <c:pt idx="7">
                  <c:v>6.0659896151338676E-2</c:v>
                </c:pt>
                <c:pt idx="8">
                  <c:v>6.1566582394085433E-2</c:v>
                </c:pt>
                <c:pt idx="9">
                  <c:v>5.701542944646204E-2</c:v>
                </c:pt>
                <c:pt idx="10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7AB-4C6B-AEB1-3DFE3A459B6C}"/>
            </c:ext>
          </c:extLst>
        </c:ser>
        <c:ser>
          <c:idx val="9"/>
          <c:order val="9"/>
          <c:tx>
            <c:strRef>
              <c:f>Sheet1!$A$11</c:f>
              <c:strCache>
                <c:ptCount val="1"/>
                <c:pt idx="0">
                  <c:v>Over 60"</c:v>
                </c:pt>
              </c:strCache>
            </c:strRef>
          </c:tx>
          <c:spPr>
            <a:solidFill>
              <a:srgbClr val="E1051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Sheet1!$C$1:$M$1</c:f>
              <c:strCach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strCache>
            </c:strRef>
          </c:cat>
          <c:val>
            <c:numRef>
              <c:f>Sheet1!$C$11:$M$11</c:f>
              <c:numCache>
                <c:formatCode>0%</c:formatCode>
                <c:ptCount val="11"/>
                <c:pt idx="0">
                  <c:v>2.0357685213329493E-2</c:v>
                </c:pt>
                <c:pt idx="1">
                  <c:v>1.9079265318462206E-2</c:v>
                </c:pt>
                <c:pt idx="2">
                  <c:v>1.661492287693693E-2</c:v>
                </c:pt>
                <c:pt idx="3">
                  <c:v>1.7946900321230589E-2</c:v>
                </c:pt>
                <c:pt idx="4">
                  <c:v>2.0082085811688691E-2</c:v>
                </c:pt>
                <c:pt idx="5">
                  <c:v>1.8589311494148008E-2</c:v>
                </c:pt>
                <c:pt idx="6">
                  <c:v>2.2117811709309952E-2</c:v>
                </c:pt>
                <c:pt idx="7">
                  <c:v>3.2413025717562299E-2</c:v>
                </c:pt>
                <c:pt idx="8">
                  <c:v>3.612988952791342E-2</c:v>
                </c:pt>
                <c:pt idx="9">
                  <c:v>3.6502450419463768E-2</c:v>
                </c:pt>
                <c:pt idx="1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7AB-4C6B-AEB1-3DFE3A459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55296703"/>
        <c:axId val="55300863"/>
      </c:barChart>
      <c:catAx>
        <c:axId val="5529670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300863"/>
        <c:crosses val="autoZero"/>
        <c:auto val="1"/>
        <c:lblAlgn val="ctr"/>
        <c:lblOffset val="100"/>
        <c:noMultiLvlLbl val="0"/>
      </c:catAx>
      <c:valAx>
        <c:axId val="553008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% Impacts (R/W)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96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945850976057648"/>
          <c:y val="0.92511582767766343"/>
          <c:w val="0.61507949508009674"/>
          <c:h val="5.54027264820343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>
              <a:lumMod val="95000"/>
              <a:lumOff val="5000"/>
            </a:schemeClr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DB120-4CDD-4040-BF35-C3C41798C1F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26C1D-3303-44C9-8A28-E8742D9A26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068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30-second TV ads consistently account for half of all impacts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/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chart shows how the 30-second spot continues to be the most popular time length in UK ad breaks. 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main shift since 2012 has been less use of 40 to 50-second ads on TV. The prevalence of shorter time lengths (20-second, 10-second and under) and 60-second ads has remained stable. While there has been a small increase in the use 60-second+ ads.</a:t>
            </a:r>
          </a:p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DFD36-33EA-4DB4-B32D-6EBE0B1D449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33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name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4969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451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3620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185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800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071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100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584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/>
              <a:t>XXX%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2797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329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564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892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4517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060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781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7940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314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077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728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380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047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275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3915">
          <p15:clr>
            <a:srgbClr val="FBAE40"/>
          </p15:clr>
        </p15:guide>
        <p15:guide id="3" orient="horz" pos="4025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648" y="804344"/>
            <a:ext cx="3887171" cy="2112000"/>
          </a:xfrm>
        </p:spPr>
        <p:txBody>
          <a:bodyPr anchor="t">
            <a:normAutofit/>
          </a:bodyPr>
          <a:lstStyle>
            <a:lvl1pPr algn="l">
              <a:defRPr sz="37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648" y="2938157"/>
            <a:ext cx="3887171" cy="2123024"/>
          </a:xfrm>
        </p:spPr>
        <p:txBody>
          <a:bodyPr>
            <a:normAutofit/>
          </a:bodyPr>
          <a:lstStyle>
            <a:lvl1pPr marL="0" indent="0" algn="l">
              <a:buNone/>
              <a:defRPr sz="1900">
                <a:solidFill>
                  <a:schemeClr val="bg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6648" y="548680"/>
            <a:ext cx="2844800" cy="240000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</a:defRPr>
            </a:lvl1pPr>
          </a:lstStyle>
          <a:p>
            <a:fld id="{59585B9F-EF5C-4314-BCBC-A6F82ED753B2}" type="datetimeFigureOut">
              <a:rPr lang="en-GB" smtClean="0"/>
              <a:pPr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F885-FE6B-4251-84D2-F6CEF084999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16827" y="488405"/>
            <a:ext cx="3648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16827" y="488405"/>
            <a:ext cx="3648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716827" y="488405"/>
            <a:ext cx="3648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/>
        </p:nvCxnSpPr>
        <p:spPr>
          <a:xfrm>
            <a:off x="716827" y="488405"/>
            <a:ext cx="3648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716827" y="488405"/>
            <a:ext cx="3648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67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20000">
        <p:fade/>
      </p:transition>
    </mc:Choice>
    <mc:Fallback xmlns="">
      <p:transition spd="med" advClick="0" advTm="20000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hole Sl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875" y="-75629"/>
            <a:ext cx="12192000" cy="4082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0001" y="514975"/>
            <a:ext cx="11233633" cy="936000"/>
          </a:xfrm>
          <a:prstGeom prst="rect">
            <a:avLst/>
          </a:prstGeom>
        </p:spPr>
        <p:txBody>
          <a:bodyPr lIns="0" tIns="36000" rIns="0" bIns="36000" anchor="t"/>
          <a:lstStyle>
            <a:lvl1pPr>
              <a:defRPr sz="2800"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11448000" y="44625"/>
            <a:ext cx="341760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C1F650A-73F3-45B0-B89C-37B7A7A179DA}" type="slidenum">
              <a:rPr lang="en-GB" sz="1000">
                <a:solidFill>
                  <a:prstClr val="black"/>
                </a:solidFill>
                <a:latin typeface="Century Gothic" panose="020B0502020202020204" pitchFamily="34" charset="0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sz="1000">
              <a:solidFill>
                <a:prstClr val="black"/>
              </a:solidFill>
              <a:latin typeface="Century Gothic" panose="020B0502020202020204" pitchFamily="34" charset="0"/>
              <a:cs typeface="+mn-cs"/>
            </a:endParaRP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79998" y="0"/>
            <a:ext cx="3550135" cy="2894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000"/>
            </a:lvl1pPr>
          </a:lstStyle>
          <a:p>
            <a:pPr lvl="0"/>
            <a:r>
              <a:rPr lang="en-US"/>
              <a:t>Click to add doc section/title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0000" y="1952626"/>
            <a:ext cx="11233633" cy="4321175"/>
          </a:xfrm>
          <a:prstGeom prst="rect">
            <a:avLst/>
          </a:prstGeom>
        </p:spPr>
        <p:txBody>
          <a:bodyPr lIns="0" tIns="0" rIns="0"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79999" y="6489700"/>
            <a:ext cx="11233635" cy="3683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aseline="0"/>
            </a:lvl1pPr>
          </a:lstStyle>
          <a:p>
            <a:pPr lvl="0"/>
            <a:r>
              <a:rPr lang="en-US"/>
              <a:t>Click to add sources/notes</a:t>
            </a:r>
          </a:p>
        </p:txBody>
      </p:sp>
      <p:pic>
        <p:nvPicPr>
          <p:cNvPr id="14" name="Picture 9" descr="mtm_95black-03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2619" y="0"/>
            <a:ext cx="766763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51059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52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7CA05-B8E7-43A7-9CAB-2106B8E43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E5552-69EE-44A0-8B97-7B7C43A91A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4F7DD-D53E-4FDF-92F3-16C7A3F08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12580-C3E3-4D48-ADC9-BDCAD3DA906F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5C3EF-0EF7-4EF0-BF96-AC354BB6C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0F84E-10C9-431C-9A04-DF172C1B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0D744-097C-4736-A30A-314BC43BD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602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164"/>
            <a:ext cx="10094912" cy="9575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67E03-C16F-4D47-BA0F-C964DEC7C6A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5EE3-1294-4C67-BFA9-F819AB3478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032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22341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22185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148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2777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02846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87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ags" Target="../tags/tag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02/08/2024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35"/>
    </p:custDataLst>
    <p:extLst>
      <p:ext uri="{BB962C8B-B14F-4D97-AF65-F5344CB8AC3E}">
        <p14:creationId xmlns:p14="http://schemas.microsoft.com/office/powerpoint/2010/main" val="239862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D0B23-65BD-4152-2112-447441B66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30-second TV ads consistently account for half of all impacts</a:t>
            </a:r>
            <a:br>
              <a:rPr lang="en-GB"/>
            </a:b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F8B93-8DAA-CBE6-BF3E-D6FD0B8DA6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0000" y="5400000"/>
            <a:ext cx="11334817" cy="304800"/>
          </a:xfrm>
        </p:spPr>
        <p:txBody>
          <a:bodyPr/>
          <a:lstStyle/>
          <a:p>
            <a:r>
              <a:rPr lang="en-GB" dirty="0"/>
              <a:t>Source: Barb, 2013-2023, Individuals, Proportion of Impacts (R/W) by ad duration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F03A8E3-98DE-8145-72DC-35106FC08A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9139098"/>
              </p:ext>
            </p:extLst>
          </p:nvPr>
        </p:nvGraphicFramePr>
        <p:xfrm>
          <a:off x="479426" y="1417413"/>
          <a:ext cx="11233148" cy="39114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7424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Office Theme" id="{87B111D4-E9AF-426D-8C9F-EE971196E37C}" vid="{A929D647-F1B9-49CF-A84B-43D843FFC8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Thinkbox</vt:lpstr>
      <vt:lpstr>30-second TV ads consistently account for half of all impacts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30-second TV ads consistently account for half of all impacts</dc:title>
  <dc:creator>Nailah Uddin</dc:creator>
  <cp:lastModifiedBy>Naz Erten</cp:lastModifiedBy>
  <cp:revision>4</cp:revision>
  <dcterms:created xsi:type="dcterms:W3CDTF">2023-12-11T16:52:46Z</dcterms:created>
  <dcterms:modified xsi:type="dcterms:W3CDTF">2024-08-02T07:43:03Z</dcterms:modified>
</cp:coreProperties>
</file>