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960" r:id="rId2"/>
  </p:sldMasterIdLst>
  <p:notesMasterIdLst>
    <p:notesMasterId r:id="rId16"/>
  </p:notesMasterIdLst>
  <p:handoutMasterIdLst>
    <p:handoutMasterId r:id="rId17"/>
  </p:handoutMasterIdLst>
  <p:sldIdLst>
    <p:sldId id="258" r:id="rId3"/>
    <p:sldId id="2147376242" r:id="rId4"/>
    <p:sldId id="2147376566" r:id="rId5"/>
    <p:sldId id="2147376565" r:id="rId6"/>
    <p:sldId id="2147376358" r:id="rId7"/>
    <p:sldId id="2147376357" r:id="rId8"/>
    <p:sldId id="2147376238" r:id="rId9"/>
    <p:sldId id="2147376334" r:id="rId10"/>
    <p:sldId id="2147376106" r:id="rId11"/>
    <p:sldId id="11433" r:id="rId12"/>
    <p:sldId id="4837" r:id="rId13"/>
    <p:sldId id="294" r:id="rId14"/>
    <p:sldId id="2146848293" r:id="rId15"/>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is Month" id="{E019923B-7511-490E-9A5F-58DCE1E29C76}">
          <p14:sldIdLst>
            <p14:sldId id="258"/>
          </p14:sldIdLst>
        </p14:section>
        <p14:section name="April 2024" id="{F2E0E7A0-0B12-4D23-95A3-29A8D0EF794D}">
          <p14:sldIdLst>
            <p14:sldId id="2147376242"/>
          </p14:sldIdLst>
        </p14:section>
        <p14:section name="January 2024" id="{FD6E89B8-1805-48E1-AEB9-D49154A6E4B1}">
          <p14:sldIdLst>
            <p14:sldId id="2147376566"/>
          </p14:sldIdLst>
        </p14:section>
        <p14:section name="December 2023" id="{FA406AD5-FA39-4C67-9ED1-05A002E563E8}">
          <p14:sldIdLst>
            <p14:sldId id="2147376565"/>
          </p14:sldIdLst>
        </p14:section>
        <p14:section name="October/November 2023" id="{2A4EDFF6-FEE1-4B2D-AD3B-D4ADD7CFE279}">
          <p14:sldIdLst>
            <p14:sldId id="2147376358"/>
          </p14:sldIdLst>
        </p14:section>
        <p14:section name="September 2023" id="{BB6B122F-07BD-4BBA-85CA-2BC0C428705F}">
          <p14:sldIdLst>
            <p14:sldId id="2147376357"/>
          </p14:sldIdLst>
        </p14:section>
        <p14:section name="August 2023" id="{9E4F8FEE-5D67-4419-A6C5-D663A1296CCC}">
          <p14:sldIdLst>
            <p14:sldId id="2147376238"/>
          </p14:sldIdLst>
        </p14:section>
        <p14:section name="July 2023" id="{4272B85A-D9E2-4A48-8F41-F7B738AFA369}">
          <p14:sldIdLst>
            <p14:sldId id="2147376334"/>
          </p14:sldIdLst>
        </p14:section>
        <p14:section name="June 2023" id="{338938A5-9D75-4C01-8775-04EC31E103AF}">
          <p14:sldIdLst>
            <p14:sldId id="2147376106"/>
          </p14:sldIdLst>
        </p14:section>
        <p14:section name="May 2023" id="{7E5CB8B5-502C-4523-AB68-E32446463897}">
          <p14:sldIdLst>
            <p14:sldId id="11433"/>
          </p14:sldIdLst>
        </p14:section>
        <p14:section name="April 2023" id="{FDDF3C6B-B772-4899-9A22-491CB9D2E2F0}">
          <p14:sldIdLst>
            <p14:sldId id="4837"/>
          </p14:sldIdLst>
        </p14:section>
        <p14:section name="March 2023" id="{A1B43CEC-BC90-4358-B87B-648AEEB536BF}">
          <p14:sldIdLst>
            <p14:sldId id="294"/>
          </p14:sldIdLst>
        </p14:section>
        <p14:section name="February 2023" id="{80FABFB5-3832-424B-9677-62E7AF73FBD0}">
          <p14:sldIdLst>
            <p14:sldId id="2146848293"/>
          </p14:sldIdLst>
        </p14:section>
      </p14:sectionLst>
    </p:ext>
    <p:ext uri="{EFAFB233-063F-42B5-8137-9DF3F51BA10A}">
      <p15:sldGuideLst xmlns:p15="http://schemas.microsoft.com/office/powerpoint/2012/main">
        <p15:guide id="2" pos="3840" userDrawn="1">
          <p15:clr>
            <a:srgbClr val="A4A3A4"/>
          </p15:clr>
        </p15:guide>
        <p15:guide id="3" orient="horz" pos="278" userDrawn="1">
          <p15:clr>
            <a:srgbClr val="A4A3A4"/>
          </p15:clr>
        </p15:guide>
        <p15:guide id="4" orient="horz" pos="3430" userDrawn="1">
          <p15:clr>
            <a:srgbClr val="A4A3A4"/>
          </p15:clr>
        </p15:guide>
        <p15:guide id="5" orient="horz" pos="3453" userDrawn="1">
          <p15:clr>
            <a:srgbClr val="A4A3A4"/>
          </p15:clr>
        </p15:guide>
        <p15:guide id="6" orient="horz" pos="2980" userDrawn="1">
          <p15:clr>
            <a:srgbClr val="A4A3A4"/>
          </p15:clr>
        </p15:guide>
        <p15:guide id="7" orient="horz" pos="104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4"/>
    <a:srgbClr val="E10514"/>
    <a:srgbClr val="BFBFBF"/>
    <a:srgbClr val="D9D9D9"/>
    <a:srgbClr val="E5E5E5"/>
    <a:srgbClr val="7ED2EC"/>
    <a:srgbClr val="00A5D7"/>
    <a:srgbClr val="808080"/>
    <a:srgbClr val="B9CD00"/>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3898" autoAdjust="0"/>
  </p:normalViewPr>
  <p:slideViewPr>
    <p:cSldViewPr snapToGrid="0" showGuides="1">
      <p:cViewPr varScale="1">
        <p:scale>
          <a:sx n="62" d="100"/>
          <a:sy n="62" d="100"/>
        </p:scale>
        <p:origin x="752" y="44"/>
      </p:cViewPr>
      <p:guideLst>
        <p:guide pos="3840"/>
        <p:guide orient="horz" pos="278"/>
        <p:guide orient="horz" pos="3430"/>
        <p:guide orient="horz" pos="3453"/>
        <p:guide orient="horz" pos="2980"/>
        <p:guide orient="horz" pos="1049"/>
      </p:guideLst>
    </p:cSldViewPr>
  </p:slideViewPr>
  <p:outlineViewPr>
    <p:cViewPr>
      <p:scale>
        <a:sx n="33" d="100"/>
        <a:sy n="33" d="100"/>
      </p:scale>
      <p:origin x="0" y="-1680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2" d="100"/>
          <a:sy n="82" d="100"/>
        </p:scale>
        <p:origin x="387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8" Type="http://schemas.openxmlformats.org/officeDocument/2006/relationships/oleObject" Target="NULL" TargetMode="External"/><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image" Target="../media/image22.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u="none" strike="noStrike" kern="1200" spc="0" baseline="0" dirty="0">
                <a:solidFill>
                  <a:prstClr val="black">
                    <a:lumMod val="65000"/>
                    <a:lumOff val="35000"/>
                  </a:prstClr>
                </a:solidFill>
              </a:rPr>
              <a:t>Looked like something I heard / Sounded like something I saw</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Visual and Auditory ads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0.65</c:v>
                </c:pt>
              </c:numCache>
            </c:numRef>
          </c:val>
          <c:extLst>
            <c:ext xmlns:c16="http://schemas.microsoft.com/office/drawing/2014/chart" uri="{C3380CC4-5D6E-409C-BE32-E72D297353CC}">
              <c16:uniqueId val="{00000000-A118-482D-8DB3-7758C0AB5943}"/>
            </c:ext>
          </c:extLst>
        </c:ser>
        <c:ser>
          <c:idx val="1"/>
          <c:order val="1"/>
          <c:tx>
            <c:strRef>
              <c:f>Sheet1!$C$1</c:f>
              <c:strCache>
                <c:ptCount val="1"/>
                <c:pt idx="0">
                  <c:v>Visually dominant ads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0.53</c:v>
                </c:pt>
              </c:numCache>
            </c:numRef>
          </c:val>
          <c:extLst>
            <c:ext xmlns:c16="http://schemas.microsoft.com/office/drawing/2014/chart" uri="{C3380CC4-5D6E-409C-BE32-E72D297353CC}">
              <c16:uniqueId val="{00000001-A118-482D-8DB3-7758C0AB5943}"/>
            </c:ext>
          </c:extLst>
        </c:ser>
        <c:dLbls>
          <c:showLegendKey val="0"/>
          <c:showVal val="0"/>
          <c:showCatName val="0"/>
          <c:showSerName val="0"/>
          <c:showPercent val="0"/>
          <c:showBubbleSize val="0"/>
        </c:dLbls>
        <c:gapWidth val="219"/>
        <c:overlap val="-27"/>
        <c:axId val="1909349503"/>
        <c:axId val="1697960575"/>
      </c:barChart>
      <c:catAx>
        <c:axId val="1909349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7960575"/>
        <c:crosses val="autoZero"/>
        <c:auto val="1"/>
        <c:lblAlgn val="ctr"/>
        <c:lblOffset val="100"/>
        <c:noMultiLvlLbl val="0"/>
      </c:catAx>
      <c:valAx>
        <c:axId val="1697960575"/>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9349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Jan / Feb 2023</c:v>
          </c:tx>
          <c:spPr>
            <a:ln w="25400" cap="rnd">
              <a:noFill/>
              <a:round/>
            </a:ln>
            <a:effectLst/>
          </c:spPr>
          <c:marker>
            <c:symbol val="circle"/>
            <c:size val="5"/>
            <c:spPr>
              <a:solidFill>
                <a:srgbClr val="00B050"/>
              </a:solidFill>
              <a:ln w="9525">
                <a:noFill/>
              </a:ln>
              <a:effectLst/>
            </c:spPr>
          </c:marker>
          <c:xVal>
            <c:numRef>
              <c:f>Sheet1!$B$2:$B$12</c:f>
              <c:numCache>
                <c:formatCode>0%</c:formatCode>
                <c:ptCount val="11"/>
                <c:pt idx="0">
                  <c:v>9.1999999999999998E-2</c:v>
                </c:pt>
                <c:pt idx="1">
                  <c:v>0.14199999999999999</c:v>
                </c:pt>
                <c:pt idx="2">
                  <c:v>1.7000000000000001E-2</c:v>
                </c:pt>
                <c:pt idx="3">
                  <c:v>7.0999999999999994E-2</c:v>
                </c:pt>
                <c:pt idx="4">
                  <c:v>3.3000000000000002E-2</c:v>
                </c:pt>
                <c:pt idx="5">
                  <c:v>0.154</c:v>
                </c:pt>
                <c:pt idx="6">
                  <c:v>0.27500000000000002</c:v>
                </c:pt>
                <c:pt idx="7">
                  <c:v>3.9E-2</c:v>
                </c:pt>
                <c:pt idx="8">
                  <c:v>9.0999999999999998E-2</c:v>
                </c:pt>
                <c:pt idx="9">
                  <c:v>5.5E-2</c:v>
                </c:pt>
                <c:pt idx="10">
                  <c:v>0.01</c:v>
                </c:pt>
              </c:numCache>
            </c:numRef>
          </c:xVal>
          <c:yVal>
            <c:numRef>
              <c:f>Sheet1!$C$2:$C$12</c:f>
              <c:numCache>
                <c:formatCode>0%</c:formatCode>
                <c:ptCount val="11"/>
                <c:pt idx="0">
                  <c:v>0.18350941861571876</c:v>
                </c:pt>
                <c:pt idx="1">
                  <c:v>5.8433706270712732E-2</c:v>
                </c:pt>
                <c:pt idx="2">
                  <c:v>0</c:v>
                </c:pt>
                <c:pt idx="3">
                  <c:v>0.21430162932966451</c:v>
                </c:pt>
                <c:pt idx="4">
                  <c:v>2.7103937907224256E-2</c:v>
                </c:pt>
                <c:pt idx="5">
                  <c:v>8.8276267857297364E-2</c:v>
                </c:pt>
                <c:pt idx="6">
                  <c:v>0.19859780737048863</c:v>
                </c:pt>
                <c:pt idx="7">
                  <c:v>4.0235703346053003E-2</c:v>
                </c:pt>
                <c:pt idx="8">
                  <c:v>7.7200633387846218E-2</c:v>
                </c:pt>
                <c:pt idx="9">
                  <c:v>1.7678832558904203E-2</c:v>
                </c:pt>
                <c:pt idx="10">
                  <c:v>9.4662063356090301E-2</c:v>
                </c:pt>
              </c:numCache>
            </c:numRef>
          </c:yVal>
          <c:smooth val="0"/>
          <c:extLst>
            <c:ext xmlns:c16="http://schemas.microsoft.com/office/drawing/2014/chart" uri="{C3380CC4-5D6E-409C-BE32-E72D297353CC}">
              <c16:uniqueId val="{00000001-1C30-4147-840A-EED7AAEDE6BE}"/>
            </c:ext>
          </c:extLst>
        </c:ser>
        <c:ser>
          <c:idx val="1"/>
          <c:order val="1"/>
          <c:tx>
            <c:v>Jan / Feb 2017-2022</c:v>
          </c:tx>
          <c:spPr>
            <a:ln w="25400" cap="rnd">
              <a:noFill/>
              <a:round/>
            </a:ln>
            <a:effectLst/>
          </c:spPr>
          <c:marker>
            <c:symbol val="circle"/>
            <c:size val="5"/>
            <c:spPr>
              <a:solidFill>
                <a:srgbClr val="FF0000"/>
              </a:solidFill>
              <a:ln w="9525">
                <a:noFill/>
              </a:ln>
              <a:effectLst/>
            </c:spPr>
          </c:marker>
          <c:xVal>
            <c:numRef>
              <c:f>Sheet1!$B$15:$B$25</c:f>
              <c:numCache>
                <c:formatCode>0%</c:formatCode>
                <c:ptCount val="11"/>
                <c:pt idx="0">
                  <c:v>9.1999999999999998E-2</c:v>
                </c:pt>
                <c:pt idx="1">
                  <c:v>0.14199999999999999</c:v>
                </c:pt>
                <c:pt idx="2">
                  <c:v>1.7000000000000001E-2</c:v>
                </c:pt>
                <c:pt idx="3">
                  <c:v>7.0999999999999994E-2</c:v>
                </c:pt>
                <c:pt idx="4">
                  <c:v>3.3000000000000002E-2</c:v>
                </c:pt>
                <c:pt idx="5">
                  <c:v>0.154</c:v>
                </c:pt>
                <c:pt idx="6">
                  <c:v>0.27500000000000002</c:v>
                </c:pt>
                <c:pt idx="7">
                  <c:v>3.9E-2</c:v>
                </c:pt>
                <c:pt idx="8">
                  <c:v>9.0999999999999998E-2</c:v>
                </c:pt>
                <c:pt idx="9">
                  <c:v>5.5E-2</c:v>
                </c:pt>
                <c:pt idx="10">
                  <c:v>0.01</c:v>
                </c:pt>
              </c:numCache>
            </c:numRef>
          </c:xVal>
          <c:yVal>
            <c:numRef>
              <c:f>Sheet1!$C$15:$C$25</c:f>
              <c:numCache>
                <c:formatCode>0%</c:formatCode>
                <c:ptCount val="11"/>
                <c:pt idx="0">
                  <c:v>0.19258725815930583</c:v>
                </c:pt>
                <c:pt idx="1">
                  <c:v>0.15166557485015258</c:v>
                </c:pt>
                <c:pt idx="2">
                  <c:v>3.1238463569777927E-2</c:v>
                </c:pt>
                <c:pt idx="3">
                  <c:v>0.14338661965099572</c:v>
                </c:pt>
                <c:pt idx="4">
                  <c:v>5.689690232721234E-2</c:v>
                </c:pt>
                <c:pt idx="5">
                  <c:v>0.1022902790629629</c:v>
                </c:pt>
                <c:pt idx="6">
                  <c:v>0.14940704104045696</c:v>
                </c:pt>
                <c:pt idx="7">
                  <c:v>2.7136436360943036E-2</c:v>
                </c:pt>
                <c:pt idx="8">
                  <c:v>9.2004683550870922E-2</c:v>
                </c:pt>
                <c:pt idx="9">
                  <c:v>3.8646300994045146E-2</c:v>
                </c:pt>
                <c:pt idx="10">
                  <c:v>1.4740440433276835E-2</c:v>
                </c:pt>
              </c:numCache>
            </c:numRef>
          </c:yVal>
          <c:smooth val="0"/>
          <c:extLst>
            <c:ext xmlns:c16="http://schemas.microsoft.com/office/drawing/2014/chart" uri="{C3380CC4-5D6E-409C-BE32-E72D297353CC}">
              <c16:uniqueId val="{00000002-1C30-4147-840A-EED7AAEDE6BE}"/>
            </c:ext>
          </c:extLst>
        </c:ser>
        <c:dLbls>
          <c:showLegendKey val="0"/>
          <c:showVal val="0"/>
          <c:showCatName val="0"/>
          <c:showSerName val="0"/>
          <c:showPercent val="0"/>
          <c:showBubbleSize val="0"/>
        </c:dLbls>
        <c:axId val="636229296"/>
        <c:axId val="636227496"/>
      </c:scatterChart>
      <c:valAx>
        <c:axId val="636229296"/>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a:t>SHARE OF MARKET (2022)</a:t>
                </a:r>
              </a:p>
            </c:rich>
          </c:tx>
          <c:layout>
            <c:manualLayout>
              <c:xMode val="edge"/>
              <c:yMode val="edge"/>
              <c:x val="0.43505407407407409"/>
              <c:y val="0.94066919191919196"/>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636227496"/>
        <c:crosses val="autoZero"/>
        <c:crossBetween val="midCat"/>
      </c:valAx>
      <c:valAx>
        <c:axId val="636227496"/>
        <c:scaling>
          <c:orientation val="minMax"/>
          <c:max val="0.30000000000000004"/>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a:t>SHARE OF LINEAR TV VOICE (Q1)</a:t>
                </a:r>
              </a:p>
            </c:rich>
          </c:tx>
          <c:layout>
            <c:manualLayout>
              <c:xMode val="edge"/>
              <c:yMode val="edge"/>
              <c:x val="8.231481481481482E-3"/>
              <c:y val="0.17749419191919191"/>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63622929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Sheet1!$A$2</c:f>
              <c:strCache>
                <c:ptCount val="1"/>
                <c:pt idx="0">
                  <c:v>Hybrid/Electric/Alternative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Body)"/>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c:v>
                </c:pt>
                <c:pt idx="1">
                  <c:v>2019</c:v>
                </c:pt>
                <c:pt idx="2">
                  <c:v>2020</c:v>
                </c:pt>
                <c:pt idx="3">
                  <c:v>2021</c:v>
                </c:pt>
                <c:pt idx="4">
                  <c:v>2022</c:v>
                </c:pt>
              </c:strCache>
            </c:strRef>
          </c:cat>
          <c:val>
            <c:numRef>
              <c:f>Sheet1!$B$2:$F$2</c:f>
              <c:numCache>
                <c:formatCode>0%</c:formatCode>
                <c:ptCount val="5"/>
                <c:pt idx="0">
                  <c:v>7.8162218743035972E-2</c:v>
                </c:pt>
                <c:pt idx="1">
                  <c:v>0.23034380008292435</c:v>
                </c:pt>
                <c:pt idx="2">
                  <c:v>0.50074805181001314</c:v>
                </c:pt>
                <c:pt idx="3">
                  <c:v>0.71584237733762734</c:v>
                </c:pt>
                <c:pt idx="4">
                  <c:v>0.75340460259762798</c:v>
                </c:pt>
              </c:numCache>
            </c:numRef>
          </c:val>
          <c:extLst>
            <c:ext xmlns:c16="http://schemas.microsoft.com/office/drawing/2014/chart" uri="{C3380CC4-5D6E-409C-BE32-E72D297353CC}">
              <c16:uniqueId val="{00000000-4C0C-4FDE-95C4-C21C7B6B2782}"/>
            </c:ext>
          </c:extLst>
        </c:ser>
        <c:ser>
          <c:idx val="1"/>
          <c:order val="1"/>
          <c:tx>
            <c:strRef>
              <c:f>Sheet1!$A$3</c:f>
              <c:strCache>
                <c:ptCount val="1"/>
                <c:pt idx="0">
                  <c:v>4x4/SUV/Crossovers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Body)"/>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c:v>
                </c:pt>
                <c:pt idx="1">
                  <c:v>2019</c:v>
                </c:pt>
                <c:pt idx="2">
                  <c:v>2020</c:v>
                </c:pt>
                <c:pt idx="3">
                  <c:v>2021</c:v>
                </c:pt>
                <c:pt idx="4">
                  <c:v>2022</c:v>
                </c:pt>
              </c:strCache>
            </c:strRef>
          </c:cat>
          <c:val>
            <c:numRef>
              <c:f>Sheet1!$B$3:$F$3</c:f>
              <c:numCache>
                <c:formatCode>0%</c:formatCode>
                <c:ptCount val="5"/>
                <c:pt idx="0">
                  <c:v>0.42474001568640091</c:v>
                </c:pt>
                <c:pt idx="1">
                  <c:v>0.36767342660039259</c:v>
                </c:pt>
                <c:pt idx="2">
                  <c:v>0.24745946296868412</c:v>
                </c:pt>
                <c:pt idx="3">
                  <c:v>0.12780661399189602</c:v>
                </c:pt>
                <c:pt idx="4">
                  <c:v>0.14588342584373268</c:v>
                </c:pt>
              </c:numCache>
            </c:numRef>
          </c:val>
          <c:extLst>
            <c:ext xmlns:c16="http://schemas.microsoft.com/office/drawing/2014/chart" uri="{C3380CC4-5D6E-409C-BE32-E72D297353CC}">
              <c16:uniqueId val="{00000001-4C0C-4FDE-95C4-C21C7B6B2782}"/>
            </c:ext>
          </c:extLst>
        </c:ser>
        <c:ser>
          <c:idx val="2"/>
          <c:order val="2"/>
          <c:tx>
            <c:strRef>
              <c:f>Sheet1!$A$4</c:f>
              <c:strCache>
                <c:ptCount val="1"/>
                <c:pt idx="0">
                  <c:v>Other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Body)"/>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c:v>
                </c:pt>
                <c:pt idx="1">
                  <c:v>2019</c:v>
                </c:pt>
                <c:pt idx="2">
                  <c:v>2020</c:v>
                </c:pt>
                <c:pt idx="3">
                  <c:v>2021</c:v>
                </c:pt>
                <c:pt idx="4">
                  <c:v>2022</c:v>
                </c:pt>
              </c:strCache>
            </c:strRef>
          </c:cat>
          <c:val>
            <c:numRef>
              <c:f>Sheet1!$B$4:$F$4</c:f>
              <c:numCache>
                <c:formatCode>0%</c:formatCode>
                <c:ptCount val="5"/>
                <c:pt idx="0">
                  <c:v>0.49709776557056307</c:v>
                </c:pt>
                <c:pt idx="1">
                  <c:v>0.40198277331668308</c:v>
                </c:pt>
                <c:pt idx="2">
                  <c:v>0.25179248522130265</c:v>
                </c:pt>
                <c:pt idx="3">
                  <c:v>0.15635100867047666</c:v>
                </c:pt>
                <c:pt idx="4">
                  <c:v>0.10071197155863937</c:v>
                </c:pt>
              </c:numCache>
            </c:numRef>
          </c:val>
          <c:extLst>
            <c:ext xmlns:c16="http://schemas.microsoft.com/office/drawing/2014/chart" uri="{C3380CC4-5D6E-409C-BE32-E72D297353CC}">
              <c16:uniqueId val="{00000002-4C0C-4FDE-95C4-C21C7B6B2782}"/>
            </c:ext>
          </c:extLst>
        </c:ser>
        <c:dLbls>
          <c:dLblPos val="ctr"/>
          <c:showLegendKey val="0"/>
          <c:showVal val="1"/>
          <c:showCatName val="0"/>
          <c:showSerName val="0"/>
          <c:showPercent val="0"/>
          <c:showBubbleSize val="0"/>
        </c:dLbls>
        <c:gapWidth val="70"/>
        <c:overlap val="100"/>
        <c:axId val="572474560"/>
        <c:axId val="572471648"/>
      </c:barChart>
      <c:catAx>
        <c:axId val="572474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Body)"/>
                <a:ea typeface="+mn-ea"/>
                <a:cs typeface="+mn-cs"/>
              </a:defRPr>
            </a:pPr>
            <a:endParaRPr lang="en-US"/>
          </a:p>
        </c:txPr>
        <c:crossAx val="572471648"/>
        <c:crosses val="autoZero"/>
        <c:auto val="1"/>
        <c:lblAlgn val="ctr"/>
        <c:lblOffset val="100"/>
        <c:noMultiLvlLbl val="0"/>
      </c:catAx>
      <c:valAx>
        <c:axId val="5724716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Body)"/>
                    <a:ea typeface="+mn-ea"/>
                    <a:cs typeface="+mn-cs"/>
                  </a:defRPr>
                </a:pPr>
                <a:r>
                  <a:rPr lang="en-GB" sz="1200" b="1" i="0" baseline="0">
                    <a:effectLst/>
                  </a:rPr>
                  <a:t>Proportion of linear TV expenditure</a:t>
                </a:r>
                <a:endParaRPr lang="en-GB" sz="1200">
                  <a:effectLst/>
                </a:endParaRP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Body)"/>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Body)"/>
                <a:ea typeface="+mn-ea"/>
                <a:cs typeface="+mn-cs"/>
              </a:defRPr>
            </a:pPr>
            <a:endParaRPr lang="en-US"/>
          </a:p>
        </c:txPr>
        <c:crossAx val="572474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Body)"/>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latin typeface="Arial (Body)"/>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51928228990412E-2"/>
          <c:y val="3.5054702398875842E-2"/>
          <c:w val="0.92916931049069373"/>
          <c:h val="0.81608476362541416"/>
        </c:manualLayout>
      </c:layout>
      <c:barChart>
        <c:barDir val="col"/>
        <c:grouping val="stacked"/>
        <c:varyColors val="0"/>
        <c:ser>
          <c:idx val="0"/>
          <c:order val="0"/>
          <c:tx>
            <c:strRef>
              <c:f>Sheet1!$A$2</c:f>
              <c:strCache>
                <c:ptCount val="1"/>
                <c:pt idx="0">
                  <c:v>Spend (£m)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c:v>
                </c:pt>
                <c:pt idx="1">
                  <c:v>2019</c:v>
                </c:pt>
                <c:pt idx="2">
                  <c:v>2020</c:v>
                </c:pt>
                <c:pt idx="3">
                  <c:v>2021</c:v>
                </c:pt>
                <c:pt idx="4">
                  <c:v>2022</c:v>
                </c:pt>
              </c:strCache>
            </c:strRef>
          </c:cat>
          <c:val>
            <c:numRef>
              <c:f>Sheet1!$B$2:$F$2</c:f>
              <c:numCache>
                <c:formatCode>_-* #,##0_-;\-* #,##0_-;_-* "-"??_-;_-@_-</c:formatCode>
                <c:ptCount val="5"/>
                <c:pt idx="0">
                  <c:v>51.380175999999999</c:v>
                </c:pt>
                <c:pt idx="1">
                  <c:v>74.788641999999996</c:v>
                </c:pt>
                <c:pt idx="2">
                  <c:v>78.242418999999998</c:v>
                </c:pt>
                <c:pt idx="3">
                  <c:v>99.441395</c:v>
                </c:pt>
                <c:pt idx="4">
                  <c:v>107.979895</c:v>
                </c:pt>
              </c:numCache>
            </c:numRef>
          </c:val>
          <c:extLst>
            <c:ext xmlns:c16="http://schemas.microsoft.com/office/drawing/2014/chart" uri="{C3380CC4-5D6E-409C-BE32-E72D297353CC}">
              <c16:uniqueId val="{00000000-AC51-49AB-A3C2-6F2D1A4E2EFC}"/>
            </c:ext>
          </c:extLst>
        </c:ser>
        <c:dLbls>
          <c:showLegendKey val="0"/>
          <c:showVal val="0"/>
          <c:showCatName val="0"/>
          <c:showSerName val="0"/>
          <c:showPercent val="0"/>
          <c:showBubbleSize val="0"/>
        </c:dLbls>
        <c:gapWidth val="150"/>
        <c:overlap val="100"/>
        <c:axId val="646226728"/>
        <c:axId val="646226400"/>
      </c:barChart>
      <c:catAx>
        <c:axId val="646226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646226400"/>
        <c:crosses val="autoZero"/>
        <c:auto val="1"/>
        <c:lblAlgn val="ctr"/>
        <c:lblOffset val="100"/>
        <c:noMultiLvlLbl val="0"/>
      </c:catAx>
      <c:valAx>
        <c:axId val="646226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a:t>£m</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646226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50067040683108"/>
          <c:y val="6.7997152234771679E-2"/>
          <c:w val="0.79461623549921179"/>
          <c:h val="0.77724265657724745"/>
        </c:manualLayout>
      </c:layout>
      <c:bubbleChart>
        <c:varyColors val="0"/>
        <c:ser>
          <c:idx val="1"/>
          <c:order val="0"/>
          <c:tx>
            <c:strRef>
              <c:f>'Table and charts'!$D$4</c:f>
              <c:strCache>
                <c:ptCount val="1"/>
                <c:pt idx="0">
                  <c:v>Ave reach per day</c:v>
                </c:pt>
              </c:strCache>
            </c:strRef>
          </c:tx>
          <c:spPr>
            <a:solidFill>
              <a:schemeClr val="accent2">
                <a:alpha val="75000"/>
              </a:schemeClr>
            </a:solidFill>
            <a:ln w="25400">
              <a:noFill/>
            </a:ln>
            <a:effectLst/>
          </c:spPr>
          <c:invertIfNegative val="0"/>
          <c:dPt>
            <c:idx val="0"/>
            <c:invertIfNegative val="0"/>
            <c:bubble3D val="1"/>
            <c:spPr>
              <a:blipFill dpi="0" rotWithShape="0">
                <a:blip xmlns:r="http://schemas.openxmlformats.org/officeDocument/2006/relationships" r:embed="rId1"/>
                <a:srcRect/>
                <a:stretch>
                  <a:fillRect/>
                </a:stretch>
              </a:blipFill>
              <a:ln w="25400">
                <a:noFill/>
              </a:ln>
            </c:spPr>
            <c:pictureOptions>
              <c:pictureFormat val="stretch"/>
            </c:pictureOptions>
            <c:extLst>
              <c:ext xmlns:c16="http://schemas.microsoft.com/office/drawing/2014/chart" uri="{C3380CC4-5D6E-409C-BE32-E72D297353CC}">
                <c16:uniqueId val="{00000001-7668-46E4-BBEE-E439904B4DB4}"/>
              </c:ext>
            </c:extLst>
          </c:dPt>
          <c:dPt>
            <c:idx val="1"/>
            <c:invertIfNegative val="0"/>
            <c:bubble3D val="1"/>
            <c:spPr>
              <a:blipFill dpi="0" rotWithShape="0">
                <a:blip xmlns:r="http://schemas.openxmlformats.org/officeDocument/2006/relationships" r:embed="rId2"/>
                <a:srcRect/>
                <a:stretch>
                  <a:fillRect/>
                </a:stretch>
              </a:blipFill>
              <a:ln w="25400">
                <a:noFill/>
              </a:ln>
            </c:spPr>
            <c:pictureOptions>
              <c:pictureFormat val="stretch"/>
            </c:pictureOptions>
            <c:extLst>
              <c:ext xmlns:c16="http://schemas.microsoft.com/office/drawing/2014/chart" uri="{C3380CC4-5D6E-409C-BE32-E72D297353CC}">
                <c16:uniqueId val="{00000003-7668-46E4-BBEE-E439904B4DB4}"/>
              </c:ext>
            </c:extLst>
          </c:dPt>
          <c:dPt>
            <c:idx val="2"/>
            <c:invertIfNegative val="0"/>
            <c:bubble3D val="1"/>
            <c:spPr>
              <a:blipFill dpi="0" rotWithShape="0">
                <a:blip xmlns:r="http://schemas.openxmlformats.org/officeDocument/2006/relationships" r:embed="rId3"/>
                <a:srcRect/>
                <a:stretch>
                  <a:fillRect/>
                </a:stretch>
              </a:blipFill>
              <a:ln w="25400">
                <a:noFill/>
              </a:ln>
            </c:spPr>
            <c:pictureOptions>
              <c:pictureFormat val="stretch"/>
            </c:pictureOptions>
            <c:extLst>
              <c:ext xmlns:c16="http://schemas.microsoft.com/office/drawing/2014/chart" uri="{C3380CC4-5D6E-409C-BE32-E72D297353CC}">
                <c16:uniqueId val="{00000005-7668-46E4-BBEE-E439904B4DB4}"/>
              </c:ext>
            </c:extLst>
          </c:dPt>
          <c:dPt>
            <c:idx val="3"/>
            <c:invertIfNegative val="0"/>
            <c:bubble3D val="1"/>
            <c:spPr>
              <a:blipFill dpi="0" rotWithShape="0">
                <a:blip xmlns:r="http://schemas.openxmlformats.org/officeDocument/2006/relationships" r:embed="rId4"/>
                <a:srcRect/>
                <a:stretch>
                  <a:fillRect/>
                </a:stretch>
              </a:blipFill>
              <a:ln w="25400">
                <a:noFill/>
              </a:ln>
            </c:spPr>
            <c:pictureOptions>
              <c:pictureFormat val="stretch"/>
            </c:pictureOptions>
            <c:extLst>
              <c:ext xmlns:c16="http://schemas.microsoft.com/office/drawing/2014/chart" uri="{C3380CC4-5D6E-409C-BE32-E72D297353CC}">
                <c16:uniqueId val="{00000007-7668-46E4-BBEE-E439904B4DB4}"/>
              </c:ext>
            </c:extLst>
          </c:dPt>
          <c:dPt>
            <c:idx val="4"/>
            <c:invertIfNegative val="0"/>
            <c:bubble3D val="1"/>
            <c:spPr>
              <a:blipFill dpi="0" rotWithShape="0">
                <a:blip xmlns:r="http://schemas.openxmlformats.org/officeDocument/2006/relationships" r:embed="rId5"/>
                <a:srcRect/>
                <a:stretch>
                  <a:fillRect/>
                </a:stretch>
              </a:blipFill>
              <a:ln w="25400">
                <a:noFill/>
              </a:ln>
            </c:spPr>
            <c:pictureOptions>
              <c:pictureFormat val="stretch"/>
            </c:pictureOptions>
            <c:extLst>
              <c:ext xmlns:c16="http://schemas.microsoft.com/office/drawing/2014/chart" uri="{C3380CC4-5D6E-409C-BE32-E72D297353CC}">
                <c16:uniqueId val="{00000009-7668-46E4-BBEE-E439904B4DB4}"/>
              </c:ext>
            </c:extLst>
          </c:dPt>
          <c:dPt>
            <c:idx val="5"/>
            <c:invertIfNegative val="0"/>
            <c:bubble3D val="1"/>
            <c:spPr>
              <a:solidFill>
                <a:srgbClr val="00B050"/>
              </a:solidFill>
              <a:ln w="25400">
                <a:noFill/>
              </a:ln>
            </c:spPr>
            <c:extLst>
              <c:ext xmlns:c16="http://schemas.microsoft.com/office/drawing/2014/chart" uri="{C3380CC4-5D6E-409C-BE32-E72D297353CC}">
                <c16:uniqueId val="{0000000B-7668-46E4-BBEE-E439904B4DB4}"/>
              </c:ext>
            </c:extLst>
          </c:dPt>
          <c:dPt>
            <c:idx val="6"/>
            <c:invertIfNegative val="0"/>
            <c:bubble3D val="1"/>
            <c:spPr>
              <a:blipFill dpi="0" rotWithShape="0">
                <a:blip xmlns:r="http://schemas.openxmlformats.org/officeDocument/2006/relationships" r:embed="rId6"/>
                <a:srcRect/>
                <a:stretch>
                  <a:fillRect/>
                </a:stretch>
              </a:blipFill>
              <a:ln w="25400">
                <a:noFill/>
              </a:ln>
            </c:spPr>
            <c:pictureOptions>
              <c:pictureFormat val="stretch"/>
            </c:pictureOptions>
            <c:extLst>
              <c:ext xmlns:c16="http://schemas.microsoft.com/office/drawing/2014/chart" uri="{C3380CC4-5D6E-409C-BE32-E72D297353CC}">
                <c16:uniqueId val="{0000000D-7668-46E4-BBEE-E439904B4DB4}"/>
              </c:ext>
            </c:extLst>
          </c:dPt>
          <c:dPt>
            <c:idx val="7"/>
            <c:invertIfNegative val="0"/>
            <c:bubble3D val="1"/>
            <c:spPr>
              <a:blipFill dpi="0" rotWithShape="0">
                <a:blip xmlns:r="http://schemas.openxmlformats.org/officeDocument/2006/relationships" r:embed="rId7"/>
                <a:srcRect/>
                <a:stretch>
                  <a:fillRect/>
                </a:stretch>
              </a:blipFill>
              <a:ln w="25400">
                <a:noFill/>
              </a:ln>
            </c:spPr>
            <c:pictureOptions>
              <c:pictureFormat val="stretch"/>
            </c:pictureOptions>
            <c:extLst>
              <c:ext xmlns:c16="http://schemas.microsoft.com/office/drawing/2014/chart" uri="{C3380CC4-5D6E-409C-BE32-E72D297353CC}">
                <c16:uniqueId val="{0000000F-7668-46E4-BBEE-E439904B4DB4}"/>
              </c:ext>
            </c:extLst>
          </c:dPt>
          <c:dPt>
            <c:idx val="8"/>
            <c:invertIfNegative val="0"/>
            <c:bubble3D val="1"/>
            <c:spPr>
              <a:solidFill>
                <a:srgbClr val="7030A0"/>
              </a:solidFill>
              <a:ln w="25400">
                <a:noFill/>
              </a:ln>
            </c:spPr>
            <c:extLst>
              <c:ext xmlns:c16="http://schemas.microsoft.com/office/drawing/2014/chart" uri="{C3380CC4-5D6E-409C-BE32-E72D297353CC}">
                <c16:uniqueId val="{00000011-7668-46E4-BBEE-E439904B4DB4}"/>
              </c:ext>
            </c:extLst>
          </c:dPt>
          <c:xVal>
            <c:numRef>
              <c:f>'Table and charts'!$C$5:$C$14</c:f>
              <c:numCache>
                <c:formatCode>[$-F400]h:mm:ss\ AM/PM</c:formatCode>
                <c:ptCount val="10"/>
                <c:pt idx="0">
                  <c:v>0.14207215568854947</c:v>
                </c:pt>
                <c:pt idx="1">
                  <c:v>8.7111756174286306E-2</c:v>
                </c:pt>
                <c:pt idx="2">
                  <c:v>7.4402812489046635E-2</c:v>
                </c:pt>
                <c:pt idx="3">
                  <c:v>6.3552260097284929E-2</c:v>
                </c:pt>
                <c:pt idx="4">
                  <c:v>6.742700656194496E-2</c:v>
                </c:pt>
                <c:pt idx="5">
                  <c:v>2.6515594385675995E-2</c:v>
                </c:pt>
                <c:pt idx="6">
                  <c:v>7.0875143713609479E-2</c:v>
                </c:pt>
                <c:pt idx="7">
                  <c:v>6.3866406734866127E-2</c:v>
                </c:pt>
                <c:pt idx="8">
                  <c:v>9.4136444066460614E-2</c:v>
                </c:pt>
                <c:pt idx="9">
                  <c:v>6.3555359938645181E-2</c:v>
                </c:pt>
              </c:numCache>
            </c:numRef>
          </c:xVal>
          <c:yVal>
            <c:numRef>
              <c:f>'Table and charts'!$D$5:$D$14</c:f>
              <c:numCache>
                <c:formatCode>_-* #,##0\ _k_r_-;\-* #,##0\ _k_r_-;_-* "-"??\ _k_r_-;_-@_-</c:formatCode>
                <c:ptCount val="10"/>
                <c:pt idx="0">
                  <c:v>33136.369599999998</c:v>
                </c:pt>
                <c:pt idx="1">
                  <c:v>26881.064416438356</c:v>
                </c:pt>
                <c:pt idx="2">
                  <c:v>12447.802915068492</c:v>
                </c:pt>
                <c:pt idx="3">
                  <c:v>5254.4123835616438</c:v>
                </c:pt>
                <c:pt idx="4">
                  <c:v>4383.7306246575345</c:v>
                </c:pt>
                <c:pt idx="5">
                  <c:v>83.120479452054781</c:v>
                </c:pt>
                <c:pt idx="6">
                  <c:v>20346.636235616439</c:v>
                </c:pt>
                <c:pt idx="7">
                  <c:v>6396.5348821917805</c:v>
                </c:pt>
                <c:pt idx="8">
                  <c:v>692.72371232876719</c:v>
                </c:pt>
                <c:pt idx="9">
                  <c:v>412.78436164383561</c:v>
                </c:pt>
              </c:numCache>
            </c:numRef>
          </c:yVal>
          <c:bubbleSize>
            <c:numRef>
              <c:f>'Table and charts'!$E$5:$E$14</c:f>
              <c:numCache>
                <c:formatCode>_-* #,##0\ _k_r_-;\-* #,##0\ _k_r_-;_-* "-"??\ _k_r_-;_-@_-</c:formatCode>
                <c:ptCount val="10"/>
                <c:pt idx="0">
                  <c:v>4717.9016438356166</c:v>
                </c:pt>
                <c:pt idx="1">
                  <c:v>2359.2419178082191</c:v>
                </c:pt>
                <c:pt idx="2">
                  <c:v>931.03315068493157</c:v>
                </c:pt>
                <c:pt idx="3">
                  <c:v>336.28630136986305</c:v>
                </c:pt>
                <c:pt idx="4">
                  <c:v>298.10493150684931</c:v>
                </c:pt>
                <c:pt idx="5">
                  <c:v>2.1978082191780821</c:v>
                </c:pt>
                <c:pt idx="6">
                  <c:v>1438.3550684931506</c:v>
                </c:pt>
                <c:pt idx="7">
                  <c:v>408.42794520547943</c:v>
                </c:pt>
                <c:pt idx="8">
                  <c:v>65.16876712328768</c:v>
                </c:pt>
                <c:pt idx="9">
                  <c:v>26.589589041095888</c:v>
                </c:pt>
              </c:numCache>
            </c:numRef>
          </c:bubbleSize>
          <c:bubble3D val="1"/>
          <c:extLst>
            <c:ext xmlns:c16="http://schemas.microsoft.com/office/drawing/2014/chart" uri="{C3380CC4-5D6E-409C-BE32-E72D297353CC}">
              <c16:uniqueId val="{00000012-7668-46E4-BBEE-E439904B4DB4}"/>
            </c:ext>
          </c:extLst>
        </c:ser>
        <c:dLbls>
          <c:showLegendKey val="0"/>
          <c:showVal val="0"/>
          <c:showCatName val="0"/>
          <c:showSerName val="0"/>
          <c:showPercent val="0"/>
          <c:showBubbleSize val="0"/>
        </c:dLbls>
        <c:bubbleScale val="100"/>
        <c:showNegBubbles val="0"/>
        <c:axId val="830274208"/>
        <c:axId val="1"/>
      </c:bubbleChart>
      <c:valAx>
        <c:axId val="830274208"/>
        <c:scaling>
          <c:orientation val="minMax"/>
          <c:min val="0"/>
        </c:scaling>
        <c:delete val="0"/>
        <c:axPos val="b"/>
        <c:title>
          <c:tx>
            <c:rich>
              <a:bodyPr/>
              <a:lstStyle/>
              <a:p>
                <a:pPr>
                  <a:defRPr sz="1000" b="1" i="0" u="none" strike="noStrike" baseline="0">
                    <a:solidFill>
                      <a:srgbClr val="000000"/>
                    </a:solidFill>
                    <a:latin typeface="+mj-lt"/>
                    <a:ea typeface="Calibri"/>
                    <a:cs typeface="Calibri"/>
                  </a:defRPr>
                </a:pPr>
                <a:r>
                  <a:rPr lang="en-GB" dirty="0">
                    <a:latin typeface="+mj-lt"/>
                  </a:rPr>
                  <a:t>AVE TIME VIEWED PER </a:t>
                </a:r>
                <a:r>
                  <a:rPr lang="en-GB" u="sng" dirty="0">
                    <a:latin typeface="+mj-lt"/>
                  </a:rPr>
                  <a:t>VIEWER</a:t>
                </a:r>
                <a:r>
                  <a:rPr lang="en-GB" dirty="0">
                    <a:latin typeface="+mj-lt"/>
                  </a:rPr>
                  <a:t> PER DAY</a:t>
                </a:r>
              </a:p>
            </c:rich>
          </c:tx>
          <c:layout>
            <c:manualLayout>
              <c:xMode val="edge"/>
              <c:yMode val="edge"/>
              <c:x val="0.43181326472122017"/>
              <c:y val="0.95424478623652487"/>
            </c:manualLayout>
          </c:layout>
          <c:overlay val="0"/>
        </c:title>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050" b="1" i="0" u="none" strike="noStrike" baseline="0">
                <a:solidFill>
                  <a:srgbClr val="333333"/>
                </a:solidFill>
                <a:latin typeface="+mj-lt"/>
                <a:ea typeface="Calibri"/>
                <a:cs typeface="Calibri"/>
              </a:defRPr>
            </a:pPr>
            <a:endParaRPr lang="en-US"/>
          </a:p>
        </c:txPr>
        <c:crossAx val="1"/>
        <c:crosses val="autoZero"/>
        <c:crossBetween val="midCat"/>
        <c:majorUnit val="2.0833000000000001E-2"/>
      </c:valAx>
      <c:valAx>
        <c:axId val="1"/>
        <c:scaling>
          <c:orientation val="minMax"/>
          <c:max val="45000"/>
          <c:min val="0"/>
        </c:scaling>
        <c:delete val="0"/>
        <c:axPos val="l"/>
        <c:title>
          <c:tx>
            <c:rich>
              <a:bodyPr/>
              <a:lstStyle/>
              <a:p>
                <a:pPr>
                  <a:defRPr sz="1000" b="1" i="0" u="none" strike="noStrike" baseline="0">
                    <a:solidFill>
                      <a:srgbClr val="000000"/>
                    </a:solidFill>
                    <a:latin typeface="+mj-lt"/>
                    <a:ea typeface="Calibri"/>
                    <a:cs typeface="Calibri"/>
                  </a:defRPr>
                </a:pPr>
                <a:r>
                  <a:rPr lang="en-GB">
                    <a:latin typeface="+mj-lt"/>
                  </a:rPr>
                  <a:t>AVERAGE DAILY REACH (000s)</a:t>
                </a:r>
              </a:p>
            </c:rich>
          </c:tx>
          <c:layout>
            <c:manualLayout>
              <c:xMode val="edge"/>
              <c:yMode val="edge"/>
              <c:x val="3.1996753819554712E-2"/>
              <c:y val="0.18743049522154648"/>
            </c:manualLayout>
          </c:layout>
          <c:overlay val="0"/>
          <c:spPr>
            <a:ln>
              <a:noFill/>
            </a:ln>
          </c:spPr>
        </c:title>
        <c:numFmt formatCode="_-* #,##0\ _k_r_-;\-* #,##0\ _k_r_-;_-* &quot;-&quot;??\ _k_r_-;_-@_-"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050" b="1" i="0" u="none" strike="noStrike" baseline="0">
                <a:solidFill>
                  <a:srgbClr val="333333"/>
                </a:solidFill>
                <a:latin typeface="+mj-lt"/>
                <a:ea typeface="Calibri"/>
                <a:cs typeface="Calibri"/>
              </a:defRPr>
            </a:pPr>
            <a:endParaRPr lang="en-US"/>
          </a:p>
        </c:txPr>
        <c:crossAx val="830274208"/>
        <c:crosses val="autoZero"/>
        <c:crossBetween val="midCat"/>
      </c:valAx>
      <c:spPr>
        <a:noFill/>
        <a:ln w="25400">
          <a:noFill/>
        </a:ln>
      </c:spPr>
    </c:plotArea>
    <c:plotVisOnly val="1"/>
    <c:dispBlanksAs val="gap"/>
    <c:showDLblsOverMax val="0"/>
  </c:chart>
  <c:spPr>
    <a:no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8">
    <c:autoUpdate val="0"/>
  </c:externalData>
  <c:userShapes r:id="rId9"/>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9.png"/></Relationships>
</file>

<file path=ppt/drawings/drawing1.xml><?xml version="1.0" encoding="utf-8"?>
<c:userShapes xmlns:c="http://schemas.openxmlformats.org/drawingml/2006/chart">
  <cdr:relSizeAnchor xmlns:cdr="http://schemas.openxmlformats.org/drawingml/2006/chartDrawing">
    <cdr:from>
      <cdr:x>0.60384</cdr:x>
      <cdr:y>0.76442</cdr:y>
    </cdr:from>
    <cdr:to>
      <cdr:x>0.63057</cdr:x>
      <cdr:y>0.79601</cdr:y>
    </cdr:to>
    <cdr:pic>
      <cdr:nvPicPr>
        <cdr:cNvPr id="3" name="chart">
          <a:extLst xmlns:a="http://schemas.openxmlformats.org/drawingml/2006/main">
            <a:ext uri="{FF2B5EF4-FFF2-40B4-BE49-F238E27FC236}">
              <a16:creationId xmlns:a16="http://schemas.microsoft.com/office/drawing/2014/main" id="{5483F8E7-E44C-347E-E9C0-FCCB3F7D0CD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845337" y="3167435"/>
          <a:ext cx="303022" cy="130911"/>
        </a:xfrm>
        <a:prstGeom xmlns:a="http://schemas.openxmlformats.org/drawingml/2006/main" prst="rect">
          <a:avLst/>
        </a:prstGeom>
      </cdr:spPr>
    </cdr:pic>
  </cdr:relSizeAnchor>
  <cdr:relSizeAnchor xmlns:cdr="http://schemas.openxmlformats.org/drawingml/2006/chartDrawing">
    <cdr:from>
      <cdr:x>0.5832</cdr:x>
      <cdr:y>0.79962</cdr:y>
    </cdr:from>
    <cdr:to>
      <cdr:x>0.59887</cdr:x>
      <cdr:y>0.82074</cdr:y>
    </cdr:to>
    <cdr:cxnSp macro="">
      <cdr:nvCxnSpPr>
        <cdr:cNvPr id="4" name="Straight Arrow Connector 3">
          <a:extLst xmlns:a="http://schemas.openxmlformats.org/drawingml/2006/main">
            <a:ext uri="{FF2B5EF4-FFF2-40B4-BE49-F238E27FC236}">
              <a16:creationId xmlns:a16="http://schemas.microsoft.com/office/drawing/2014/main" id="{FEDC394F-7CD4-846F-1A59-61B20987D339}"/>
            </a:ext>
          </a:extLst>
        </cdr:cNvPr>
        <cdr:cNvCxnSpPr/>
      </cdr:nvCxnSpPr>
      <cdr:spPr>
        <a:xfrm xmlns:a="http://schemas.openxmlformats.org/drawingml/2006/main" flipH="1">
          <a:off x="6611414" y="3313295"/>
          <a:ext cx="177642" cy="8751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0.40936</cdr:x>
      <cdr:y>0.80136</cdr:y>
    </cdr:from>
    <cdr:to>
      <cdr:x>0.42689</cdr:x>
      <cdr:y>0.8277</cdr:y>
    </cdr:to>
    <cdr:cxnSp macro="">
      <cdr:nvCxnSpPr>
        <cdr:cNvPr id="5" name="Straight Arrow Connector 4">
          <a:extLst xmlns:a="http://schemas.openxmlformats.org/drawingml/2006/main">
            <a:ext uri="{FF2B5EF4-FFF2-40B4-BE49-F238E27FC236}">
              <a16:creationId xmlns:a16="http://schemas.microsoft.com/office/drawing/2014/main" id="{5B111D02-C2DF-F6BD-79C3-6659B3D653FE}"/>
            </a:ext>
          </a:extLst>
        </cdr:cNvPr>
        <cdr:cNvCxnSpPr/>
      </cdr:nvCxnSpPr>
      <cdr:spPr>
        <a:xfrm xmlns:a="http://schemas.openxmlformats.org/drawingml/2006/main">
          <a:off x="4640616" y="3320502"/>
          <a:ext cx="198727" cy="10914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0.34927</cdr:x>
      <cdr:y>0.74656</cdr:y>
    </cdr:from>
    <cdr:to>
      <cdr:x>0.42996</cdr:x>
      <cdr:y>0.80943</cdr:y>
    </cdr:to>
    <cdr:sp macro="" textlink="">
      <cdr:nvSpPr>
        <cdr:cNvPr id="8" name="TextBox 1"/>
        <cdr:cNvSpPr txBox="1"/>
      </cdr:nvSpPr>
      <cdr:spPr>
        <a:xfrm xmlns:a="http://schemas.openxmlformats.org/drawingml/2006/main">
          <a:off x="3959428" y="3093453"/>
          <a:ext cx="914734" cy="2605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a:t>Other SVOD</a:t>
          </a:r>
        </a:p>
      </cdr:txBody>
    </cdr:sp>
  </cdr:relSizeAnchor>
  <cdr:relSizeAnchor xmlns:cdr="http://schemas.openxmlformats.org/drawingml/2006/chartDrawing">
    <cdr:from>
      <cdr:x>0.18835</cdr:x>
      <cdr:y>0.74656</cdr:y>
    </cdr:from>
    <cdr:to>
      <cdr:x>0.2427</cdr:x>
      <cdr:y>0.80943</cdr:y>
    </cdr:to>
    <cdr:sp macro="" textlink="">
      <cdr:nvSpPr>
        <cdr:cNvPr id="2" name="TextBox 1">
          <a:extLst xmlns:a="http://schemas.openxmlformats.org/drawingml/2006/main">
            <a:ext uri="{FF2B5EF4-FFF2-40B4-BE49-F238E27FC236}">
              <a16:creationId xmlns:a16="http://schemas.microsoft.com/office/drawing/2014/main" id="{C2251149-743D-6385-6338-43E485F71B42}"/>
            </a:ext>
          </a:extLst>
        </cdr:cNvPr>
        <cdr:cNvSpPr txBox="1"/>
      </cdr:nvSpPr>
      <cdr:spPr>
        <a:xfrm xmlns:a="http://schemas.openxmlformats.org/drawingml/2006/main">
          <a:off x="2135169" y="3093453"/>
          <a:ext cx="616198" cy="2605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a:t>Other AVOD</a:t>
          </a:r>
        </a:p>
      </cdr:txBody>
    </cdr:sp>
  </cdr:relSizeAnchor>
  <cdr:relSizeAnchor xmlns:cdr="http://schemas.openxmlformats.org/drawingml/2006/chartDrawing">
    <cdr:from>
      <cdr:x>0.23551</cdr:x>
      <cdr:y>0.81377</cdr:y>
    </cdr:from>
    <cdr:to>
      <cdr:x>0.25086</cdr:x>
      <cdr:y>0.84087</cdr:y>
    </cdr:to>
    <cdr:cxnSp macro="">
      <cdr:nvCxnSpPr>
        <cdr:cNvPr id="6" name="Straight Arrow Connector 5">
          <a:extLst xmlns:a="http://schemas.openxmlformats.org/drawingml/2006/main">
            <a:ext uri="{FF2B5EF4-FFF2-40B4-BE49-F238E27FC236}">
              <a16:creationId xmlns:a16="http://schemas.microsoft.com/office/drawing/2014/main" id="{CD45FCD0-4BAA-768A-C94E-5B18B59D9E95}"/>
            </a:ext>
          </a:extLst>
        </cdr:cNvPr>
        <cdr:cNvCxnSpPr/>
      </cdr:nvCxnSpPr>
      <cdr:spPr>
        <a:xfrm xmlns:a="http://schemas.openxmlformats.org/drawingml/2006/main">
          <a:off x="2669789" y="3371925"/>
          <a:ext cx="174004" cy="112289"/>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tags" Target="../tags/tag62.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6BA460-DC86-49AC-90AA-86C1E02239B2}" type="datetimeFigureOut">
              <a:rPr lang="en-GB" smtClean="0"/>
              <a:t>30/04/2024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DBEB2-BA40-44C0-A1B9-C3272EDE07E4}" type="slidenum">
              <a:rPr lang="en-GB" smtClean="0"/>
              <a:t>‹#›</a:t>
            </a:fld>
            <a:endParaRPr lang="en-GB"/>
          </a:p>
        </p:txBody>
      </p:sp>
    </p:spTree>
    <p:custDataLst>
      <p:tags r:id="rId2"/>
    </p:custDataLst>
    <p:extLst>
      <p:ext uri="{BB962C8B-B14F-4D97-AF65-F5344CB8AC3E}">
        <p14:creationId xmlns:p14="http://schemas.microsoft.com/office/powerpoint/2010/main" val="902387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C2853-E575-4BC1-90FA-3518084ECF7E}" type="datetimeFigureOut">
              <a:rPr lang="en-GB" smtClean="0"/>
              <a:t>30/04/2024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DFD36-33EA-4DB4-B32D-6EBE0B1D4496}" type="slidenum">
              <a:rPr lang="en-GB" smtClean="0"/>
              <a:t>‹#›</a:t>
            </a:fld>
            <a:endParaRPr lang="en-GB"/>
          </a:p>
        </p:txBody>
      </p:sp>
    </p:spTree>
    <p:extLst>
      <p:ext uri="{BB962C8B-B14F-4D97-AF65-F5344CB8AC3E}">
        <p14:creationId xmlns:p14="http://schemas.microsoft.com/office/powerpoint/2010/main" val="132683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news-and-opinion/events/the-new-business-case-for-advertisin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This month’s Chart of the Month draws on findings from our most recent study, ‘Profit Ability 2: the new business case for advertising’, which shows that TV (Linear and BVOD) accounts for 54.7% of advertising-driven profit (within 0-24 months) but only accounts for 43.6% of total advertising investment.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The study brings together the vast econometric databases of client data from </a:t>
            </a:r>
            <a:r>
              <a:rPr lang="en-GB" sz="1800" dirty="0" err="1">
                <a:effectLst/>
                <a:latin typeface="Proxima Nova Rg"/>
                <a:ea typeface="Calibri" panose="020F0502020204030204" pitchFamily="34" charset="0"/>
                <a:cs typeface="Times New Roman" panose="02020603050405020304" pitchFamily="18" charset="0"/>
              </a:rPr>
              <a:t>Ebiquity</a:t>
            </a:r>
            <a:r>
              <a:rPr lang="en-GB" sz="1800" dirty="0">
                <a:effectLst/>
                <a:latin typeface="Proxima Nova Rg"/>
                <a:ea typeface="Calibri" panose="020F0502020204030204" pitchFamily="34" charset="0"/>
                <a:cs typeface="Times New Roman" panose="02020603050405020304" pitchFamily="18" charset="0"/>
              </a:rPr>
              <a:t>, </a:t>
            </a:r>
            <a:r>
              <a:rPr lang="en-GB" sz="1800" dirty="0" err="1">
                <a:effectLst/>
                <a:latin typeface="Proxima Nova Rg"/>
                <a:ea typeface="Calibri" panose="020F0502020204030204" pitchFamily="34" charset="0"/>
                <a:cs typeface="Times New Roman" panose="02020603050405020304" pitchFamily="18" charset="0"/>
              </a:rPr>
              <a:t>EssenceMediacom</a:t>
            </a:r>
            <a:r>
              <a:rPr lang="en-GB" sz="1800" dirty="0">
                <a:effectLst/>
                <a:latin typeface="Proxima Nova Rg"/>
                <a:ea typeface="Calibri" panose="020F0502020204030204" pitchFamily="34" charset="0"/>
                <a:cs typeface="Times New Roman" panose="02020603050405020304" pitchFamily="18" charset="0"/>
              </a:rPr>
              <a:t>, Gain Theory, Mindshare and Wavemaker UK, covering £1.8 billion of media investment in the UK across 10 media, 141 brands, and 14 product sectors. It is an update of </a:t>
            </a:r>
            <a:r>
              <a:rPr lang="en-GB" sz="1800" dirty="0" err="1">
                <a:effectLst/>
                <a:latin typeface="Proxima Nova Rg"/>
                <a:ea typeface="Calibri" panose="020F0502020204030204" pitchFamily="34" charset="0"/>
                <a:cs typeface="Times New Roman" panose="02020603050405020304" pitchFamily="18" charset="0"/>
              </a:rPr>
              <a:t>Ebiquity</a:t>
            </a:r>
            <a:r>
              <a:rPr lang="en-GB" sz="1800" dirty="0">
                <a:effectLst/>
                <a:latin typeface="Proxima Nova Rg"/>
                <a:ea typeface="Calibri" panose="020F0502020204030204" pitchFamily="34" charset="0"/>
                <a:cs typeface="Times New Roman" panose="02020603050405020304" pitchFamily="18" charset="0"/>
              </a:rPr>
              <a:t> and Gain Theory’s Profit Ability study from 2017 and offers the first post-Covid/Brexit view of advertising’s business performance. </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Profit Ability 2 analysed the profit generated by advertising at different stages as its effects build over time. It examined four speeds of payback: immediate payback (within one week), short-term payback (up to 13 weeks), sustained payback (week 14 through to 24 months) and full payback (total payback over a 24-month period).</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It found that, on average, a pound invested in advertising returns £4.11 in profit (when sustained effects are included). Crucially, all the sectors analysed in the study generated a positive payback from advertising when sustained effects are accounted for. </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This chart shows how TV accounts for 54.7% of advertising’s full payback but only accounts for 43.6% of total advertising investment. Within this, Linear TV accounts for 46.6% of full payback and BVOD accounts for 8.2%.</a:t>
            </a:r>
          </a:p>
          <a:p>
            <a:pPr marL="457200">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For more advertising effectiveness insight, watch </a:t>
            </a:r>
            <a:r>
              <a:rPr lang="en-GB" sz="1800" u="sng" dirty="0">
                <a:solidFill>
                  <a:srgbClr val="0000FF"/>
                </a:solidFill>
                <a:effectLst/>
                <a:latin typeface="Proxima Nova Rg"/>
                <a:ea typeface="Calibri" panose="020F0502020204030204" pitchFamily="34" charset="0"/>
                <a:cs typeface="Times New Roman" panose="02020603050405020304" pitchFamily="18" charset="0"/>
                <a:hlinkClick r:id="rId3"/>
              </a:rPr>
              <a:t>‘The new business case for advertising’</a:t>
            </a:r>
            <a:r>
              <a:rPr lang="en-GB" sz="1800" dirty="0">
                <a:effectLst/>
                <a:latin typeface="Proxima Nova Rg"/>
                <a:ea typeface="Calibri" panose="020F0502020204030204" pitchFamily="34" charset="0"/>
                <a:cs typeface="Times New Roman" panose="02020603050405020304" pitchFamily="18" charset="0"/>
              </a:rPr>
              <a:t> on demand.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BA251-C6B2-4917-95B7-796F4B4D5EB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57254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Times New Roman" panose="02020603050405020304" pitchFamily="18" charset="0"/>
              </a:rPr>
              <a:t>This month’s Chart of the Month shows how TV has the ability to help drive societal change. </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Looking more closely at the motor sector, analysis from Nielsen Ad Intel shows the movement of TV expenditure towards the promotion of electric vehicles/hybrid cars and away from 4x4/SUV (sports utility vehicle)/Crossovers. Data shows that in 2022, electric vehicle/hybrid advertising was three quarters of the motors category’s linear TV investment compared to just 8% in 2018.</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381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This month’s Chart of the Month looks at the growth in TV expenditure in the B2B sector. According to Nielsen Ad Intel, B2B brands have more than doubled their investment in TV advertising over the past four years, reaching £108m in 2022.</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Analysis shows that there has been growth in TV expenditure from B2B advertisers each year across 2019 – 2021. This growth was also seen in 2022, a 9% increase from the previous year, with the largest spend attributed to web hosting firm </a:t>
            </a:r>
            <a:r>
              <a:rPr lang="en-GB" sz="1800" dirty="0" err="1">
                <a:effectLst/>
                <a:latin typeface="Calibri" panose="020F0502020204030204" pitchFamily="34" charset="0"/>
                <a:ea typeface="Calibri" panose="020F0502020204030204" pitchFamily="34" charset="0"/>
              </a:rPr>
              <a:t>Ionos</a:t>
            </a:r>
            <a:r>
              <a:rPr lang="en-GB" sz="1800" dirty="0">
                <a:effectLst/>
                <a:latin typeface="Calibri" panose="020F0502020204030204" pitchFamily="34" charset="0"/>
                <a:ea typeface="Calibri" panose="020F0502020204030204" pitchFamily="34" charset="0"/>
              </a:rPr>
              <a:t> By 1&amp;1, spending £13.5m in total (+194% vs. the previous year). Other top advertisers within the B2B sector include financial services company Sage Group (£13.4m), Intuit (£11.2m), accounting software service Xero (£8.4m), followed by NatWest who increased their spend by 326% to £7.2m.</a:t>
            </a:r>
          </a:p>
          <a:p>
            <a:r>
              <a:rPr lang="en-GB" sz="1800" dirty="0">
                <a:effectLst/>
                <a:latin typeface="Calibri" panose="020F050202020403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AF87405B-5B13-4883-8B1B-D3A55F57D209}" type="slidenum">
              <a:rPr lang="en-GB" smtClean="0"/>
              <a:t>11</a:t>
            </a:fld>
            <a:endParaRPr lang="en-GB"/>
          </a:p>
        </p:txBody>
      </p:sp>
    </p:spTree>
    <p:extLst>
      <p:ext uri="{BB962C8B-B14F-4D97-AF65-F5344CB8AC3E}">
        <p14:creationId xmlns:p14="http://schemas.microsoft.com/office/powerpoint/2010/main" val="2357284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dirty="0">
                <a:effectLst/>
                <a:latin typeface="Calibri" panose="020F0502020204030204" pitchFamily="34" charset="0"/>
                <a:ea typeface="Calibri" panose="020F0502020204030204" pitchFamily="34" charset="0"/>
              </a:rPr>
              <a:t>Barb data allows us to dive into the detail of viewing patterns with great granularity. This month’s Chart of the Month breaks down viewing to the various platforms in terms of the average number of people watching per day (for at least 3 minutes) compared with the average time spent watching per viewer (i.e. only counting those who watched on that day).</a:t>
            </a:r>
            <a:endParaRPr lang="en-GB" sz="1800" dirty="0">
              <a:effectLst/>
              <a:latin typeface="Calibri" panose="020F0502020204030204" pitchFamily="34" charset="0"/>
              <a:ea typeface="Calibri" panose="020F0502020204030204" pitchFamily="34" charset="0"/>
            </a:endParaRPr>
          </a:p>
          <a:p>
            <a:pPr algn="just"/>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algn="just"/>
            <a:r>
              <a:rPr lang="en-US" sz="1800" dirty="0">
                <a:effectLst/>
                <a:latin typeface="Calibri" panose="020F0502020204030204" pitchFamily="34" charset="0"/>
                <a:ea typeface="Calibri" panose="020F0502020204030204" pitchFamily="34" charset="0"/>
              </a:rPr>
              <a:t>Analysis across 2022 shows that the commercial broadcasters (linear and on demand) collectively reach just over 33 million viewers every day, with each of those viewers watching for an average of 3hrs, 25 mins a day. The combined portfolio of BBC channels (linear and on demand) attracts the second largest volume of viewing, with 27 million daily reach and an average view time of just over 2 hours. YouTube is next, with a daily reach of 20 million people and a view time of 1hr 42 mins (Barb only measure in-home viewing, we estimate that YouTube would be circa. 25% larger in viewing time if out of home viewing was included).</a:t>
            </a:r>
            <a:endParaRPr lang="en-GB" sz="1800" dirty="0">
              <a:effectLst/>
              <a:latin typeface="Calibri" panose="020F0502020204030204" pitchFamily="34" charset="0"/>
              <a:ea typeface="Calibri" panose="020F0502020204030204" pitchFamily="34" charset="0"/>
            </a:endParaRPr>
          </a:p>
          <a:p>
            <a:pPr algn="just"/>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algn="just"/>
            <a:r>
              <a:rPr lang="en-US" sz="1800" dirty="0">
                <a:effectLst/>
                <a:latin typeface="Calibri" panose="020F0502020204030204" pitchFamily="34" charset="0"/>
                <a:ea typeface="Calibri" panose="020F0502020204030204" pitchFamily="34" charset="0"/>
              </a:rPr>
              <a:t>SVOD services such as Netflix has a daily reach of 12.4 million people and a view time of 1hr 47 mins, whilst other AVOD services (covering Chili, Rakuten TV, Samsung TV Plus, Red Bull TV, </a:t>
            </a:r>
            <a:r>
              <a:rPr lang="en-US" sz="1800" dirty="0" err="1">
                <a:effectLst/>
                <a:latin typeface="Calibri" panose="020F0502020204030204" pitchFamily="34" charset="0"/>
                <a:ea typeface="Calibri" panose="020F0502020204030204" pitchFamily="34" charset="0"/>
              </a:rPr>
              <a:t>TVPlayer</a:t>
            </a:r>
            <a:r>
              <a:rPr lang="en-US" sz="1800" dirty="0">
                <a:effectLst/>
                <a:latin typeface="Calibri" panose="020F0502020204030204" pitchFamily="34" charset="0"/>
                <a:ea typeface="Calibri" panose="020F0502020204030204" pitchFamily="34" charset="0"/>
              </a:rPr>
              <a:t>, Vevo, W4FREE, and </a:t>
            </a:r>
            <a:r>
              <a:rPr lang="en-US" sz="1800" dirty="0" err="1">
                <a:effectLst/>
                <a:latin typeface="Calibri" panose="020F0502020204030204" pitchFamily="34" charset="0"/>
                <a:ea typeface="Calibri" panose="020F0502020204030204" pitchFamily="34" charset="0"/>
              </a:rPr>
              <a:t>YuppTV</a:t>
            </a:r>
            <a:r>
              <a:rPr lang="en-US" sz="1800" dirty="0">
                <a:effectLst/>
                <a:latin typeface="Calibri" panose="020F0502020204030204" pitchFamily="34" charset="0"/>
                <a:ea typeface="Calibri" panose="020F0502020204030204" pitchFamily="34" charset="0"/>
              </a:rPr>
              <a:t>) have a collective average daily reach of 83,000 viewers and a view time of 38 mins a day.</a:t>
            </a:r>
            <a:endParaRPr lang="en-GB" sz="1800" dirty="0">
              <a:effectLst/>
              <a:latin typeface="Calibri" panose="020F0502020204030204" pitchFamily="34" charset="0"/>
              <a:ea typeface="Calibri" panose="020F0502020204030204" pitchFamily="34" charset="0"/>
            </a:endParaRPr>
          </a:p>
          <a:p>
            <a:pPr algn="just"/>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BF2D90E-523F-45FB-AEC1-23DAC667075A}" type="slidenum">
              <a:rPr lang="en-GB" smtClean="0"/>
              <a:t>12</a:t>
            </a:fld>
            <a:endParaRPr lang="en-GB"/>
          </a:p>
        </p:txBody>
      </p:sp>
    </p:spTree>
    <p:extLst>
      <p:ext uri="{BB962C8B-B14F-4D97-AF65-F5344CB8AC3E}">
        <p14:creationId xmlns:p14="http://schemas.microsoft.com/office/powerpoint/2010/main" val="1943286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Analysis from Barb shows that people in the UK spent an average of 4 hours, 26 minutes a day viewing content during the final month of 2022. Using Barb’s definition of ‘total identified viewing’*, this month’s Chart of the Month shows that the majority of this viewing (2 hours, 57 minutes) was spent watching broadcaster channels and VOD services. Broadcaster TV also accounted for the highest monthly 4-screen reach (93.7%).</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In terms of devices, the TV set is the most popular screen for broadcaster viewing (2 hours, 54 minutes) and SVOD/AVOD viewing (37 minutes). For video-sharing services like YouTube, TV set viewing accounts for the smallest proportion (11.4 minutes), with three times as much video-sharing viewing taking place on other devices (34 minutes).</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Total identified viewing includes:</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Total broadcaster viewing</a:t>
            </a:r>
            <a:r>
              <a:rPr lang="en-US" sz="1800" dirty="0">
                <a:effectLst/>
                <a:latin typeface="Calibri" panose="020F0502020204030204" pitchFamily="34" charset="0"/>
                <a:ea typeface="Times New Roman" panose="02020603050405020304" pitchFamily="18" charset="0"/>
              </a:rPr>
              <a:t> – this represents the time spent watching linear broadcast TV channels and broadcaster-owned VOD services (BVOD). This includes live viewing, as well as pre- and post-broadcast viewing, and viewing to archive box-sets on a BVOD service. This is reported across four screens — TV sets, tablets, PCs, and smartphones — by gathering information about what is streamed through the home Wi-Fi network. For tagged services that share their own census level data with Barb, this includes any streaming regardless of whether it was through the home Wi-Fi network or not.</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Total SVOD/AVOD viewing</a:t>
            </a:r>
            <a:r>
              <a:rPr lang="en-US" sz="1800" dirty="0">
                <a:effectLst/>
                <a:latin typeface="Calibri" panose="020F0502020204030204" pitchFamily="34" charset="0"/>
                <a:ea typeface="Times New Roman" panose="02020603050405020304" pitchFamily="18" charset="0"/>
              </a:rPr>
              <a:t> – this covers 19 VOD services, notably Amazon Prime Video, Disney+, and Netflix. Viewing is reported on all four screens, although this only includes viewing through a home’s Wi-Fi network as these services are not tagged.</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Total video-sharing </a:t>
            </a:r>
            <a:r>
              <a:rPr lang="en-US" sz="1800" dirty="0">
                <a:effectLst/>
                <a:latin typeface="Calibri" panose="020F0502020204030204" pitchFamily="34" charset="0"/>
                <a:ea typeface="Times New Roman" panose="02020603050405020304" pitchFamily="18" charset="0"/>
              </a:rPr>
              <a:t>– this covers the use of platforms such as TikTok, Twitch, and YouTube. As with SVOD/AVOD viewing, reporting for video-sharing platforms only includes viewing through a home Wi-Fi network on all four screens.</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13</a:t>
            </a:fld>
            <a:endParaRPr lang="en-GB"/>
          </a:p>
        </p:txBody>
      </p:sp>
    </p:spTree>
    <p:extLst>
      <p:ext uri="{BB962C8B-B14F-4D97-AF65-F5344CB8AC3E}">
        <p14:creationId xmlns:p14="http://schemas.microsoft.com/office/powerpoint/2010/main" val="2040310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draws on findings from ‘Context Effects’ showcased at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Thinkbox’s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recent ‘In Sight: new trends in TV’ event.</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The ‘Context Effects’ study, conducted by Map The Territory and Tapestry Research, is based on qualitative and videographic methodology to observe viewing habits, combined with quantitative research and statistical analysis. The study identified the key factors that drive ad recall at home such as professional video content, a big screen, being with company and the mood of those watching. The study also found that being in the living room facilitated these factors most effectively making it the perfect place for advertising. </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Looking specifically at the impact of the size of the screen, analysis found that TV screens drove 60% higher ad recall than tablets or smartphones and 34% higher than computers.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5AE6A-FC86-4838-A2A3-D08A46407D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564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Calibri" panose="020F0502020204030204" pitchFamily="34" charset="0"/>
                <a:ea typeface="Calibri" panose="020F0502020204030204" pitchFamily="34" charset="0"/>
              </a:rPr>
              <a:t>Recent years have seen a strengthening relationship between advertising trust and advertising</a:t>
            </a:r>
            <a:r>
              <a:rPr lang="en-GB" sz="1800" dirty="0">
                <a:solidFill>
                  <a:srgbClr val="FF0000"/>
                </a:solidFill>
                <a:effectLst/>
                <a:latin typeface="Calibri" panose="020F0502020204030204" pitchFamily="34" charset="0"/>
                <a:ea typeface="Calibri" panose="020F0502020204030204" pitchFamily="34" charset="0"/>
              </a:rPr>
              <a:t> </a:t>
            </a:r>
            <a:r>
              <a:rPr lang="en-GB" sz="1800" dirty="0">
                <a:solidFill>
                  <a:srgbClr val="000000"/>
                </a:solidFill>
                <a:effectLst/>
                <a:latin typeface="Calibri" panose="020F0502020204030204" pitchFamily="34" charset="0"/>
                <a:ea typeface="Calibri" panose="020F0502020204030204" pitchFamily="34" charset="0"/>
              </a:rPr>
              <a:t>driven profit.  Comparing IPA survey data from 2014-2022 with data from 2000-2012, trust jumped from the seventh-highest brand metric linked to profit to the second-highest, just below quality.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Trust is often correlated with quality and has become increasingly important. Consumers are continuously forming assessments of the quality of the brands they may buy, based on whether they trust the brand (and its advertising).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Data showcased by effectiveness expert Peter Field at </a:t>
            </a:r>
            <a:r>
              <a:rPr lang="en-GB" sz="1800" i="1" dirty="0">
                <a:solidFill>
                  <a:srgbClr val="000000"/>
                </a:solidFill>
                <a:effectLst/>
                <a:latin typeface="Calibri" panose="020F0502020204030204" pitchFamily="34" charset="0"/>
                <a:ea typeface="Calibri" panose="020F0502020204030204" pitchFamily="34" charset="0"/>
              </a:rPr>
              <a:t>The Future of TV Advertising Global 2023</a:t>
            </a:r>
            <a:r>
              <a:rPr lang="en-GB" sz="1800" dirty="0">
                <a:solidFill>
                  <a:srgbClr val="000000"/>
                </a:solidFill>
                <a:effectLst/>
                <a:latin typeface="Calibri" panose="020F0502020204030204" pitchFamily="34" charset="0"/>
                <a:ea typeface="Calibri" panose="020F0502020204030204" pitchFamily="34" charset="0"/>
              </a:rPr>
              <a:t> suggests that there seems to be a relationship between campaigns that created trust effects and their budget allocation to different media. Field’s work shows that campaigns using TV, search, online display, press, and radio achieved enhanced trust effects; whilst social media, social video, and online video were much less likely to deliver positive trust effects.</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Additionally, many previous research studies have emphasised the importance of trust – not least </a:t>
            </a:r>
            <a:r>
              <a:rPr lang="en-GB" sz="1800" dirty="0" err="1">
                <a:solidFill>
                  <a:srgbClr val="000000"/>
                </a:solidFill>
                <a:effectLst/>
                <a:latin typeface="Calibri" panose="020F0502020204030204" pitchFamily="34" charset="0"/>
                <a:ea typeface="Calibri" panose="020F0502020204030204" pitchFamily="34" charset="0"/>
              </a:rPr>
              <a:t>Thinkbox’s</a:t>
            </a:r>
            <a:r>
              <a:rPr lang="en-GB" sz="1800" dirty="0">
                <a:solidFill>
                  <a:srgbClr val="000000"/>
                </a:solidFill>
                <a:effectLst/>
                <a:latin typeface="Calibri" panose="020F0502020204030204" pitchFamily="34" charset="0"/>
                <a:ea typeface="Calibri" panose="020F0502020204030204" pitchFamily="34" charset="0"/>
              </a:rPr>
              <a:t> ‘Adnormal Behaviour’ (conducted by Ipsos), which revealed how TV outperformed all other media as the leading source of advertising that people trust.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3</a:t>
            </a:fld>
            <a:endParaRPr lang="en-GB"/>
          </a:p>
        </p:txBody>
      </p:sp>
    </p:spTree>
    <p:extLst>
      <p:ext uri="{BB962C8B-B14F-4D97-AF65-F5344CB8AC3E}">
        <p14:creationId xmlns:p14="http://schemas.microsoft.com/office/powerpoint/2010/main" val="2199968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month’s Chart of the Month draws on findings from our most recent study, ‘Earning Attention’ – a large-scale academic study exploring how advertising competes for our attention.</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study explored the role of auditory and visual attention in driving memories and whether a multisensory experience had an impact on attention. In order to test both visual and auditory performance:</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Respondents were shown one of the ads at high attention (i.e. no distractions) and were asked whether they had seen a particular image from that ad. If they had low confidence about what they had </a:t>
            </a:r>
            <a:r>
              <a:rPr lang="en-GB" sz="1800" u="sng" kern="100" dirty="0">
                <a:effectLst/>
                <a:latin typeface="Calibri" panose="020F0502020204030204" pitchFamily="34" charset="0"/>
                <a:ea typeface="Calibri" panose="020F0502020204030204" pitchFamily="34" charset="0"/>
                <a:cs typeface="Times New Roman" panose="02020603050405020304" pitchFamily="18" charset="0"/>
              </a:rPr>
              <a:t>seen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they were further prompted about whether they had heard something that would have looked like that image. </a:t>
            </a:r>
          </a:p>
          <a:p>
            <a:pPr marL="457200"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Conversely, if respondents had low confidence about what they had </a:t>
            </a:r>
            <a:r>
              <a:rPr lang="en-GB" sz="1800" u="sng" kern="100" dirty="0">
                <a:effectLst/>
                <a:latin typeface="Calibri" panose="020F0502020204030204" pitchFamily="34" charset="0"/>
                <a:ea typeface="Calibri" panose="020F0502020204030204" pitchFamily="34" charset="0"/>
                <a:cs typeface="Times New Roman" panose="02020603050405020304" pitchFamily="18" charset="0"/>
              </a:rPr>
              <a:t>heard</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they were prompted about whether they had seen something that looked like the sound that was played.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recognition technique was used in order to gain a better understanding of whether people use both senses to understand advertising.</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We found that ads conveying information in </a:t>
            </a:r>
            <a:r>
              <a:rPr lang="en-GB" sz="1800" u="sng" kern="100" dirty="0">
                <a:effectLst/>
                <a:latin typeface="Calibri" panose="020F0502020204030204" pitchFamily="34" charset="0"/>
                <a:ea typeface="Calibri" panose="020F0502020204030204" pitchFamily="34" charset="0"/>
                <a:cs typeface="Times New Roman" panose="02020603050405020304" pitchFamily="18" charset="0"/>
              </a:rPr>
              <a:t>both</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 visual and auditory way performed better  than ads that were visually dominant as it produced more of these responses.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suggests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that when the respondents were not sure if they had seen or heard an ad, they used another sense to assist in establishing whether it had been experienced.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 a nutshell, there’s an advantage when ads communicate in a multisensory way. We combine what we see and hear to process an ad and use sound and vision to fill in for each other to subsequently form a narrative.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719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month’s Chart of the Month draws on findings by Dr Ali Goode (Gorilla in the room) showcased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Thinkbox’s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recent ‘Earning Attention’ event. The study (Competing for attention) explored the role of auditory and visual attention in driving memories and showcased the importance of audio.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research suggests that when people had been distracted, they were more likely to recall things they heard rather than what they had seen. Sound plays an important part in the TV ad experience with its ability to communicate in its own right, mediate attention, draw eyes to the screen, and fill in the gaps when there is no visual attention.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Audio stimuli are important in human behaviour as ears are ‘open’ permanently - we don’t look around for things to listen to, instead our ears tell us where to look.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BA0DFD36-33EA-4DB4-B32D-6EBE0B1D4496}" type="slidenum">
              <a:rPr lang="en-GB" smtClean="0"/>
              <a:t>5</a:t>
            </a:fld>
            <a:endParaRPr lang="en-GB"/>
          </a:p>
        </p:txBody>
      </p:sp>
    </p:spTree>
    <p:extLst>
      <p:ext uri="{BB962C8B-B14F-4D97-AF65-F5344CB8AC3E}">
        <p14:creationId xmlns:p14="http://schemas.microsoft.com/office/powerpoint/2010/main" val="435833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What drives advertising profitability? </a:t>
            </a:r>
          </a:p>
          <a:p>
            <a:pPr marL="457200"/>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Back in 2014</a:t>
            </a:r>
            <a:r>
              <a:rPr lang="en-GB" sz="1800" kern="100" dirty="0">
                <a:effectLst/>
                <a:latin typeface="Segoe UI" panose="020B0502040204020203" pitchFamily="34" charset="0"/>
                <a:ea typeface="Calibri" panose="020F0502020204030204" pitchFamily="34" charset="0"/>
                <a:cs typeface="Times New Roman" panose="02020603050405020304" pitchFamily="18" charset="0"/>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Paul Dyson, founder of the econometric consultancy Data2Decisions, conducted an analysis which revealed the advertising drivers of profitability (itself an update of work done in 2006). The data showed that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brand size was the biggest driver. Second came creative execution, which was by far the single most important element of advertising under a marketer’s direct control when it comes to delivering return on investment.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Since the media landscape has changed dramatically since 2014, we wanted to see whether the list had changed. As a result, we approached accelero to do just this. </a:t>
            </a:r>
          </a:p>
          <a:p>
            <a:pPr marL="457200"/>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month’s Chart of the Month identifies and ranks the ROI multiplier effects of different advertising levers.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time, rather than using a databank from just one modelling agency, the updated analysis used a range of sources – all available in the public domain – to unpick the variables that most influence advertising profitability. Analysis shows that factors such as target audience and laydown or phasing will deliver multiplier gains of 1.1 and 1.2 respectively whilst budget setting by geography has a multiplier of 5.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However, just like 2014, brand size comes in at number one – the biggest single factor influencing the potential advertising driven return. However, we have little short-term control over the size of the brand we’re working for. This makes the role of creative, still the second biggest driver of advertising profitability, even more important. It’s an element that marketers very much do have control over and has huge potential to supercharge advertising driven profitability with a multiplier of 12.</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A0DFD36-33EA-4DB4-B32D-6EBE0B1D4496}" type="slidenum">
              <a:rPr lang="en-GB" smtClean="0"/>
              <a:t>6</a:t>
            </a:fld>
            <a:endParaRPr lang="en-GB"/>
          </a:p>
        </p:txBody>
      </p:sp>
    </p:spTree>
    <p:extLst>
      <p:ext uri="{BB962C8B-B14F-4D97-AF65-F5344CB8AC3E}">
        <p14:creationId xmlns:p14="http://schemas.microsoft.com/office/powerpoint/2010/main" val="989433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i="0" dirty="0">
                <a:effectLst/>
                <a:latin typeface="Calibri" panose="020F0502020204030204" pitchFamily="34" charset="0"/>
                <a:ea typeface="Calibri" panose="020F0502020204030204" pitchFamily="34" charset="0"/>
              </a:rPr>
              <a:t>Price sensitivity and Excess Share of Voice (ESOV) are important factors to consider</a:t>
            </a:r>
            <a:r>
              <a:rPr lang="en-GB" sz="1800" i="0" dirty="0">
                <a:solidFill>
                  <a:srgbClr val="FF0000"/>
                </a:solidFill>
                <a:effectLst/>
                <a:latin typeface="Calibri" panose="020F0502020204030204" pitchFamily="34" charset="0"/>
                <a:ea typeface="Calibri" panose="020F0502020204030204" pitchFamily="34" charset="0"/>
              </a:rPr>
              <a:t>, </a:t>
            </a:r>
            <a:r>
              <a:rPr lang="en-GB" sz="1800" i="0" dirty="0">
                <a:effectLst/>
                <a:latin typeface="Calibri" panose="020F0502020204030204" pitchFamily="34" charset="0"/>
                <a:ea typeface="Calibri" panose="020F0502020204030204" pitchFamily="34" charset="0"/>
              </a:rPr>
              <a:t>especially with the economic climate in 2023. Price sensitivity is crucial</a:t>
            </a:r>
            <a:r>
              <a:rPr lang="en-GB" sz="1800" i="0" dirty="0">
                <a:solidFill>
                  <a:srgbClr val="FF0000"/>
                </a:solidFill>
                <a:effectLst/>
                <a:latin typeface="Calibri" panose="020F0502020204030204" pitchFamily="34" charset="0"/>
                <a:ea typeface="Calibri" panose="020F0502020204030204" pitchFamily="34" charset="0"/>
              </a:rPr>
              <a:t>;</a:t>
            </a:r>
            <a:r>
              <a:rPr lang="en-GB" sz="1800" i="0" dirty="0">
                <a:effectLst/>
                <a:latin typeface="Calibri" panose="020F0502020204030204" pitchFamily="34" charset="0"/>
                <a:ea typeface="Calibri" panose="020F0502020204030204" pitchFamily="34" charset="0"/>
              </a:rPr>
              <a:t> with inflation driving up business costs companies may have to raise prices to protect their margins. Products or brands highly sensitive to price fluctuations may experience reduced sales volumes.</a:t>
            </a:r>
          </a:p>
          <a:p>
            <a:r>
              <a:rPr lang="en-GB" sz="1800" i="0" dirty="0">
                <a:effectLst/>
                <a:latin typeface="Calibri" panose="020F0502020204030204" pitchFamily="34" charset="0"/>
                <a:ea typeface="Calibri" panose="020F0502020204030204" pitchFamily="34" charset="0"/>
              </a:rPr>
              <a:t> </a:t>
            </a:r>
          </a:p>
          <a:p>
            <a:r>
              <a:rPr lang="en-GB" sz="1800" i="0" dirty="0">
                <a:effectLst/>
                <a:latin typeface="Calibri" panose="020F0502020204030204" pitchFamily="34" charset="0"/>
                <a:ea typeface="Calibri" panose="020F0502020204030204" pitchFamily="34" charset="0"/>
              </a:rPr>
              <a:t>A brand’s share of voice (SOV) also plays a vital role. Econometric agency Gain Theory suggests a close relationship between SOV </a:t>
            </a:r>
            <a:r>
              <a:rPr lang="en-GB" sz="1800" i="0" u="none" kern="1200" dirty="0">
                <a:solidFill>
                  <a:schemeClr val="tx1"/>
                </a:solidFill>
                <a:effectLst/>
                <a:latin typeface="Calibri" panose="020F0502020204030204" pitchFamily="34" charset="0"/>
                <a:ea typeface="Calibri" panose="020F0502020204030204" pitchFamily="34" charset="0"/>
                <a:cs typeface="+mn-cs"/>
              </a:rPr>
              <a:t>and reduced price sensitivity where a 10% increase in a brand’s SOV can result in a 5-20% reduction in its price sensitivity. This happens because strong brands, supported by advertising, can maintain market share and profit margins even with higher prices.</a:t>
            </a:r>
          </a:p>
          <a:p>
            <a:r>
              <a:rPr lang="en-GB" sz="1800" i="0" u="none" kern="1200" dirty="0">
                <a:solidFill>
                  <a:schemeClr val="tx1"/>
                </a:solidFill>
                <a:effectLst/>
                <a:latin typeface="Calibri" panose="020F0502020204030204" pitchFamily="34" charset="0"/>
                <a:ea typeface="Calibri" panose="020F0502020204030204" pitchFamily="34" charset="0"/>
                <a:cs typeface="+mn-cs"/>
              </a:rPr>
              <a:t> </a:t>
            </a:r>
          </a:p>
          <a:p>
            <a:r>
              <a:rPr lang="en-GB" sz="1800" i="0" dirty="0">
                <a:effectLst/>
                <a:latin typeface="Calibri" panose="020F0502020204030204" pitchFamily="34" charset="0"/>
                <a:ea typeface="Calibri" panose="020F0502020204030204" pitchFamily="34" charset="0"/>
              </a:rPr>
              <a:t>The supermarket category is an example of how sustaining excess SOV can lead to potential market share gains. This month’s Chart of the Month shows the major supermarkets’ linear TV share of voice for 2023 Q1 (green dots), compared with the first quarter of the previous five years (red dots) and plots this against their 2022 market shares. Analysis shows that bigger supermarkets tend to have a higher TV share of voice, but there are notable changes this year. Lidl and Ocado are investing in increasing Excess SOV on TV, Aldi is maintaining a high ESOV, Tesco also has an increased SOV but has a lower SOV than SOM, while Asda has seen a significant reduction in SOV relative to its market share.</a:t>
            </a:r>
          </a:p>
          <a:p>
            <a:r>
              <a:rPr lang="en-GB" sz="1800" i="0" dirty="0">
                <a:effectLst/>
                <a:latin typeface="Calibri" panose="020F0502020204030204" pitchFamily="34" charset="0"/>
                <a:ea typeface="Calibri" panose="020F0502020204030204" pitchFamily="34" charset="0"/>
              </a:rPr>
              <a:t> </a:t>
            </a:r>
          </a:p>
          <a:p>
            <a:r>
              <a:rPr lang="en-GB" sz="1800" i="0" dirty="0">
                <a:effectLst/>
                <a:latin typeface="Calibri" panose="020F0502020204030204" pitchFamily="34" charset="0"/>
                <a:ea typeface="Calibri" panose="020F0502020204030204" pitchFamily="34" charset="0"/>
              </a:rPr>
              <a:t>Given the current economic climate, being bold and strategic in pursuing excess share of voice could offer significant advantages for businesses.</a:t>
            </a:r>
          </a:p>
          <a:p>
            <a:r>
              <a:rPr lang="en-GB" sz="1800" i="0" dirty="0">
                <a:effectLst/>
                <a:latin typeface="Calibri" panose="020F050202020403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7</a:t>
            </a:fld>
            <a:endParaRPr lang="en-GB"/>
          </a:p>
        </p:txBody>
      </p:sp>
    </p:spTree>
    <p:extLst>
      <p:ext uri="{BB962C8B-B14F-4D97-AF65-F5344CB8AC3E}">
        <p14:creationId xmlns:p14="http://schemas.microsoft.com/office/powerpoint/2010/main" val="3029572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1000"/>
              </a:spcAft>
            </a:pPr>
            <a:r>
              <a:rPr lang="en-GB" sz="1800" dirty="0" err="1">
                <a:effectLst/>
                <a:latin typeface="Proxima Nova Rg"/>
                <a:ea typeface="Calibri" panose="020F0502020204030204" pitchFamily="34" charset="0"/>
                <a:cs typeface="Times New Roman" panose="02020603050405020304" pitchFamily="18" charset="0"/>
              </a:rPr>
              <a:t>Thinkbox’s</a:t>
            </a:r>
            <a:r>
              <a:rPr lang="en-GB" sz="1800" dirty="0">
                <a:effectLst/>
                <a:latin typeface="Proxima Nova Rg"/>
                <a:ea typeface="Calibri" panose="020F0502020204030204" pitchFamily="34" charset="0"/>
                <a:cs typeface="Times New Roman" panose="02020603050405020304" pitchFamily="18" charset="0"/>
              </a:rPr>
              <a:t> ‘Creative Drivers of Effectiveness’ study explores the factors most strongly linked to long-term memory encoding (LTME), a proven metric in driving decision making and future behaviour.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As one part of the study, research agency Neuro-Insight explored whether the duration of TV ads within their databank influenced both LTME and the emotional impact achieved.  This month’s Chart of the Month shows that 30 seconds is the optimal time to develop a narrative and build a strong connection with your audience and therefore deliver the greatest impact.</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Ads under 30 seconds often fail to create a strong connection with the audience and develop a compelling narrative, causing the audience to be less involved emotionally and therefore less likely to store these stories into memory.  Ads over 30 seconds were still memorable, however they lose their emotional impact slightly. LTME can be driven by pace, music and developing excitement but after 30 seconds these mechanisms can start to lose their strength.</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r>
              <a:rPr lang="en-GB" sz="1800" dirty="0">
                <a:effectLst/>
                <a:latin typeface="Proxima Nova Rg"/>
                <a:ea typeface="Calibri" panose="020F0502020204030204" pitchFamily="34" charset="0"/>
                <a:cs typeface="Times New Roman" panose="02020603050405020304" pitchFamily="18" charset="0"/>
              </a:rPr>
              <a:t>For more insight into what factors to consider when it comes to creative executions, check out ‘Creative Drivers of Effectiveness’. </a:t>
            </a:r>
            <a:endParaRPr lang="en-GB" dirty="0"/>
          </a:p>
        </p:txBody>
      </p:sp>
      <p:sp>
        <p:nvSpPr>
          <p:cNvPr id="4" name="Slide Number Placeholder 3"/>
          <p:cNvSpPr>
            <a:spLocks noGrp="1"/>
          </p:cNvSpPr>
          <p:nvPr>
            <p:ph type="sldNum" sz="quarter" idx="5"/>
          </p:nvPr>
        </p:nvSpPr>
        <p:spPr/>
        <p:txBody>
          <a:bodyPr/>
          <a:lstStyle/>
          <a:p>
            <a:fld id="{3F25A247-2633-4828-95AB-4BD37EB8413B}" type="slidenum">
              <a:rPr lang="en-GB" smtClean="0"/>
              <a:t>8</a:t>
            </a:fld>
            <a:endParaRPr lang="en-GB"/>
          </a:p>
        </p:txBody>
      </p:sp>
    </p:spTree>
    <p:extLst>
      <p:ext uri="{BB962C8B-B14F-4D97-AF65-F5344CB8AC3E}">
        <p14:creationId xmlns:p14="http://schemas.microsoft.com/office/powerpoint/2010/main" val="2555649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‘BVOD Almighty: Reach and Return’</a:t>
            </a:r>
            <a:r>
              <a:rPr lang="en-US" sz="1800" dirty="0">
                <a:solidFill>
                  <a:srgbClr val="FF0000"/>
                </a:solidFill>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(2022) identified a segment which is key to BVOD’s incremental reach. This ‘middle tier’ of viewers accounts for 7% of linear TV viewing, but makes up 28% of BVOD consumption, making them a vital audience to extend campaigns through BVOD. As a result, we call them the ‘Reach Extenders’.</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r>
              <a:rPr lang="en-US" sz="1800" dirty="0">
                <a:effectLst/>
                <a:latin typeface="Calibri" panose="020F0502020204030204" pitchFamily="34" charset="0"/>
                <a:ea typeface="Calibri" panose="020F0502020204030204" pitchFamily="34" charset="0"/>
              </a:rPr>
              <a:t>This month’s Chart of the Month looks into this valuable audience further and shows the times that you are most likely to reach them. Analysis from Barb shows that the Reach Extenders’ peak viewing hours are 8-11pm, with a higher likelihood of viewing occurring at the weekend. </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r>
              <a:rPr lang="en-US" sz="1800" dirty="0">
                <a:effectLst/>
                <a:latin typeface="Calibri" panose="020F0502020204030204" pitchFamily="34" charset="0"/>
                <a:ea typeface="Calibri" panose="020F0502020204030204" pitchFamily="34" charset="0"/>
              </a:rPr>
              <a:t>For more information on Reach Extenders and the key genres and shows that over index for this audience, check out our new Future Focus Report.</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3F25A247-2633-4828-95AB-4BD37EB8413B}" type="slidenum">
              <a:rPr lang="en-GB" smtClean="0"/>
              <a:t>9</a:t>
            </a:fld>
            <a:endParaRPr lang="en-GB" dirty="0"/>
          </a:p>
        </p:txBody>
      </p:sp>
    </p:spTree>
    <p:extLst>
      <p:ext uri="{BB962C8B-B14F-4D97-AF65-F5344CB8AC3E}">
        <p14:creationId xmlns:p14="http://schemas.microsoft.com/office/powerpoint/2010/main" val="410816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86121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pos="3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97501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32006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27912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07339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96875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5519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6277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811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595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userDrawn="1">
          <p15:clr>
            <a:srgbClr val="FBAE40"/>
          </p15:clr>
        </p15:guide>
        <p15:guide id="3"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30/04/2024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91032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5910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30/04/2024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2516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30/04/2024</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181060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71289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2102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6206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83162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0445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68680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30/04/2024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421857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22307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74825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46727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94628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84559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0363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3073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905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2407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76810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28043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79342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8315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0541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38637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423028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1866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8577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2995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06537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6582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30/04/2024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51100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30/04/2024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51007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3567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30/04/2024</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78487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52281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20795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51803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75990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45693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4726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30/04/2024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19947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84727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BB3773D-6CED-4B8A-A46D-AF2BA032FCD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5" name="Title" descr="Header">
            <a:extLst>
              <a:ext uri="{FF2B5EF4-FFF2-40B4-BE49-F238E27FC236}">
                <a16:creationId xmlns:a16="http://schemas.microsoft.com/office/drawing/2014/main" id="{93A2C7FC-586B-457F-BC57-4BB7FE1F784D}"/>
              </a:ext>
            </a:extLst>
          </p:cNvPr>
          <p:cNvSpPr>
            <a:spLocks noGrp="1"/>
          </p:cNvSpPr>
          <p:nvPr>
            <p:ph type="title"/>
          </p:nvPr>
        </p:nvSpPr>
        <p:spPr/>
        <p:txBody>
          <a:bodyPr/>
          <a:lstStyle/>
          <a:p>
            <a:r>
              <a:rPr lang="en-US"/>
              <a:t>Click to edit Master title style</a:t>
            </a:r>
            <a:endParaRPr lang="en-GB" dirty="0"/>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50000" y="1241781"/>
            <a:ext cx="9341700" cy="307777"/>
          </a:xfrm>
          <a:noFill/>
        </p:spPr>
        <p:txBody>
          <a:bodyPr vert="horz" wrap="square" lIns="0" tIns="0" rIns="0" bIns="0" rtlCol="0">
            <a:spAutoFit/>
          </a:bodyPr>
          <a:lstStyle>
            <a:lvl1pPr>
              <a:lnSpc>
                <a:spcPct val="100000"/>
              </a:lnSpc>
              <a:defRPr lang="en-GB" sz="2000" b="1" dirty="0">
                <a:solidFill>
                  <a:schemeClr val="tx2"/>
                </a:solidFill>
              </a:defRPr>
            </a:lvl1pPr>
          </a:lstStyle>
          <a:p>
            <a:r>
              <a:rPr lang="en-GB" dirty="0"/>
              <a:t>Subtitle here</a:t>
            </a: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a:solidFill>
            <a:srgbClr val="E8E8E8"/>
          </a:solid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Insert diagram here</a:t>
            </a:r>
          </a:p>
        </p:txBody>
      </p:sp>
      <p:sp>
        <p:nvSpPr>
          <p:cNvPr id="9" name="Base">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33889989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47193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28198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71231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6463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image" Target="../media/image1.jpe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ags" Target="../tags/tag3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30/04/2024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ustDataLst>
      <p:tags r:id="rId31"/>
    </p:custDataLst>
    <p:extLst>
      <p:ext uri="{BB962C8B-B14F-4D97-AF65-F5344CB8AC3E}">
        <p14:creationId xmlns:p14="http://schemas.microsoft.com/office/powerpoint/2010/main" val="2116753593"/>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97" r:id="rId3"/>
    <p:sldLayoutId id="2147483687" r:id="rId4"/>
    <p:sldLayoutId id="2147483825" r:id="rId5"/>
    <p:sldLayoutId id="2147483686" r:id="rId6"/>
    <p:sldLayoutId id="2147483680" r:id="rId7"/>
    <p:sldLayoutId id="2147483678" r:id="rId8"/>
    <p:sldLayoutId id="2147483958" r:id="rId9"/>
    <p:sldLayoutId id="2147483956" r:id="rId10"/>
    <p:sldLayoutId id="2147483681" r:id="rId11"/>
    <p:sldLayoutId id="2147483682" r:id="rId12"/>
    <p:sldLayoutId id="2147483683" r:id="rId13"/>
    <p:sldLayoutId id="2147483957" r:id="rId14"/>
    <p:sldLayoutId id="2147483676" r:id="rId15"/>
    <p:sldLayoutId id="2147483696" r:id="rId16"/>
    <p:sldLayoutId id="2147483685" r:id="rId17"/>
    <p:sldLayoutId id="2147483688" r:id="rId18"/>
    <p:sldLayoutId id="2147483689" r:id="rId19"/>
    <p:sldLayoutId id="2147483690" r:id="rId20"/>
    <p:sldLayoutId id="2147483959" r:id="rId21"/>
    <p:sldLayoutId id="2147483691" r:id="rId22"/>
    <p:sldLayoutId id="2147483692" r:id="rId23"/>
    <p:sldLayoutId id="2147483693" r:id="rId24"/>
    <p:sldLayoutId id="2147483694" r:id="rId25"/>
    <p:sldLayoutId id="2147483695" r:id="rId26"/>
    <p:sldLayoutId id="2147483698" r:id="rId27"/>
    <p:sldLayoutId id="2147483679" r:id="rId28"/>
    <p:sldLayoutId id="214748369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02" userDrawn="1">
          <p15:clr>
            <a:srgbClr val="F26B43"/>
          </p15:clr>
        </p15:guide>
        <p15:guide id="3" pos="7378" userDrawn="1">
          <p15:clr>
            <a:srgbClr val="F26B43"/>
          </p15:clr>
        </p15:guide>
        <p15:guide id="4" orient="horz" pos="2160" userDrawn="1">
          <p15:clr>
            <a:srgbClr val="F26B43"/>
          </p15:clr>
        </p15:guide>
        <p15:guide id="5" orient="horz" pos="4165" userDrawn="1">
          <p15:clr>
            <a:srgbClr val="F26B43"/>
          </p15:clr>
        </p15:guide>
        <p15:guide id="6" orient="horz" pos="331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30/04/2024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103284983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79" r:id="rId19"/>
    <p:sldLayoutId id="2147483980" r:id="rId20"/>
    <p:sldLayoutId id="2147483981" r:id="rId21"/>
    <p:sldLayoutId id="2147483982" r:id="rId22"/>
    <p:sldLayoutId id="2147483983" r:id="rId23"/>
    <p:sldLayoutId id="2147483984" r:id="rId24"/>
    <p:sldLayoutId id="2147483985" r:id="rId25"/>
    <p:sldLayoutId id="2147483986" r:id="rId26"/>
    <p:sldLayoutId id="2147483987" r:id="rId27"/>
    <p:sldLayoutId id="2147483988" r:id="rId28"/>
    <p:sldLayoutId id="2147483989" r:id="rId29"/>
    <p:sldLayoutId id="21474839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chart" Target="../charts/chart2.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9C13-8714-B6AC-362E-96AF041618C8}"/>
              </a:ext>
            </a:extLst>
          </p:cNvPr>
          <p:cNvSpPr>
            <a:spLocks noGrp="1"/>
          </p:cNvSpPr>
          <p:nvPr>
            <p:ph type="title"/>
          </p:nvPr>
        </p:nvSpPr>
        <p:spPr>
          <a:xfrm>
            <a:off x="272955" y="359944"/>
            <a:ext cx="11919046" cy="1021181"/>
          </a:xfrm>
        </p:spPr>
        <p:txBody>
          <a:bodyPr>
            <a:normAutofit/>
          </a:bodyPr>
          <a:lstStyle/>
          <a:p>
            <a:r>
              <a:rPr lang="en-GB" sz="2900" dirty="0"/>
              <a:t>TV (Linear and BVOD) </a:t>
            </a:r>
            <a:r>
              <a:rPr lang="en-US" sz="2900" dirty="0"/>
              <a:t>accounts for over half of all ad-driven profit</a:t>
            </a:r>
            <a:endParaRPr lang="en-GB" sz="2900" dirty="0"/>
          </a:p>
        </p:txBody>
      </p:sp>
      <p:sp>
        <p:nvSpPr>
          <p:cNvPr id="3" name="Text Placeholder 2">
            <a:extLst>
              <a:ext uri="{FF2B5EF4-FFF2-40B4-BE49-F238E27FC236}">
                <a16:creationId xmlns:a16="http://schemas.microsoft.com/office/drawing/2014/main" id="{517AA81C-B2A9-9A4F-E88D-835251E1BC55}"/>
              </a:ext>
            </a:extLst>
          </p:cNvPr>
          <p:cNvSpPr>
            <a:spLocks noGrp="1"/>
          </p:cNvSpPr>
          <p:nvPr>
            <p:ph type="body" sz="quarter" idx="15"/>
          </p:nvPr>
        </p:nvSpPr>
        <p:spPr/>
        <p:txBody>
          <a:bodyPr/>
          <a:lstStyle/>
          <a:p>
            <a:pPr>
              <a:spcBef>
                <a:spcPts val="0"/>
              </a:spcBef>
            </a:pPr>
            <a:r>
              <a:rPr lang="en-GB" dirty="0"/>
              <a:t>Source: Profit Ability 2, April 2024 – Short term benchmarks: </a:t>
            </a:r>
            <a:r>
              <a:rPr lang="en-GB" dirty="0" err="1"/>
              <a:t>Ebiquity</a:t>
            </a:r>
            <a:r>
              <a:rPr lang="en-GB" dirty="0"/>
              <a:t>, </a:t>
            </a:r>
            <a:r>
              <a:rPr lang="en-GB" dirty="0" err="1"/>
              <a:t>EssenceMediacom</a:t>
            </a:r>
            <a:r>
              <a:rPr lang="en-GB" dirty="0"/>
              <a:t>, Gain Theory, Mindshare, Wavemaker UK.</a:t>
            </a:r>
          </a:p>
          <a:p>
            <a:pPr>
              <a:spcBef>
                <a:spcPts val="0"/>
              </a:spcBef>
            </a:pPr>
            <a:r>
              <a:rPr lang="en-GB" dirty="0"/>
              <a:t>Long Term Multipliers: </a:t>
            </a:r>
            <a:r>
              <a:rPr lang="en-GB" dirty="0" err="1"/>
              <a:t>EssenceMediacom</a:t>
            </a:r>
            <a:r>
              <a:rPr lang="en-GB" dirty="0"/>
              <a:t>, Gain Theory, Mindshare, Wavemaker UK</a:t>
            </a:r>
          </a:p>
        </p:txBody>
      </p:sp>
      <p:pic>
        <p:nvPicPr>
          <p:cNvPr id="5" name="Picture 4">
            <a:extLst>
              <a:ext uri="{FF2B5EF4-FFF2-40B4-BE49-F238E27FC236}">
                <a16:creationId xmlns:a16="http://schemas.microsoft.com/office/drawing/2014/main" id="{BF12F6F4-CD7A-21F2-113D-5BF60C4A45EE}"/>
              </a:ext>
            </a:extLst>
          </p:cNvPr>
          <p:cNvPicPr>
            <a:picLocks noChangeAspect="1"/>
          </p:cNvPicPr>
          <p:nvPr/>
        </p:nvPicPr>
        <p:blipFill>
          <a:blip r:embed="rId3"/>
          <a:stretch>
            <a:fillRect/>
          </a:stretch>
        </p:blipFill>
        <p:spPr>
          <a:xfrm>
            <a:off x="608211" y="1279525"/>
            <a:ext cx="10867625" cy="3694811"/>
          </a:xfrm>
          <a:prstGeom prst="rect">
            <a:avLst/>
          </a:prstGeom>
          <a:effectLst>
            <a:outerShdw blurRad="266700" dist="38100" dir="2700000" algn="tl" rotWithShape="0">
              <a:prstClr val="black">
                <a:alpha val="40000"/>
              </a:prstClr>
            </a:outerShdw>
          </a:effectLst>
        </p:spPr>
      </p:pic>
    </p:spTree>
    <p:extLst>
      <p:ext uri="{BB962C8B-B14F-4D97-AF65-F5344CB8AC3E}">
        <p14:creationId xmlns:p14="http://schemas.microsoft.com/office/powerpoint/2010/main" val="384739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5CE4-291B-22C4-1B94-E7F171E168E8}"/>
              </a:ext>
            </a:extLst>
          </p:cNvPr>
          <p:cNvSpPr>
            <a:spLocks noGrp="1"/>
          </p:cNvSpPr>
          <p:nvPr>
            <p:ph type="title"/>
          </p:nvPr>
        </p:nvSpPr>
        <p:spPr/>
        <p:txBody>
          <a:bodyPr>
            <a:normAutofit/>
          </a:bodyPr>
          <a:lstStyle/>
          <a:p>
            <a:r>
              <a:rPr lang="en-GB" dirty="0"/>
              <a:t>Electric/hybrid vehicles are motoring ahead in TV advertising</a:t>
            </a:r>
          </a:p>
        </p:txBody>
      </p:sp>
      <p:sp>
        <p:nvSpPr>
          <p:cNvPr id="3" name="Text Placeholder 2">
            <a:extLst>
              <a:ext uri="{FF2B5EF4-FFF2-40B4-BE49-F238E27FC236}">
                <a16:creationId xmlns:a16="http://schemas.microsoft.com/office/drawing/2014/main" id="{88A2FBB9-7A21-3FE0-8D6A-12BAF99732E2}"/>
              </a:ext>
            </a:extLst>
          </p:cNvPr>
          <p:cNvSpPr>
            <a:spLocks noGrp="1"/>
          </p:cNvSpPr>
          <p:nvPr>
            <p:ph type="body" sz="quarter" idx="15"/>
          </p:nvPr>
        </p:nvSpPr>
        <p:spPr>
          <a:xfrm>
            <a:off x="360000" y="5400000"/>
            <a:ext cx="11334817" cy="304800"/>
          </a:xfrm>
        </p:spPr>
        <p:txBody>
          <a:bodyPr/>
          <a:lstStyle/>
          <a:p>
            <a:r>
              <a:rPr lang="en-GB"/>
              <a:t>Source: Nielsen Ad Intel, linear TV expenditure, Advertisers and brands included in this analysis are a Thinkbox created category specifically in relation to cars (and includes brand building), and does not include other vehicles, car dealers or motor accessories etc. ‘Other’ includes all other categories in product  / advertiser mid category </a:t>
            </a:r>
          </a:p>
        </p:txBody>
      </p:sp>
      <p:graphicFrame>
        <p:nvGraphicFramePr>
          <p:cNvPr id="7" name="Chart 6">
            <a:extLst>
              <a:ext uri="{FF2B5EF4-FFF2-40B4-BE49-F238E27FC236}">
                <a16:creationId xmlns:a16="http://schemas.microsoft.com/office/drawing/2014/main" id="{C270F1A8-730E-863A-FDF5-4580BD5EF665}"/>
              </a:ext>
            </a:extLst>
          </p:cNvPr>
          <p:cNvGraphicFramePr/>
          <p:nvPr/>
        </p:nvGraphicFramePr>
        <p:xfrm>
          <a:off x="447408" y="1381125"/>
          <a:ext cx="11160000" cy="39282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692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0ACFBA13-2CC1-9DCE-AF68-04374641F1C8}"/>
              </a:ext>
            </a:extLst>
          </p:cNvPr>
          <p:cNvGraphicFramePr/>
          <p:nvPr>
            <p:extLst>
              <p:ext uri="{D42A27DB-BD31-4B8C-83A1-F6EECF244321}">
                <p14:modId xmlns:p14="http://schemas.microsoft.com/office/powerpoint/2010/main" val="3023385173"/>
              </p:ext>
            </p:extLst>
          </p:nvPr>
        </p:nvGraphicFramePr>
        <p:xfrm>
          <a:off x="422400" y="1436400"/>
          <a:ext cx="11347200" cy="3985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ACB5F0F-F0B6-4916-E88D-06A9DF6B9258}"/>
              </a:ext>
            </a:extLst>
          </p:cNvPr>
          <p:cNvSpPr>
            <a:spLocks noGrp="1"/>
          </p:cNvSpPr>
          <p:nvPr>
            <p:ph type="title"/>
          </p:nvPr>
        </p:nvSpPr>
        <p:spPr/>
        <p:txBody>
          <a:bodyPr/>
          <a:lstStyle/>
          <a:p>
            <a:r>
              <a:rPr lang="en-GB" dirty="0"/>
              <a:t>B2B TV advertising spend has doubled since 2018</a:t>
            </a:r>
          </a:p>
        </p:txBody>
      </p:sp>
      <p:sp>
        <p:nvSpPr>
          <p:cNvPr id="3" name="Text Placeholder 2">
            <a:extLst>
              <a:ext uri="{FF2B5EF4-FFF2-40B4-BE49-F238E27FC236}">
                <a16:creationId xmlns:a16="http://schemas.microsoft.com/office/drawing/2014/main" id="{007CDB67-0ABD-05BB-5B40-CF8065F124CE}"/>
              </a:ext>
            </a:extLst>
          </p:cNvPr>
          <p:cNvSpPr>
            <a:spLocks noGrp="1"/>
          </p:cNvSpPr>
          <p:nvPr>
            <p:ph type="body" sz="quarter" idx="15"/>
          </p:nvPr>
        </p:nvSpPr>
        <p:spPr>
          <a:xfrm>
            <a:off x="360000" y="5400000"/>
            <a:ext cx="11334817" cy="304800"/>
          </a:xfrm>
        </p:spPr>
        <p:txBody>
          <a:bodyPr/>
          <a:lstStyle/>
          <a:p>
            <a:r>
              <a:rPr lang="en-GB"/>
              <a:t>Source: Nielsen Ad Intel, 2018-2022, TV Spend, %’s show YoY Increase, Thinkbox-created category of B2B businesses </a:t>
            </a:r>
          </a:p>
        </p:txBody>
      </p:sp>
      <p:grpSp>
        <p:nvGrpSpPr>
          <p:cNvPr id="17" name="Group 16">
            <a:extLst>
              <a:ext uri="{FF2B5EF4-FFF2-40B4-BE49-F238E27FC236}">
                <a16:creationId xmlns:a16="http://schemas.microsoft.com/office/drawing/2014/main" id="{6F84D0B7-8CD2-618B-5BC3-7C2E7A8C107E}"/>
              </a:ext>
            </a:extLst>
          </p:cNvPr>
          <p:cNvGrpSpPr/>
          <p:nvPr/>
        </p:nvGrpSpPr>
        <p:grpSpPr>
          <a:xfrm>
            <a:off x="3733227" y="2390470"/>
            <a:ext cx="963967" cy="418316"/>
            <a:chOff x="4538132" y="2530449"/>
            <a:chExt cx="963967" cy="418316"/>
          </a:xfrm>
        </p:grpSpPr>
        <p:sp>
          <p:nvSpPr>
            <p:cNvPr id="18" name="TextBox 17">
              <a:extLst>
                <a:ext uri="{FF2B5EF4-FFF2-40B4-BE49-F238E27FC236}">
                  <a16:creationId xmlns:a16="http://schemas.microsoft.com/office/drawing/2014/main" id="{4F5DDB50-8F47-DEA7-C5CF-66B58EEDC2C9}"/>
                </a:ext>
              </a:extLst>
            </p:cNvPr>
            <p:cNvSpPr txBox="1"/>
            <p:nvPr/>
          </p:nvSpPr>
          <p:spPr>
            <a:xfrm>
              <a:off x="4538132" y="2702544"/>
              <a:ext cx="677334" cy="246221"/>
            </a:xfrm>
            <a:prstGeom prst="rect">
              <a:avLst/>
            </a:prstGeom>
            <a:noFill/>
          </p:spPr>
          <p:txBody>
            <a:bodyPr wrap="square" rtlCol="0">
              <a:spAutoFit/>
            </a:bodyPr>
            <a:lstStyle/>
            <a:p>
              <a:pPr algn="l"/>
              <a:r>
                <a:rPr lang="en-GB" sz="1000" b="1"/>
                <a:t>+£23m</a:t>
              </a:r>
            </a:p>
          </p:txBody>
        </p:sp>
        <p:sp>
          <p:nvSpPr>
            <p:cNvPr id="19" name="Arrow: Up 18">
              <a:extLst>
                <a:ext uri="{FF2B5EF4-FFF2-40B4-BE49-F238E27FC236}">
                  <a16:creationId xmlns:a16="http://schemas.microsoft.com/office/drawing/2014/main" id="{7C0AA17D-BA65-2BC9-C70A-38C806900CD4}"/>
                </a:ext>
              </a:extLst>
            </p:cNvPr>
            <p:cNvSpPr/>
            <p:nvPr/>
          </p:nvSpPr>
          <p:spPr>
            <a:xfrm>
              <a:off x="5065024" y="2530449"/>
              <a:ext cx="437075" cy="344190"/>
            </a:xfrm>
            <a:prstGeom prst="upArrow">
              <a:avLst>
                <a:gd name="adj1" fmla="val 72751"/>
                <a:gd name="adj2" fmla="val 50000"/>
              </a:avLst>
            </a:prstGeom>
            <a:solidFill>
              <a:schemeClr val="accent5"/>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Arial"/>
                  <a:ea typeface="+mn-ea"/>
                  <a:cs typeface="+mn-cs"/>
                </a:rPr>
                <a:t>46%</a:t>
              </a:r>
            </a:p>
          </p:txBody>
        </p:sp>
      </p:grpSp>
      <p:grpSp>
        <p:nvGrpSpPr>
          <p:cNvPr id="20" name="Group 19">
            <a:extLst>
              <a:ext uri="{FF2B5EF4-FFF2-40B4-BE49-F238E27FC236}">
                <a16:creationId xmlns:a16="http://schemas.microsoft.com/office/drawing/2014/main" id="{74F93076-B312-6FB5-EF1E-526C5E4D322B}"/>
              </a:ext>
            </a:extLst>
          </p:cNvPr>
          <p:cNvGrpSpPr/>
          <p:nvPr/>
        </p:nvGrpSpPr>
        <p:grpSpPr>
          <a:xfrm>
            <a:off x="5859893" y="2287655"/>
            <a:ext cx="895871" cy="418316"/>
            <a:chOff x="4538132" y="2530449"/>
            <a:chExt cx="895871" cy="418316"/>
          </a:xfrm>
        </p:grpSpPr>
        <p:sp>
          <p:nvSpPr>
            <p:cNvPr id="21" name="TextBox 20">
              <a:extLst>
                <a:ext uri="{FF2B5EF4-FFF2-40B4-BE49-F238E27FC236}">
                  <a16:creationId xmlns:a16="http://schemas.microsoft.com/office/drawing/2014/main" id="{43EB7CEA-8EBB-5B72-7A75-B5A08DA6865B}"/>
                </a:ext>
              </a:extLst>
            </p:cNvPr>
            <p:cNvSpPr txBox="1"/>
            <p:nvPr/>
          </p:nvSpPr>
          <p:spPr>
            <a:xfrm>
              <a:off x="4538132" y="2702544"/>
              <a:ext cx="677334" cy="246221"/>
            </a:xfrm>
            <a:prstGeom prst="rect">
              <a:avLst/>
            </a:prstGeom>
            <a:noFill/>
          </p:spPr>
          <p:txBody>
            <a:bodyPr wrap="square" rtlCol="0">
              <a:spAutoFit/>
            </a:bodyPr>
            <a:lstStyle/>
            <a:p>
              <a:pPr algn="l"/>
              <a:r>
                <a:rPr lang="en-GB" sz="1000" b="1"/>
                <a:t>+£3m</a:t>
              </a:r>
            </a:p>
          </p:txBody>
        </p:sp>
        <p:sp>
          <p:nvSpPr>
            <p:cNvPr id="22" name="Arrow: Up 21">
              <a:extLst>
                <a:ext uri="{FF2B5EF4-FFF2-40B4-BE49-F238E27FC236}">
                  <a16:creationId xmlns:a16="http://schemas.microsoft.com/office/drawing/2014/main" id="{D009ECA3-89B1-FF69-471E-16CC479788CE}"/>
                </a:ext>
              </a:extLst>
            </p:cNvPr>
            <p:cNvSpPr/>
            <p:nvPr/>
          </p:nvSpPr>
          <p:spPr>
            <a:xfrm>
              <a:off x="4996928" y="2530449"/>
              <a:ext cx="437075" cy="344190"/>
            </a:xfrm>
            <a:prstGeom prst="upArrow">
              <a:avLst>
                <a:gd name="adj1" fmla="val 72751"/>
                <a:gd name="adj2" fmla="val 50000"/>
              </a:avLst>
            </a:prstGeom>
            <a:solidFill>
              <a:schemeClr val="accent5"/>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Arial"/>
                </a:rPr>
                <a:t>5</a:t>
              </a:r>
              <a:r>
                <a:rPr kumimoji="0" lang="en-GB" sz="800" b="1" i="0" u="none" strike="noStrike" kern="1200" cap="none" spc="0" normalizeH="0" baseline="0" noProof="0">
                  <a:ln>
                    <a:noFill/>
                  </a:ln>
                  <a:solidFill>
                    <a:prstClr val="white"/>
                  </a:solidFill>
                  <a:effectLst/>
                  <a:uLnTx/>
                  <a:uFillTx/>
                  <a:latin typeface="Arial"/>
                  <a:ea typeface="+mn-ea"/>
                  <a:cs typeface="+mn-cs"/>
                </a:rPr>
                <a:t>%</a:t>
              </a:r>
            </a:p>
          </p:txBody>
        </p:sp>
      </p:grpSp>
      <p:grpSp>
        <p:nvGrpSpPr>
          <p:cNvPr id="23" name="Group 22">
            <a:extLst>
              <a:ext uri="{FF2B5EF4-FFF2-40B4-BE49-F238E27FC236}">
                <a16:creationId xmlns:a16="http://schemas.microsoft.com/office/drawing/2014/main" id="{528A70E5-C12B-6628-176D-E87E73AE1DA9}"/>
              </a:ext>
            </a:extLst>
          </p:cNvPr>
          <p:cNvGrpSpPr/>
          <p:nvPr/>
        </p:nvGrpSpPr>
        <p:grpSpPr>
          <a:xfrm>
            <a:off x="7944042" y="1734729"/>
            <a:ext cx="963967" cy="418316"/>
            <a:chOff x="4538132" y="2530449"/>
            <a:chExt cx="963967" cy="418316"/>
          </a:xfrm>
        </p:grpSpPr>
        <p:sp>
          <p:nvSpPr>
            <p:cNvPr id="24" name="TextBox 23">
              <a:extLst>
                <a:ext uri="{FF2B5EF4-FFF2-40B4-BE49-F238E27FC236}">
                  <a16:creationId xmlns:a16="http://schemas.microsoft.com/office/drawing/2014/main" id="{2C751BB0-EF6F-CA60-363B-8F8618BFA4D5}"/>
                </a:ext>
              </a:extLst>
            </p:cNvPr>
            <p:cNvSpPr txBox="1"/>
            <p:nvPr/>
          </p:nvSpPr>
          <p:spPr>
            <a:xfrm>
              <a:off x="4538132" y="2702544"/>
              <a:ext cx="677334" cy="246221"/>
            </a:xfrm>
            <a:prstGeom prst="rect">
              <a:avLst/>
            </a:prstGeom>
            <a:noFill/>
          </p:spPr>
          <p:txBody>
            <a:bodyPr wrap="square" rtlCol="0">
              <a:spAutoFit/>
            </a:bodyPr>
            <a:lstStyle/>
            <a:p>
              <a:pPr algn="l"/>
              <a:r>
                <a:rPr lang="en-GB" sz="1000" b="1"/>
                <a:t>+£21m</a:t>
              </a:r>
            </a:p>
          </p:txBody>
        </p:sp>
        <p:sp>
          <p:nvSpPr>
            <p:cNvPr id="25" name="Arrow: Up 24">
              <a:extLst>
                <a:ext uri="{FF2B5EF4-FFF2-40B4-BE49-F238E27FC236}">
                  <a16:creationId xmlns:a16="http://schemas.microsoft.com/office/drawing/2014/main" id="{3A69D9A1-1C00-CB6F-74B5-C9A1DF156172}"/>
                </a:ext>
              </a:extLst>
            </p:cNvPr>
            <p:cNvSpPr/>
            <p:nvPr/>
          </p:nvSpPr>
          <p:spPr>
            <a:xfrm>
              <a:off x="5065024" y="2530449"/>
              <a:ext cx="437075" cy="344190"/>
            </a:xfrm>
            <a:prstGeom prst="upArrow">
              <a:avLst>
                <a:gd name="adj1" fmla="val 72751"/>
                <a:gd name="adj2" fmla="val 50000"/>
              </a:avLst>
            </a:prstGeom>
            <a:solidFill>
              <a:schemeClr val="accent5"/>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Arial"/>
                  <a:ea typeface="+mn-ea"/>
                  <a:cs typeface="+mn-cs"/>
                </a:rPr>
                <a:t>27%</a:t>
              </a:r>
            </a:p>
          </p:txBody>
        </p:sp>
      </p:grpSp>
      <p:grpSp>
        <p:nvGrpSpPr>
          <p:cNvPr id="4" name="Group 3">
            <a:extLst>
              <a:ext uri="{FF2B5EF4-FFF2-40B4-BE49-F238E27FC236}">
                <a16:creationId xmlns:a16="http://schemas.microsoft.com/office/drawing/2014/main" id="{B00F8EC3-5044-C5FE-CDC4-2169C860D1C4}"/>
              </a:ext>
            </a:extLst>
          </p:cNvPr>
          <p:cNvGrpSpPr/>
          <p:nvPr/>
        </p:nvGrpSpPr>
        <p:grpSpPr>
          <a:xfrm>
            <a:off x="10041974" y="1525571"/>
            <a:ext cx="963967" cy="418316"/>
            <a:chOff x="4538132" y="2530449"/>
            <a:chExt cx="963967" cy="418316"/>
          </a:xfrm>
        </p:grpSpPr>
        <p:sp>
          <p:nvSpPr>
            <p:cNvPr id="5" name="TextBox 4">
              <a:extLst>
                <a:ext uri="{FF2B5EF4-FFF2-40B4-BE49-F238E27FC236}">
                  <a16:creationId xmlns:a16="http://schemas.microsoft.com/office/drawing/2014/main" id="{4F77AB2B-6229-4BC2-E466-441A838C2819}"/>
                </a:ext>
              </a:extLst>
            </p:cNvPr>
            <p:cNvSpPr txBox="1"/>
            <p:nvPr/>
          </p:nvSpPr>
          <p:spPr>
            <a:xfrm>
              <a:off x="4538132" y="2702544"/>
              <a:ext cx="677334" cy="246221"/>
            </a:xfrm>
            <a:prstGeom prst="rect">
              <a:avLst/>
            </a:prstGeom>
            <a:noFill/>
          </p:spPr>
          <p:txBody>
            <a:bodyPr wrap="square" rtlCol="0">
              <a:spAutoFit/>
            </a:bodyPr>
            <a:lstStyle/>
            <a:p>
              <a:pPr algn="l"/>
              <a:r>
                <a:rPr lang="en-GB" sz="1000" b="1"/>
                <a:t>+£9m</a:t>
              </a:r>
            </a:p>
          </p:txBody>
        </p:sp>
        <p:sp>
          <p:nvSpPr>
            <p:cNvPr id="6" name="Arrow: Up 5">
              <a:extLst>
                <a:ext uri="{FF2B5EF4-FFF2-40B4-BE49-F238E27FC236}">
                  <a16:creationId xmlns:a16="http://schemas.microsoft.com/office/drawing/2014/main" id="{8FFC16EC-88AB-19C8-3A13-911DB39AA227}"/>
                </a:ext>
              </a:extLst>
            </p:cNvPr>
            <p:cNvSpPr/>
            <p:nvPr/>
          </p:nvSpPr>
          <p:spPr>
            <a:xfrm>
              <a:off x="5065024" y="2530449"/>
              <a:ext cx="437075" cy="344190"/>
            </a:xfrm>
            <a:prstGeom prst="upArrow">
              <a:avLst>
                <a:gd name="adj1" fmla="val 72751"/>
                <a:gd name="adj2" fmla="val 50000"/>
              </a:avLst>
            </a:prstGeom>
            <a:solidFill>
              <a:schemeClr val="accent5"/>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Arial"/>
                  <a:ea typeface="+mn-ea"/>
                  <a:cs typeface="+mn-cs"/>
                </a:rPr>
                <a:t>9%</a:t>
              </a:r>
            </a:p>
          </p:txBody>
        </p:sp>
      </p:grpSp>
    </p:spTree>
    <p:extLst>
      <p:ext uri="{BB962C8B-B14F-4D97-AF65-F5344CB8AC3E}">
        <p14:creationId xmlns:p14="http://schemas.microsoft.com/office/powerpoint/2010/main" val="379340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3721-1EC9-3904-DEC6-BFF12B7E98E9}"/>
              </a:ext>
            </a:extLst>
          </p:cNvPr>
          <p:cNvSpPr>
            <a:spLocks noGrp="1"/>
          </p:cNvSpPr>
          <p:nvPr>
            <p:ph type="title"/>
          </p:nvPr>
        </p:nvSpPr>
        <p:spPr/>
        <p:txBody>
          <a:bodyPr/>
          <a:lstStyle/>
          <a:p>
            <a:r>
              <a:rPr lang="en-GB" dirty="0"/>
              <a:t>Commercial broadcasters are unrivalled for scale</a:t>
            </a:r>
          </a:p>
        </p:txBody>
      </p:sp>
      <p:sp>
        <p:nvSpPr>
          <p:cNvPr id="3" name="Text Placeholder 2">
            <a:extLst>
              <a:ext uri="{FF2B5EF4-FFF2-40B4-BE49-F238E27FC236}">
                <a16:creationId xmlns:a16="http://schemas.microsoft.com/office/drawing/2014/main" id="{B9FD3D59-A2D0-92A6-2693-EF52DA101C12}"/>
              </a:ext>
            </a:extLst>
          </p:cNvPr>
          <p:cNvSpPr>
            <a:spLocks noGrp="1"/>
          </p:cNvSpPr>
          <p:nvPr>
            <p:ph type="body" sz="quarter" idx="15"/>
          </p:nvPr>
        </p:nvSpPr>
        <p:spPr/>
        <p:txBody>
          <a:bodyPr/>
          <a:lstStyle/>
          <a:p>
            <a:r>
              <a:rPr lang="en-GB" dirty="0"/>
              <a:t>Source: Barb / All devices – 2022</a:t>
            </a:r>
          </a:p>
        </p:txBody>
      </p:sp>
      <p:graphicFrame>
        <p:nvGraphicFramePr>
          <p:cNvPr id="4" name="Chart 3">
            <a:extLst>
              <a:ext uri="{FF2B5EF4-FFF2-40B4-BE49-F238E27FC236}">
                <a16:creationId xmlns:a16="http://schemas.microsoft.com/office/drawing/2014/main" id="{4D76ED79-41E5-2FA1-CFA4-8D2AC45BBB8D}"/>
              </a:ext>
            </a:extLst>
          </p:cNvPr>
          <p:cNvGraphicFramePr>
            <a:graphicFrameLocks noGrp="1"/>
          </p:cNvGraphicFramePr>
          <p:nvPr/>
        </p:nvGraphicFramePr>
        <p:xfrm>
          <a:off x="268357" y="1373915"/>
          <a:ext cx="11336400" cy="4143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9B8228A8-5EFD-0FD6-AEEA-B1B83FC6734E}"/>
              </a:ext>
            </a:extLst>
          </p:cNvPr>
          <p:cNvSpPr txBox="1"/>
          <p:nvPr/>
        </p:nvSpPr>
        <p:spPr>
          <a:xfrm>
            <a:off x="1917048" y="2730801"/>
            <a:ext cx="1815951" cy="268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b="1" dirty="0"/>
              <a:t>Bubble</a:t>
            </a:r>
            <a:r>
              <a:rPr lang="en-GB" sz="1100" b="1" baseline="0" dirty="0"/>
              <a:t> area represents total volume of daily viewing </a:t>
            </a:r>
            <a:endParaRPr lang="en-GB" sz="1100" b="1" dirty="0"/>
          </a:p>
        </p:txBody>
      </p:sp>
      <p:sp>
        <p:nvSpPr>
          <p:cNvPr id="6" name="TextBox 2">
            <a:extLst>
              <a:ext uri="{FF2B5EF4-FFF2-40B4-BE49-F238E27FC236}">
                <a16:creationId xmlns:a16="http://schemas.microsoft.com/office/drawing/2014/main" id="{87B8EC82-F237-9AE2-8190-BCAEE07D9E4B}"/>
              </a:ext>
            </a:extLst>
          </p:cNvPr>
          <p:cNvSpPr txBox="1"/>
          <p:nvPr/>
        </p:nvSpPr>
        <p:spPr>
          <a:xfrm>
            <a:off x="1872704" y="1548150"/>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600" b="1" dirty="0">
                <a:solidFill>
                  <a:schemeClr val="bg2"/>
                </a:solidFill>
              </a:rPr>
              <a:t>All Individuals – All devices</a:t>
            </a:r>
          </a:p>
        </p:txBody>
      </p:sp>
    </p:spTree>
    <p:extLst>
      <p:ext uri="{BB962C8B-B14F-4D97-AF65-F5344CB8AC3E}">
        <p14:creationId xmlns:p14="http://schemas.microsoft.com/office/powerpoint/2010/main" val="253800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3F6034-8413-8B21-3F45-276865326FC4}"/>
              </a:ext>
            </a:extLst>
          </p:cNvPr>
          <p:cNvSpPr>
            <a:spLocks noGrp="1"/>
          </p:cNvSpPr>
          <p:nvPr>
            <p:ph type="title"/>
          </p:nvPr>
        </p:nvSpPr>
        <p:spPr/>
        <p:txBody>
          <a:bodyPr/>
          <a:lstStyle/>
          <a:p>
            <a:r>
              <a:rPr lang="en-GB" dirty="0"/>
              <a:t>Broadcaster TV was two thirds of Barb’s identified viewing in Dec 2022</a:t>
            </a:r>
          </a:p>
        </p:txBody>
      </p:sp>
      <p:sp>
        <p:nvSpPr>
          <p:cNvPr id="6" name="Text Placeholder 5">
            <a:extLst>
              <a:ext uri="{FF2B5EF4-FFF2-40B4-BE49-F238E27FC236}">
                <a16:creationId xmlns:a16="http://schemas.microsoft.com/office/drawing/2014/main" id="{6A156684-D743-0530-CD70-FC15274EB640}"/>
              </a:ext>
            </a:extLst>
          </p:cNvPr>
          <p:cNvSpPr>
            <a:spLocks noGrp="1"/>
          </p:cNvSpPr>
          <p:nvPr>
            <p:ph type="body" sz="quarter" idx="15"/>
          </p:nvPr>
        </p:nvSpPr>
        <p:spPr/>
        <p:txBody>
          <a:bodyPr/>
          <a:lstStyle/>
          <a:p>
            <a:r>
              <a:rPr lang="en-GB" dirty="0"/>
              <a:t>Source: BARB, Individuals 4+, Barb Online Multiple Screens Network,  1</a:t>
            </a:r>
            <a:r>
              <a:rPr lang="en-GB" baseline="30000" dirty="0"/>
              <a:t>st</a:t>
            </a:r>
            <a:r>
              <a:rPr lang="en-GB" dirty="0"/>
              <a:t> – 31</a:t>
            </a:r>
            <a:r>
              <a:rPr lang="en-GB" baseline="30000" dirty="0"/>
              <a:t>st</a:t>
            </a:r>
            <a:r>
              <a:rPr lang="en-GB" dirty="0"/>
              <a:t> December 2022</a:t>
            </a:r>
          </a:p>
        </p:txBody>
      </p:sp>
      <p:pic>
        <p:nvPicPr>
          <p:cNvPr id="4" name="Picture 3">
            <a:extLst>
              <a:ext uri="{FF2B5EF4-FFF2-40B4-BE49-F238E27FC236}">
                <a16:creationId xmlns:a16="http://schemas.microsoft.com/office/drawing/2014/main" id="{3EB235FE-969A-B338-17E0-D91D83098DD3}"/>
              </a:ext>
            </a:extLst>
          </p:cNvPr>
          <p:cNvPicPr>
            <a:picLocks noChangeAspect="1"/>
          </p:cNvPicPr>
          <p:nvPr/>
        </p:nvPicPr>
        <p:blipFill>
          <a:blip r:embed="rId3"/>
          <a:stretch>
            <a:fillRect/>
          </a:stretch>
        </p:blipFill>
        <p:spPr>
          <a:xfrm>
            <a:off x="2267863" y="1293774"/>
            <a:ext cx="7420148" cy="3834946"/>
          </a:xfrm>
          <a:prstGeom prst="rect">
            <a:avLst/>
          </a:prstGeom>
          <a:effectLst>
            <a:outerShdw blurRad="241300" dist="38100" dir="2700000" algn="tl" rotWithShape="0">
              <a:prstClr val="black">
                <a:alpha val="40000"/>
              </a:prstClr>
            </a:outerShdw>
          </a:effectLst>
        </p:spPr>
      </p:pic>
    </p:spTree>
    <p:extLst>
      <p:ext uri="{BB962C8B-B14F-4D97-AF65-F5344CB8AC3E}">
        <p14:creationId xmlns:p14="http://schemas.microsoft.com/office/powerpoint/2010/main" val="121906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4C62DF-E903-EF0E-CBCA-EE87DEEEEA1F}"/>
              </a:ext>
            </a:extLst>
          </p:cNvPr>
          <p:cNvPicPr>
            <a:picLocks noChangeAspect="1"/>
          </p:cNvPicPr>
          <p:nvPr/>
        </p:nvPicPr>
        <p:blipFill>
          <a:blip r:embed="rId3"/>
          <a:stretch>
            <a:fillRect/>
          </a:stretch>
        </p:blipFill>
        <p:spPr>
          <a:xfrm>
            <a:off x="1510272" y="1058993"/>
            <a:ext cx="9171456" cy="4193640"/>
          </a:xfrm>
          <a:prstGeom prst="rect">
            <a:avLst/>
          </a:prstGeom>
          <a:effectLst>
            <a:outerShdw blurRad="266700" dist="38100" dir="2700000" algn="ctr" rotWithShape="0">
              <a:srgbClr val="000000">
                <a:alpha val="40000"/>
              </a:srgbClr>
            </a:outerShdw>
          </a:effectLst>
        </p:spPr>
      </p:pic>
      <p:sp>
        <p:nvSpPr>
          <p:cNvPr id="2" name="Title 1">
            <a:extLst>
              <a:ext uri="{FF2B5EF4-FFF2-40B4-BE49-F238E27FC236}">
                <a16:creationId xmlns:a16="http://schemas.microsoft.com/office/drawing/2014/main" id="{31A633AA-99C0-4795-AF77-8A309EAAC2F0}"/>
              </a:ext>
            </a:extLst>
          </p:cNvPr>
          <p:cNvSpPr>
            <a:spLocks noGrp="1"/>
          </p:cNvSpPr>
          <p:nvPr>
            <p:ph type="title"/>
          </p:nvPr>
        </p:nvSpPr>
        <p:spPr/>
        <p:txBody>
          <a:bodyPr>
            <a:normAutofit/>
          </a:bodyPr>
          <a:lstStyle/>
          <a:p>
            <a:r>
              <a:rPr lang="en-GB" dirty="0">
                <a:solidFill>
                  <a:schemeClr val="accent1"/>
                </a:solidFill>
              </a:rPr>
              <a:t>The TV screen drives the highest ad recall of all devices</a:t>
            </a:r>
            <a:endParaRPr lang="en-GB" sz="2800" dirty="0">
              <a:solidFill>
                <a:schemeClr val="accent1"/>
              </a:solidFill>
            </a:endParaRPr>
          </a:p>
        </p:txBody>
      </p:sp>
      <p:sp>
        <p:nvSpPr>
          <p:cNvPr id="5" name="Text Placeholder 4">
            <a:extLst>
              <a:ext uri="{FF2B5EF4-FFF2-40B4-BE49-F238E27FC236}">
                <a16:creationId xmlns:a16="http://schemas.microsoft.com/office/drawing/2014/main" id="{11D8E1B8-CA3D-15A8-5CE7-B49937472888}"/>
              </a:ext>
            </a:extLst>
          </p:cNvPr>
          <p:cNvSpPr>
            <a:spLocks noGrp="1"/>
          </p:cNvSpPr>
          <p:nvPr>
            <p:ph type="body" sz="quarter" idx="15"/>
          </p:nvPr>
        </p:nvSpPr>
        <p:spPr/>
        <p:txBody>
          <a:bodyPr/>
          <a:lstStyle/>
          <a:p>
            <a:r>
              <a:rPr lang="en-US" dirty="0"/>
              <a:t>Source: Context Effects, Map the Territory &amp; Tapestry Research, 2024</a:t>
            </a:r>
          </a:p>
        </p:txBody>
      </p:sp>
    </p:spTree>
    <p:extLst>
      <p:ext uri="{BB962C8B-B14F-4D97-AF65-F5344CB8AC3E}">
        <p14:creationId xmlns:p14="http://schemas.microsoft.com/office/powerpoint/2010/main" val="18156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E052-016D-000D-4CE7-CD8DBB5667B7}"/>
              </a:ext>
            </a:extLst>
          </p:cNvPr>
          <p:cNvSpPr>
            <a:spLocks noGrp="1"/>
          </p:cNvSpPr>
          <p:nvPr>
            <p:ph type="title"/>
          </p:nvPr>
        </p:nvSpPr>
        <p:spPr>
          <a:xfrm>
            <a:off x="371475" y="359944"/>
            <a:ext cx="11820525" cy="1021181"/>
          </a:xfrm>
        </p:spPr>
        <p:txBody>
          <a:bodyPr>
            <a:normAutofit/>
          </a:bodyPr>
          <a:lstStyle/>
          <a:p>
            <a:r>
              <a:rPr lang="en-US" sz="2800" dirty="0"/>
              <a:t>TV is a trusted medium</a:t>
            </a:r>
          </a:p>
        </p:txBody>
      </p:sp>
      <p:sp>
        <p:nvSpPr>
          <p:cNvPr id="3" name="Text Placeholder 2">
            <a:extLst>
              <a:ext uri="{FF2B5EF4-FFF2-40B4-BE49-F238E27FC236}">
                <a16:creationId xmlns:a16="http://schemas.microsoft.com/office/drawing/2014/main" id="{72F860CA-3048-1390-7C39-EE84A0BABD12}"/>
              </a:ext>
            </a:extLst>
          </p:cNvPr>
          <p:cNvSpPr>
            <a:spLocks noGrp="1"/>
          </p:cNvSpPr>
          <p:nvPr>
            <p:ph type="body" sz="quarter" idx="15"/>
          </p:nvPr>
        </p:nvSpPr>
        <p:spPr/>
        <p:txBody>
          <a:bodyPr/>
          <a:lstStyle/>
          <a:p>
            <a:r>
              <a:rPr lang="en-GB" dirty="0"/>
              <a:t>Source</a:t>
            </a:r>
            <a:r>
              <a:rPr lang="en-US" dirty="0"/>
              <a:t>: IPA Databank 2014-2022 for profit cases *data available from 2016</a:t>
            </a:r>
            <a:endParaRPr lang="en-GB" dirty="0"/>
          </a:p>
        </p:txBody>
      </p:sp>
      <p:pic>
        <p:nvPicPr>
          <p:cNvPr id="5" name="Picture 4">
            <a:extLst>
              <a:ext uri="{FF2B5EF4-FFF2-40B4-BE49-F238E27FC236}">
                <a16:creationId xmlns:a16="http://schemas.microsoft.com/office/drawing/2014/main" id="{D2198AFC-238C-027E-A970-F59E56FA0094}"/>
              </a:ext>
            </a:extLst>
          </p:cNvPr>
          <p:cNvPicPr>
            <a:picLocks noChangeAspect="1"/>
          </p:cNvPicPr>
          <p:nvPr/>
        </p:nvPicPr>
        <p:blipFill>
          <a:blip r:embed="rId3"/>
          <a:stretch>
            <a:fillRect/>
          </a:stretch>
        </p:blipFill>
        <p:spPr>
          <a:xfrm>
            <a:off x="1455735" y="1264294"/>
            <a:ext cx="8660354" cy="3618791"/>
          </a:xfrm>
          <a:prstGeom prst="rect">
            <a:avLst/>
          </a:prstGeom>
          <a:effectLst>
            <a:outerShdw blurRad="266700" dist="38100" dir="2700000" algn="ctr" rotWithShape="0">
              <a:srgbClr val="000000">
                <a:alpha val="40000"/>
              </a:srgbClr>
            </a:outerShdw>
          </a:effectLst>
        </p:spPr>
      </p:pic>
      <p:grpSp>
        <p:nvGrpSpPr>
          <p:cNvPr id="11" name="Group 10">
            <a:extLst>
              <a:ext uri="{FF2B5EF4-FFF2-40B4-BE49-F238E27FC236}">
                <a16:creationId xmlns:a16="http://schemas.microsoft.com/office/drawing/2014/main" id="{791A554F-3AD2-89E0-8AD5-756412CA4344}"/>
              </a:ext>
            </a:extLst>
          </p:cNvPr>
          <p:cNvGrpSpPr/>
          <p:nvPr/>
        </p:nvGrpSpPr>
        <p:grpSpPr>
          <a:xfrm>
            <a:off x="9925522" y="5273288"/>
            <a:ext cx="2028365" cy="466476"/>
            <a:chOff x="9925522" y="5273288"/>
            <a:chExt cx="2028365" cy="466476"/>
          </a:xfrm>
        </p:grpSpPr>
        <p:pic>
          <p:nvPicPr>
            <p:cNvPr id="8" name="Picture 7">
              <a:extLst>
                <a:ext uri="{FF2B5EF4-FFF2-40B4-BE49-F238E27FC236}">
                  <a16:creationId xmlns:a16="http://schemas.microsoft.com/office/drawing/2014/main" id="{31513230-041B-AF2E-E8FF-6763A3C8B34F}"/>
                </a:ext>
              </a:extLst>
            </p:cNvPr>
            <p:cNvPicPr>
              <a:picLocks noChangeAspect="1"/>
            </p:cNvPicPr>
            <p:nvPr/>
          </p:nvPicPr>
          <p:blipFill>
            <a:blip r:embed="rId4"/>
            <a:stretch>
              <a:fillRect/>
            </a:stretch>
          </p:blipFill>
          <p:spPr>
            <a:xfrm>
              <a:off x="9925522" y="5301706"/>
              <a:ext cx="1257665" cy="409640"/>
            </a:xfrm>
            <a:prstGeom prst="rect">
              <a:avLst/>
            </a:prstGeom>
          </p:spPr>
        </p:pic>
        <p:pic>
          <p:nvPicPr>
            <p:cNvPr id="10" name="Picture 9">
              <a:extLst>
                <a:ext uri="{FF2B5EF4-FFF2-40B4-BE49-F238E27FC236}">
                  <a16:creationId xmlns:a16="http://schemas.microsoft.com/office/drawing/2014/main" id="{5BCDDEBF-453B-9232-0EB7-178293DF6D87}"/>
                </a:ext>
              </a:extLst>
            </p:cNvPr>
            <p:cNvPicPr>
              <a:picLocks noChangeAspect="1"/>
            </p:cNvPicPr>
            <p:nvPr/>
          </p:nvPicPr>
          <p:blipFill>
            <a:blip r:embed="rId5"/>
            <a:stretch>
              <a:fillRect/>
            </a:stretch>
          </p:blipFill>
          <p:spPr>
            <a:xfrm>
              <a:off x="11183187" y="5273288"/>
              <a:ext cx="770700" cy="466476"/>
            </a:xfrm>
            <a:prstGeom prst="rect">
              <a:avLst/>
            </a:prstGeom>
          </p:spPr>
        </p:pic>
      </p:grpSp>
    </p:spTree>
    <p:extLst>
      <p:ext uri="{BB962C8B-B14F-4D97-AF65-F5344CB8AC3E}">
        <p14:creationId xmlns:p14="http://schemas.microsoft.com/office/powerpoint/2010/main" val="336435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95371F-5714-D624-930B-54B718BABAAF}"/>
              </a:ext>
            </a:extLst>
          </p:cNvPr>
          <p:cNvPicPr>
            <a:picLocks noChangeAspect="1"/>
          </p:cNvPicPr>
          <p:nvPr/>
        </p:nvPicPr>
        <p:blipFill rotWithShape="1">
          <a:blip r:embed="rId3"/>
          <a:srcRect l="30403" r="11022"/>
          <a:stretch/>
        </p:blipFill>
        <p:spPr>
          <a:xfrm>
            <a:off x="6007893" y="0"/>
            <a:ext cx="6184106" cy="5938635"/>
          </a:xfrm>
          <a:prstGeom prst="rect">
            <a:avLst/>
          </a:prstGeom>
        </p:spPr>
      </p:pic>
      <p:sp>
        <p:nvSpPr>
          <p:cNvPr id="13" name="Title 12">
            <a:extLst>
              <a:ext uri="{FF2B5EF4-FFF2-40B4-BE49-F238E27FC236}">
                <a16:creationId xmlns:a16="http://schemas.microsoft.com/office/drawing/2014/main" id="{7C37264E-DAE7-3642-15FB-337ABF86949A}"/>
              </a:ext>
            </a:extLst>
          </p:cNvPr>
          <p:cNvSpPr>
            <a:spLocks noGrp="1"/>
          </p:cNvSpPr>
          <p:nvPr>
            <p:ph type="title"/>
          </p:nvPr>
        </p:nvSpPr>
        <p:spPr/>
        <p:txBody>
          <a:bodyPr>
            <a:noAutofit/>
          </a:bodyPr>
          <a:lstStyle/>
          <a:p>
            <a:r>
              <a:rPr lang="en-GB" sz="2400" dirty="0"/>
              <a:t>Ads that conveyed information in both a visual and auditory way performed better</a:t>
            </a:r>
          </a:p>
        </p:txBody>
      </p:sp>
      <p:sp>
        <p:nvSpPr>
          <p:cNvPr id="16" name="Text Placeholder 15">
            <a:extLst>
              <a:ext uri="{FF2B5EF4-FFF2-40B4-BE49-F238E27FC236}">
                <a16:creationId xmlns:a16="http://schemas.microsoft.com/office/drawing/2014/main" id="{3CA28653-D40E-1618-8E26-0911F906BE71}"/>
              </a:ext>
            </a:extLst>
          </p:cNvPr>
          <p:cNvSpPr>
            <a:spLocks noGrp="1"/>
          </p:cNvSpPr>
          <p:nvPr>
            <p:ph type="body" sz="quarter" idx="15"/>
          </p:nvPr>
        </p:nvSpPr>
        <p:spPr>
          <a:xfrm>
            <a:off x="377759" y="5365115"/>
            <a:ext cx="3920864" cy="304800"/>
          </a:xfrm>
        </p:spPr>
        <p:txBody>
          <a:bodyPr/>
          <a:lstStyle/>
          <a:p>
            <a:r>
              <a:rPr lang="en-US" dirty="0"/>
              <a:t>Source: Competing for Attention, GITR / Thinkbox 2023, n=305</a:t>
            </a:r>
            <a:r>
              <a:rPr lang="en-GB" dirty="0"/>
              <a:t>.  Full attention state only</a:t>
            </a:r>
            <a:endParaRPr lang="en-US" dirty="0"/>
          </a:p>
        </p:txBody>
      </p:sp>
      <p:graphicFrame>
        <p:nvGraphicFramePr>
          <p:cNvPr id="17" name="Content Placeholder 7">
            <a:extLst>
              <a:ext uri="{FF2B5EF4-FFF2-40B4-BE49-F238E27FC236}">
                <a16:creationId xmlns:a16="http://schemas.microsoft.com/office/drawing/2014/main" id="{58E8007B-5438-1835-916F-79C1875360E6}"/>
              </a:ext>
            </a:extLst>
          </p:cNvPr>
          <p:cNvGraphicFramePr>
            <a:graphicFrameLocks/>
          </p:cNvGraphicFramePr>
          <p:nvPr/>
        </p:nvGraphicFramePr>
        <p:xfrm>
          <a:off x="379413" y="1614488"/>
          <a:ext cx="5562600" cy="365125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F2FC2D17-9BE6-8173-3082-ACDD32275BF8}"/>
              </a:ext>
            </a:extLst>
          </p:cNvPr>
          <p:cNvSpPr txBox="1"/>
          <p:nvPr/>
        </p:nvSpPr>
        <p:spPr>
          <a:xfrm rot="16200000">
            <a:off x="10320073" y="4157422"/>
            <a:ext cx="331620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prstClr val="white"/>
                </a:solidFill>
                <a:latin typeface="Arial"/>
              </a:rPr>
              <a:t>JD Sports, The Bag For Life</a:t>
            </a:r>
            <a:endParaRPr kumimoji="0" lang="en-GB"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extBox 1">
            <a:extLst>
              <a:ext uri="{FF2B5EF4-FFF2-40B4-BE49-F238E27FC236}">
                <a16:creationId xmlns:a16="http://schemas.microsoft.com/office/drawing/2014/main" id="{CBF77458-8EB6-7B31-68DE-0FAD44253521}"/>
              </a:ext>
            </a:extLst>
          </p:cNvPr>
          <p:cNvSpPr txBox="1"/>
          <p:nvPr/>
        </p:nvSpPr>
        <p:spPr>
          <a:xfrm rot="16200000">
            <a:off x="-1502062" y="3182762"/>
            <a:ext cx="3581523"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 responses at high attention but low confidence </a:t>
            </a:r>
          </a:p>
        </p:txBody>
      </p:sp>
    </p:spTree>
    <p:extLst>
      <p:ext uri="{BB962C8B-B14F-4D97-AF65-F5344CB8AC3E}">
        <p14:creationId xmlns:p14="http://schemas.microsoft.com/office/powerpoint/2010/main" val="236082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E052-016D-000D-4CE7-CD8DBB5667B7}"/>
              </a:ext>
            </a:extLst>
          </p:cNvPr>
          <p:cNvSpPr>
            <a:spLocks noGrp="1"/>
          </p:cNvSpPr>
          <p:nvPr>
            <p:ph type="title"/>
          </p:nvPr>
        </p:nvSpPr>
        <p:spPr>
          <a:xfrm>
            <a:off x="371475" y="359944"/>
            <a:ext cx="11820525" cy="1021181"/>
          </a:xfrm>
        </p:spPr>
        <p:txBody>
          <a:bodyPr>
            <a:normAutofit/>
          </a:bodyPr>
          <a:lstStyle/>
          <a:p>
            <a:r>
              <a:rPr lang="en-GB" sz="2800" dirty="0"/>
              <a:t>Auditory attention more resilient to distraction than visual attention</a:t>
            </a:r>
          </a:p>
        </p:txBody>
      </p:sp>
      <p:sp>
        <p:nvSpPr>
          <p:cNvPr id="3" name="Text Placeholder 2">
            <a:extLst>
              <a:ext uri="{FF2B5EF4-FFF2-40B4-BE49-F238E27FC236}">
                <a16:creationId xmlns:a16="http://schemas.microsoft.com/office/drawing/2014/main" id="{72F860CA-3048-1390-7C39-EE84A0BABD12}"/>
              </a:ext>
            </a:extLst>
          </p:cNvPr>
          <p:cNvSpPr>
            <a:spLocks noGrp="1"/>
          </p:cNvSpPr>
          <p:nvPr>
            <p:ph type="body" sz="quarter" idx="15"/>
          </p:nvPr>
        </p:nvSpPr>
        <p:spPr/>
        <p:txBody>
          <a:bodyPr/>
          <a:lstStyle/>
          <a:p>
            <a:r>
              <a:rPr lang="en-GB" dirty="0"/>
              <a:t>Source: Competing for Attention, GITR / Thinkbox, 2023, n=305</a:t>
            </a:r>
          </a:p>
        </p:txBody>
      </p:sp>
      <p:pic>
        <p:nvPicPr>
          <p:cNvPr id="7" name="Picture 6">
            <a:extLst>
              <a:ext uri="{FF2B5EF4-FFF2-40B4-BE49-F238E27FC236}">
                <a16:creationId xmlns:a16="http://schemas.microsoft.com/office/drawing/2014/main" id="{E1676F35-4420-D428-7BAE-13AD046B5656}"/>
              </a:ext>
            </a:extLst>
          </p:cNvPr>
          <p:cNvPicPr>
            <a:picLocks noChangeAspect="1"/>
          </p:cNvPicPr>
          <p:nvPr/>
        </p:nvPicPr>
        <p:blipFill>
          <a:blip r:embed="rId3"/>
          <a:stretch>
            <a:fillRect/>
          </a:stretch>
        </p:blipFill>
        <p:spPr>
          <a:xfrm>
            <a:off x="2527030" y="1188085"/>
            <a:ext cx="7137939" cy="3726573"/>
          </a:xfrm>
          <a:prstGeom prst="rect">
            <a:avLst/>
          </a:prstGeom>
          <a:effectLst>
            <a:outerShdw blurRad="266700" dist="38100" dir="2700000" algn="tl" rotWithShape="0">
              <a:prstClr val="black">
                <a:alpha val="40000"/>
              </a:prstClr>
            </a:outerShdw>
          </a:effectLst>
        </p:spPr>
      </p:pic>
    </p:spTree>
    <p:extLst>
      <p:ext uri="{BB962C8B-B14F-4D97-AF65-F5344CB8AC3E}">
        <p14:creationId xmlns:p14="http://schemas.microsoft.com/office/powerpoint/2010/main" val="389784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50D6E-C2C2-516F-89E4-F9D8FC3FA84D}"/>
              </a:ext>
            </a:extLst>
          </p:cNvPr>
          <p:cNvSpPr>
            <a:spLocks noGrp="1"/>
          </p:cNvSpPr>
          <p:nvPr>
            <p:ph type="title"/>
          </p:nvPr>
        </p:nvSpPr>
        <p:spPr/>
        <p:txBody>
          <a:bodyPr>
            <a:normAutofit/>
          </a:bodyPr>
          <a:lstStyle/>
          <a:p>
            <a:r>
              <a:rPr lang="en-GB" sz="2800" dirty="0"/>
              <a:t>Creativity is the biggest advertising profitability multiplier within our control</a:t>
            </a:r>
          </a:p>
        </p:txBody>
      </p:sp>
      <p:sp>
        <p:nvSpPr>
          <p:cNvPr id="3" name="Text Placeholder 2">
            <a:extLst>
              <a:ext uri="{FF2B5EF4-FFF2-40B4-BE49-F238E27FC236}">
                <a16:creationId xmlns:a16="http://schemas.microsoft.com/office/drawing/2014/main" id="{F7EE1578-B1B4-875D-3EBF-044B6CAE87D1}"/>
              </a:ext>
            </a:extLst>
          </p:cNvPr>
          <p:cNvSpPr>
            <a:spLocks noGrp="1"/>
          </p:cNvSpPr>
          <p:nvPr>
            <p:ph type="body" sz="quarter" idx="15"/>
          </p:nvPr>
        </p:nvSpPr>
        <p:spPr>
          <a:xfrm>
            <a:off x="257175" y="5530121"/>
            <a:ext cx="11334817" cy="304800"/>
          </a:xfrm>
        </p:spPr>
        <p:txBody>
          <a:bodyPr/>
          <a:lstStyle/>
          <a:p>
            <a:r>
              <a:rPr lang="en-GB" dirty="0"/>
              <a:t>Source: The Drivers of Profitability, 2023, Paul Dyson </a:t>
            </a:r>
            <a:r>
              <a:rPr lang="en-GB"/>
              <a:t>- accelero, </a:t>
            </a:r>
            <a:r>
              <a:rPr lang="en-GB" dirty="0"/>
              <a:t>ROI multiplier = area of the circle </a:t>
            </a:r>
          </a:p>
        </p:txBody>
      </p:sp>
      <p:sp>
        <p:nvSpPr>
          <p:cNvPr id="11" name="Oval 10">
            <a:extLst>
              <a:ext uri="{FF2B5EF4-FFF2-40B4-BE49-F238E27FC236}">
                <a16:creationId xmlns:a16="http://schemas.microsoft.com/office/drawing/2014/main" id="{C45BC7BA-CA50-188B-8730-B5A24DB55472}"/>
              </a:ext>
            </a:extLst>
          </p:cNvPr>
          <p:cNvSpPr/>
          <p:nvPr/>
        </p:nvSpPr>
        <p:spPr>
          <a:xfrm>
            <a:off x="9070696" y="1943568"/>
            <a:ext cx="2160000" cy="2160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72D87"/>
                </a:solidFill>
                <a:effectLst/>
                <a:uLnTx/>
                <a:uFillTx/>
                <a:latin typeface="Arial"/>
                <a:ea typeface="+mn-ea"/>
                <a:cs typeface="+mn-cs"/>
              </a:rPr>
              <a:t>X</a:t>
            </a:r>
            <a:r>
              <a:rPr kumimoji="0" lang="en-GB" sz="4400" b="1" i="0" u="none" strike="noStrike" kern="1200" cap="none" spc="0" normalizeH="0" baseline="0" noProof="0" dirty="0">
                <a:ln>
                  <a:noFill/>
                </a:ln>
                <a:solidFill>
                  <a:srgbClr val="372D87"/>
                </a:solidFill>
                <a:effectLst/>
                <a:uLnTx/>
                <a:uFillTx/>
                <a:latin typeface="Arial"/>
                <a:ea typeface="+mn-ea"/>
                <a:cs typeface="+mn-cs"/>
              </a:rPr>
              <a:t> 20</a:t>
            </a:r>
          </a:p>
        </p:txBody>
      </p:sp>
      <p:sp>
        <p:nvSpPr>
          <p:cNvPr id="21" name="TextBox 20">
            <a:extLst>
              <a:ext uri="{FF2B5EF4-FFF2-40B4-BE49-F238E27FC236}">
                <a16:creationId xmlns:a16="http://schemas.microsoft.com/office/drawing/2014/main" id="{71E2799F-14B2-8572-AD55-3D6768602236}"/>
              </a:ext>
            </a:extLst>
          </p:cNvPr>
          <p:cNvSpPr txBox="1"/>
          <p:nvPr/>
        </p:nvSpPr>
        <p:spPr>
          <a:xfrm>
            <a:off x="9525204" y="4467960"/>
            <a:ext cx="1250985" cy="338554"/>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Brand size</a:t>
            </a:r>
          </a:p>
        </p:txBody>
      </p:sp>
      <p:sp>
        <p:nvSpPr>
          <p:cNvPr id="12" name="Oval 11">
            <a:extLst>
              <a:ext uri="{FF2B5EF4-FFF2-40B4-BE49-F238E27FC236}">
                <a16:creationId xmlns:a16="http://schemas.microsoft.com/office/drawing/2014/main" id="{A7E9C276-0904-5E36-78B8-93AF44E22176}"/>
              </a:ext>
            </a:extLst>
          </p:cNvPr>
          <p:cNvSpPr/>
          <p:nvPr/>
        </p:nvSpPr>
        <p:spPr>
          <a:xfrm>
            <a:off x="7274558" y="2429568"/>
            <a:ext cx="1674000" cy="1674000"/>
          </a:xfrm>
          <a:prstGeom prst="ellipse">
            <a:avLst/>
          </a:pr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X</a:t>
            </a:r>
            <a:r>
              <a:rPr kumimoji="0" lang="en-GB" sz="3200" b="1" i="0" u="none" strike="noStrike" kern="1200" cap="none" spc="0" normalizeH="0" baseline="0" noProof="0" dirty="0">
                <a:ln>
                  <a:noFill/>
                </a:ln>
                <a:solidFill>
                  <a:prstClr val="white"/>
                </a:solidFill>
                <a:effectLst/>
                <a:uLnTx/>
                <a:uFillTx/>
                <a:latin typeface="Arial"/>
                <a:ea typeface="+mn-ea"/>
                <a:cs typeface="+mn-cs"/>
              </a:rPr>
              <a:t> 12</a:t>
            </a:r>
            <a:endParaRPr kumimoji="0" lang="en-GB" sz="6000" b="1" i="0" u="none" strike="noStrike" kern="1200" cap="none" spc="0" normalizeH="0" baseline="0" noProof="0" dirty="0">
              <a:ln>
                <a:noFill/>
              </a:ln>
              <a:solidFill>
                <a:prstClr val="white"/>
              </a:solidFill>
              <a:effectLst/>
              <a:uLnTx/>
              <a:uFillTx/>
              <a:latin typeface="Arial"/>
              <a:ea typeface="+mn-ea"/>
              <a:cs typeface="+mn-cs"/>
            </a:endParaRPr>
          </a:p>
        </p:txBody>
      </p:sp>
      <p:sp>
        <p:nvSpPr>
          <p:cNvPr id="22" name="TextBox 21">
            <a:extLst>
              <a:ext uri="{FF2B5EF4-FFF2-40B4-BE49-F238E27FC236}">
                <a16:creationId xmlns:a16="http://schemas.microsoft.com/office/drawing/2014/main" id="{23F86AD9-D1CB-24B3-C35E-667D1E38ADE4}"/>
              </a:ext>
            </a:extLst>
          </p:cNvPr>
          <p:cNvSpPr txBox="1"/>
          <p:nvPr/>
        </p:nvSpPr>
        <p:spPr>
          <a:xfrm>
            <a:off x="7349345" y="4472335"/>
            <a:ext cx="1516762" cy="307777"/>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D4D4D"/>
                </a:solidFill>
                <a:effectLst/>
                <a:uLnTx/>
                <a:uFillTx/>
                <a:latin typeface="Arial"/>
                <a:ea typeface="+mn-ea"/>
                <a:cs typeface="+mn-cs"/>
              </a:rPr>
              <a:t>Creative quality</a:t>
            </a:r>
          </a:p>
        </p:txBody>
      </p:sp>
      <p:sp>
        <p:nvSpPr>
          <p:cNvPr id="13" name="Oval 12">
            <a:extLst>
              <a:ext uri="{FF2B5EF4-FFF2-40B4-BE49-F238E27FC236}">
                <a16:creationId xmlns:a16="http://schemas.microsoft.com/office/drawing/2014/main" id="{D2387A7F-ADB2-A2D6-FBB8-C893CFA2FB5D}"/>
              </a:ext>
            </a:extLst>
          </p:cNvPr>
          <p:cNvSpPr/>
          <p:nvPr/>
        </p:nvSpPr>
        <p:spPr>
          <a:xfrm>
            <a:off x="6087709" y="3023568"/>
            <a:ext cx="1080000" cy="1080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a:t>
            </a:r>
            <a:r>
              <a:rPr kumimoji="0" lang="en-GB" sz="1200" b="1" i="0" u="none" strike="noStrike" kern="1200" cap="none" spc="0" normalizeH="0" baseline="0" noProof="0" dirty="0">
                <a:ln>
                  <a:noFill/>
                </a:ln>
                <a:solidFill>
                  <a:srgbClr val="372D87"/>
                </a:solidFill>
                <a:effectLst/>
                <a:uLnTx/>
                <a:uFillTx/>
                <a:latin typeface="Arial"/>
                <a:ea typeface="+mn-ea"/>
                <a:cs typeface="+mn-cs"/>
              </a:rPr>
              <a:t> 5</a:t>
            </a:r>
            <a:endParaRPr kumimoji="0" lang="en-GB" sz="4400" b="1" i="0" u="none" strike="noStrike" kern="1200" cap="none" spc="0" normalizeH="0" baseline="0" noProof="0" dirty="0">
              <a:ln>
                <a:noFill/>
              </a:ln>
              <a:solidFill>
                <a:srgbClr val="372D87"/>
              </a:solidFill>
              <a:effectLst/>
              <a:uLnTx/>
              <a:uFillTx/>
              <a:latin typeface="Arial"/>
              <a:ea typeface="+mn-ea"/>
              <a:cs typeface="+mn-cs"/>
            </a:endParaRPr>
          </a:p>
        </p:txBody>
      </p:sp>
      <p:sp>
        <p:nvSpPr>
          <p:cNvPr id="23" name="TextBox 22">
            <a:extLst>
              <a:ext uri="{FF2B5EF4-FFF2-40B4-BE49-F238E27FC236}">
                <a16:creationId xmlns:a16="http://schemas.microsoft.com/office/drawing/2014/main" id="{E967ACD9-A9DB-D124-4393-DC5C252E52C2}"/>
              </a:ext>
            </a:extLst>
          </p:cNvPr>
          <p:cNvSpPr txBox="1"/>
          <p:nvPr/>
        </p:nvSpPr>
        <p:spPr>
          <a:xfrm>
            <a:off x="6002217" y="4360238"/>
            <a:ext cx="1250984" cy="553998"/>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Budget setting across geographies</a:t>
            </a:r>
          </a:p>
        </p:txBody>
      </p:sp>
      <p:sp>
        <p:nvSpPr>
          <p:cNvPr id="14" name="Oval 13">
            <a:extLst>
              <a:ext uri="{FF2B5EF4-FFF2-40B4-BE49-F238E27FC236}">
                <a16:creationId xmlns:a16="http://schemas.microsoft.com/office/drawing/2014/main" id="{0A5EA811-DCA0-3727-DA09-39A3C62D170E}"/>
              </a:ext>
            </a:extLst>
          </p:cNvPr>
          <p:cNvSpPr/>
          <p:nvPr/>
        </p:nvSpPr>
        <p:spPr>
          <a:xfrm>
            <a:off x="5119473" y="3268368"/>
            <a:ext cx="835200" cy="8352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a:t>
            </a:r>
            <a:r>
              <a:rPr kumimoji="0" lang="en-GB" sz="1100" b="1" i="0" u="none" strike="noStrike" kern="1200" cap="none" spc="0" normalizeH="0" baseline="0" noProof="0" dirty="0">
                <a:ln>
                  <a:noFill/>
                </a:ln>
                <a:solidFill>
                  <a:srgbClr val="372D87"/>
                </a:solidFill>
                <a:effectLst/>
                <a:uLnTx/>
                <a:uFillTx/>
                <a:latin typeface="Arial"/>
                <a:ea typeface="+mn-ea"/>
                <a:cs typeface="+mn-cs"/>
              </a:rPr>
              <a:t>3</a:t>
            </a:r>
            <a:endParaRPr kumimoji="0" lang="en-GB" sz="4000" b="1" i="0" u="none" strike="noStrike" kern="1200" cap="none" spc="0" normalizeH="0" baseline="0" noProof="0" dirty="0">
              <a:ln>
                <a:noFill/>
              </a:ln>
              <a:solidFill>
                <a:srgbClr val="372D87"/>
              </a:solidFill>
              <a:effectLst/>
              <a:uLnTx/>
              <a:uFillTx/>
              <a:latin typeface="Arial"/>
              <a:ea typeface="+mn-ea"/>
              <a:cs typeface="+mn-cs"/>
            </a:endParaRPr>
          </a:p>
        </p:txBody>
      </p:sp>
      <p:sp>
        <p:nvSpPr>
          <p:cNvPr id="24" name="TextBox 23">
            <a:extLst>
              <a:ext uri="{FF2B5EF4-FFF2-40B4-BE49-F238E27FC236}">
                <a16:creationId xmlns:a16="http://schemas.microsoft.com/office/drawing/2014/main" id="{68FC698E-E5E7-C22B-6F6B-8F9A8C9EF7DF}"/>
              </a:ext>
            </a:extLst>
          </p:cNvPr>
          <p:cNvSpPr txBox="1"/>
          <p:nvPr/>
        </p:nvSpPr>
        <p:spPr>
          <a:xfrm>
            <a:off x="4986199" y="4360238"/>
            <a:ext cx="1101748" cy="553998"/>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Budget setting across portfolios</a:t>
            </a:r>
          </a:p>
        </p:txBody>
      </p:sp>
      <p:sp>
        <p:nvSpPr>
          <p:cNvPr id="15" name="Oval 14">
            <a:extLst>
              <a:ext uri="{FF2B5EF4-FFF2-40B4-BE49-F238E27FC236}">
                <a16:creationId xmlns:a16="http://schemas.microsoft.com/office/drawing/2014/main" id="{D54097C9-829B-1925-ACCB-31D2735817E6}"/>
              </a:ext>
            </a:extLst>
          </p:cNvPr>
          <p:cNvSpPr/>
          <p:nvPr/>
        </p:nvSpPr>
        <p:spPr>
          <a:xfrm>
            <a:off x="4217377" y="3340368"/>
            <a:ext cx="763200" cy="7632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a:t>
            </a:r>
            <a:r>
              <a:rPr kumimoji="0" lang="en-GB" sz="1050" b="1" i="0" u="none" strike="noStrike" kern="1200" cap="none" spc="0" normalizeH="0" baseline="0" noProof="0" dirty="0">
                <a:ln>
                  <a:noFill/>
                </a:ln>
                <a:solidFill>
                  <a:srgbClr val="372D87"/>
                </a:solidFill>
                <a:effectLst/>
                <a:uLnTx/>
                <a:uFillTx/>
                <a:latin typeface="Arial"/>
                <a:ea typeface="+mn-ea"/>
                <a:cs typeface="+mn-cs"/>
              </a:rPr>
              <a:t> 2.5</a:t>
            </a:r>
            <a:endParaRPr kumimoji="0" lang="en-GB" sz="3600" b="1" i="0" u="none" strike="noStrike" kern="1200" cap="none" spc="0" normalizeH="0" baseline="0" noProof="0" dirty="0">
              <a:ln>
                <a:noFill/>
              </a:ln>
              <a:solidFill>
                <a:srgbClr val="372D87"/>
              </a:solidFill>
              <a:effectLst/>
              <a:uLnTx/>
              <a:uFillTx/>
              <a:latin typeface="Arial"/>
              <a:ea typeface="+mn-ea"/>
              <a:cs typeface="+mn-cs"/>
            </a:endParaRPr>
          </a:p>
        </p:txBody>
      </p:sp>
      <p:sp>
        <p:nvSpPr>
          <p:cNvPr id="26" name="TextBox 25">
            <a:extLst>
              <a:ext uri="{FF2B5EF4-FFF2-40B4-BE49-F238E27FC236}">
                <a16:creationId xmlns:a16="http://schemas.microsoft.com/office/drawing/2014/main" id="{F299F3FF-8E5A-F5E2-C74A-0837C32DAAFB}"/>
              </a:ext>
            </a:extLst>
          </p:cNvPr>
          <p:cNvSpPr txBox="1"/>
          <p:nvPr/>
        </p:nvSpPr>
        <p:spPr>
          <a:xfrm>
            <a:off x="4193329" y="4437182"/>
            <a:ext cx="811296" cy="400110"/>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Multi-media</a:t>
            </a:r>
          </a:p>
        </p:txBody>
      </p:sp>
      <p:sp>
        <p:nvSpPr>
          <p:cNvPr id="17" name="Oval 16">
            <a:extLst>
              <a:ext uri="{FF2B5EF4-FFF2-40B4-BE49-F238E27FC236}">
                <a16:creationId xmlns:a16="http://schemas.microsoft.com/office/drawing/2014/main" id="{82DFAABC-9F7B-06D1-23D0-0C2935E82A48}"/>
              </a:ext>
            </a:extLst>
          </p:cNvPr>
          <p:cNvSpPr/>
          <p:nvPr/>
        </p:nvSpPr>
        <p:spPr>
          <a:xfrm>
            <a:off x="1958207" y="3491568"/>
            <a:ext cx="612000" cy="612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1.6</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27" name="TextBox 26">
            <a:extLst>
              <a:ext uri="{FF2B5EF4-FFF2-40B4-BE49-F238E27FC236}">
                <a16:creationId xmlns:a16="http://schemas.microsoft.com/office/drawing/2014/main" id="{E0D111C2-A0E7-AF21-DE33-AE2E66AFFA17}"/>
              </a:ext>
            </a:extLst>
          </p:cNvPr>
          <p:cNvSpPr txBox="1"/>
          <p:nvPr/>
        </p:nvSpPr>
        <p:spPr>
          <a:xfrm>
            <a:off x="1858559" y="4383322"/>
            <a:ext cx="811296" cy="507831"/>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Cost / Product seasonality</a:t>
            </a:r>
          </a:p>
        </p:txBody>
      </p:sp>
      <p:sp>
        <p:nvSpPr>
          <p:cNvPr id="28" name="TextBox 27">
            <a:extLst>
              <a:ext uri="{FF2B5EF4-FFF2-40B4-BE49-F238E27FC236}">
                <a16:creationId xmlns:a16="http://schemas.microsoft.com/office/drawing/2014/main" id="{1A062120-0A69-4DDE-496B-CA8D94AF0919}"/>
              </a:ext>
            </a:extLst>
          </p:cNvPr>
          <p:cNvSpPr txBox="1"/>
          <p:nvPr/>
        </p:nvSpPr>
        <p:spPr>
          <a:xfrm>
            <a:off x="371475" y="1422352"/>
            <a:ext cx="651292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Potential multipliers of advertising profitability - (2023) </a:t>
            </a:r>
          </a:p>
        </p:txBody>
      </p:sp>
      <p:sp>
        <p:nvSpPr>
          <p:cNvPr id="18" name="Oval 17">
            <a:extLst>
              <a:ext uri="{FF2B5EF4-FFF2-40B4-BE49-F238E27FC236}">
                <a16:creationId xmlns:a16="http://schemas.microsoft.com/office/drawing/2014/main" id="{8842F010-A750-B5DB-BAE0-1341D45B06E2}"/>
              </a:ext>
            </a:extLst>
          </p:cNvPr>
          <p:cNvSpPr/>
          <p:nvPr/>
        </p:nvSpPr>
        <p:spPr>
          <a:xfrm>
            <a:off x="3418296" y="3419568"/>
            <a:ext cx="684000" cy="684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2.0</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17BB7F-4D57-8161-9EB5-8EF8A615EDD3}"/>
              </a:ext>
            </a:extLst>
          </p:cNvPr>
          <p:cNvSpPr txBox="1"/>
          <p:nvPr/>
        </p:nvSpPr>
        <p:spPr>
          <a:xfrm>
            <a:off x="3266531" y="4437182"/>
            <a:ext cx="987531" cy="400110"/>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Brand : Performance</a:t>
            </a:r>
          </a:p>
        </p:txBody>
      </p:sp>
      <p:sp>
        <p:nvSpPr>
          <p:cNvPr id="19" name="Oval 18">
            <a:extLst>
              <a:ext uri="{FF2B5EF4-FFF2-40B4-BE49-F238E27FC236}">
                <a16:creationId xmlns:a16="http://schemas.microsoft.com/office/drawing/2014/main" id="{D285CCCC-6F73-FF11-3F83-1C2C4179B9ED}"/>
              </a:ext>
            </a:extLst>
          </p:cNvPr>
          <p:cNvSpPr/>
          <p:nvPr/>
        </p:nvSpPr>
        <p:spPr>
          <a:xfrm>
            <a:off x="1322462" y="3574368"/>
            <a:ext cx="529200" cy="5292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1.2</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30" name="TextBox 29">
            <a:extLst>
              <a:ext uri="{FF2B5EF4-FFF2-40B4-BE49-F238E27FC236}">
                <a16:creationId xmlns:a16="http://schemas.microsoft.com/office/drawing/2014/main" id="{C2225E26-0B34-D5FE-0481-2A59813850BB}"/>
              </a:ext>
            </a:extLst>
          </p:cNvPr>
          <p:cNvSpPr txBox="1"/>
          <p:nvPr/>
        </p:nvSpPr>
        <p:spPr>
          <a:xfrm>
            <a:off x="1093297" y="4452571"/>
            <a:ext cx="987531" cy="369332"/>
          </a:xfrm>
          <a:prstGeom prst="rect">
            <a:avLst/>
          </a:prstGeom>
          <a:noFill/>
        </p:spPr>
        <p:txBody>
          <a:bodyPr wrap="square"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Laydown / Phasing</a:t>
            </a:r>
          </a:p>
        </p:txBody>
      </p:sp>
      <p:sp>
        <p:nvSpPr>
          <p:cNvPr id="20" name="Oval 19">
            <a:extLst>
              <a:ext uri="{FF2B5EF4-FFF2-40B4-BE49-F238E27FC236}">
                <a16:creationId xmlns:a16="http://schemas.microsoft.com/office/drawing/2014/main" id="{F8F84F36-81FB-2601-205A-CFBF40B4B6FA}"/>
              </a:ext>
            </a:extLst>
          </p:cNvPr>
          <p:cNvSpPr/>
          <p:nvPr/>
        </p:nvSpPr>
        <p:spPr>
          <a:xfrm>
            <a:off x="656270" y="3595968"/>
            <a:ext cx="507600" cy="5076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372D87"/>
                </a:solidFill>
                <a:effectLst/>
                <a:uLnTx/>
                <a:uFillTx/>
                <a:latin typeface="Arial"/>
                <a:ea typeface="+mn-ea"/>
                <a:cs typeface="+mn-cs"/>
              </a:rPr>
              <a:t>X</a:t>
            </a:r>
            <a:r>
              <a:rPr kumimoji="0" lang="en-GB" sz="900" b="1" i="0" u="none" strike="noStrike" kern="1200" cap="none" spc="0" normalizeH="0" baseline="0" noProof="0" dirty="0">
                <a:ln>
                  <a:noFill/>
                </a:ln>
                <a:solidFill>
                  <a:srgbClr val="372D87"/>
                </a:solidFill>
                <a:effectLst/>
                <a:uLnTx/>
                <a:uFillTx/>
                <a:latin typeface="Arial"/>
                <a:ea typeface="+mn-ea"/>
                <a:cs typeface="+mn-cs"/>
              </a:rPr>
              <a:t> 1.1</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31" name="TextBox 30">
            <a:extLst>
              <a:ext uri="{FF2B5EF4-FFF2-40B4-BE49-F238E27FC236}">
                <a16:creationId xmlns:a16="http://schemas.microsoft.com/office/drawing/2014/main" id="{B6818B0F-CF3D-052A-FFDE-EAA3A18CF1E9}"/>
              </a:ext>
            </a:extLst>
          </p:cNvPr>
          <p:cNvSpPr txBox="1"/>
          <p:nvPr/>
        </p:nvSpPr>
        <p:spPr>
          <a:xfrm>
            <a:off x="560783" y="4452571"/>
            <a:ext cx="698574" cy="369332"/>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Target audience</a:t>
            </a:r>
          </a:p>
        </p:txBody>
      </p:sp>
      <p:sp>
        <p:nvSpPr>
          <p:cNvPr id="16" name="Oval 15">
            <a:extLst>
              <a:ext uri="{FF2B5EF4-FFF2-40B4-BE49-F238E27FC236}">
                <a16:creationId xmlns:a16="http://schemas.microsoft.com/office/drawing/2014/main" id="{D594038B-BD6B-588B-8580-7FAE00455504}"/>
              </a:ext>
            </a:extLst>
          </p:cNvPr>
          <p:cNvSpPr/>
          <p:nvPr/>
        </p:nvSpPr>
        <p:spPr>
          <a:xfrm>
            <a:off x="2670922" y="3473568"/>
            <a:ext cx="630000" cy="630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1.7</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32" name="TextBox 31">
            <a:extLst>
              <a:ext uri="{FF2B5EF4-FFF2-40B4-BE49-F238E27FC236}">
                <a16:creationId xmlns:a16="http://schemas.microsoft.com/office/drawing/2014/main" id="{7A105CBA-C6C2-68E7-5855-F4333666A60C}"/>
              </a:ext>
            </a:extLst>
          </p:cNvPr>
          <p:cNvSpPr txBox="1"/>
          <p:nvPr/>
        </p:nvSpPr>
        <p:spPr>
          <a:xfrm>
            <a:off x="2598567" y="4314072"/>
            <a:ext cx="774710" cy="646331"/>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Budget setting across variants</a:t>
            </a:r>
          </a:p>
        </p:txBody>
      </p:sp>
      <p:pic>
        <p:nvPicPr>
          <p:cNvPr id="4" name="Picture 3">
            <a:extLst>
              <a:ext uri="{FF2B5EF4-FFF2-40B4-BE49-F238E27FC236}">
                <a16:creationId xmlns:a16="http://schemas.microsoft.com/office/drawing/2014/main" id="{0A1467A3-10C1-D247-3736-F3E3605A8276}"/>
              </a:ext>
            </a:extLst>
          </p:cNvPr>
          <p:cNvPicPr>
            <a:picLocks noChangeAspect="1"/>
          </p:cNvPicPr>
          <p:nvPr/>
        </p:nvPicPr>
        <p:blipFill>
          <a:blip r:embed="rId3"/>
          <a:stretch>
            <a:fillRect/>
          </a:stretch>
        </p:blipFill>
        <p:spPr>
          <a:xfrm>
            <a:off x="10128373" y="5045771"/>
            <a:ext cx="1905266" cy="724001"/>
          </a:xfrm>
          <a:prstGeom prst="rect">
            <a:avLst/>
          </a:prstGeom>
        </p:spPr>
      </p:pic>
    </p:spTree>
    <p:extLst>
      <p:ext uri="{BB962C8B-B14F-4D97-AF65-F5344CB8AC3E}">
        <p14:creationId xmlns:p14="http://schemas.microsoft.com/office/powerpoint/2010/main" val="146544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759EC-14BF-9F08-3E26-A8D85F179250}"/>
              </a:ext>
            </a:extLst>
          </p:cNvPr>
          <p:cNvSpPr>
            <a:spLocks noGrp="1"/>
          </p:cNvSpPr>
          <p:nvPr>
            <p:ph type="title"/>
          </p:nvPr>
        </p:nvSpPr>
        <p:spPr>
          <a:xfrm>
            <a:off x="370800" y="360000"/>
            <a:ext cx="11341099" cy="1021181"/>
          </a:xfrm>
        </p:spPr>
        <p:txBody>
          <a:bodyPr/>
          <a:lstStyle/>
          <a:p>
            <a:r>
              <a:rPr lang="en-GB" dirty="0"/>
              <a:t>Sustaining ESOV essential for brands in 2023</a:t>
            </a:r>
          </a:p>
        </p:txBody>
      </p:sp>
      <p:sp>
        <p:nvSpPr>
          <p:cNvPr id="3" name="Text Placeholder 2">
            <a:extLst>
              <a:ext uri="{FF2B5EF4-FFF2-40B4-BE49-F238E27FC236}">
                <a16:creationId xmlns:a16="http://schemas.microsoft.com/office/drawing/2014/main" id="{83CF2A9B-2B8B-7C08-ACFB-656DC20BCD1F}"/>
              </a:ext>
            </a:extLst>
          </p:cNvPr>
          <p:cNvSpPr>
            <a:spLocks noGrp="1"/>
          </p:cNvSpPr>
          <p:nvPr>
            <p:ph type="body" sz="quarter" idx="15"/>
          </p:nvPr>
        </p:nvSpPr>
        <p:spPr/>
        <p:txBody>
          <a:bodyPr/>
          <a:lstStyle/>
          <a:p>
            <a:r>
              <a:rPr lang="en-GB" dirty="0"/>
              <a:t>Source: BARB / ESM magazine / company financial reports </a:t>
            </a:r>
          </a:p>
          <a:p>
            <a:endParaRPr lang="en-GB" dirty="0"/>
          </a:p>
        </p:txBody>
      </p:sp>
      <p:graphicFrame>
        <p:nvGraphicFramePr>
          <p:cNvPr id="6" name="Chart 5">
            <a:extLst>
              <a:ext uri="{FF2B5EF4-FFF2-40B4-BE49-F238E27FC236}">
                <a16:creationId xmlns:a16="http://schemas.microsoft.com/office/drawing/2014/main" id="{F38767CB-963E-17A1-5909-20F7ABE9D386}"/>
              </a:ext>
            </a:extLst>
          </p:cNvPr>
          <p:cNvGraphicFramePr/>
          <p:nvPr/>
        </p:nvGraphicFramePr>
        <p:xfrm>
          <a:off x="696000" y="1449000"/>
          <a:ext cx="10800000" cy="3960000"/>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Ocado | Logopedia | Fandom">
            <a:extLst>
              <a:ext uri="{FF2B5EF4-FFF2-40B4-BE49-F238E27FC236}">
                <a16:creationId xmlns:a16="http://schemas.microsoft.com/office/drawing/2014/main" id="{001F3032-CF17-45ED-9864-2E5E2C5ECC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194" y="3513201"/>
            <a:ext cx="237008" cy="2002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F22FDBE-AD4C-C533-6E41-0411CC8BF4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1830" y="4753282"/>
            <a:ext cx="309890" cy="735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mp;S Logo">
            <a:extLst>
              <a:ext uri="{FF2B5EF4-FFF2-40B4-BE49-F238E27FC236}">
                <a16:creationId xmlns:a16="http://schemas.microsoft.com/office/drawing/2014/main" id="{5054D46D-3B00-BE1D-B0ED-5D00AE9FB7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9695" y="4513221"/>
            <a:ext cx="406401" cy="3048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34096DC-5091-1C12-2DA5-FB42312832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3335" y="4249804"/>
            <a:ext cx="406401" cy="842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Co-operative brand - Wikipedia">
            <a:extLst>
              <a:ext uri="{FF2B5EF4-FFF2-40B4-BE49-F238E27FC236}">
                <a16:creationId xmlns:a16="http://schemas.microsoft.com/office/drawing/2014/main" id="{1AFE065D-9318-7D2E-91CF-E2B8FB8937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9153" y="4553040"/>
            <a:ext cx="191157" cy="2023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E11ED09-5417-239A-6DF7-8289E2B9B5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9312" y="2106933"/>
            <a:ext cx="310467" cy="31046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LDI Logo | ALDI US">
            <a:extLst>
              <a:ext uri="{FF2B5EF4-FFF2-40B4-BE49-F238E27FC236}">
                <a16:creationId xmlns:a16="http://schemas.microsoft.com/office/drawing/2014/main" id="{63FB8376-E2CE-2E25-C585-203093DC99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8947" y="2677160"/>
            <a:ext cx="290569" cy="34868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7153EE6-E373-819E-1677-28C2E12DE06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35649" y="4347816"/>
            <a:ext cx="451875" cy="1341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3D304904-D076-0954-367E-383857617CE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31943" y="3818591"/>
            <a:ext cx="720086" cy="13642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ED5D17FB-60D8-F756-802D-960D814D2EC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03698" y="2599121"/>
            <a:ext cx="618152" cy="17409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Morrisons Logo and symbol, meaning, history, PNG, brand">
            <a:extLst>
              <a:ext uri="{FF2B5EF4-FFF2-40B4-BE49-F238E27FC236}">
                <a16:creationId xmlns:a16="http://schemas.microsoft.com/office/drawing/2014/main" id="{BDA94D8F-7A72-314C-8E0D-D117EDA99A8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84121" y="4046715"/>
            <a:ext cx="582929" cy="32789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A0CEACD4-788E-4ECE-A8FD-BAE08F721B7A}"/>
              </a:ext>
            </a:extLst>
          </p:cNvPr>
          <p:cNvCxnSpPr>
            <a:cxnSpLocks/>
          </p:cNvCxnSpPr>
          <p:nvPr/>
        </p:nvCxnSpPr>
        <p:spPr>
          <a:xfrm flipV="1">
            <a:off x="1738221" y="3903528"/>
            <a:ext cx="0" cy="689917"/>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2B13994-7117-9A02-B689-61B0C5BA03D7}"/>
              </a:ext>
            </a:extLst>
          </p:cNvPr>
          <p:cNvCxnSpPr>
            <a:cxnSpLocks/>
          </p:cNvCxnSpPr>
          <p:nvPr/>
        </p:nvCxnSpPr>
        <p:spPr>
          <a:xfrm flipV="1">
            <a:off x="3729011" y="2585104"/>
            <a:ext cx="0" cy="650429"/>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2A06029-91C1-7A31-20AB-84E1DC37AF4A}"/>
              </a:ext>
            </a:extLst>
          </p:cNvPr>
          <p:cNvCxnSpPr>
            <a:cxnSpLocks/>
          </p:cNvCxnSpPr>
          <p:nvPr/>
        </p:nvCxnSpPr>
        <p:spPr>
          <a:xfrm flipV="1">
            <a:off x="10416526" y="2748915"/>
            <a:ext cx="0" cy="413385"/>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FB503EE-0072-5EC8-C280-953DA61966D2}"/>
              </a:ext>
            </a:extLst>
          </p:cNvPr>
          <p:cNvCxnSpPr>
            <a:cxnSpLocks/>
          </p:cNvCxnSpPr>
          <p:nvPr/>
        </p:nvCxnSpPr>
        <p:spPr>
          <a:xfrm>
            <a:off x="1965516" y="4580110"/>
            <a:ext cx="0" cy="202351"/>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CFF54BA-925E-9989-B624-CC0ACB12E716}"/>
              </a:ext>
            </a:extLst>
          </p:cNvPr>
          <p:cNvCxnSpPr>
            <a:cxnSpLocks/>
          </p:cNvCxnSpPr>
          <p:nvPr/>
        </p:nvCxnSpPr>
        <p:spPr>
          <a:xfrm>
            <a:off x="3201862" y="4484646"/>
            <a:ext cx="0" cy="130389"/>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6E8F490-6B5D-E282-C23D-140070673E06}"/>
              </a:ext>
            </a:extLst>
          </p:cNvPr>
          <p:cNvCxnSpPr>
            <a:cxnSpLocks/>
          </p:cNvCxnSpPr>
          <p:nvPr/>
        </p:nvCxnSpPr>
        <p:spPr>
          <a:xfrm>
            <a:off x="6060950" y="3261360"/>
            <a:ext cx="0" cy="890184"/>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D87BB97-B0C0-3413-3066-6C8CF5275FB6}"/>
              </a:ext>
            </a:extLst>
          </p:cNvPr>
          <p:cNvCxnSpPr>
            <a:cxnSpLocks/>
          </p:cNvCxnSpPr>
          <p:nvPr/>
        </p:nvCxnSpPr>
        <p:spPr>
          <a:xfrm flipV="1">
            <a:off x="1402080" y="1596390"/>
            <a:ext cx="9766935" cy="324993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27" name="Oval 1026">
            <a:extLst>
              <a:ext uri="{FF2B5EF4-FFF2-40B4-BE49-F238E27FC236}">
                <a16:creationId xmlns:a16="http://schemas.microsoft.com/office/drawing/2014/main" id="{2BEE9B38-6C03-6893-BA03-9136840A01ED}"/>
              </a:ext>
            </a:extLst>
          </p:cNvPr>
          <p:cNvSpPr/>
          <p:nvPr/>
        </p:nvSpPr>
        <p:spPr>
          <a:xfrm>
            <a:off x="5359290" y="1489696"/>
            <a:ext cx="229453" cy="23946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31" name="Oval 1030">
            <a:extLst>
              <a:ext uri="{FF2B5EF4-FFF2-40B4-BE49-F238E27FC236}">
                <a16:creationId xmlns:a16="http://schemas.microsoft.com/office/drawing/2014/main" id="{9825AD84-A9EB-E0C7-9338-7244963997C6}"/>
              </a:ext>
            </a:extLst>
          </p:cNvPr>
          <p:cNvSpPr/>
          <p:nvPr/>
        </p:nvSpPr>
        <p:spPr>
          <a:xfrm>
            <a:off x="5359383" y="1867530"/>
            <a:ext cx="229360" cy="2394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33" name="TextBox 1">
            <a:extLst>
              <a:ext uri="{FF2B5EF4-FFF2-40B4-BE49-F238E27FC236}">
                <a16:creationId xmlns:a16="http://schemas.microsoft.com/office/drawing/2014/main" id="{7184FAF6-8832-F1E7-1E8C-BFE1B83E81BC}"/>
              </a:ext>
            </a:extLst>
          </p:cNvPr>
          <p:cNvSpPr txBox="1"/>
          <p:nvPr/>
        </p:nvSpPr>
        <p:spPr>
          <a:xfrm>
            <a:off x="5560380" y="1859618"/>
            <a:ext cx="2982885" cy="2552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b="1" dirty="0">
                <a:latin typeface="Arial" panose="020B0604020202020204" pitchFamily="34" charset="0"/>
                <a:cs typeface="Arial" panose="020B0604020202020204" pitchFamily="34" charset="0"/>
              </a:rPr>
              <a:t>Avg. 2018 to 2022 (Q1 only)</a:t>
            </a:r>
          </a:p>
        </p:txBody>
      </p:sp>
      <p:sp>
        <p:nvSpPr>
          <p:cNvPr id="1035" name="TextBox 1">
            <a:extLst>
              <a:ext uri="{FF2B5EF4-FFF2-40B4-BE49-F238E27FC236}">
                <a16:creationId xmlns:a16="http://schemas.microsoft.com/office/drawing/2014/main" id="{86E41D65-B3FE-6CD9-2BC6-866FDDDC3726}"/>
              </a:ext>
            </a:extLst>
          </p:cNvPr>
          <p:cNvSpPr txBox="1"/>
          <p:nvPr/>
        </p:nvSpPr>
        <p:spPr>
          <a:xfrm>
            <a:off x="5559006" y="1483873"/>
            <a:ext cx="1623283" cy="23946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b="1" dirty="0">
                <a:latin typeface="Arial" panose="020B0604020202020204" pitchFamily="34" charset="0"/>
                <a:cs typeface="Arial" panose="020B0604020202020204" pitchFamily="34" charset="0"/>
              </a:rPr>
              <a:t>Q1 2023</a:t>
            </a:r>
          </a:p>
        </p:txBody>
      </p:sp>
      <p:cxnSp>
        <p:nvCxnSpPr>
          <p:cNvPr id="1047" name="Straight Arrow Connector 1046">
            <a:extLst>
              <a:ext uri="{FF2B5EF4-FFF2-40B4-BE49-F238E27FC236}">
                <a16:creationId xmlns:a16="http://schemas.microsoft.com/office/drawing/2014/main" id="{3CD84892-64BB-AA1A-ED34-1E909937C6B2}"/>
              </a:ext>
            </a:extLst>
          </p:cNvPr>
          <p:cNvCxnSpPr>
            <a:cxnSpLocks/>
          </p:cNvCxnSpPr>
          <p:nvPr/>
        </p:nvCxnSpPr>
        <p:spPr>
          <a:xfrm>
            <a:off x="2490834" y="4297219"/>
            <a:ext cx="0" cy="202351"/>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48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A02BEF-AE76-C0BC-75F7-6919B6AFF1F2}"/>
              </a:ext>
            </a:extLst>
          </p:cNvPr>
          <p:cNvSpPr>
            <a:spLocks noGrp="1"/>
          </p:cNvSpPr>
          <p:nvPr>
            <p:ph type="title"/>
          </p:nvPr>
        </p:nvSpPr>
        <p:spPr/>
        <p:txBody>
          <a:bodyPr/>
          <a:lstStyle/>
          <a:p>
            <a:r>
              <a:rPr lang="en-US" dirty="0"/>
              <a:t>30 second ads deliver the greatest impact </a:t>
            </a:r>
          </a:p>
        </p:txBody>
      </p:sp>
      <p:sp>
        <p:nvSpPr>
          <p:cNvPr id="6" name="Text Placeholder 5">
            <a:extLst>
              <a:ext uri="{FF2B5EF4-FFF2-40B4-BE49-F238E27FC236}">
                <a16:creationId xmlns:a16="http://schemas.microsoft.com/office/drawing/2014/main" id="{6EFF2263-C2B1-DD13-7527-1B5D20A9A87B}"/>
              </a:ext>
            </a:extLst>
          </p:cNvPr>
          <p:cNvSpPr>
            <a:spLocks noGrp="1"/>
          </p:cNvSpPr>
          <p:nvPr>
            <p:ph type="body" sz="quarter" idx="15"/>
          </p:nvPr>
        </p:nvSpPr>
        <p:spPr/>
        <p:txBody>
          <a:bodyPr/>
          <a:lstStyle/>
          <a:p>
            <a:r>
              <a:rPr lang="en-GB" sz="1000"/>
              <a:t>Source:  Creative Drivers of Effectiveness, 2023, Neuro-Insight/Thinkbox</a:t>
            </a:r>
          </a:p>
          <a:p>
            <a:endParaRPr lang="en-GB"/>
          </a:p>
        </p:txBody>
      </p:sp>
      <p:pic>
        <p:nvPicPr>
          <p:cNvPr id="49" name="Picture 48">
            <a:extLst>
              <a:ext uri="{FF2B5EF4-FFF2-40B4-BE49-F238E27FC236}">
                <a16:creationId xmlns:a16="http://schemas.microsoft.com/office/drawing/2014/main" id="{282DCA76-1DE7-6649-A58B-1DA3942002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5111" y="1116842"/>
            <a:ext cx="8938975" cy="4248273"/>
          </a:xfrm>
          <a:prstGeom prst="rect">
            <a:avLst/>
          </a:prstGeom>
        </p:spPr>
      </p:pic>
    </p:spTree>
    <p:extLst>
      <p:ext uri="{BB962C8B-B14F-4D97-AF65-F5344CB8AC3E}">
        <p14:creationId xmlns:p14="http://schemas.microsoft.com/office/powerpoint/2010/main" val="50915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CBB0-EB64-71F1-50CE-D877A42B8B6B}"/>
              </a:ext>
            </a:extLst>
          </p:cNvPr>
          <p:cNvSpPr>
            <a:spLocks noGrp="1"/>
          </p:cNvSpPr>
          <p:nvPr>
            <p:ph type="title"/>
          </p:nvPr>
        </p:nvSpPr>
        <p:spPr/>
        <p:txBody>
          <a:bodyPr/>
          <a:lstStyle/>
          <a:p>
            <a:r>
              <a:rPr lang="en-GB" dirty="0"/>
              <a:t>Late evenings and weekends are valuable dayparts when targeting ‘Reach Extenders’</a:t>
            </a:r>
          </a:p>
        </p:txBody>
      </p:sp>
      <p:sp>
        <p:nvSpPr>
          <p:cNvPr id="3" name="Text Placeholder 2">
            <a:extLst>
              <a:ext uri="{FF2B5EF4-FFF2-40B4-BE49-F238E27FC236}">
                <a16:creationId xmlns:a16="http://schemas.microsoft.com/office/drawing/2014/main" id="{EFD09B86-EBB4-497A-77C8-2E451A2B4900}"/>
              </a:ext>
            </a:extLst>
          </p:cNvPr>
          <p:cNvSpPr>
            <a:spLocks noGrp="1"/>
          </p:cNvSpPr>
          <p:nvPr>
            <p:ph type="body" sz="quarter" idx="15"/>
          </p:nvPr>
        </p:nvSpPr>
        <p:spPr/>
        <p:txBody>
          <a:bodyPr/>
          <a:lstStyle/>
          <a:p>
            <a:r>
              <a:rPr lang="en-GB" dirty="0"/>
              <a:t>Source: Barb Q3 2022, commercial linear &amp; BVOD, ‘Reach Extender’ index vs all adults.</a:t>
            </a:r>
          </a:p>
        </p:txBody>
      </p:sp>
      <p:graphicFrame>
        <p:nvGraphicFramePr>
          <p:cNvPr id="6" name="Table 5">
            <a:extLst>
              <a:ext uri="{FF2B5EF4-FFF2-40B4-BE49-F238E27FC236}">
                <a16:creationId xmlns:a16="http://schemas.microsoft.com/office/drawing/2014/main" id="{71B37619-C1C0-4A5D-6088-C903DA424AFF}"/>
              </a:ext>
            </a:extLst>
          </p:cNvPr>
          <p:cNvGraphicFramePr>
            <a:graphicFrameLocks noGrp="1"/>
          </p:cNvGraphicFramePr>
          <p:nvPr/>
        </p:nvGraphicFramePr>
        <p:xfrm>
          <a:off x="696001" y="1386778"/>
          <a:ext cx="10799997" cy="3060896"/>
        </p:xfrm>
        <a:graphic>
          <a:graphicData uri="http://schemas.openxmlformats.org/drawingml/2006/table">
            <a:tbl>
              <a:tblPr/>
              <a:tblGrid>
                <a:gridCol w="818277">
                  <a:extLst>
                    <a:ext uri="{9D8B030D-6E8A-4147-A177-3AD203B41FA5}">
                      <a16:colId xmlns:a16="http://schemas.microsoft.com/office/drawing/2014/main" val="1806483096"/>
                    </a:ext>
                  </a:extLst>
                </a:gridCol>
                <a:gridCol w="415905">
                  <a:extLst>
                    <a:ext uri="{9D8B030D-6E8A-4147-A177-3AD203B41FA5}">
                      <a16:colId xmlns:a16="http://schemas.microsoft.com/office/drawing/2014/main" val="1538823417"/>
                    </a:ext>
                  </a:extLst>
                </a:gridCol>
                <a:gridCol w="415905">
                  <a:extLst>
                    <a:ext uri="{9D8B030D-6E8A-4147-A177-3AD203B41FA5}">
                      <a16:colId xmlns:a16="http://schemas.microsoft.com/office/drawing/2014/main" val="79622860"/>
                    </a:ext>
                  </a:extLst>
                </a:gridCol>
                <a:gridCol w="415905">
                  <a:extLst>
                    <a:ext uri="{9D8B030D-6E8A-4147-A177-3AD203B41FA5}">
                      <a16:colId xmlns:a16="http://schemas.microsoft.com/office/drawing/2014/main" val="2756284042"/>
                    </a:ext>
                  </a:extLst>
                </a:gridCol>
                <a:gridCol w="415905">
                  <a:extLst>
                    <a:ext uri="{9D8B030D-6E8A-4147-A177-3AD203B41FA5}">
                      <a16:colId xmlns:a16="http://schemas.microsoft.com/office/drawing/2014/main" val="3069061691"/>
                    </a:ext>
                  </a:extLst>
                </a:gridCol>
                <a:gridCol w="415905">
                  <a:extLst>
                    <a:ext uri="{9D8B030D-6E8A-4147-A177-3AD203B41FA5}">
                      <a16:colId xmlns:a16="http://schemas.microsoft.com/office/drawing/2014/main" val="2202483552"/>
                    </a:ext>
                  </a:extLst>
                </a:gridCol>
                <a:gridCol w="415905">
                  <a:extLst>
                    <a:ext uri="{9D8B030D-6E8A-4147-A177-3AD203B41FA5}">
                      <a16:colId xmlns:a16="http://schemas.microsoft.com/office/drawing/2014/main" val="2440722257"/>
                    </a:ext>
                  </a:extLst>
                </a:gridCol>
                <a:gridCol w="415905">
                  <a:extLst>
                    <a:ext uri="{9D8B030D-6E8A-4147-A177-3AD203B41FA5}">
                      <a16:colId xmlns:a16="http://schemas.microsoft.com/office/drawing/2014/main" val="2570441528"/>
                    </a:ext>
                  </a:extLst>
                </a:gridCol>
                <a:gridCol w="415905">
                  <a:extLst>
                    <a:ext uri="{9D8B030D-6E8A-4147-A177-3AD203B41FA5}">
                      <a16:colId xmlns:a16="http://schemas.microsoft.com/office/drawing/2014/main" val="2589442507"/>
                    </a:ext>
                  </a:extLst>
                </a:gridCol>
                <a:gridCol w="415905">
                  <a:extLst>
                    <a:ext uri="{9D8B030D-6E8A-4147-A177-3AD203B41FA5}">
                      <a16:colId xmlns:a16="http://schemas.microsoft.com/office/drawing/2014/main" val="1293656484"/>
                    </a:ext>
                  </a:extLst>
                </a:gridCol>
                <a:gridCol w="415905">
                  <a:extLst>
                    <a:ext uri="{9D8B030D-6E8A-4147-A177-3AD203B41FA5}">
                      <a16:colId xmlns:a16="http://schemas.microsoft.com/office/drawing/2014/main" val="236201853"/>
                    </a:ext>
                  </a:extLst>
                </a:gridCol>
                <a:gridCol w="415905">
                  <a:extLst>
                    <a:ext uri="{9D8B030D-6E8A-4147-A177-3AD203B41FA5}">
                      <a16:colId xmlns:a16="http://schemas.microsoft.com/office/drawing/2014/main" val="2928495749"/>
                    </a:ext>
                  </a:extLst>
                </a:gridCol>
                <a:gridCol w="415905">
                  <a:extLst>
                    <a:ext uri="{9D8B030D-6E8A-4147-A177-3AD203B41FA5}">
                      <a16:colId xmlns:a16="http://schemas.microsoft.com/office/drawing/2014/main" val="3795462426"/>
                    </a:ext>
                  </a:extLst>
                </a:gridCol>
                <a:gridCol w="415905">
                  <a:extLst>
                    <a:ext uri="{9D8B030D-6E8A-4147-A177-3AD203B41FA5}">
                      <a16:colId xmlns:a16="http://schemas.microsoft.com/office/drawing/2014/main" val="1057430591"/>
                    </a:ext>
                  </a:extLst>
                </a:gridCol>
                <a:gridCol w="415905">
                  <a:extLst>
                    <a:ext uri="{9D8B030D-6E8A-4147-A177-3AD203B41FA5}">
                      <a16:colId xmlns:a16="http://schemas.microsoft.com/office/drawing/2014/main" val="2788663056"/>
                    </a:ext>
                  </a:extLst>
                </a:gridCol>
                <a:gridCol w="415905">
                  <a:extLst>
                    <a:ext uri="{9D8B030D-6E8A-4147-A177-3AD203B41FA5}">
                      <a16:colId xmlns:a16="http://schemas.microsoft.com/office/drawing/2014/main" val="1043662734"/>
                    </a:ext>
                  </a:extLst>
                </a:gridCol>
                <a:gridCol w="415905">
                  <a:extLst>
                    <a:ext uri="{9D8B030D-6E8A-4147-A177-3AD203B41FA5}">
                      <a16:colId xmlns:a16="http://schemas.microsoft.com/office/drawing/2014/main" val="1140841557"/>
                    </a:ext>
                  </a:extLst>
                </a:gridCol>
                <a:gridCol w="415905">
                  <a:extLst>
                    <a:ext uri="{9D8B030D-6E8A-4147-A177-3AD203B41FA5}">
                      <a16:colId xmlns:a16="http://schemas.microsoft.com/office/drawing/2014/main" val="2408719949"/>
                    </a:ext>
                  </a:extLst>
                </a:gridCol>
                <a:gridCol w="415905">
                  <a:extLst>
                    <a:ext uri="{9D8B030D-6E8A-4147-A177-3AD203B41FA5}">
                      <a16:colId xmlns:a16="http://schemas.microsoft.com/office/drawing/2014/main" val="368058766"/>
                    </a:ext>
                  </a:extLst>
                </a:gridCol>
                <a:gridCol w="415905">
                  <a:extLst>
                    <a:ext uri="{9D8B030D-6E8A-4147-A177-3AD203B41FA5}">
                      <a16:colId xmlns:a16="http://schemas.microsoft.com/office/drawing/2014/main" val="3498904401"/>
                    </a:ext>
                  </a:extLst>
                </a:gridCol>
                <a:gridCol w="415905">
                  <a:extLst>
                    <a:ext uri="{9D8B030D-6E8A-4147-A177-3AD203B41FA5}">
                      <a16:colId xmlns:a16="http://schemas.microsoft.com/office/drawing/2014/main" val="773530581"/>
                    </a:ext>
                  </a:extLst>
                </a:gridCol>
                <a:gridCol w="415905">
                  <a:extLst>
                    <a:ext uri="{9D8B030D-6E8A-4147-A177-3AD203B41FA5}">
                      <a16:colId xmlns:a16="http://schemas.microsoft.com/office/drawing/2014/main" val="2324847461"/>
                    </a:ext>
                  </a:extLst>
                </a:gridCol>
                <a:gridCol w="415905">
                  <a:extLst>
                    <a:ext uri="{9D8B030D-6E8A-4147-A177-3AD203B41FA5}">
                      <a16:colId xmlns:a16="http://schemas.microsoft.com/office/drawing/2014/main" val="3760393837"/>
                    </a:ext>
                  </a:extLst>
                </a:gridCol>
                <a:gridCol w="415905">
                  <a:extLst>
                    <a:ext uri="{9D8B030D-6E8A-4147-A177-3AD203B41FA5}">
                      <a16:colId xmlns:a16="http://schemas.microsoft.com/office/drawing/2014/main" val="456681255"/>
                    </a:ext>
                  </a:extLst>
                </a:gridCol>
                <a:gridCol w="415905">
                  <a:extLst>
                    <a:ext uri="{9D8B030D-6E8A-4147-A177-3AD203B41FA5}">
                      <a16:colId xmlns:a16="http://schemas.microsoft.com/office/drawing/2014/main" val="1309469585"/>
                    </a:ext>
                  </a:extLst>
                </a:gridCol>
              </a:tblGrid>
              <a:tr h="301952">
                <a:tc gridSpan="25">
                  <a:txBody>
                    <a:bodyPr/>
                    <a:lstStyle/>
                    <a:p>
                      <a:pPr algn="ctr" fontAlgn="b"/>
                      <a:r>
                        <a:rPr lang="en-GB" sz="1000" b="1" i="0" u="none" strike="noStrike" dirty="0">
                          <a:solidFill>
                            <a:srgbClr val="FFFFFF"/>
                          </a:solidFill>
                          <a:effectLst/>
                          <a:latin typeface="+mn-lt"/>
                        </a:rPr>
                        <a:t>‘Reach Extenders’ index by daypart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3194543"/>
                  </a:ext>
                </a:extLst>
              </a:tr>
              <a:tr h="342726">
                <a:tc>
                  <a:txBody>
                    <a:bodyPr/>
                    <a:lstStyle/>
                    <a:p>
                      <a:pPr algn="ctr" fontAlgn="b"/>
                      <a:r>
                        <a:rPr lang="en-GB" sz="1000" b="1" i="0" u="none" strike="noStrike" dirty="0">
                          <a:solidFill>
                            <a:srgbClr val="000000"/>
                          </a:solidFill>
                          <a:effectLst/>
                          <a:latin typeface="+mn-lt"/>
                        </a:rPr>
                        <a:t> </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6am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7am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8am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9am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10am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11am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12pm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2pm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3pm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4pm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5pm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6pm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7pm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8pm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9pm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10pm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11pm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12am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2am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3am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4am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5am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48579571"/>
                  </a:ext>
                </a:extLst>
              </a:tr>
              <a:tr h="342726">
                <a:tc>
                  <a:txBody>
                    <a:bodyPr/>
                    <a:lstStyle/>
                    <a:p>
                      <a:pPr algn="ctr" fontAlgn="b"/>
                      <a:r>
                        <a:rPr lang="en-GB" sz="1000" b="1" i="0" u="none" strike="noStrike" dirty="0">
                          <a:solidFill>
                            <a:srgbClr val="000000"/>
                          </a:solidFill>
                          <a:effectLst/>
                          <a:latin typeface="+mn-lt"/>
                        </a:rPr>
                        <a:t>Monday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ctr" fontAlgn="ctr"/>
                      <a:r>
                        <a:rPr lang="en-GB" sz="1000" b="0" i="0" u="none" strike="noStrike" dirty="0">
                          <a:solidFill>
                            <a:srgbClr val="000000"/>
                          </a:solidFill>
                          <a:effectLst/>
                          <a:latin typeface="+mn-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GB" sz="1000" b="0" i="0" u="none" strike="noStrike" dirty="0">
                          <a:solidFill>
                            <a:srgbClr val="000000"/>
                          </a:solidFill>
                          <a:effectLst/>
                          <a:latin typeface="+mn-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GB" sz="1000" b="0" i="0" u="none" strike="noStrike" dirty="0">
                          <a:solidFill>
                            <a:srgbClr val="000000"/>
                          </a:solidFill>
                          <a:effectLst/>
                          <a:latin typeface="+mn-lt"/>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ctr" fontAlgn="ctr"/>
                      <a:r>
                        <a:rPr lang="en-GB" sz="1000" b="0" i="0" u="none" strike="noStrike" dirty="0">
                          <a:solidFill>
                            <a:srgbClr val="000000"/>
                          </a:solidFill>
                          <a:effectLst/>
                          <a:latin typeface="+mn-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GB" sz="1000" b="0" i="0" u="none" strike="noStrike" dirty="0">
                          <a:solidFill>
                            <a:srgbClr val="000000"/>
                          </a:solidFill>
                          <a:effectLst/>
                          <a:latin typeface="+mn-lt"/>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884"/>
                    </a:solidFill>
                  </a:tcPr>
                </a:tc>
                <a:tc>
                  <a:txBody>
                    <a:bodyPr/>
                    <a:lstStyle/>
                    <a:p>
                      <a:pPr algn="ctr" fontAlgn="ctr"/>
                      <a:r>
                        <a:rPr lang="en-GB" sz="1000" b="0" i="0" u="none" strike="noStrike" dirty="0">
                          <a:solidFill>
                            <a:srgbClr val="000000"/>
                          </a:solidFill>
                          <a:effectLst/>
                          <a:latin typeface="+mn-lt"/>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4"/>
                    </a:solidFill>
                  </a:tcPr>
                </a:tc>
                <a:tc>
                  <a:txBody>
                    <a:bodyPr/>
                    <a:lstStyle/>
                    <a:p>
                      <a:pPr algn="ctr" fontAlgn="ctr"/>
                      <a:r>
                        <a:rPr lang="en-GB" sz="1000" b="0" i="0" u="none" strike="noStrike" dirty="0">
                          <a:solidFill>
                            <a:srgbClr val="000000"/>
                          </a:solidFill>
                          <a:effectLst/>
                          <a:latin typeface="+mn-lt"/>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ctr" fontAlgn="ctr"/>
                      <a:r>
                        <a:rPr lang="en-GB" sz="1000" b="0" i="0" u="none" strike="noStrike" dirty="0">
                          <a:solidFill>
                            <a:srgbClr val="000000"/>
                          </a:solidFill>
                          <a:effectLst/>
                          <a:latin typeface="+mn-lt"/>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983"/>
                    </a:solidFill>
                  </a:tcPr>
                </a:tc>
                <a:tc>
                  <a:txBody>
                    <a:bodyPr/>
                    <a:lstStyle/>
                    <a:p>
                      <a:pPr algn="ctr" fontAlgn="ctr"/>
                      <a:r>
                        <a:rPr lang="en-GB" sz="1000" b="0" i="0" u="none" strike="noStrike" dirty="0">
                          <a:solidFill>
                            <a:srgbClr val="000000"/>
                          </a:solidFill>
                          <a:effectLst/>
                          <a:latin typeface="+mn-lt"/>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382"/>
                    </a:solidFill>
                  </a:tcPr>
                </a:tc>
                <a:tc>
                  <a:txBody>
                    <a:bodyPr/>
                    <a:lstStyle/>
                    <a:p>
                      <a:pPr algn="ctr" fontAlgn="ctr"/>
                      <a:r>
                        <a:rPr lang="en-GB" sz="1000" b="0" i="0" u="none" strike="noStrike" dirty="0">
                          <a:solidFill>
                            <a:srgbClr val="000000"/>
                          </a:solidFill>
                          <a:effectLst/>
                          <a:latin typeface="+mn-lt"/>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81"/>
                    </a:solidFill>
                  </a:tcPr>
                </a:tc>
                <a:tc>
                  <a:txBody>
                    <a:bodyPr/>
                    <a:lstStyle/>
                    <a:p>
                      <a:pPr algn="ctr" fontAlgn="ctr"/>
                      <a:r>
                        <a:rPr lang="en-GB" sz="1000" b="0" i="0" u="none" strike="noStrike" dirty="0">
                          <a:solidFill>
                            <a:srgbClr val="000000"/>
                          </a:solidFill>
                          <a:effectLst/>
                          <a:latin typeface="+mn-lt"/>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382"/>
                    </a:solidFill>
                  </a:tcPr>
                </a:tc>
                <a:tc>
                  <a:txBody>
                    <a:bodyPr/>
                    <a:lstStyle/>
                    <a:p>
                      <a:pPr algn="ctr" fontAlgn="ctr"/>
                      <a:r>
                        <a:rPr lang="en-GB" sz="1000" b="0" i="0" u="none" strike="noStrike" dirty="0">
                          <a:solidFill>
                            <a:srgbClr val="000000"/>
                          </a:solidFill>
                          <a:effectLst/>
                          <a:latin typeface="+mn-lt"/>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784"/>
                    </a:solidFill>
                  </a:tcPr>
                </a:tc>
                <a:tc>
                  <a:txBody>
                    <a:bodyPr/>
                    <a:lstStyle/>
                    <a:p>
                      <a:pPr algn="ctr" fontAlgn="ctr"/>
                      <a:r>
                        <a:rPr lang="en-GB" sz="1000" b="0" i="0" u="none" strike="noStrike" dirty="0">
                          <a:solidFill>
                            <a:srgbClr val="000000"/>
                          </a:solidFill>
                          <a:effectLst/>
                          <a:latin typeface="+mn-lt"/>
                        </a:rPr>
                        <a:t>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tc>
                  <a:txBody>
                    <a:bodyPr/>
                    <a:lstStyle/>
                    <a:p>
                      <a:pPr algn="ctr" fontAlgn="ctr"/>
                      <a:r>
                        <a:rPr lang="en-GB" sz="1000" b="0" i="0" u="none" strike="noStrike" dirty="0">
                          <a:solidFill>
                            <a:srgbClr val="000000"/>
                          </a:solidFill>
                          <a:effectLst/>
                          <a:latin typeface="+mn-lt"/>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D07F"/>
                    </a:solidFill>
                  </a:tcPr>
                </a:tc>
                <a:tc>
                  <a:txBody>
                    <a:bodyPr/>
                    <a:lstStyle/>
                    <a:p>
                      <a:pPr algn="ctr" fontAlgn="ctr"/>
                      <a:r>
                        <a:rPr lang="en-GB" sz="1000" b="0" i="0" u="none" strike="noStrike" dirty="0">
                          <a:solidFill>
                            <a:srgbClr val="000000"/>
                          </a:solidFill>
                          <a:effectLst/>
                          <a:latin typeface="+mn-lt"/>
                        </a:rPr>
                        <a:t>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C17C"/>
                    </a:solidFill>
                  </a:tcPr>
                </a:tc>
                <a:tc>
                  <a:txBody>
                    <a:bodyPr/>
                    <a:lstStyle/>
                    <a:p>
                      <a:pPr algn="ctr" fontAlgn="ctr"/>
                      <a:r>
                        <a:rPr lang="en-GB" sz="1000" b="0" i="0" u="none" strike="noStrike" dirty="0">
                          <a:solidFill>
                            <a:srgbClr val="000000"/>
                          </a:solidFill>
                          <a:effectLst/>
                          <a:latin typeface="+mn-lt"/>
                        </a:rPr>
                        <a:t>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E7F"/>
                    </a:solidFill>
                  </a:tcPr>
                </a:tc>
                <a:tc>
                  <a:txBody>
                    <a:bodyPr/>
                    <a:lstStyle/>
                    <a:p>
                      <a:pPr algn="ctr" fontAlgn="ctr"/>
                      <a:r>
                        <a:rPr lang="en-GB" sz="1000" b="0" i="0" u="none" strike="noStrike" dirty="0">
                          <a:solidFill>
                            <a:srgbClr val="000000"/>
                          </a:solidFill>
                          <a:effectLst/>
                          <a:latin typeface="+mn-lt"/>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82"/>
                    </a:solidFill>
                  </a:tcPr>
                </a:tc>
                <a:tc>
                  <a:txBody>
                    <a:bodyPr/>
                    <a:lstStyle/>
                    <a:p>
                      <a:pPr algn="ctr" fontAlgn="ctr"/>
                      <a:r>
                        <a:rPr lang="en-GB" sz="1000" b="0" i="0" u="none" strike="noStrike" dirty="0">
                          <a:solidFill>
                            <a:srgbClr val="000000"/>
                          </a:solidFill>
                          <a:effectLst/>
                          <a:latin typeface="+mn-lt"/>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683"/>
                    </a:solidFill>
                  </a:tcPr>
                </a:tc>
                <a:tc>
                  <a:txBody>
                    <a:bodyPr/>
                    <a:lstStyle/>
                    <a:p>
                      <a:pPr algn="ctr" fontAlgn="ctr"/>
                      <a:r>
                        <a:rPr lang="en-GB" sz="1000" b="0" i="0" u="none" strike="noStrike" dirty="0">
                          <a:solidFill>
                            <a:srgbClr val="000000"/>
                          </a:solidFill>
                          <a:effectLst/>
                          <a:latin typeface="+mn-lt"/>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47C"/>
                    </a:solidFill>
                  </a:tcPr>
                </a:tc>
                <a:tc>
                  <a:txBody>
                    <a:bodyPr/>
                    <a:lstStyle/>
                    <a:p>
                      <a:pPr algn="ctr" fontAlgn="ctr"/>
                      <a:r>
                        <a:rPr lang="en-GB" sz="1000" b="0" i="0" u="none" strike="noStrike" dirty="0">
                          <a:solidFill>
                            <a:srgbClr val="000000"/>
                          </a:solidFill>
                          <a:effectLst/>
                          <a:latin typeface="+mn-lt"/>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977"/>
                    </a:solidFill>
                  </a:tcPr>
                </a:tc>
                <a:tc>
                  <a:txBody>
                    <a:bodyPr/>
                    <a:lstStyle/>
                    <a:p>
                      <a:pPr algn="ctr" fontAlgn="ctr"/>
                      <a:r>
                        <a:rPr lang="en-GB" sz="1000" b="0" i="0" u="none" strike="noStrike" dirty="0">
                          <a:solidFill>
                            <a:srgbClr val="000000"/>
                          </a:solidFill>
                          <a:effectLst/>
                          <a:latin typeface="+mn-lt"/>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773"/>
                    </a:solidFill>
                  </a:tcPr>
                </a:tc>
                <a:tc>
                  <a:txBody>
                    <a:bodyPr/>
                    <a:lstStyle/>
                    <a:p>
                      <a:pPr algn="ctr" fontAlgn="ctr"/>
                      <a:r>
                        <a:rPr lang="en-GB" sz="1000" b="0" i="0" u="none" strike="noStrike" dirty="0">
                          <a:solidFill>
                            <a:srgbClr val="000000"/>
                          </a:solidFill>
                          <a:effectLst/>
                          <a:latin typeface="+mn-lt"/>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16F"/>
                    </a:solidFill>
                  </a:tcPr>
                </a:tc>
                <a:tc>
                  <a:txBody>
                    <a:bodyPr/>
                    <a:lstStyle/>
                    <a:p>
                      <a:pPr algn="ctr" fontAlgn="ctr"/>
                      <a:r>
                        <a:rPr lang="en-GB" sz="1000" b="0" i="0" u="none" strike="noStrike" dirty="0">
                          <a:solidFill>
                            <a:srgbClr val="000000"/>
                          </a:solidFill>
                          <a:effectLst/>
                          <a:latin typeface="+mn-lt"/>
                        </a:rPr>
                        <a:t>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974"/>
                    </a:solidFill>
                  </a:tcPr>
                </a:tc>
                <a:extLst>
                  <a:ext uri="{0D108BD9-81ED-4DB2-BD59-A6C34878D82A}">
                    <a16:rowId xmlns:a16="http://schemas.microsoft.com/office/drawing/2014/main" val="2057030314"/>
                  </a:ext>
                </a:extLst>
              </a:tr>
              <a:tr h="342726">
                <a:tc>
                  <a:txBody>
                    <a:bodyPr/>
                    <a:lstStyle/>
                    <a:p>
                      <a:pPr algn="ctr" fontAlgn="b"/>
                      <a:r>
                        <a:rPr lang="en-GB" sz="1000" b="1" i="0" u="none" strike="noStrike" dirty="0">
                          <a:solidFill>
                            <a:srgbClr val="000000"/>
                          </a:solidFill>
                          <a:effectLst/>
                          <a:latin typeface="+mn-lt"/>
                        </a:rPr>
                        <a:t>Tuesday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67C"/>
                    </a:solidFill>
                  </a:tcPr>
                </a:tc>
                <a:tc>
                  <a:txBody>
                    <a:bodyPr/>
                    <a:lstStyle/>
                    <a:p>
                      <a:pPr algn="ctr" fontAlgn="ctr"/>
                      <a:r>
                        <a:rPr lang="en-GB" sz="1000" b="0" i="0" u="none" strike="noStrike" dirty="0">
                          <a:solidFill>
                            <a:srgbClr val="000000"/>
                          </a:solidFill>
                          <a:effectLst/>
                          <a:latin typeface="+mn-lt"/>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ctr" fontAlgn="ctr"/>
                      <a:r>
                        <a:rPr lang="en-GB" sz="1000" b="0" i="0" u="none" strike="noStrike" dirty="0">
                          <a:solidFill>
                            <a:srgbClr val="000000"/>
                          </a:solidFill>
                          <a:effectLst/>
                          <a:latin typeface="+mn-lt"/>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2"/>
                    </a:solidFill>
                  </a:tcPr>
                </a:tc>
                <a:tc>
                  <a:txBody>
                    <a:bodyPr/>
                    <a:lstStyle/>
                    <a:p>
                      <a:pPr algn="ctr" fontAlgn="ctr"/>
                      <a:r>
                        <a:rPr lang="en-GB" sz="1000" b="0" i="0" u="none" strike="noStrike" dirty="0">
                          <a:solidFill>
                            <a:srgbClr val="000000"/>
                          </a:solidFill>
                          <a:effectLst/>
                          <a:latin typeface="+mn-lt"/>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A80"/>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ctr" fontAlgn="ctr"/>
                      <a:r>
                        <a:rPr lang="en-GB" sz="1000" b="0" i="0" u="none" strike="noStrike" dirty="0">
                          <a:solidFill>
                            <a:srgbClr val="000000"/>
                          </a:solidFill>
                          <a:effectLst/>
                          <a:latin typeface="+mn-lt"/>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C7B"/>
                    </a:solidFill>
                  </a:tcPr>
                </a:tc>
                <a:tc>
                  <a:txBody>
                    <a:bodyPr/>
                    <a:lstStyle/>
                    <a:p>
                      <a:pPr algn="ctr" fontAlgn="ctr"/>
                      <a:r>
                        <a:rPr lang="en-GB" sz="1000" b="0" i="0" u="none" strike="noStrike" dirty="0">
                          <a:solidFill>
                            <a:srgbClr val="000000"/>
                          </a:solidFill>
                          <a:effectLst/>
                          <a:latin typeface="+mn-lt"/>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1"/>
                    </a:solidFill>
                  </a:tcPr>
                </a:tc>
                <a:tc>
                  <a:txBody>
                    <a:bodyPr/>
                    <a:lstStyle/>
                    <a:p>
                      <a:pPr algn="ctr" fontAlgn="ctr"/>
                      <a:r>
                        <a:rPr lang="en-GB" sz="1000" b="0" i="0" u="none" strike="noStrike" dirty="0">
                          <a:solidFill>
                            <a:srgbClr val="000000"/>
                          </a:solidFill>
                          <a:effectLst/>
                          <a:latin typeface="+mn-lt"/>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382"/>
                    </a:solidFill>
                  </a:tcPr>
                </a:tc>
                <a:tc>
                  <a:txBody>
                    <a:bodyPr/>
                    <a:lstStyle/>
                    <a:p>
                      <a:pPr algn="ctr" fontAlgn="ctr"/>
                      <a:r>
                        <a:rPr lang="en-GB" sz="1000" b="0" i="0" u="none" strike="noStrike" dirty="0">
                          <a:solidFill>
                            <a:srgbClr val="000000"/>
                          </a:solidFill>
                          <a:effectLst/>
                          <a:latin typeface="+mn-lt"/>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ctr" fontAlgn="ctr"/>
                      <a:r>
                        <a:rPr lang="en-GB" sz="1000" b="0" i="0" u="none" strike="noStrike" dirty="0">
                          <a:solidFill>
                            <a:srgbClr val="000000"/>
                          </a:solidFill>
                          <a:effectLst/>
                          <a:latin typeface="+mn-lt"/>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E7B"/>
                    </a:solidFill>
                  </a:tcPr>
                </a:tc>
                <a:tc>
                  <a:txBody>
                    <a:bodyPr/>
                    <a:lstStyle/>
                    <a:p>
                      <a:pPr algn="ctr" fontAlgn="ctr"/>
                      <a:r>
                        <a:rPr lang="en-GB" sz="1000" b="0" i="0" u="none" strike="noStrike" dirty="0">
                          <a:solidFill>
                            <a:srgbClr val="000000"/>
                          </a:solidFill>
                          <a:effectLst/>
                          <a:latin typeface="+mn-lt"/>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ctr" fontAlgn="ctr"/>
                      <a:r>
                        <a:rPr lang="en-GB" sz="1000" b="0" i="0" u="none" strike="noStrike" dirty="0">
                          <a:solidFill>
                            <a:srgbClr val="000000"/>
                          </a:solidFill>
                          <a:effectLst/>
                          <a:latin typeface="+mn-lt"/>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E81"/>
                    </a:solidFill>
                  </a:tcPr>
                </a:tc>
                <a:tc>
                  <a:txBody>
                    <a:bodyPr/>
                    <a:lstStyle/>
                    <a:p>
                      <a:pPr algn="ctr" fontAlgn="ctr"/>
                      <a:r>
                        <a:rPr lang="en-GB" sz="1000" b="0" i="0" u="none" strike="noStrike" dirty="0">
                          <a:solidFill>
                            <a:srgbClr val="000000"/>
                          </a:solidFill>
                          <a:effectLst/>
                          <a:latin typeface="+mn-lt"/>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4"/>
                    </a:solidFill>
                  </a:tcPr>
                </a:tc>
                <a:tc>
                  <a:txBody>
                    <a:bodyPr/>
                    <a:lstStyle/>
                    <a:p>
                      <a:pPr algn="ctr" fontAlgn="ctr"/>
                      <a:r>
                        <a:rPr lang="en-GB" sz="1000" b="0" i="0" u="none" strike="noStrike" dirty="0">
                          <a:solidFill>
                            <a:srgbClr val="000000"/>
                          </a:solidFill>
                          <a:effectLst/>
                          <a:latin typeface="+mn-lt"/>
                        </a:rPr>
                        <a:t>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981"/>
                    </a:solidFill>
                  </a:tcPr>
                </a:tc>
                <a:tc>
                  <a:txBody>
                    <a:bodyPr/>
                    <a:lstStyle/>
                    <a:p>
                      <a:pPr algn="ctr" fontAlgn="ctr"/>
                      <a:r>
                        <a:rPr lang="en-GB" sz="1000" b="0" i="0" u="none" strike="noStrike" dirty="0">
                          <a:solidFill>
                            <a:srgbClr val="000000"/>
                          </a:solidFill>
                          <a:effectLst/>
                          <a:latin typeface="+mn-lt"/>
                        </a:rPr>
                        <a:t>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ACA7E"/>
                    </a:solidFill>
                  </a:tcPr>
                </a:tc>
                <a:tc>
                  <a:txBody>
                    <a:bodyPr/>
                    <a:lstStyle/>
                    <a:p>
                      <a:pPr algn="ctr" fontAlgn="ctr"/>
                      <a:r>
                        <a:rPr lang="en-GB" sz="1000" b="0" i="0" u="none" strike="noStrike" dirty="0">
                          <a:solidFill>
                            <a:srgbClr val="000000"/>
                          </a:solidFill>
                          <a:effectLst/>
                          <a:latin typeface="+mn-lt"/>
                        </a:rPr>
                        <a:t>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GB" sz="1000" b="0" i="0" u="none" strike="noStrike" dirty="0">
                          <a:solidFill>
                            <a:srgbClr val="000000"/>
                          </a:solidFill>
                          <a:effectLst/>
                          <a:latin typeface="+mn-lt"/>
                        </a:rPr>
                        <a:t>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CE7F"/>
                    </a:solidFill>
                  </a:tcPr>
                </a:tc>
                <a:tc>
                  <a:txBody>
                    <a:bodyPr/>
                    <a:lstStyle/>
                    <a:p>
                      <a:pPr algn="ctr" fontAlgn="ctr"/>
                      <a:r>
                        <a:rPr lang="en-GB" sz="1000" b="0" i="0" u="none" strike="noStrike" dirty="0">
                          <a:solidFill>
                            <a:srgbClr val="000000"/>
                          </a:solidFill>
                          <a:effectLst/>
                          <a:latin typeface="+mn-lt"/>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82"/>
                    </a:solidFill>
                  </a:tcPr>
                </a:tc>
                <a:tc>
                  <a:txBody>
                    <a:bodyPr/>
                    <a:lstStyle/>
                    <a:p>
                      <a:pPr algn="ctr" fontAlgn="ctr"/>
                      <a:r>
                        <a:rPr lang="en-GB" sz="1000" b="0" i="0" u="none" strike="noStrike" dirty="0">
                          <a:solidFill>
                            <a:srgbClr val="000000"/>
                          </a:solidFill>
                          <a:effectLst/>
                          <a:latin typeface="+mn-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GB" sz="1000" b="0" i="0" u="none" strike="noStrike" dirty="0">
                          <a:solidFill>
                            <a:srgbClr val="000000"/>
                          </a:solidFill>
                          <a:effectLst/>
                          <a:latin typeface="+mn-lt"/>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17F"/>
                    </a:solidFill>
                  </a:tcPr>
                </a:tc>
                <a:tc>
                  <a:txBody>
                    <a:bodyPr/>
                    <a:lstStyle/>
                    <a:p>
                      <a:pPr algn="ctr" fontAlgn="ctr"/>
                      <a:r>
                        <a:rPr lang="en-GB" sz="1000" b="0" i="0" u="none" strike="noStrike" dirty="0">
                          <a:solidFill>
                            <a:srgbClr val="000000"/>
                          </a:solidFill>
                          <a:effectLst/>
                          <a:latin typeface="+mn-lt"/>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79"/>
                    </a:solidFill>
                  </a:tcPr>
                </a:tc>
                <a:tc>
                  <a:txBody>
                    <a:bodyPr/>
                    <a:lstStyle/>
                    <a:p>
                      <a:pPr algn="ctr" fontAlgn="ctr"/>
                      <a:r>
                        <a:rPr lang="en-GB" sz="1000" b="0" i="0" u="none" strike="noStrike" dirty="0">
                          <a:solidFill>
                            <a:srgbClr val="000000"/>
                          </a:solidFill>
                          <a:effectLst/>
                          <a:latin typeface="+mn-lt"/>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273"/>
                    </a:solidFill>
                  </a:tcPr>
                </a:tc>
                <a:tc>
                  <a:txBody>
                    <a:bodyPr/>
                    <a:lstStyle/>
                    <a:p>
                      <a:pPr algn="ctr" fontAlgn="ctr"/>
                      <a:r>
                        <a:rPr lang="en-GB" sz="1000" b="0" i="0" u="none" strike="noStrike" dirty="0">
                          <a:solidFill>
                            <a:srgbClr val="000000"/>
                          </a:solidFill>
                          <a:effectLst/>
                          <a:latin typeface="+mn-lt"/>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46D"/>
                    </a:solidFill>
                  </a:tcPr>
                </a:tc>
                <a:tc>
                  <a:txBody>
                    <a:bodyPr/>
                    <a:lstStyle/>
                    <a:p>
                      <a:pPr algn="ctr" fontAlgn="ctr"/>
                      <a:r>
                        <a:rPr lang="en-GB" sz="1000" b="0" i="0" u="none" strike="noStrike" dirty="0">
                          <a:solidFill>
                            <a:srgbClr val="000000"/>
                          </a:solidFill>
                          <a:effectLst/>
                          <a:latin typeface="+mn-lt"/>
                        </a:rPr>
                        <a:t>52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87A"/>
                    </a:solidFill>
                  </a:tcPr>
                </a:tc>
                <a:extLst>
                  <a:ext uri="{0D108BD9-81ED-4DB2-BD59-A6C34878D82A}">
                    <a16:rowId xmlns:a16="http://schemas.microsoft.com/office/drawing/2014/main" val="188253891"/>
                  </a:ext>
                </a:extLst>
              </a:tr>
              <a:tr h="342726">
                <a:tc>
                  <a:txBody>
                    <a:bodyPr/>
                    <a:lstStyle/>
                    <a:p>
                      <a:pPr algn="ctr" fontAlgn="b"/>
                      <a:r>
                        <a:rPr lang="en-GB" sz="1000" b="1" i="0" u="none" strike="noStrike" dirty="0">
                          <a:solidFill>
                            <a:srgbClr val="000000"/>
                          </a:solidFill>
                          <a:effectLst/>
                          <a:latin typeface="+mn-lt"/>
                        </a:rPr>
                        <a:t>Wednesday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ctr" fontAlgn="ctr"/>
                      <a:r>
                        <a:rPr lang="en-GB" sz="1000" b="0" i="0" u="none" strike="noStrike" dirty="0">
                          <a:solidFill>
                            <a:srgbClr val="000000"/>
                          </a:solidFill>
                          <a:effectLst/>
                          <a:latin typeface="+mn-lt"/>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4"/>
                    </a:solidFill>
                  </a:tcPr>
                </a:tc>
                <a:tc>
                  <a:txBody>
                    <a:bodyPr/>
                    <a:lstStyle/>
                    <a:p>
                      <a:pPr algn="ctr" fontAlgn="ctr"/>
                      <a:r>
                        <a:rPr lang="en-GB" sz="1000" b="0" i="0" u="none" strike="noStrike" dirty="0">
                          <a:solidFill>
                            <a:srgbClr val="000000"/>
                          </a:solidFill>
                          <a:effectLst/>
                          <a:latin typeface="+mn-lt"/>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7F"/>
                    </a:solidFill>
                  </a:tcPr>
                </a:tc>
                <a:tc>
                  <a:txBody>
                    <a:bodyPr/>
                    <a:lstStyle/>
                    <a:p>
                      <a:pPr algn="ctr" fontAlgn="ctr"/>
                      <a:r>
                        <a:rPr lang="en-GB" sz="1000" b="0" i="0" u="none" strike="noStrike" dirty="0">
                          <a:solidFill>
                            <a:srgbClr val="000000"/>
                          </a:solidFill>
                          <a:effectLst/>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tc>
                  <a:txBody>
                    <a:bodyPr/>
                    <a:lstStyle/>
                    <a:p>
                      <a:pPr algn="ctr" fontAlgn="ctr"/>
                      <a:r>
                        <a:rPr lang="en-GB" sz="1000" b="0" i="0" u="none" strike="noStrike" dirty="0">
                          <a:solidFill>
                            <a:srgbClr val="000000"/>
                          </a:solidFill>
                          <a:effectLst/>
                          <a:latin typeface="+mn-lt"/>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C7E"/>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E7E"/>
                    </a:solidFill>
                  </a:tcPr>
                </a:tc>
                <a:tc>
                  <a:txBody>
                    <a:bodyPr/>
                    <a:lstStyle/>
                    <a:p>
                      <a:pPr algn="ctr" fontAlgn="ctr"/>
                      <a:r>
                        <a:rPr lang="en-GB" sz="1000" b="0" i="0" u="none" strike="noStrike" dirty="0">
                          <a:solidFill>
                            <a:srgbClr val="000000"/>
                          </a:solidFill>
                          <a:effectLst/>
                          <a:latin typeface="+mn-lt"/>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F81"/>
                    </a:solidFill>
                  </a:tcPr>
                </a:tc>
                <a:tc>
                  <a:txBody>
                    <a:bodyPr/>
                    <a:lstStyle/>
                    <a:p>
                      <a:pPr algn="ctr" fontAlgn="ctr"/>
                      <a:r>
                        <a:rPr lang="en-GB" sz="1000" b="0" i="0" u="none" strike="noStrike" dirty="0">
                          <a:solidFill>
                            <a:srgbClr val="000000"/>
                          </a:solidFill>
                          <a:effectLst/>
                          <a:latin typeface="+mn-lt"/>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ctr" fontAlgn="ctr"/>
                      <a:r>
                        <a:rPr lang="en-GB" sz="1000" b="0" i="0" u="none" strike="noStrike" dirty="0">
                          <a:solidFill>
                            <a:srgbClr val="000000"/>
                          </a:solidFill>
                          <a:effectLst/>
                          <a:latin typeface="+mn-lt"/>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ctr" fontAlgn="ctr"/>
                      <a:r>
                        <a:rPr lang="en-GB" sz="1000" b="0" i="0" u="none" strike="noStrike" dirty="0">
                          <a:solidFill>
                            <a:srgbClr val="000000"/>
                          </a:solidFill>
                          <a:effectLst/>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57C"/>
                    </a:solidFill>
                  </a:tcPr>
                </a:tc>
                <a:tc>
                  <a:txBody>
                    <a:bodyPr/>
                    <a:lstStyle/>
                    <a:p>
                      <a:pPr algn="ctr" fontAlgn="ctr"/>
                      <a:r>
                        <a:rPr lang="en-GB" sz="1000" b="0" i="0" u="none" strike="noStrike" dirty="0">
                          <a:solidFill>
                            <a:srgbClr val="000000"/>
                          </a:solidFill>
                          <a:effectLst/>
                          <a:latin typeface="+mn-lt"/>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ctr" fontAlgn="ctr"/>
                      <a:r>
                        <a:rPr lang="en-GB" sz="1000" b="0" i="0" u="none" strike="noStrike" dirty="0">
                          <a:solidFill>
                            <a:srgbClr val="000000"/>
                          </a:solidFill>
                          <a:effectLst/>
                          <a:latin typeface="+mn-lt"/>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382"/>
                    </a:solidFill>
                  </a:tcPr>
                </a:tc>
                <a:tc>
                  <a:txBody>
                    <a:bodyPr/>
                    <a:lstStyle/>
                    <a:p>
                      <a:pPr algn="ctr" fontAlgn="ctr"/>
                      <a:r>
                        <a:rPr lang="en-GB" sz="1000" b="0" i="0" u="none" strike="noStrike" dirty="0">
                          <a:solidFill>
                            <a:srgbClr val="000000"/>
                          </a:solidFill>
                          <a:effectLst/>
                          <a:latin typeface="+mn-lt"/>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683"/>
                    </a:solidFill>
                  </a:tcPr>
                </a:tc>
                <a:tc>
                  <a:txBody>
                    <a:bodyPr/>
                    <a:lstStyle/>
                    <a:p>
                      <a:pPr algn="ctr" fontAlgn="ctr"/>
                      <a:r>
                        <a:rPr lang="en-GB" sz="1000" b="0" i="0" u="none" strike="noStrike" dirty="0">
                          <a:solidFill>
                            <a:srgbClr val="000000"/>
                          </a:solidFill>
                          <a:effectLst/>
                          <a:latin typeface="+mn-lt"/>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981"/>
                    </a:solidFill>
                  </a:tcPr>
                </a:tc>
                <a:tc>
                  <a:txBody>
                    <a:bodyPr/>
                    <a:lstStyle/>
                    <a:p>
                      <a:pPr algn="ctr" fontAlgn="ctr"/>
                      <a:r>
                        <a:rPr lang="en-GB" sz="1000" b="0" i="0" u="none" strike="noStrike" dirty="0">
                          <a:solidFill>
                            <a:srgbClr val="000000"/>
                          </a:solidFill>
                          <a:effectLst/>
                          <a:latin typeface="+mn-lt"/>
                        </a:rPr>
                        <a:t>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E7F"/>
                    </a:solidFill>
                  </a:tcPr>
                </a:tc>
                <a:tc>
                  <a:txBody>
                    <a:bodyPr/>
                    <a:lstStyle/>
                    <a:p>
                      <a:pPr algn="ctr" fontAlgn="ctr"/>
                      <a:r>
                        <a:rPr lang="en-GB" sz="1000" b="0" i="0" u="none" strike="noStrike" dirty="0">
                          <a:solidFill>
                            <a:srgbClr val="000000"/>
                          </a:solidFill>
                          <a:effectLst/>
                          <a:latin typeface="+mn-lt"/>
                        </a:rPr>
                        <a:t>169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F7C"/>
                    </a:solidFill>
                  </a:tcPr>
                </a:tc>
                <a:tc>
                  <a:txBody>
                    <a:bodyPr/>
                    <a:lstStyle/>
                    <a:p>
                      <a:pPr algn="ctr" fontAlgn="ctr"/>
                      <a:r>
                        <a:rPr lang="en-GB" sz="1000" b="0" i="0" u="none" strike="noStrike" dirty="0">
                          <a:solidFill>
                            <a:srgbClr val="000000"/>
                          </a:solidFill>
                          <a:effectLst/>
                          <a:latin typeface="+mn-lt"/>
                        </a:rPr>
                        <a:t>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E7F"/>
                    </a:solidFill>
                  </a:tcPr>
                </a:tc>
                <a:tc>
                  <a:txBody>
                    <a:bodyPr/>
                    <a:lstStyle/>
                    <a:p>
                      <a:pPr algn="ctr" fontAlgn="ctr"/>
                      <a:r>
                        <a:rPr lang="en-GB" sz="1000" b="0" i="0" u="none" strike="noStrike" dirty="0">
                          <a:solidFill>
                            <a:srgbClr val="000000"/>
                          </a:solidFill>
                          <a:effectLst/>
                          <a:latin typeface="+mn-lt"/>
                        </a:rPr>
                        <a:t>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C81"/>
                    </a:solidFill>
                  </a:tcPr>
                </a:tc>
                <a:tc>
                  <a:txBody>
                    <a:bodyPr/>
                    <a:lstStyle/>
                    <a:p>
                      <a:pPr algn="ctr" fontAlgn="ctr"/>
                      <a:r>
                        <a:rPr lang="en-GB" sz="1000" b="0" i="0" u="none" strike="noStrike" dirty="0">
                          <a:solidFill>
                            <a:srgbClr val="000000"/>
                          </a:solidFill>
                          <a:effectLst/>
                          <a:latin typeface="+mn-lt"/>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683"/>
                    </a:solidFill>
                  </a:tcPr>
                </a:tc>
                <a:tc>
                  <a:txBody>
                    <a:bodyPr/>
                    <a:lstStyle/>
                    <a:p>
                      <a:pPr algn="ctr" fontAlgn="ctr"/>
                      <a:r>
                        <a:rPr lang="en-GB" sz="1000" b="0" i="0" u="none" strike="noStrike" dirty="0">
                          <a:solidFill>
                            <a:srgbClr val="000000"/>
                          </a:solidFill>
                          <a:effectLst/>
                          <a:latin typeface="+mn-lt"/>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80"/>
                    </a:solidFill>
                  </a:tcPr>
                </a:tc>
                <a:tc>
                  <a:txBody>
                    <a:bodyPr/>
                    <a:lstStyle/>
                    <a:p>
                      <a:pPr algn="ctr" fontAlgn="ctr"/>
                      <a:r>
                        <a:rPr lang="en-GB" sz="1000" b="0" i="0" u="none" strike="noStrike" dirty="0">
                          <a:solidFill>
                            <a:srgbClr val="000000"/>
                          </a:solidFill>
                          <a:effectLst/>
                          <a:latin typeface="+mn-lt"/>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97A"/>
                    </a:solidFill>
                  </a:tcPr>
                </a:tc>
                <a:tc>
                  <a:txBody>
                    <a:bodyPr/>
                    <a:lstStyle/>
                    <a:p>
                      <a:pPr algn="ctr" fontAlgn="ctr"/>
                      <a:r>
                        <a:rPr lang="en-GB" sz="1000" b="0" i="0" u="none" strike="noStrike" dirty="0">
                          <a:solidFill>
                            <a:srgbClr val="000000"/>
                          </a:solidFill>
                          <a:effectLst/>
                          <a:latin typeface="+mn-lt"/>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670"/>
                    </a:solidFill>
                  </a:tcPr>
                </a:tc>
                <a:tc>
                  <a:txBody>
                    <a:bodyPr/>
                    <a:lstStyle/>
                    <a:p>
                      <a:pPr algn="ctr" fontAlgn="ctr"/>
                      <a:r>
                        <a:rPr lang="en-GB" sz="1000" b="0" i="0" u="none" strike="noStrike" dirty="0">
                          <a:solidFill>
                            <a:srgbClr val="000000"/>
                          </a:solidFill>
                          <a:effectLst/>
                          <a:latin typeface="+mn-lt"/>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GB" sz="1000" b="0" i="0" u="none" strike="noStrike" dirty="0">
                          <a:solidFill>
                            <a:srgbClr val="000000"/>
                          </a:solidFill>
                          <a:effectLst/>
                          <a:latin typeface="+mn-lt"/>
                        </a:rPr>
                        <a:t>38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273"/>
                    </a:solidFill>
                  </a:tcPr>
                </a:tc>
                <a:extLst>
                  <a:ext uri="{0D108BD9-81ED-4DB2-BD59-A6C34878D82A}">
                    <a16:rowId xmlns:a16="http://schemas.microsoft.com/office/drawing/2014/main" val="2973354167"/>
                  </a:ext>
                </a:extLst>
              </a:tr>
              <a:tr h="342726">
                <a:tc>
                  <a:txBody>
                    <a:bodyPr/>
                    <a:lstStyle/>
                    <a:p>
                      <a:pPr algn="ctr" fontAlgn="b"/>
                      <a:r>
                        <a:rPr lang="en-GB" sz="1000" b="1" i="0" u="none" strike="noStrike" dirty="0">
                          <a:solidFill>
                            <a:srgbClr val="000000"/>
                          </a:solidFill>
                          <a:effectLst/>
                          <a:latin typeface="+mn-lt"/>
                        </a:rPr>
                        <a:t>Thursday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tc>
                  <a:txBody>
                    <a:bodyPr/>
                    <a:lstStyle/>
                    <a:p>
                      <a:pPr algn="ctr" fontAlgn="ctr"/>
                      <a:r>
                        <a:rPr lang="en-GB" sz="1000" b="0" i="0" u="none" strike="noStrike" dirty="0">
                          <a:solidFill>
                            <a:srgbClr val="000000"/>
                          </a:solidFill>
                          <a:effectLst/>
                          <a:latin typeface="+mn-lt"/>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84"/>
                    </a:solidFill>
                  </a:tcPr>
                </a:tc>
                <a:tc>
                  <a:txBody>
                    <a:bodyPr/>
                    <a:lstStyle/>
                    <a:p>
                      <a:pPr algn="ctr" fontAlgn="ctr"/>
                      <a:r>
                        <a:rPr lang="en-GB" sz="1000" b="0" i="0" u="none" strike="noStrike" dirty="0">
                          <a:solidFill>
                            <a:srgbClr val="000000"/>
                          </a:solidFill>
                          <a:effectLst/>
                          <a:latin typeface="+mn-lt"/>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84"/>
                    </a:solidFill>
                  </a:tcPr>
                </a:tc>
                <a:tc>
                  <a:txBody>
                    <a:bodyPr/>
                    <a:lstStyle/>
                    <a:p>
                      <a:pPr algn="ctr" fontAlgn="ctr"/>
                      <a:r>
                        <a:rPr lang="en-GB" sz="1000" b="0" i="0" u="none" strike="noStrike" dirty="0">
                          <a:solidFill>
                            <a:srgbClr val="000000"/>
                          </a:solidFill>
                          <a:effectLst/>
                          <a:latin typeface="+mn-lt"/>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ctr" fontAlgn="ctr"/>
                      <a:r>
                        <a:rPr lang="en-GB" sz="1000" b="0" i="0" u="none" strike="noStrike" dirty="0">
                          <a:solidFill>
                            <a:srgbClr val="000000"/>
                          </a:solidFill>
                          <a:effectLst/>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tc>
                  <a:txBody>
                    <a:bodyPr/>
                    <a:lstStyle/>
                    <a:p>
                      <a:pPr algn="ctr" fontAlgn="ctr"/>
                      <a:r>
                        <a:rPr lang="en-GB" sz="1000" b="0" i="0" u="none" strike="noStrike" dirty="0">
                          <a:solidFill>
                            <a:srgbClr val="000000"/>
                          </a:solidFill>
                          <a:effectLst/>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57C"/>
                    </a:solidFill>
                  </a:tcPr>
                </a:tc>
                <a:tc>
                  <a:txBody>
                    <a:bodyPr/>
                    <a:lstStyle/>
                    <a:p>
                      <a:pPr algn="ctr" fontAlgn="ctr"/>
                      <a:r>
                        <a:rPr lang="en-GB" sz="1000" b="0" i="0" u="none" strike="noStrike" dirty="0">
                          <a:solidFill>
                            <a:srgbClr val="000000"/>
                          </a:solidFill>
                          <a:effectLst/>
                          <a:latin typeface="+mn-lt"/>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F81"/>
                    </a:solidFill>
                  </a:tcPr>
                </a:tc>
                <a:tc>
                  <a:txBody>
                    <a:bodyPr/>
                    <a:lstStyle/>
                    <a:p>
                      <a:pPr algn="ctr" fontAlgn="ctr"/>
                      <a:r>
                        <a:rPr lang="en-GB" sz="1000" b="0" i="0" u="none" strike="noStrike" dirty="0">
                          <a:solidFill>
                            <a:srgbClr val="000000"/>
                          </a:solidFill>
                          <a:effectLst/>
                          <a:latin typeface="+mn-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GB" sz="1000" b="0" i="0" u="none" strike="noStrike" dirty="0">
                          <a:solidFill>
                            <a:srgbClr val="000000"/>
                          </a:solidFill>
                          <a:effectLst/>
                          <a:latin typeface="+mn-lt"/>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ctr" fontAlgn="ctr"/>
                      <a:r>
                        <a:rPr lang="en-GB" sz="1000" b="0" i="0" u="none" strike="noStrike" dirty="0">
                          <a:solidFill>
                            <a:srgbClr val="000000"/>
                          </a:solidFill>
                          <a:effectLst/>
                          <a:latin typeface="+mn-lt"/>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A80"/>
                    </a:solidFill>
                  </a:tcPr>
                </a:tc>
                <a:tc>
                  <a:txBody>
                    <a:bodyPr/>
                    <a:lstStyle/>
                    <a:p>
                      <a:pPr algn="ctr" fontAlgn="ctr"/>
                      <a:r>
                        <a:rPr lang="en-GB" sz="1000" b="0" i="0" u="none" strike="noStrike" dirty="0">
                          <a:solidFill>
                            <a:srgbClr val="000000"/>
                          </a:solidFill>
                          <a:effectLst/>
                          <a:latin typeface="+mn-lt"/>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E81"/>
                    </a:solidFill>
                  </a:tcPr>
                </a:tc>
                <a:tc>
                  <a:txBody>
                    <a:bodyPr/>
                    <a:lstStyle/>
                    <a:p>
                      <a:pPr algn="ctr" fontAlgn="ctr"/>
                      <a:r>
                        <a:rPr lang="en-GB" sz="1000" b="0" i="0" u="none" strike="noStrike" dirty="0">
                          <a:solidFill>
                            <a:srgbClr val="000000"/>
                          </a:solidFill>
                          <a:effectLst/>
                          <a:latin typeface="+mn-lt"/>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E784"/>
                    </a:solidFill>
                  </a:tcPr>
                </a:tc>
                <a:tc>
                  <a:txBody>
                    <a:bodyPr/>
                    <a:lstStyle/>
                    <a:p>
                      <a:pPr algn="ctr" fontAlgn="ctr"/>
                      <a:r>
                        <a:rPr lang="en-GB" sz="1000" b="0" i="0" u="none" strike="noStrike" dirty="0">
                          <a:solidFill>
                            <a:srgbClr val="000000"/>
                          </a:solidFill>
                          <a:effectLst/>
                          <a:latin typeface="+mn-lt"/>
                        </a:rPr>
                        <a:t>115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D780"/>
                    </a:solidFill>
                  </a:tcPr>
                </a:tc>
                <a:tc>
                  <a:txBody>
                    <a:bodyPr/>
                    <a:lstStyle/>
                    <a:p>
                      <a:pPr algn="ctr" fontAlgn="ctr"/>
                      <a:r>
                        <a:rPr lang="en-GB" sz="1000" b="0" i="0" u="none" strike="noStrike" dirty="0">
                          <a:solidFill>
                            <a:srgbClr val="000000"/>
                          </a:solidFill>
                          <a:effectLst/>
                          <a:latin typeface="+mn-lt"/>
                        </a:rPr>
                        <a:t>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F7F"/>
                    </a:solidFill>
                  </a:tcPr>
                </a:tc>
                <a:tc>
                  <a:txBody>
                    <a:bodyPr/>
                    <a:lstStyle/>
                    <a:p>
                      <a:pPr algn="ctr" fontAlgn="ctr"/>
                      <a:r>
                        <a:rPr lang="en-GB" sz="1000" b="0" i="0" u="none" strike="noStrike" dirty="0">
                          <a:solidFill>
                            <a:srgbClr val="000000"/>
                          </a:solidFill>
                          <a:effectLst/>
                          <a:latin typeface="+mn-lt"/>
                        </a:rPr>
                        <a:t>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C37C"/>
                    </a:solidFill>
                  </a:tcPr>
                </a:tc>
                <a:tc>
                  <a:txBody>
                    <a:bodyPr/>
                    <a:lstStyle/>
                    <a:p>
                      <a:pPr algn="ctr" fontAlgn="ctr"/>
                      <a:r>
                        <a:rPr lang="en-GB" sz="1000" b="0" i="0" u="none" strike="noStrike" dirty="0">
                          <a:solidFill>
                            <a:srgbClr val="000000"/>
                          </a:solidFill>
                          <a:effectLst/>
                          <a:latin typeface="+mn-lt"/>
                        </a:rPr>
                        <a:t>139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E"/>
                    </a:solidFill>
                  </a:tcPr>
                </a:tc>
                <a:tc>
                  <a:txBody>
                    <a:bodyPr/>
                    <a:lstStyle/>
                    <a:p>
                      <a:pPr algn="ctr" fontAlgn="ctr"/>
                      <a:r>
                        <a:rPr lang="en-GB" sz="1000" b="0" i="0" u="none" strike="noStrike" dirty="0">
                          <a:solidFill>
                            <a:srgbClr val="000000"/>
                          </a:solidFill>
                          <a:effectLst/>
                          <a:latin typeface="+mn-lt"/>
                        </a:rPr>
                        <a:t>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981"/>
                    </a:solidFill>
                  </a:tcPr>
                </a:tc>
                <a:tc>
                  <a:txBody>
                    <a:bodyPr/>
                    <a:lstStyle/>
                    <a:p>
                      <a:pPr algn="ctr" fontAlgn="ctr"/>
                      <a:r>
                        <a:rPr lang="en-GB" sz="1000" b="0" i="0" u="none" strike="noStrike" dirty="0">
                          <a:solidFill>
                            <a:srgbClr val="000000"/>
                          </a:solidFill>
                          <a:effectLst/>
                          <a:latin typeface="+mn-lt"/>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83"/>
                    </a:solidFill>
                  </a:tcPr>
                </a:tc>
                <a:tc>
                  <a:txBody>
                    <a:bodyPr/>
                    <a:lstStyle/>
                    <a:p>
                      <a:pPr algn="ctr" fontAlgn="ctr"/>
                      <a:r>
                        <a:rPr lang="en-GB" sz="1000" b="0" i="0" u="none" strike="noStrike" dirty="0">
                          <a:solidFill>
                            <a:srgbClr val="000000"/>
                          </a:solidFill>
                          <a:effectLst/>
                          <a:latin typeface="+mn-lt"/>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E7E"/>
                    </a:solidFill>
                  </a:tcPr>
                </a:tc>
                <a:tc>
                  <a:txBody>
                    <a:bodyPr/>
                    <a:lstStyle/>
                    <a:p>
                      <a:pPr algn="ctr" fontAlgn="ctr"/>
                      <a:r>
                        <a:rPr lang="en-GB" sz="1000" b="0" i="0" u="none" strike="noStrike" dirty="0">
                          <a:solidFill>
                            <a:srgbClr val="000000"/>
                          </a:solidFill>
                          <a:effectLst/>
                          <a:latin typeface="+mn-lt"/>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877"/>
                    </a:solidFill>
                  </a:tcPr>
                </a:tc>
                <a:tc>
                  <a:txBody>
                    <a:bodyPr/>
                    <a:lstStyle/>
                    <a:p>
                      <a:pPr algn="ctr" fontAlgn="ctr"/>
                      <a:r>
                        <a:rPr lang="en-GB" sz="1000" b="0" i="0" u="none" strike="noStrike" dirty="0">
                          <a:solidFill>
                            <a:srgbClr val="000000"/>
                          </a:solidFill>
                          <a:effectLst/>
                          <a:latin typeface="+mn-lt"/>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871"/>
                    </a:solidFill>
                  </a:tcPr>
                </a:tc>
                <a:tc>
                  <a:txBody>
                    <a:bodyPr/>
                    <a:lstStyle/>
                    <a:p>
                      <a:pPr algn="ctr" fontAlgn="ctr"/>
                      <a:r>
                        <a:rPr lang="en-GB" sz="1000" b="0" i="0" u="none" strike="noStrike" dirty="0">
                          <a:solidFill>
                            <a:srgbClr val="000000"/>
                          </a:solidFill>
                          <a:effectLst/>
                          <a:latin typeface="+mn-lt"/>
                        </a:rPr>
                        <a:t>41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A74"/>
                    </a:solidFill>
                  </a:tcPr>
                </a:tc>
                <a:extLst>
                  <a:ext uri="{0D108BD9-81ED-4DB2-BD59-A6C34878D82A}">
                    <a16:rowId xmlns:a16="http://schemas.microsoft.com/office/drawing/2014/main" val="2900670097"/>
                  </a:ext>
                </a:extLst>
              </a:tr>
              <a:tr h="342726">
                <a:tc>
                  <a:txBody>
                    <a:bodyPr/>
                    <a:lstStyle/>
                    <a:p>
                      <a:pPr algn="ctr" fontAlgn="b"/>
                      <a:r>
                        <a:rPr lang="en-GB" sz="1000" b="1" i="0" u="none" strike="noStrike" dirty="0">
                          <a:solidFill>
                            <a:srgbClr val="000000"/>
                          </a:solidFill>
                          <a:effectLst/>
                          <a:latin typeface="+mn-lt"/>
                        </a:rPr>
                        <a:t>Friday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57C"/>
                    </a:solidFill>
                  </a:tcPr>
                </a:tc>
                <a:tc>
                  <a:txBody>
                    <a:bodyPr/>
                    <a:lstStyle/>
                    <a:p>
                      <a:pPr algn="ctr" fontAlgn="ctr"/>
                      <a:r>
                        <a:rPr lang="en-GB" sz="1000" b="0" i="0" u="none" strike="noStrike" dirty="0">
                          <a:solidFill>
                            <a:srgbClr val="000000"/>
                          </a:solidFill>
                          <a:effectLst/>
                          <a:latin typeface="+mn-lt"/>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84"/>
                    </a:solidFill>
                  </a:tcPr>
                </a:tc>
                <a:tc>
                  <a:txBody>
                    <a:bodyPr/>
                    <a:lstStyle/>
                    <a:p>
                      <a:pPr algn="ctr" fontAlgn="ctr"/>
                      <a:r>
                        <a:rPr lang="en-GB" sz="1000" b="0" i="0" u="none" strike="noStrike" dirty="0">
                          <a:solidFill>
                            <a:srgbClr val="000000"/>
                          </a:solidFill>
                          <a:effectLst/>
                          <a:latin typeface="+mn-lt"/>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GB" sz="1000" b="0" i="0" u="none" strike="noStrike" dirty="0">
                          <a:solidFill>
                            <a:srgbClr val="000000"/>
                          </a:solidFill>
                          <a:effectLst/>
                          <a:latin typeface="+mn-lt"/>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182"/>
                    </a:solidFill>
                  </a:tcPr>
                </a:tc>
                <a:tc>
                  <a:txBody>
                    <a:bodyPr/>
                    <a:lstStyle/>
                    <a:p>
                      <a:pPr algn="ctr" fontAlgn="ctr"/>
                      <a:r>
                        <a:rPr lang="en-GB" sz="1000" b="0" i="0" u="none" strike="noStrike" dirty="0">
                          <a:solidFill>
                            <a:srgbClr val="000000"/>
                          </a:solidFill>
                          <a:effectLst/>
                          <a:latin typeface="+mn-lt"/>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980"/>
                    </a:solidFill>
                  </a:tcPr>
                </a:tc>
                <a:tc>
                  <a:txBody>
                    <a:bodyPr/>
                    <a:lstStyle/>
                    <a:p>
                      <a:pPr algn="ctr" fontAlgn="ctr"/>
                      <a:r>
                        <a:rPr lang="en-GB" sz="1000" b="0" i="0" u="none" strike="noStrike" dirty="0">
                          <a:solidFill>
                            <a:srgbClr val="000000"/>
                          </a:solidFill>
                          <a:effectLst/>
                          <a:latin typeface="+mn-lt"/>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ctr" fontAlgn="ctr"/>
                      <a:r>
                        <a:rPr lang="en-GB" sz="1000" b="0" i="0" u="none" strike="noStrike" dirty="0">
                          <a:solidFill>
                            <a:srgbClr val="000000"/>
                          </a:solidFill>
                          <a:effectLst/>
                          <a:latin typeface="+mn-lt"/>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ctr" fontAlgn="ctr"/>
                      <a:r>
                        <a:rPr lang="en-GB" sz="1000" b="0" i="0" u="none" strike="noStrike" dirty="0">
                          <a:solidFill>
                            <a:srgbClr val="000000"/>
                          </a:solidFill>
                          <a:effectLst/>
                          <a:latin typeface="+mn-lt"/>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ctr" fontAlgn="ctr"/>
                      <a:r>
                        <a:rPr lang="en-GB" sz="1000" b="0" i="0" u="none" strike="noStrike" dirty="0">
                          <a:solidFill>
                            <a:srgbClr val="000000"/>
                          </a:solidFill>
                          <a:effectLst/>
                          <a:latin typeface="+mn-lt"/>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F7E"/>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E7E"/>
                    </a:solidFill>
                  </a:tcPr>
                </a:tc>
                <a:tc>
                  <a:txBody>
                    <a:bodyPr/>
                    <a:lstStyle/>
                    <a:p>
                      <a:pPr algn="ctr" fontAlgn="ctr"/>
                      <a:r>
                        <a:rPr lang="en-GB" sz="1000" b="0" i="0" u="none" strike="noStrike" dirty="0">
                          <a:solidFill>
                            <a:srgbClr val="000000"/>
                          </a:solidFill>
                          <a:effectLst/>
                          <a:latin typeface="+mn-lt"/>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0"/>
                    </a:solidFill>
                  </a:tcPr>
                </a:tc>
                <a:tc>
                  <a:txBody>
                    <a:bodyPr/>
                    <a:lstStyle/>
                    <a:p>
                      <a:pPr algn="ctr" fontAlgn="ctr"/>
                      <a:r>
                        <a:rPr lang="en-GB" sz="1000" b="0" i="0" u="none" strike="noStrike" dirty="0">
                          <a:solidFill>
                            <a:srgbClr val="000000"/>
                          </a:solidFill>
                          <a:effectLst/>
                          <a:latin typeface="+mn-lt"/>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4"/>
                    </a:solidFill>
                  </a:tcPr>
                </a:tc>
                <a:tc>
                  <a:txBody>
                    <a:bodyPr/>
                    <a:lstStyle/>
                    <a:p>
                      <a:pPr algn="ctr" fontAlgn="ctr"/>
                      <a:r>
                        <a:rPr lang="en-GB" sz="1000" b="0" i="0" u="none" strike="noStrike" dirty="0">
                          <a:solidFill>
                            <a:srgbClr val="000000"/>
                          </a:solidFill>
                          <a:effectLst/>
                          <a:latin typeface="+mn-lt"/>
                        </a:rPr>
                        <a:t>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C81"/>
                    </a:solidFill>
                  </a:tcPr>
                </a:tc>
                <a:tc>
                  <a:txBody>
                    <a:bodyPr/>
                    <a:lstStyle/>
                    <a:p>
                      <a:pPr algn="ctr" fontAlgn="ctr"/>
                      <a:r>
                        <a:rPr lang="en-GB" sz="1000" b="0" i="0" u="none" strike="noStrike" dirty="0">
                          <a:solidFill>
                            <a:srgbClr val="000000"/>
                          </a:solidFill>
                          <a:effectLst/>
                          <a:latin typeface="+mn-lt"/>
                        </a:rPr>
                        <a:t>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D17F"/>
                    </a:solidFill>
                  </a:tcPr>
                </a:tc>
                <a:tc>
                  <a:txBody>
                    <a:bodyPr/>
                    <a:lstStyle/>
                    <a:p>
                      <a:pPr algn="ctr" fontAlgn="ctr"/>
                      <a:r>
                        <a:rPr lang="en-GB" sz="1000" b="0" i="0" u="none" strike="noStrike" dirty="0">
                          <a:solidFill>
                            <a:srgbClr val="000000"/>
                          </a:solidFill>
                          <a:effectLst/>
                          <a:latin typeface="+mn-lt"/>
                        </a:rPr>
                        <a:t>155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57D"/>
                    </a:solidFill>
                  </a:tcPr>
                </a:tc>
                <a:tc>
                  <a:txBody>
                    <a:bodyPr/>
                    <a:lstStyle/>
                    <a:p>
                      <a:pPr algn="ctr" fontAlgn="ctr"/>
                      <a:r>
                        <a:rPr lang="en-GB" sz="1000" b="0" i="0" u="none" strike="noStrike" dirty="0">
                          <a:solidFill>
                            <a:srgbClr val="000000"/>
                          </a:solidFill>
                          <a:effectLst/>
                          <a:latin typeface="+mn-lt"/>
                        </a:rPr>
                        <a:t>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C77D"/>
                    </a:solidFill>
                  </a:tcPr>
                </a:tc>
                <a:tc>
                  <a:txBody>
                    <a:bodyPr/>
                    <a:lstStyle/>
                    <a:p>
                      <a:pPr algn="ctr" fontAlgn="ctr"/>
                      <a:r>
                        <a:rPr lang="en-GB" sz="1000" b="0" i="0" u="none" strike="noStrike" dirty="0">
                          <a:solidFill>
                            <a:srgbClr val="000000"/>
                          </a:solidFill>
                          <a:effectLst/>
                          <a:latin typeface="+mn-lt"/>
                        </a:rPr>
                        <a:t>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7F"/>
                    </a:solidFill>
                  </a:tcPr>
                </a:tc>
                <a:tc>
                  <a:txBody>
                    <a:bodyPr/>
                    <a:lstStyle/>
                    <a:p>
                      <a:pPr algn="ctr" fontAlgn="ctr"/>
                      <a:r>
                        <a:rPr lang="en-GB" sz="1000" b="0" i="0" u="none" strike="noStrike" dirty="0">
                          <a:solidFill>
                            <a:srgbClr val="000000"/>
                          </a:solidFill>
                          <a:effectLst/>
                          <a:latin typeface="+mn-lt"/>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E82"/>
                    </a:solidFill>
                  </a:tcPr>
                </a:tc>
                <a:tc>
                  <a:txBody>
                    <a:bodyPr/>
                    <a:lstStyle/>
                    <a:p>
                      <a:pPr algn="ctr" fontAlgn="ctr"/>
                      <a:r>
                        <a:rPr lang="en-GB" sz="1000" b="0" i="0" u="none" strike="noStrike" dirty="0">
                          <a:solidFill>
                            <a:srgbClr val="000000"/>
                          </a:solidFill>
                          <a:effectLst/>
                          <a:latin typeface="+mn-lt"/>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4"/>
                    </a:solidFill>
                  </a:tcPr>
                </a:tc>
                <a:tc>
                  <a:txBody>
                    <a:bodyPr/>
                    <a:lstStyle/>
                    <a:p>
                      <a:pPr algn="ctr" fontAlgn="ctr"/>
                      <a:r>
                        <a:rPr lang="en-GB" sz="1000" b="0" i="0" u="none" strike="noStrike" dirty="0">
                          <a:solidFill>
                            <a:srgbClr val="000000"/>
                          </a:solidFill>
                          <a:effectLst/>
                          <a:latin typeface="+mn-lt"/>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D7B"/>
                    </a:solidFill>
                  </a:tcPr>
                </a:tc>
                <a:tc>
                  <a:txBody>
                    <a:bodyPr/>
                    <a:lstStyle/>
                    <a:p>
                      <a:pPr algn="ctr" fontAlgn="ctr"/>
                      <a:r>
                        <a:rPr lang="en-GB" sz="1000" b="0" i="0" u="none" strike="noStrike" dirty="0">
                          <a:solidFill>
                            <a:srgbClr val="000000"/>
                          </a:solidFill>
                          <a:effectLst/>
                          <a:latin typeface="+mn-lt"/>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874"/>
                    </a:solidFill>
                  </a:tcPr>
                </a:tc>
                <a:tc>
                  <a:txBody>
                    <a:bodyPr/>
                    <a:lstStyle/>
                    <a:p>
                      <a:pPr algn="ctr" fontAlgn="ctr"/>
                      <a:r>
                        <a:rPr lang="en-GB" sz="1000" b="0" i="0" u="none" strike="noStrike" dirty="0">
                          <a:solidFill>
                            <a:srgbClr val="000000"/>
                          </a:solidFill>
                          <a:effectLst/>
                          <a:latin typeface="+mn-lt"/>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673"/>
                    </a:solidFill>
                  </a:tcPr>
                </a:tc>
                <a:tc>
                  <a:txBody>
                    <a:bodyPr/>
                    <a:lstStyle/>
                    <a:p>
                      <a:pPr algn="ctr" fontAlgn="ctr"/>
                      <a:r>
                        <a:rPr lang="en-GB" sz="1000" b="0" i="0" u="none" strike="noStrike" dirty="0">
                          <a:solidFill>
                            <a:srgbClr val="000000"/>
                          </a:solidFill>
                          <a:effectLst/>
                          <a:latin typeface="+mn-lt"/>
                        </a:rPr>
                        <a:t>38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272"/>
                    </a:solidFill>
                  </a:tcPr>
                </a:tc>
                <a:extLst>
                  <a:ext uri="{0D108BD9-81ED-4DB2-BD59-A6C34878D82A}">
                    <a16:rowId xmlns:a16="http://schemas.microsoft.com/office/drawing/2014/main" val="2108927341"/>
                  </a:ext>
                </a:extLst>
              </a:tr>
              <a:tr h="342726">
                <a:tc>
                  <a:txBody>
                    <a:bodyPr/>
                    <a:lstStyle/>
                    <a:p>
                      <a:pPr algn="ctr" fontAlgn="b"/>
                      <a:r>
                        <a:rPr lang="en-GB" sz="1000" b="1" i="0" u="none" strike="noStrike" dirty="0">
                          <a:solidFill>
                            <a:srgbClr val="000000"/>
                          </a:solidFill>
                          <a:effectLst/>
                          <a:latin typeface="+mn-lt"/>
                        </a:rPr>
                        <a:t>Saturday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E78"/>
                    </a:solidFill>
                  </a:tcPr>
                </a:tc>
                <a:tc>
                  <a:txBody>
                    <a:bodyPr/>
                    <a:lstStyle/>
                    <a:p>
                      <a:pPr algn="ctr" fontAlgn="ctr"/>
                      <a:r>
                        <a:rPr lang="en-GB" sz="1000" b="0" i="0" u="none" strike="noStrike" dirty="0">
                          <a:solidFill>
                            <a:srgbClr val="000000"/>
                          </a:solidFill>
                          <a:effectLst/>
                          <a:latin typeface="+mn-lt"/>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ctr" fontAlgn="ctr"/>
                      <a:r>
                        <a:rPr lang="en-GB" sz="1000" b="0" i="0" u="none" strike="noStrike" dirty="0">
                          <a:solidFill>
                            <a:srgbClr val="000000"/>
                          </a:solidFill>
                          <a:effectLst/>
                          <a:latin typeface="+mn-lt"/>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ctr" fontAlgn="ctr"/>
                      <a:r>
                        <a:rPr lang="en-GB" sz="1000" b="0" i="0" u="none" strike="noStrike" dirty="0">
                          <a:solidFill>
                            <a:srgbClr val="000000"/>
                          </a:solidFill>
                          <a:effectLst/>
                          <a:latin typeface="+mn-lt"/>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884"/>
                    </a:solidFill>
                  </a:tcPr>
                </a:tc>
                <a:tc>
                  <a:txBody>
                    <a:bodyPr/>
                    <a:lstStyle/>
                    <a:p>
                      <a:pPr algn="ctr" fontAlgn="ctr"/>
                      <a:r>
                        <a:rPr lang="en-GB" sz="1000" b="0" i="0" u="none" strike="noStrike" dirty="0">
                          <a:solidFill>
                            <a:srgbClr val="000000"/>
                          </a:solidFill>
                          <a:effectLst/>
                          <a:latin typeface="+mn-lt"/>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884"/>
                    </a:solidFill>
                  </a:tcPr>
                </a:tc>
                <a:tc>
                  <a:txBody>
                    <a:bodyPr/>
                    <a:lstStyle/>
                    <a:p>
                      <a:pPr algn="ctr" fontAlgn="ctr"/>
                      <a:r>
                        <a:rPr lang="en-GB" sz="1000" b="0" i="0" u="none" strike="noStrike" dirty="0">
                          <a:solidFill>
                            <a:srgbClr val="000000"/>
                          </a:solidFill>
                          <a:effectLst/>
                          <a:latin typeface="+mn-lt"/>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84"/>
                    </a:solidFill>
                  </a:tcPr>
                </a:tc>
                <a:tc>
                  <a:txBody>
                    <a:bodyPr/>
                    <a:lstStyle/>
                    <a:p>
                      <a:pPr algn="ctr" fontAlgn="ctr"/>
                      <a:r>
                        <a:rPr lang="en-GB" sz="1000" b="0" i="0" u="none" strike="noStrike" dirty="0">
                          <a:solidFill>
                            <a:srgbClr val="000000"/>
                          </a:solidFill>
                          <a:effectLst/>
                          <a:latin typeface="+mn-lt"/>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683"/>
                    </a:solidFill>
                  </a:tcPr>
                </a:tc>
                <a:tc>
                  <a:txBody>
                    <a:bodyPr/>
                    <a:lstStyle/>
                    <a:p>
                      <a:pPr algn="ctr" fontAlgn="ctr"/>
                      <a:r>
                        <a:rPr lang="en-GB" sz="1000" b="0" i="0" u="none" strike="noStrike" dirty="0">
                          <a:solidFill>
                            <a:srgbClr val="000000"/>
                          </a:solidFill>
                          <a:effectLst/>
                          <a:latin typeface="+mn-lt"/>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483"/>
                    </a:solidFill>
                  </a:tcPr>
                </a:tc>
                <a:tc>
                  <a:txBody>
                    <a:bodyPr/>
                    <a:lstStyle/>
                    <a:p>
                      <a:pPr algn="ctr" fontAlgn="ctr"/>
                      <a:r>
                        <a:rPr lang="en-GB" sz="1000" b="0" i="0" u="none" strike="noStrike" dirty="0">
                          <a:solidFill>
                            <a:srgbClr val="000000"/>
                          </a:solidFill>
                          <a:effectLst/>
                          <a:latin typeface="+mn-lt"/>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483"/>
                    </a:solidFill>
                  </a:tcPr>
                </a:tc>
                <a:tc>
                  <a:txBody>
                    <a:bodyPr/>
                    <a:lstStyle/>
                    <a:p>
                      <a:pPr algn="ctr" fontAlgn="ctr"/>
                      <a:r>
                        <a:rPr lang="en-GB" sz="1000" b="0" i="0" u="none" strike="noStrike" dirty="0">
                          <a:solidFill>
                            <a:srgbClr val="000000"/>
                          </a:solidFill>
                          <a:effectLst/>
                          <a:latin typeface="+mn-lt"/>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784"/>
                    </a:solidFill>
                  </a:tcPr>
                </a:tc>
                <a:tc>
                  <a:txBody>
                    <a:bodyPr/>
                    <a:lstStyle/>
                    <a:p>
                      <a:pPr algn="ctr" fontAlgn="ctr"/>
                      <a:r>
                        <a:rPr lang="en-GB" sz="1000" b="0" i="0" u="none" strike="noStrike" dirty="0">
                          <a:solidFill>
                            <a:srgbClr val="000000"/>
                          </a:solidFill>
                          <a:effectLst/>
                          <a:latin typeface="+mn-lt"/>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4"/>
                    </a:solidFill>
                  </a:tcPr>
                </a:tc>
                <a:tc>
                  <a:txBody>
                    <a:bodyPr/>
                    <a:lstStyle/>
                    <a:p>
                      <a:pPr algn="ctr" fontAlgn="ctr"/>
                      <a:r>
                        <a:rPr lang="en-GB" sz="1000" b="0" i="0" u="none" strike="noStrike" dirty="0">
                          <a:solidFill>
                            <a:srgbClr val="000000"/>
                          </a:solidFill>
                          <a:effectLst/>
                          <a:latin typeface="+mn-lt"/>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83"/>
                    </a:solidFill>
                  </a:tcPr>
                </a:tc>
                <a:tc>
                  <a:txBody>
                    <a:bodyPr/>
                    <a:lstStyle/>
                    <a:p>
                      <a:pPr algn="ctr" fontAlgn="ctr"/>
                      <a:r>
                        <a:rPr lang="en-GB" sz="1000" b="0" i="0" u="none" strike="noStrike" dirty="0">
                          <a:solidFill>
                            <a:srgbClr val="000000"/>
                          </a:solidFill>
                          <a:effectLst/>
                          <a:latin typeface="+mn-lt"/>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c>
                  <a:txBody>
                    <a:bodyPr/>
                    <a:lstStyle/>
                    <a:p>
                      <a:pPr algn="ctr" fontAlgn="ctr"/>
                      <a:r>
                        <a:rPr lang="en-GB" sz="1000" b="0" i="0" u="none" strike="noStrike" dirty="0">
                          <a:solidFill>
                            <a:srgbClr val="000000"/>
                          </a:solidFill>
                          <a:effectLst/>
                          <a:latin typeface="+mn-lt"/>
                        </a:rPr>
                        <a:t>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B81"/>
                    </a:solidFill>
                  </a:tcPr>
                </a:tc>
                <a:tc>
                  <a:txBody>
                    <a:bodyPr/>
                    <a:lstStyle/>
                    <a:p>
                      <a:pPr algn="ctr" fontAlgn="ctr"/>
                      <a:r>
                        <a:rPr lang="en-GB" sz="1000" b="0" i="0" u="none" strike="noStrike" dirty="0">
                          <a:solidFill>
                            <a:srgbClr val="000000"/>
                          </a:solidFill>
                          <a:effectLst/>
                          <a:latin typeface="+mn-lt"/>
                        </a:rPr>
                        <a:t>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D380"/>
                    </a:solidFill>
                  </a:tcPr>
                </a:tc>
                <a:tc>
                  <a:txBody>
                    <a:bodyPr/>
                    <a:lstStyle/>
                    <a:p>
                      <a:pPr algn="ctr" fontAlgn="ctr"/>
                      <a:r>
                        <a:rPr lang="en-GB" sz="1000" b="0" i="0" u="none" strike="noStrike" dirty="0">
                          <a:solidFill>
                            <a:srgbClr val="000000"/>
                          </a:solidFill>
                          <a:effectLst/>
                          <a:latin typeface="+mn-lt"/>
                        </a:rPr>
                        <a:t>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CB7E"/>
                    </a:solidFill>
                  </a:tcPr>
                </a:tc>
                <a:tc>
                  <a:txBody>
                    <a:bodyPr/>
                    <a:lstStyle/>
                    <a:p>
                      <a:pPr algn="ctr" fontAlgn="ctr"/>
                      <a:r>
                        <a:rPr lang="en-GB" sz="1000" b="0" i="0" u="none" strike="noStrike" dirty="0">
                          <a:solidFill>
                            <a:srgbClr val="000000"/>
                          </a:solidFill>
                          <a:effectLst/>
                          <a:latin typeface="+mn-lt"/>
                        </a:rPr>
                        <a:t>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CF7F"/>
                    </a:solidFill>
                  </a:tcPr>
                </a:tc>
                <a:tc>
                  <a:txBody>
                    <a:bodyPr/>
                    <a:lstStyle/>
                    <a:p>
                      <a:pPr algn="ctr" fontAlgn="ctr"/>
                      <a:r>
                        <a:rPr lang="en-GB" sz="1000" b="0" i="0" u="none" strike="noStrike" dirty="0">
                          <a:solidFill>
                            <a:srgbClr val="000000"/>
                          </a:solidFill>
                          <a:effectLst/>
                          <a:latin typeface="+mn-lt"/>
                        </a:rPr>
                        <a:t>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D881"/>
                    </a:solidFill>
                  </a:tcPr>
                </a:tc>
                <a:tc>
                  <a:txBody>
                    <a:bodyPr/>
                    <a:lstStyle/>
                    <a:p>
                      <a:pPr algn="ctr" fontAlgn="ctr"/>
                      <a:r>
                        <a:rPr lang="en-GB" sz="1000" b="0" i="0" u="none" strike="noStrike" dirty="0">
                          <a:solidFill>
                            <a:srgbClr val="000000"/>
                          </a:solidFill>
                          <a:effectLst/>
                          <a:latin typeface="+mn-lt"/>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383"/>
                    </a:solidFill>
                  </a:tcPr>
                </a:tc>
                <a:tc>
                  <a:txBody>
                    <a:bodyPr/>
                    <a:lstStyle/>
                    <a:p>
                      <a:pPr algn="ctr" fontAlgn="ctr"/>
                      <a:r>
                        <a:rPr lang="en-GB" sz="1000" b="0" i="0" u="none" strike="noStrike" dirty="0">
                          <a:solidFill>
                            <a:srgbClr val="000000"/>
                          </a:solidFill>
                          <a:effectLst/>
                          <a:latin typeface="+mn-lt"/>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482"/>
                    </a:solidFill>
                  </a:tcPr>
                </a:tc>
                <a:tc>
                  <a:txBody>
                    <a:bodyPr/>
                    <a:lstStyle/>
                    <a:p>
                      <a:pPr algn="ctr" fontAlgn="ctr"/>
                      <a:r>
                        <a:rPr lang="en-GB" sz="1000" b="0" i="0" u="none" strike="noStrike" dirty="0">
                          <a:solidFill>
                            <a:srgbClr val="000000"/>
                          </a:solidFill>
                          <a:effectLst/>
                          <a:latin typeface="+mn-lt"/>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E7B"/>
                    </a:solidFill>
                  </a:tcPr>
                </a:tc>
                <a:tc>
                  <a:txBody>
                    <a:bodyPr/>
                    <a:lstStyle/>
                    <a:p>
                      <a:pPr algn="ctr" fontAlgn="ctr"/>
                      <a:r>
                        <a:rPr lang="en-GB" sz="1000" b="0" i="0" u="none" strike="noStrike" dirty="0">
                          <a:solidFill>
                            <a:srgbClr val="000000"/>
                          </a:solidFill>
                          <a:effectLst/>
                          <a:latin typeface="+mn-lt"/>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776"/>
                    </a:solidFill>
                  </a:tcPr>
                </a:tc>
                <a:tc>
                  <a:txBody>
                    <a:bodyPr/>
                    <a:lstStyle/>
                    <a:p>
                      <a:pPr algn="ctr" fontAlgn="ctr"/>
                      <a:r>
                        <a:rPr lang="en-GB" sz="1000" b="0" i="0" u="none" strike="noStrike" dirty="0">
                          <a:solidFill>
                            <a:srgbClr val="000000"/>
                          </a:solidFill>
                          <a:effectLst/>
                          <a:latin typeface="+mn-lt"/>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F75"/>
                    </a:solidFill>
                  </a:tcPr>
                </a:tc>
                <a:tc>
                  <a:txBody>
                    <a:bodyPr/>
                    <a:lstStyle/>
                    <a:p>
                      <a:pPr algn="ctr" fontAlgn="ctr"/>
                      <a:r>
                        <a:rPr lang="en-GB" sz="1000" b="0" i="0" u="none" strike="noStrike" dirty="0">
                          <a:solidFill>
                            <a:srgbClr val="000000"/>
                          </a:solidFill>
                          <a:effectLst/>
                          <a:latin typeface="+mn-lt"/>
                        </a:rPr>
                        <a:t>41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974"/>
                    </a:solidFill>
                  </a:tcPr>
                </a:tc>
                <a:extLst>
                  <a:ext uri="{0D108BD9-81ED-4DB2-BD59-A6C34878D82A}">
                    <a16:rowId xmlns:a16="http://schemas.microsoft.com/office/drawing/2014/main" val="1290445642"/>
                  </a:ext>
                </a:extLst>
              </a:tr>
              <a:tr h="359862">
                <a:tc>
                  <a:txBody>
                    <a:bodyPr/>
                    <a:lstStyle/>
                    <a:p>
                      <a:pPr algn="ctr" fontAlgn="b"/>
                      <a:r>
                        <a:rPr lang="en-GB" sz="1000" b="1" i="0" u="none" strike="noStrike" dirty="0">
                          <a:solidFill>
                            <a:srgbClr val="000000"/>
                          </a:solidFill>
                          <a:effectLst/>
                          <a:latin typeface="+mn-lt"/>
                        </a:rPr>
                        <a:t>Sunday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BB7A"/>
                    </a:solidFill>
                  </a:tcPr>
                </a:tc>
                <a:tc>
                  <a:txBody>
                    <a:bodyPr/>
                    <a:lstStyle/>
                    <a:p>
                      <a:pPr algn="ctr" fontAlgn="ctr"/>
                      <a:r>
                        <a:rPr lang="en-GB" sz="1000" b="0" i="0" u="none" strike="noStrike" dirty="0">
                          <a:solidFill>
                            <a:srgbClr val="000000"/>
                          </a:solidFill>
                          <a:effectLst/>
                          <a:latin typeface="+mn-lt"/>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482"/>
                    </a:solidFill>
                  </a:tcPr>
                </a:tc>
                <a:tc>
                  <a:txBody>
                    <a:bodyPr/>
                    <a:lstStyle/>
                    <a:p>
                      <a:pPr algn="ctr" fontAlgn="ctr"/>
                      <a:r>
                        <a:rPr lang="en-GB" sz="1000" b="0" i="0" u="none" strike="noStrike" dirty="0">
                          <a:solidFill>
                            <a:srgbClr val="000000"/>
                          </a:solidFill>
                          <a:effectLst/>
                          <a:latin typeface="+mn-lt"/>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E984"/>
                    </a:solidFill>
                  </a:tcPr>
                </a:tc>
                <a:tc>
                  <a:txBody>
                    <a:bodyPr/>
                    <a:lstStyle/>
                    <a:p>
                      <a:pPr algn="ctr" fontAlgn="ctr"/>
                      <a:r>
                        <a:rPr lang="en-GB" sz="1000" b="0" i="0" u="none" strike="noStrike" dirty="0">
                          <a:solidFill>
                            <a:srgbClr val="000000"/>
                          </a:solidFill>
                          <a:effectLst/>
                          <a:latin typeface="+mn-lt"/>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884"/>
                    </a:solidFill>
                  </a:tcPr>
                </a:tc>
                <a:tc>
                  <a:txBody>
                    <a:bodyPr/>
                    <a:lstStyle/>
                    <a:p>
                      <a:pPr algn="ctr" fontAlgn="ctr"/>
                      <a:r>
                        <a:rPr lang="en-GB" sz="1000" b="0" i="0" u="none" strike="noStrike" dirty="0">
                          <a:solidFill>
                            <a:srgbClr val="000000"/>
                          </a:solidFill>
                          <a:effectLst/>
                          <a:latin typeface="+mn-lt"/>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A84"/>
                    </a:solidFill>
                  </a:tcPr>
                </a:tc>
                <a:tc>
                  <a:txBody>
                    <a:bodyPr/>
                    <a:lstStyle/>
                    <a:p>
                      <a:pPr algn="ctr" fontAlgn="ctr"/>
                      <a:r>
                        <a:rPr lang="en-GB" sz="1000" b="0" i="0" u="none" strike="noStrike" dirty="0">
                          <a:solidFill>
                            <a:srgbClr val="000000"/>
                          </a:solidFill>
                          <a:effectLst/>
                          <a:latin typeface="+mn-lt"/>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983"/>
                    </a:solidFill>
                  </a:tcPr>
                </a:tc>
                <a:tc>
                  <a:txBody>
                    <a:bodyPr/>
                    <a:lstStyle/>
                    <a:p>
                      <a:pPr algn="ctr" fontAlgn="ctr"/>
                      <a:r>
                        <a:rPr lang="en-GB" sz="1000" b="0" i="0" u="none" strike="noStrike" dirty="0">
                          <a:solidFill>
                            <a:srgbClr val="000000"/>
                          </a:solidFill>
                          <a:effectLst/>
                          <a:latin typeface="+mn-lt"/>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A84"/>
                    </a:solidFill>
                  </a:tcPr>
                </a:tc>
                <a:tc>
                  <a:txBody>
                    <a:bodyPr/>
                    <a:lstStyle/>
                    <a:p>
                      <a:pPr algn="ctr" fontAlgn="ctr"/>
                      <a:r>
                        <a:rPr lang="en-GB" sz="1000" b="0" i="0" u="none" strike="noStrike" dirty="0">
                          <a:solidFill>
                            <a:srgbClr val="000000"/>
                          </a:solidFill>
                          <a:effectLst/>
                          <a:latin typeface="+mn-lt"/>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884"/>
                    </a:solidFill>
                  </a:tcPr>
                </a:tc>
                <a:tc>
                  <a:txBody>
                    <a:bodyPr/>
                    <a:lstStyle/>
                    <a:p>
                      <a:pPr algn="ctr" fontAlgn="ctr"/>
                      <a:r>
                        <a:rPr lang="en-GB" sz="1000" b="0" i="0" u="none" strike="noStrike" dirty="0">
                          <a:solidFill>
                            <a:srgbClr val="000000"/>
                          </a:solidFill>
                          <a:effectLst/>
                          <a:latin typeface="+mn-lt"/>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283"/>
                    </a:solidFill>
                  </a:tcPr>
                </a:tc>
                <a:tc>
                  <a:txBody>
                    <a:bodyPr/>
                    <a:lstStyle/>
                    <a:p>
                      <a:pPr algn="ctr" fontAlgn="ctr"/>
                      <a:r>
                        <a:rPr lang="en-GB" sz="1000" b="0" i="0" u="none" strike="noStrike" dirty="0">
                          <a:solidFill>
                            <a:srgbClr val="000000"/>
                          </a:solidFill>
                          <a:effectLst/>
                          <a:latin typeface="+mn-lt"/>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DF82"/>
                    </a:solidFill>
                  </a:tcPr>
                </a:tc>
                <a:tc>
                  <a:txBody>
                    <a:bodyPr/>
                    <a:lstStyle/>
                    <a:p>
                      <a:pPr algn="ctr" fontAlgn="ctr"/>
                      <a:r>
                        <a:rPr lang="en-GB" sz="1000" b="0" i="0" u="none" strike="noStrike" dirty="0">
                          <a:solidFill>
                            <a:srgbClr val="000000"/>
                          </a:solidFill>
                          <a:effectLst/>
                          <a:latin typeface="+mn-lt"/>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182"/>
                    </a:solidFill>
                  </a:tcPr>
                </a:tc>
                <a:tc>
                  <a:txBody>
                    <a:bodyPr/>
                    <a:lstStyle/>
                    <a:p>
                      <a:pPr algn="ctr" fontAlgn="ctr"/>
                      <a:r>
                        <a:rPr lang="en-GB" sz="1000" b="0" i="0" u="none" strike="noStrike" dirty="0">
                          <a:solidFill>
                            <a:srgbClr val="000000"/>
                          </a:solidFill>
                          <a:effectLst/>
                          <a:latin typeface="+mn-lt"/>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F82"/>
                    </a:solidFill>
                  </a:tcPr>
                </a:tc>
                <a:tc>
                  <a:txBody>
                    <a:bodyPr/>
                    <a:lstStyle/>
                    <a:p>
                      <a:pPr algn="ctr" fontAlgn="ctr"/>
                      <a:r>
                        <a:rPr lang="en-GB" sz="1000" b="0" i="0" u="none" strike="noStrike" dirty="0">
                          <a:solidFill>
                            <a:srgbClr val="000000"/>
                          </a:solidFill>
                          <a:effectLst/>
                          <a:latin typeface="+mn-lt"/>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E82"/>
                    </a:solidFill>
                  </a:tcPr>
                </a:tc>
                <a:tc>
                  <a:txBody>
                    <a:bodyPr/>
                    <a:lstStyle/>
                    <a:p>
                      <a:pPr algn="ctr" fontAlgn="ctr"/>
                      <a:r>
                        <a:rPr lang="en-GB" sz="1000" b="0" i="0" u="none" strike="noStrike" dirty="0">
                          <a:solidFill>
                            <a:srgbClr val="000000"/>
                          </a:solidFill>
                          <a:effectLst/>
                          <a:latin typeface="+mn-lt"/>
                        </a:rPr>
                        <a:t>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DC81"/>
                    </a:solidFill>
                  </a:tcPr>
                </a:tc>
                <a:tc>
                  <a:txBody>
                    <a:bodyPr/>
                    <a:lstStyle/>
                    <a:p>
                      <a:pPr algn="ctr" fontAlgn="ctr"/>
                      <a:r>
                        <a:rPr lang="en-GB" sz="1000" b="0" i="0" u="none" strike="noStrike" dirty="0">
                          <a:solidFill>
                            <a:srgbClr val="000000"/>
                          </a:solidFill>
                          <a:effectLst/>
                          <a:latin typeface="+mn-lt"/>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D480"/>
                    </a:solidFill>
                  </a:tcPr>
                </a:tc>
                <a:tc>
                  <a:txBody>
                    <a:bodyPr/>
                    <a:lstStyle/>
                    <a:p>
                      <a:pPr algn="ctr" fontAlgn="ctr"/>
                      <a:r>
                        <a:rPr lang="en-GB" sz="1000" b="0" i="0" u="none" strike="noStrike" dirty="0">
                          <a:solidFill>
                            <a:srgbClr val="000000"/>
                          </a:solidFill>
                          <a:effectLst/>
                          <a:latin typeface="+mn-lt"/>
                        </a:rPr>
                        <a:t>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CC7E"/>
                    </a:solidFill>
                  </a:tcPr>
                </a:tc>
                <a:tc>
                  <a:txBody>
                    <a:bodyPr/>
                    <a:lstStyle/>
                    <a:p>
                      <a:pPr algn="ctr" fontAlgn="ctr"/>
                      <a:r>
                        <a:rPr lang="en-GB" sz="1000" b="0" i="0" u="none" strike="noStrike" dirty="0">
                          <a:solidFill>
                            <a:srgbClr val="000000"/>
                          </a:solidFill>
                          <a:effectLst/>
                          <a:latin typeface="+mn-lt"/>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D480"/>
                    </a:solidFill>
                  </a:tcPr>
                </a:tc>
                <a:tc>
                  <a:txBody>
                    <a:bodyPr/>
                    <a:lstStyle/>
                    <a:p>
                      <a:pPr algn="ctr" fontAlgn="ctr"/>
                      <a:r>
                        <a:rPr lang="en-GB" sz="1000" b="0" i="0" u="none" strike="noStrike" dirty="0">
                          <a:solidFill>
                            <a:srgbClr val="000000"/>
                          </a:solidFill>
                          <a:effectLst/>
                          <a:latin typeface="+mn-lt"/>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E082"/>
                    </a:solidFill>
                  </a:tcPr>
                </a:tc>
                <a:tc>
                  <a:txBody>
                    <a:bodyPr/>
                    <a:lstStyle/>
                    <a:p>
                      <a:pPr algn="ctr" fontAlgn="ctr"/>
                      <a:r>
                        <a:rPr lang="en-GB" sz="1000" b="0" i="0" u="none" strike="noStrike" dirty="0">
                          <a:solidFill>
                            <a:srgbClr val="000000"/>
                          </a:solidFill>
                          <a:effectLst/>
                          <a:latin typeface="+mn-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B84"/>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CF7E"/>
                    </a:solidFill>
                  </a:tcPr>
                </a:tc>
                <a:tc>
                  <a:txBody>
                    <a:bodyPr/>
                    <a:lstStyle/>
                    <a:p>
                      <a:pPr algn="ctr" fontAlgn="ctr"/>
                      <a:r>
                        <a:rPr lang="en-GB" sz="1000" b="0" i="0" u="none" strike="noStrike" dirty="0">
                          <a:solidFill>
                            <a:srgbClr val="000000"/>
                          </a:solidFill>
                          <a:effectLst/>
                          <a:latin typeface="+mn-lt"/>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A777"/>
                    </a:solidFill>
                  </a:tcPr>
                </a:tc>
                <a:tc>
                  <a:txBody>
                    <a:bodyPr/>
                    <a:lstStyle/>
                    <a:p>
                      <a:pPr algn="ctr" fontAlgn="ctr"/>
                      <a:r>
                        <a:rPr lang="en-GB" sz="1000" b="0" i="0" u="none" strike="noStrike" dirty="0">
                          <a:solidFill>
                            <a:srgbClr val="000000"/>
                          </a:solidFill>
                          <a:effectLst/>
                          <a:latin typeface="+mn-lt"/>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7B6E"/>
                    </a:solidFill>
                  </a:tcPr>
                </a:tc>
                <a:tc>
                  <a:txBody>
                    <a:bodyPr/>
                    <a:lstStyle/>
                    <a:p>
                      <a:pPr algn="ctr" fontAlgn="ctr"/>
                      <a:r>
                        <a:rPr lang="en-GB" sz="1000" b="0" i="0" u="none" strike="noStrike" dirty="0">
                          <a:solidFill>
                            <a:srgbClr val="000000"/>
                          </a:solidFill>
                          <a:effectLst/>
                          <a:latin typeface="+mn-lt"/>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ctr"/>
                      <a:r>
                        <a:rPr lang="en-GB" sz="1000" b="0" i="0" u="none" strike="noStrike" dirty="0">
                          <a:solidFill>
                            <a:srgbClr val="000000"/>
                          </a:solidFill>
                          <a:effectLst/>
                          <a:latin typeface="+mn-lt"/>
                        </a:rPr>
                        <a:t>42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9E75"/>
                    </a:solidFill>
                  </a:tcPr>
                </a:tc>
                <a:extLst>
                  <a:ext uri="{0D108BD9-81ED-4DB2-BD59-A6C34878D82A}">
                    <a16:rowId xmlns:a16="http://schemas.microsoft.com/office/drawing/2014/main" val="2310253764"/>
                  </a:ext>
                </a:extLst>
              </a:tr>
            </a:tbl>
          </a:graphicData>
        </a:graphic>
      </p:graphicFrame>
      <p:graphicFrame>
        <p:nvGraphicFramePr>
          <p:cNvPr id="5" name="Table 4">
            <a:extLst>
              <a:ext uri="{FF2B5EF4-FFF2-40B4-BE49-F238E27FC236}">
                <a16:creationId xmlns:a16="http://schemas.microsoft.com/office/drawing/2014/main" id="{1B926788-C255-76A0-1206-30D270B228A5}"/>
              </a:ext>
            </a:extLst>
          </p:cNvPr>
          <p:cNvGraphicFramePr>
            <a:graphicFrameLocks noGrp="1"/>
          </p:cNvGraphicFramePr>
          <p:nvPr/>
        </p:nvGraphicFramePr>
        <p:xfrm>
          <a:off x="3473449" y="4715894"/>
          <a:ext cx="5245100" cy="381000"/>
        </p:xfrm>
        <a:graphic>
          <a:graphicData uri="http://schemas.openxmlformats.org/drawingml/2006/table">
            <a:tbl>
              <a:tblPr/>
              <a:tblGrid>
                <a:gridCol w="749300">
                  <a:extLst>
                    <a:ext uri="{9D8B030D-6E8A-4147-A177-3AD203B41FA5}">
                      <a16:colId xmlns:a16="http://schemas.microsoft.com/office/drawing/2014/main" val="293192617"/>
                    </a:ext>
                  </a:extLst>
                </a:gridCol>
                <a:gridCol w="749300">
                  <a:extLst>
                    <a:ext uri="{9D8B030D-6E8A-4147-A177-3AD203B41FA5}">
                      <a16:colId xmlns:a16="http://schemas.microsoft.com/office/drawing/2014/main" val="2704822765"/>
                    </a:ext>
                  </a:extLst>
                </a:gridCol>
                <a:gridCol w="749300">
                  <a:extLst>
                    <a:ext uri="{9D8B030D-6E8A-4147-A177-3AD203B41FA5}">
                      <a16:colId xmlns:a16="http://schemas.microsoft.com/office/drawing/2014/main" val="133563077"/>
                    </a:ext>
                  </a:extLst>
                </a:gridCol>
                <a:gridCol w="749300">
                  <a:extLst>
                    <a:ext uri="{9D8B030D-6E8A-4147-A177-3AD203B41FA5}">
                      <a16:colId xmlns:a16="http://schemas.microsoft.com/office/drawing/2014/main" val="3018025374"/>
                    </a:ext>
                  </a:extLst>
                </a:gridCol>
                <a:gridCol w="749300">
                  <a:extLst>
                    <a:ext uri="{9D8B030D-6E8A-4147-A177-3AD203B41FA5}">
                      <a16:colId xmlns:a16="http://schemas.microsoft.com/office/drawing/2014/main" val="3867791230"/>
                    </a:ext>
                  </a:extLst>
                </a:gridCol>
                <a:gridCol w="749300">
                  <a:extLst>
                    <a:ext uri="{9D8B030D-6E8A-4147-A177-3AD203B41FA5}">
                      <a16:colId xmlns:a16="http://schemas.microsoft.com/office/drawing/2014/main" val="3884723972"/>
                    </a:ext>
                  </a:extLst>
                </a:gridCol>
                <a:gridCol w="749300">
                  <a:extLst>
                    <a:ext uri="{9D8B030D-6E8A-4147-A177-3AD203B41FA5}">
                      <a16:colId xmlns:a16="http://schemas.microsoft.com/office/drawing/2014/main" val="1413749022"/>
                    </a:ext>
                  </a:extLst>
                </a:gridCol>
              </a:tblGrid>
              <a:tr h="190500">
                <a:tc>
                  <a:txBody>
                    <a:bodyPr/>
                    <a:lstStyle/>
                    <a:p>
                      <a:pPr algn="ctr" fontAlgn="b"/>
                      <a:r>
                        <a:rPr lang="en-GB" sz="1000" b="1" i="0" u="none" strike="noStrike" dirty="0">
                          <a:solidFill>
                            <a:srgbClr val="000000"/>
                          </a:solidFill>
                          <a:effectLst/>
                          <a:latin typeface="+mn-lt"/>
                        </a:rPr>
                        <a:t>Monday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
                      <a:r>
                        <a:rPr lang="en-GB" sz="1000" b="1" i="0" u="none" strike="noStrike" dirty="0">
                          <a:solidFill>
                            <a:srgbClr val="000000"/>
                          </a:solidFill>
                          <a:effectLst/>
                          <a:latin typeface="+mn-lt"/>
                        </a:rPr>
                        <a:t>Tuesday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
                      <a:r>
                        <a:rPr lang="en-GB" sz="1000" b="1" i="0" u="none" strike="noStrike" dirty="0">
                          <a:solidFill>
                            <a:srgbClr val="000000"/>
                          </a:solidFill>
                          <a:effectLst/>
                          <a:latin typeface="+mn-lt"/>
                        </a:rPr>
                        <a:t>Wednesday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
                      <a:r>
                        <a:rPr lang="en-GB" sz="1000" b="1" i="0" u="none" strike="noStrike" dirty="0">
                          <a:solidFill>
                            <a:srgbClr val="000000"/>
                          </a:solidFill>
                          <a:effectLst/>
                          <a:latin typeface="+mn-lt"/>
                        </a:rPr>
                        <a:t>Thursday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
                      <a:r>
                        <a:rPr lang="en-GB" sz="1000" b="1" i="0" u="none" strike="noStrike" dirty="0">
                          <a:solidFill>
                            <a:srgbClr val="000000"/>
                          </a:solidFill>
                          <a:effectLst/>
                          <a:latin typeface="+mn-lt"/>
                        </a:rPr>
                        <a:t>Friday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
                      <a:r>
                        <a:rPr lang="en-GB" sz="1000" b="1" i="0" u="none" strike="noStrike" dirty="0">
                          <a:solidFill>
                            <a:srgbClr val="000000"/>
                          </a:solidFill>
                          <a:effectLst/>
                          <a:latin typeface="+mn-lt"/>
                        </a:rPr>
                        <a:t>Saturday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
                      <a:r>
                        <a:rPr lang="en-GB" sz="1000" b="1" i="0" u="none" strike="noStrike" dirty="0">
                          <a:solidFill>
                            <a:srgbClr val="000000"/>
                          </a:solidFill>
                          <a:effectLst/>
                          <a:latin typeface="+mn-lt"/>
                        </a:rPr>
                        <a:t>Sunday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835199769"/>
                  </a:ext>
                </a:extLst>
              </a:tr>
              <a:tr h="190500">
                <a:tc>
                  <a:txBody>
                    <a:bodyPr/>
                    <a:lstStyle/>
                    <a:p>
                      <a:pPr algn="ctr" fontAlgn="b"/>
                      <a:r>
                        <a:rPr lang="en-GB" sz="1000" b="0" i="0" u="none" strike="noStrike" dirty="0">
                          <a:solidFill>
                            <a:srgbClr val="000000"/>
                          </a:solidFill>
                          <a:effectLst/>
                          <a:latin typeface="+mn-lt"/>
                        </a:rPr>
                        <a:t>103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881"/>
                    </a:solidFill>
                  </a:tcPr>
                </a:tc>
                <a:tc>
                  <a:txBody>
                    <a:bodyPr/>
                    <a:lstStyle/>
                    <a:p>
                      <a:pPr algn="ctr" fontAlgn="b"/>
                      <a:r>
                        <a:rPr lang="en-GB" sz="1000" b="0" i="0" u="none" strike="noStrike" dirty="0">
                          <a:solidFill>
                            <a:srgbClr val="000000"/>
                          </a:solidFill>
                          <a:effectLst/>
                          <a:latin typeface="+mn-lt"/>
                        </a:rPr>
                        <a:t>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B84"/>
                    </a:solidFill>
                  </a:tcPr>
                </a:tc>
                <a:tc>
                  <a:txBody>
                    <a:bodyPr/>
                    <a:lstStyle/>
                    <a:p>
                      <a:pPr algn="ctr" fontAlgn="b"/>
                      <a:r>
                        <a:rPr lang="en-GB" sz="1000" b="0" i="0" u="none" strike="noStrike" dirty="0">
                          <a:solidFill>
                            <a:srgbClr val="000000"/>
                          </a:solidFill>
                          <a:effectLst/>
                          <a:latin typeface="+mn-lt"/>
                        </a:rPr>
                        <a:t>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A676"/>
                    </a:solidFill>
                  </a:tcPr>
                </a:tc>
                <a:tc>
                  <a:txBody>
                    <a:bodyPr/>
                    <a:lstStyle/>
                    <a:p>
                      <a:pPr algn="ctr" fontAlgn="b"/>
                      <a:r>
                        <a:rPr lang="en-GB" sz="1000" b="0" i="0" u="none" strike="noStrike" dirty="0">
                          <a:solidFill>
                            <a:srgbClr val="000000"/>
                          </a:solidFill>
                          <a:effectLst/>
                          <a:latin typeface="+mn-lt"/>
                        </a:rPr>
                        <a:t>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696B"/>
                    </a:solidFill>
                  </a:tcPr>
                </a:tc>
                <a:tc>
                  <a:txBody>
                    <a:bodyPr/>
                    <a:lstStyle/>
                    <a:p>
                      <a:pPr algn="ctr" fontAlgn="b"/>
                      <a:r>
                        <a:rPr lang="en-GB" sz="1000" b="0" i="0" u="none" strike="noStrike" dirty="0">
                          <a:solidFill>
                            <a:srgbClr val="000000"/>
                          </a:solidFill>
                          <a:effectLst/>
                          <a:latin typeface="+mn-lt"/>
                        </a:rPr>
                        <a:t>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BC7B"/>
                    </a:solidFill>
                  </a:tcPr>
                </a:tc>
                <a:tc>
                  <a:txBody>
                    <a:bodyPr/>
                    <a:lstStyle/>
                    <a:p>
                      <a:pPr algn="ctr" fontAlgn="b"/>
                      <a:r>
                        <a:rPr lang="en-GB" sz="1000" b="0" i="0" u="none" strike="noStrike" dirty="0">
                          <a:solidFill>
                            <a:srgbClr val="000000"/>
                          </a:solidFill>
                          <a:effectLst/>
                          <a:latin typeface="+mn-lt"/>
                        </a:rPr>
                        <a:t>105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3D17F"/>
                    </a:solidFill>
                  </a:tcPr>
                </a:tc>
                <a:tc>
                  <a:txBody>
                    <a:bodyPr/>
                    <a:lstStyle/>
                    <a:p>
                      <a:pPr algn="ctr" fontAlgn="b"/>
                      <a:r>
                        <a:rPr lang="en-GB" sz="1000" b="0" i="0" u="none" strike="noStrike" dirty="0">
                          <a:solidFill>
                            <a:srgbClr val="000000"/>
                          </a:solidFill>
                          <a:effectLst/>
                          <a:latin typeface="+mn-lt"/>
                        </a:rPr>
                        <a:t>110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3BE7B"/>
                    </a:solidFill>
                  </a:tcPr>
                </a:tc>
                <a:extLst>
                  <a:ext uri="{0D108BD9-81ED-4DB2-BD59-A6C34878D82A}">
                    <a16:rowId xmlns:a16="http://schemas.microsoft.com/office/drawing/2014/main" val="4039395906"/>
                  </a:ext>
                </a:extLst>
              </a:tr>
            </a:tbl>
          </a:graphicData>
        </a:graphic>
      </p:graphicFrame>
    </p:spTree>
    <p:extLst>
      <p:ext uri="{BB962C8B-B14F-4D97-AF65-F5344CB8AC3E}">
        <p14:creationId xmlns:p14="http://schemas.microsoft.com/office/powerpoint/2010/main" val="225096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36"/>
  <p:tag name="ISPRING_SCORM_RATE_SLIDES" val="0"/>
  <p:tag name="ISPRING_SCORM_RATE_QUIZZES" val="0"/>
  <p:tag name="ISPRING_SCORM_PASSING_SCORE" val="0.000000"/>
  <p:tag name="ISPRING_ULTRA_SCORM_COURSE_ID" val="A32961C3-60E5-4515-91E3-535CC9F0099D"/>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22"/>
  <p:tag name="ISPRINGCLOUDFOLDERPATH" val="Repository/Nickable Charts/Ultimate Nickables/"/>
  <p:tag name="ISPRINGCLOUDFOLDERDOMAIN" val="https://thinkbox.ispringcloud.eu"/>
  <p:tag name="ISPRING_PLAYERS_CUSTOMIZATION" val="UEsDBBQAAgAIACJV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OtiAlM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62ICU0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62ICU6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OtiAlO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OtiAlM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TmlyVCkQ9LPCDwAAfiUAABcAAAB1bml2ZXJzYWwvdW5pdmVyc2FsLnBuZ+2a+1tSWffAabrNVF6apsbJC1Zv01zKa6lh4liWNaVNmmmmkjliXtDQQAGBKZ+ypoScSkdRaOI188o0hBcUtJs0KZJ5IUSlYowAlUQOKAh8wXrf7/P+D/7AOex99uectfZaZ+21zrMv/xQWYrNi/QoQCGRzYH9wOAi0JBgEWpz26TJLz+GXoWGW06Ls8JDdoIYeJ7mlsSQ5KDQIBLpHXjmXsNTS/uzM/uPZIJDtI+tvES/z7s8g0OY1B4KDjubGT4xIrozn4HlT2fTiY4Wh2277FIbWI8oeR6xZG/x4cPcf9zZrlj8MOu0W4NrfuIRz7fPPf/1CfPRbTdQK1snHxSvil/y47f5q3AaHoKzVHprdQf8uCTKf+1bFx4ADZRRBz+TcywDcWyD3UT7Tf7qi1EhI7qHO7spB91QOeAgCzA8Vik3kepe2LOBpmgrra5G0Y1u1YR+LlOoijbXbSMuduyy/sMjSbRvEIlPprur+Eio141NLx5n9NeeclhapCCpDnw3IOuII69pBALed6b3oPy0dV/WHvNR6seBuzNNK0Vfzfw/ZWwe8+XSj5fiDU9ASy+nSpkvWS8glqy1HV5LrJ5bT49WWKQb94nfe+jT7kAVoAVqAFqAFaAFagBagBWgBWoAWoAVoAVqAFqAFaAFagBagBeh/ocYVG3NiTR2KCBo+C2AxiNnAiApPTPKhQOCocYXD4L1y50TLOLRvAyyTVc1omeMH4pF0ViLiRIm8S1ITATMcb6D42m60fssduBI485rlLhiHoLYqf+8h7bCAYpxqeWCeR+BjBitxQpAeGMLi/1EvUkJ38bmZqdL5D8Zc7eZSfKhzn+jesh7eTEQ+fi5fHnkSBPKFGV/N/nRqv6APNqs4C7OQG8JGSgwEzwedQY9r92gDUYeSeev9cMnGmiZ2BuOTxSA/GLCnWkYlvh7y/utRmchEssUooCMyOyeLgG/T4ei6HKThhISFFePt6uLNK1Vl1MDpQRzYjz2cO+RInKoIEWbrxLAs3oiq7XWeVmmTiZMTahPjiCQdj0KUVwhVBa2TmJMAm0aTNCkb/SdQW/kujihR05ya3JCZl97fiCqFMrRpbeMpTbXiuwwmd3JKg4eQoziYtQ6gjtmaKIWLolubc/ZdhG4ivb1pw6XYa6XOSsTAbTW1S8eYNNw0kOMuuUX6VXdtPczYm7G3KOb3QdQI0Wx03LvOJ0J33FkFGUSNf7+uX77WVm/auvYgvOjkCLqKQ6qUWuVgk7jcoTsZ9J5aRuupAxXxhoim1ra5A+IB1AAgBAZ9pGNa+a544K11cmVVo2lvriU3Cuh7aNgMDkO3ZnWw29NuEtCYmnCc2GD4ey7c+IVpO8P08h+I6NBI5lpQZ59bu9SkZPzmoKJ5hh/1e3fyz4xWlKw+eziR7ubfeW/oTmM9o4k7iRQPMQixx/ZX855bHk1jhU6Ijy8rmi4TIRaD/oQByi8KtNwNXaUTum8SFFHJcAP326B/znePR6tSr+f2rlSJMHT9Z6bmT+FE+Eoz1y5Zl8SJqTLVGeh7nrEnBiuaepDkwrEkHoNpchI46upvH3hCut54ImcIWiHsznAE/WKE9Pt+4ZzcKKHfqDYfy200U+w/KNYAX/mqVH8Zb07thAArfhn73uElTfSQuGpVlyFrnfcgImdI6VCPS093DB5KaaJUNB6W7WCKl4FOEhug6pes5PiCACYevJl/k7zLK2BZ1eYPtovjr+vwljK+daoi1LTHtv0FY14wOzgU68YwS4pQZJugn5mlIz4gkAE5aM5+tdfikuTf4EJz79SdJUWZeOWJ2mQq5i17TDPrzp15w4qIL0MaxlBXFVmV0IYJOLOtUJUn8xe6t5ePARo0fUzIln/Uo5JA54sw9fGbf1J9iSyDVSfg1roUMzp28nGXrs5rcnpLgE8j3q4IPTSRAbeffcmDNmLNBglx5JFdYJ5Gx6niZvanSH1QpRD8znktA9Gz7mgeayw9rimj/mWfjIwNjSnuE+7Ejea+6NYS7/M1ntENNBxYr3TSpRz1JuwKo0FdeJVjExlerW20py3Li/xVbdko+YtKx2G0GFHrTpztEjZGO2/7TqGBeEg12h0c/iFwv765kcJX+7jgNb3KEvOwDJpzNkagxmJbe9VpI2fhPGxU1WcbOZcqKqIgF/uB+8jV3YRI13fSEwm3YEFHqiLL330zYPY/iI99fXuyymr20e4D5EIIcZWf0a+arNSQ3AGgULUnHJZWgX6BnoAvLUJJEhXg8+GSVrhMqGsZm3eRkQHcgXEvpgwP7GFQkfUv3WDcvD3d0VRYamG0eIDXtdS8xy7g7Fl9sy10opv04DTlK/KDZhinoSHRg8A9GsGrg7oI+wBkxTHe6+auYiSHw083EDbK1gfrzx1dToe64Z+nJvT25XR6eWke1MjPA6WCvLd61KCssjaygjB8Lm60c8aV8eRQXMi85lwOlx9njU2RV0TX3+zd9isOCYlYqa5EXfkZHaHbu/c8pAeQOSz/zqd7Mh+Cz6t8ghRXnB19YdE73JPOYNAPVTNaG9oFjuACABNyDSVmsUen2DqEj7GwtR3cLzGbqEckaal6XBTtmExIAzCcH3/+YHJfu/gW7IRoUNsnmE5FHFc+NG0guI/j6qMFZoV0lHt732F8fHHa43gGSWCn1EAQsYszvZhSjyE4lvasGcYCo2ImdDOzzSa3HSwY63AldFKQZohpF8o4+MDMBmkETaVeUUTFbu0m8SCydcH6MFW+Zxh4riHRiAG/pHLn/FihFcdKvpI19+GKm3rt1FCO6n3ZGNAvS6J5+w92iCihxHw3qa5W7xIp8e5UJXcRnyrAPRDiR+ENM7Ak0glHbdmZWUzAljrBYea+cVmh9PtLhoJMJvh2BRzOS7jP7+f2Z7+ydcBvxcaNGEZpZAM0THXiCd206BQMXT7mKeH1Jyagdw3ubHJ9sbzBVp1VbPen1Das4ljnzknbnXJSzOg+ok3ce8W55+5rY+IP40erWHHJ6LpzTF+KyZ971TnAaKzs5j4QwNFiEGgcDmbGOmp3cwcv7uAcq+tLo5jyVq0HMKX1qw3CRCxeJGyfqN04L5bG8x1whiE2YDIDZRMCJSZLJfMa16AKhczy0TvkWS7cKpPONdyfW074AQiCTr7qT0kqlzbkjEwMbM2kt1/Ut00+1ze73N3RpawWlKArrGvnaLpeBSAlgXrDQblqwxb+eOMi0Es+9I7w4kFnD2y9X80F0wHVhhd9jLJ3HeGeCVpqdlWFCOmA8MavSk2VKKR6tgGj8rp0tVhQ6l9zY1Q2ppmo0LZoUpItwrTYM+zlIOSR8/s5dSl51c/VWMX0X4JS57RX4/w7xMz7V9tN4eZ3AzIgmRZoIiXxZ+ykfh/sJDGO6hgB4iECFhGdNqBvJnhAuaIUxlplG4EV8uQ8Ut/yOl0vhCvURqWP2MQ+xB/3u9pYCl22A3h2U988+NgIuOXvRwRS4g+SO2V9AXgcx+W/VhP6Rtbne4rl8XkaOXP5cfcfFJD/Gm5Ron31V0T3dEwAgBHJLHETwjCJumrBOKOgPh5lcPa926doEyX9UmLxs8BvALtEfLwCF9meVdfue0NPjZTlDMeZFh/3bkVYkp/pyzxaszY9zZLr2JT0CWyUgphhYfbDmJKe+A1Zw5r1TebhsdDg5I+WlctYeOwEjn9AOc6N5Xj9G/ZtuKGt/Dpp1ieCfEE0FS2Lzd8feE3xIAJcQvjhqvtXipIvCsXAohPF96WT16CcBnpPGucnuVLpf6u9ccpWjigWBlIH0ZgfhBYlDj0hrQDroO+pAzTzE1g91HzBffTVdTKUy55G6JwRm652/A2PMD8HDi4tUeB+rIARZUqpyEequ0KdX35bGXgjRUhFInyB4XrqI+cmPxXrlPE4czI0EoeP7txxCnanm5B26nqpc36vTx/vVhVM3gvLVhmQyvGpNqRZvxNQRyXrtST/t5SwgGVw3pt/WaJeqv7B9pr8+6tWxBXvM14XIfW3dBXP+6rcAeeWtsV65XrVtamkKSmgS6HHqZ6K7sVj+SdcojnqRl+XveRMokHM03cyBS6ICPFgEly4tO3nka3tdgO6c1ObiQCS6J7SdVr8wQo5vDFL2jb3wI4RoBzKK057NKaJuSf8bYcx3xj/Tpf9oFeth3g46bjrLW7tOe/WnfIvv7sxqhuqgiKO9k0lxoqFPEvQMsz8WmaxxtcROvxHHVyCUxW3+klN0ju20ZnebrttkZaVSB4ZiJIpdIy5B9vPd1tTOxFqkftOxof1fOrVzVohFeVssqyNN3yioOqnGr/yztDPNr4dswQvOm2m1EAirIWvgw62GEbaW7BKhrlXQS0wXT3R/YioZ9QSzZ3me50w0zQxzMxNf9P2IYAIqqCGf/4/1YiAYbHYVWEH7VtcrTfFMvuxgmtJ72dmqsxJwB+BpoJNwJR6botJ//cAZXSqtW+p75eSrZ+coYskJaHlH7Mh7OTslw0BBsiwNeFKUhBvirRRSWWuWUGWFSeEkTvheMwMSATD9v6myWpzrugTdphjE+ZtrZnJNjbo2tL9M2yYoI5COBHmg4yfN4NWOaoLuN9nuDy8wlusOvKsTZcPpk6av15StNKLmRiAfZJG0F98fgS+8t1fw5NbVHnCs/5u3OOgV/uY7e4UPzLRQ+kDb7IBdZgGcD86qbu1mBseUWBMOltF+fxDnrbf/u/tK0HDp7W6pDUAriA5oNWUsQkEouwky3J90+AGf4hGJMtWFuY//aN97h28O4WA3WW4WWqZmrFPsLPQjYSkt4M+/7lBsvGvZ+xJdqHV+8+guVogMx63D+0XoaJ4ioVHENl3I3TydFoTC2m/858XaObb7RdqTYZhEaWGoJkSwGC7hLyuaWVopGRGK+EmFPHrE9eBmnvHVV13FDo7wRtwN7sHPzcvnf9j3Zqd/KGpn4TjyVP5nYX5+x9S+stl5dow42VfCZOtO6dr25pb/s9IuxZX20oA6H1PfL4ULwbrNdtB7zeZtd1miyNYqrNqcJjzMz1wP423J5YpNJU/sVtvKV7G6ghlZT4Uk2bmJgM3rbC88FAbsDcLYckb4qzbh2wTjGz50NS1wXHKpOFrS0037MTgTjuHqDarC4jqqRRQiiRXK6IjUsXs7nG2tUwsdc26Ut1xRLVF7dgO+NcKiK+vuF/ZQDTozLma2h2sQgdrFZl9/uk2BU9yVqeIbJIgNZIpkuI+JBNt3afzavOH0lL2gmsWr7fWmlfqYp5W1pJ3+QSssV63j1zZohmedj8ksJabfsEDu90GzEqDJZL+ngH6uEGo32lpUdlhvPZv+cX5rT+3hkIEgGv4tCaKy8a+fzYgv2Dtztg7AKnBzJ0+VmtefifxhleZW0Ghtf/A3rDght0nz/8fUEsDBBQAAgAIAE5pclTAqrEVSgAAAGsAAAAbAAAAdW5pdmVyc2FsL3VuaXZlcnNhbC5wbmcueG1ss7GvyM1RKEstKs7Mz7NVMtQzULK34+WyKShKLctMLVeoAIoBBSFASaESyDVCcMszU0oygEIGZhYIwYzUzPSMElslCwOERn2gmQBQSwECAAAUAAIACAAiVeNKqQHEdvsCAACwCAAAFAAAAAAAAAABAAAAAAAAAAAAdW5pdmVyc2FsL3BsYXllci54bWxQSwECAAAUAAIACADrYgJTMbQ+B90EAABqEgAAHQAAAAAAAAABAAAAAAAtAwAAdW5pdmVyc2FsL2NvbW1vbl9tZXNzYWdlcy5sbmdQSwECAAAUAAIACADrYgJTR0tXA/wDAAAXEQAAJwAAAAAAAAABAAAAAABFCAAAdW5pdmVyc2FsL2ZsYXNoX3B1Ymxpc2hpbmdfc2V0dGluZ3MueG1sUEsBAgAAFAACAAgA62ICU6GEF03jAgAAlAoAACEAAAAAAAAAAQAAAAAAhgwAAHVuaXZlcnNhbC9mbGFzaF9za2luX3NldHRpbmdzLnhtbFBLAQIAABQAAgAIAOtiAlOpYJAf6AMAAKgQAAAmAAAAAAAAAAEAAAAAAKgPAAB1bml2ZXJzYWwvaHRtbF9wdWJsaXNoaW5nX3NldHRpbmdzLnhtbFBLAQIAABQAAgAIAOtiAlMyYqOLkAEAAAMGAAAfAAAAAAAAAAEAAAAAANQTAAB1bml2ZXJzYWwvaHRtbF9za2luX3NldHRpbmdzLmpzUEsBAgAAFAACAAgATmlyVCkQ9LPCDwAAfiUAABcAAAAAAAAAAAAAAAAAoRUAAHVuaXZlcnNhbC91bml2ZXJzYWwucG5nUEsBAgAAFAACAAgATmlyVMCqsRVKAAAAawAAABsAAAAAAAAAAQAAAAAAmCUAAHVuaXZlcnNhbC91bml2ZXJzYWwucG5nLnhtbFBLBQYAAAAACAAIAGACAAAbJgAAAAA="/>
  <p:tag name="ISPRING_PRESENTATION_TITLE" val="Chart of the Month - September 2023"/>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ThinkboxPowerPoint_Template_Nov17_FINAL.pptx" id="{3F326CAD-93B2-44EF-A03C-22051131FAD6}" vid="{43955D0F-805C-462F-9BA3-8D8784816F2A}"/>
    </a:ext>
  </a:extLst>
</a:theme>
</file>

<file path=ppt/theme/theme2.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ThinkboxPowerPointTemplate</Template>
  <TotalTime>0</TotalTime>
  <Words>3702</Words>
  <Application>Microsoft Office PowerPoint</Application>
  <PresentationFormat>Widescreen</PresentationFormat>
  <Paragraphs>394</Paragraphs>
  <Slides>13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Aptos</vt:lpstr>
      <vt:lpstr>Arial</vt:lpstr>
      <vt:lpstr>Calibri</vt:lpstr>
      <vt:lpstr>Helvetica Neue</vt:lpstr>
      <vt:lpstr>Proxima Nova Rg</vt:lpstr>
      <vt:lpstr>Segoe UI</vt:lpstr>
      <vt:lpstr>Symbol</vt:lpstr>
      <vt:lpstr>Thinkbox</vt:lpstr>
      <vt:lpstr>1_Thinkbox</vt:lpstr>
      <vt:lpstr>TV (Linear and BVOD) accounts for over half of all ad-driven profit</vt:lpstr>
      <vt:lpstr>The TV screen drives the highest ad recall of all devices</vt:lpstr>
      <vt:lpstr>TV is a trusted medium</vt:lpstr>
      <vt:lpstr>Ads that conveyed information in both a visual and auditory way performed better</vt:lpstr>
      <vt:lpstr>Auditory attention more resilient to distraction than visual attention</vt:lpstr>
      <vt:lpstr>Creativity is the biggest advertising profitability multiplier within our control</vt:lpstr>
      <vt:lpstr>Sustaining ESOV essential for brands in 2023</vt:lpstr>
      <vt:lpstr>30 second ads deliver the greatest impact </vt:lpstr>
      <vt:lpstr>Late evenings and weekends are valuable dayparts when targeting ‘Reach Extenders’</vt:lpstr>
      <vt:lpstr>Electric/hybrid vehicles are motoring ahead in TV advertising</vt:lpstr>
      <vt:lpstr>B2B TV advertising spend has doubled since 2018</vt:lpstr>
      <vt:lpstr>Commercial broadcasters are unrivalled for scale</vt:lpstr>
      <vt:lpstr>Broadcaster TV was two thirds of Barb’s identified viewing in Dec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 of the Month - September 2023</dc:title>
  <dc:creator>Nailah Uddin</dc:creator>
  <cp:lastModifiedBy>Nailah Uddin</cp:lastModifiedBy>
  <cp:revision>43</cp:revision>
  <dcterms:created xsi:type="dcterms:W3CDTF">2022-12-21T11:21:32Z</dcterms:created>
  <dcterms:modified xsi:type="dcterms:W3CDTF">2024-04-30T13:34:00Z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C1462182-D2AD-484E-BA59-D92BD6CB2974</vt:lpwstr>
  </property>
  <property fmtid="{D5CDD505-2E9C-101B-9397-08002B2CF9AE}" pid="3" name="ArticulatePath">
    <vt:lpwstr>Presentation1</vt:lpwstr>
  </property>
</Properties>
</file>