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3"/>
  </p:notesMasterIdLst>
  <p:handoutMasterIdLst>
    <p:handoutMasterId r:id="rId14"/>
  </p:handoutMasterIdLst>
  <p:sldIdLst>
    <p:sldId id="2147376373" r:id="rId3"/>
    <p:sldId id="2147376365" r:id="rId4"/>
    <p:sldId id="2147376278" r:id="rId5"/>
    <p:sldId id="258" r:id="rId6"/>
    <p:sldId id="2147376242" r:id="rId7"/>
    <p:sldId id="2147376566" r:id="rId8"/>
    <p:sldId id="2147376565" r:id="rId9"/>
    <p:sldId id="2147376358" r:id="rId10"/>
    <p:sldId id="2147376357" r:id="rId11"/>
    <p:sldId id="2147376238"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373"/>
          </p14:sldIdLst>
        </p14:section>
        <p14:section name="July 2024" id="{4D60CBC1-63A5-4A0C-AC47-66C5B2078E94}">
          <p14:sldIdLst>
            <p14:sldId id="2147376365"/>
          </p14:sldIdLst>
        </p14:section>
        <p14:section name="June 2024" id="{A3D66347-E617-4A7D-BA59-54F895078150}">
          <p14:sldIdLst>
            <p14:sldId id="2147376278"/>
          </p14:sldIdLst>
        </p14:section>
        <p14:section name="May 2024" id="{72C6E2C5-4AF0-4914-ACF4-29047768FFC9}">
          <p14:sldIdLst>
            <p14:sldId id="258"/>
          </p14:sldIdLst>
        </p14:section>
        <p14:section name="April 2024" id="{F2E0E7A0-0B12-4D23-95A3-29A8D0EF794D}">
          <p14:sldIdLst>
            <p14:sldId id="2147376242"/>
          </p14:sldIdLst>
        </p14:section>
        <p14:section name="January 2024" id="{FD6E89B8-1805-48E1-AEB9-D49154A6E4B1}">
          <p14:sldIdLst>
            <p14:sldId id="2147376566"/>
          </p14:sldIdLst>
        </p14:section>
        <p14:section name="December 2023" id="{FA406AD5-FA39-4C67-9ED1-05A002E563E8}">
          <p14:sldIdLst>
            <p14:sldId id="2147376565"/>
          </p14:sldIdLst>
        </p14:section>
        <p14:section name="October/November 2023" id="{2A4EDFF6-FEE1-4B2D-AD3B-D4ADD7CFE279}">
          <p14:sldIdLst>
            <p14:sldId id="2147376358"/>
          </p14:sldIdLst>
        </p14:section>
        <p14:section name="September 2023" id="{BB6B122F-07BD-4BBA-85CA-2BC0C428705F}">
          <p14:sldIdLst>
            <p14:sldId id="2147376357"/>
          </p14:sldIdLst>
        </p14:section>
        <p14:section name="August 2023" id="{9E4F8FEE-5D67-4419-A6C5-D663A1296CCC}">
          <p14:sldIdLst>
            <p14:sldId id="2147376238"/>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6980" autoAdjust="0"/>
    <p:restoredTop sz="24818" autoAdjust="0"/>
  </p:normalViewPr>
  <p:slideViewPr>
    <p:cSldViewPr snapToGrid="0" showGuides="1">
      <p:cViewPr varScale="1">
        <p:scale>
          <a:sx n="18" d="100"/>
          <a:sy n="18" d="100"/>
        </p:scale>
        <p:origin x="2460" y="32"/>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490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01-913D-486F-94AD-D54D13ED0C73}"/>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02-913D-486F-94AD-D54D13ED0C73}"/>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dirty="0">
                <a:solidFill>
                  <a:prstClr val="black">
                    <a:lumMod val="65000"/>
                    <a:lumOff val="35000"/>
                  </a:prstClr>
                </a:solidFill>
              </a:rPr>
              <a:t>Looked like something I heard / Sounded like something I saw</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Visual and Auditory ads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0.65</c:v>
                </c:pt>
              </c:numCache>
            </c:numRef>
          </c:val>
          <c:extLst>
            <c:ext xmlns:c16="http://schemas.microsoft.com/office/drawing/2014/chart" uri="{C3380CC4-5D6E-409C-BE32-E72D297353CC}">
              <c16:uniqueId val="{00000000-A118-482D-8DB3-7758C0AB5943}"/>
            </c:ext>
          </c:extLst>
        </c:ser>
        <c:ser>
          <c:idx val="1"/>
          <c:order val="1"/>
          <c:tx>
            <c:strRef>
              <c:f>Sheet1!$C$1</c:f>
              <c:strCache>
                <c:ptCount val="1"/>
                <c:pt idx="0">
                  <c:v>Visually dominant ads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A118-482D-8DB3-7758C0AB5943}"/>
            </c:ext>
          </c:extLst>
        </c:ser>
        <c:dLbls>
          <c:showLegendKey val="0"/>
          <c:showVal val="0"/>
          <c:showCatName val="0"/>
          <c:showSerName val="0"/>
          <c:showPercent val="0"/>
          <c:showBubbleSize val="0"/>
        </c:dLbls>
        <c:gapWidth val="219"/>
        <c:overlap val="-27"/>
        <c:axId val="1909349503"/>
        <c:axId val="1697960575"/>
      </c:barChart>
      <c:catAx>
        <c:axId val="190934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960575"/>
        <c:crosses val="autoZero"/>
        <c:auto val="1"/>
        <c:lblAlgn val="ctr"/>
        <c:lblOffset val="100"/>
        <c:noMultiLvlLbl val="0"/>
      </c:catAx>
      <c:valAx>
        <c:axId val="169796057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934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Jan / Feb 2023</c:v>
          </c:tx>
          <c:spPr>
            <a:ln w="25400" cap="rnd">
              <a:noFill/>
              <a:round/>
            </a:ln>
            <a:effectLst/>
          </c:spPr>
          <c:marker>
            <c:symbol val="circle"/>
            <c:size val="5"/>
            <c:spPr>
              <a:solidFill>
                <a:srgbClr val="00B050"/>
              </a:solidFill>
              <a:ln w="9525">
                <a:noFill/>
              </a:ln>
              <a:effectLst/>
            </c:spPr>
          </c:marker>
          <c:xVal>
            <c:numRef>
              <c:f>Sheet1!$B$2:$B$12</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Sheet1!$C$2:$C$12</c:f>
              <c:numCache>
                <c:formatCode>0%</c:formatCode>
                <c:ptCount val="11"/>
                <c:pt idx="0">
                  <c:v>0.18350941861571876</c:v>
                </c:pt>
                <c:pt idx="1">
                  <c:v>5.8433706270712732E-2</c:v>
                </c:pt>
                <c:pt idx="2">
                  <c:v>0</c:v>
                </c:pt>
                <c:pt idx="3">
                  <c:v>0.21430162932966451</c:v>
                </c:pt>
                <c:pt idx="4">
                  <c:v>2.7103937907224256E-2</c:v>
                </c:pt>
                <c:pt idx="5">
                  <c:v>8.8276267857297364E-2</c:v>
                </c:pt>
                <c:pt idx="6">
                  <c:v>0.19859780737048863</c:v>
                </c:pt>
                <c:pt idx="7">
                  <c:v>4.0235703346053003E-2</c:v>
                </c:pt>
                <c:pt idx="8">
                  <c:v>7.7200633387846218E-2</c:v>
                </c:pt>
                <c:pt idx="9">
                  <c:v>1.7678832558904203E-2</c:v>
                </c:pt>
                <c:pt idx="10">
                  <c:v>9.4662063356090301E-2</c:v>
                </c:pt>
              </c:numCache>
            </c:numRef>
          </c:yVal>
          <c:smooth val="0"/>
          <c:extLst>
            <c:ext xmlns:c16="http://schemas.microsoft.com/office/drawing/2014/chart" uri="{C3380CC4-5D6E-409C-BE32-E72D297353CC}">
              <c16:uniqueId val="{00000001-1C30-4147-840A-EED7AAEDE6BE}"/>
            </c:ext>
          </c:extLst>
        </c:ser>
        <c:ser>
          <c:idx val="1"/>
          <c:order val="1"/>
          <c:tx>
            <c:v>Jan / Feb 2017-2022</c:v>
          </c:tx>
          <c:spPr>
            <a:ln w="25400" cap="rnd">
              <a:noFill/>
              <a:round/>
            </a:ln>
            <a:effectLst/>
          </c:spPr>
          <c:marker>
            <c:symbol val="circle"/>
            <c:size val="5"/>
            <c:spPr>
              <a:solidFill>
                <a:srgbClr val="FF0000"/>
              </a:solidFill>
              <a:ln w="9525">
                <a:noFill/>
              </a:ln>
              <a:effectLst/>
            </c:spPr>
          </c:marker>
          <c:xVal>
            <c:numRef>
              <c:f>Sheet1!$B$15:$B$25</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Sheet1!$C$15:$C$25</c:f>
              <c:numCache>
                <c:formatCode>0%</c:formatCode>
                <c:ptCount val="11"/>
                <c:pt idx="0">
                  <c:v>0.19258725815930583</c:v>
                </c:pt>
                <c:pt idx="1">
                  <c:v>0.15166557485015258</c:v>
                </c:pt>
                <c:pt idx="2">
                  <c:v>3.1238463569777927E-2</c:v>
                </c:pt>
                <c:pt idx="3">
                  <c:v>0.14338661965099572</c:v>
                </c:pt>
                <c:pt idx="4">
                  <c:v>5.689690232721234E-2</c:v>
                </c:pt>
                <c:pt idx="5">
                  <c:v>0.1022902790629629</c:v>
                </c:pt>
                <c:pt idx="6">
                  <c:v>0.14940704104045696</c:v>
                </c:pt>
                <c:pt idx="7">
                  <c:v>2.7136436360943036E-2</c:v>
                </c:pt>
                <c:pt idx="8">
                  <c:v>9.2004683550870922E-2</c:v>
                </c:pt>
                <c:pt idx="9">
                  <c:v>3.8646300994045146E-2</c:v>
                </c:pt>
                <c:pt idx="10">
                  <c:v>1.4740440433276835E-2</c:v>
                </c:pt>
              </c:numCache>
            </c:numRef>
          </c:yVal>
          <c:smooth val="0"/>
          <c:extLst>
            <c:ext xmlns:c16="http://schemas.microsoft.com/office/drawing/2014/chart" uri="{C3380CC4-5D6E-409C-BE32-E72D297353CC}">
              <c16:uniqueId val="{00000002-1C30-4147-840A-EED7AAEDE6BE}"/>
            </c:ext>
          </c:extLst>
        </c:ser>
        <c:dLbls>
          <c:showLegendKey val="0"/>
          <c:showVal val="0"/>
          <c:showCatName val="0"/>
          <c:showSerName val="0"/>
          <c:showPercent val="0"/>
          <c:showBubbleSize val="0"/>
        </c:dLbls>
        <c:axId val="636229296"/>
        <c:axId val="636227496"/>
      </c:scatterChart>
      <c:valAx>
        <c:axId val="636229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MARKET (2022)</a:t>
                </a:r>
              </a:p>
            </c:rich>
          </c:tx>
          <c:layout>
            <c:manualLayout>
              <c:xMode val="edge"/>
              <c:yMode val="edge"/>
              <c:x val="0.43505407407407409"/>
              <c:y val="0.9406691919191919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7496"/>
        <c:crosses val="autoZero"/>
        <c:crossBetween val="midCat"/>
      </c:valAx>
      <c:valAx>
        <c:axId val="636227496"/>
        <c:scaling>
          <c:orientation val="minMax"/>
          <c:max val="0.300000000000000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LINEAR TV VOICE (Q1)</a:t>
                </a:r>
              </a:p>
            </c:rich>
          </c:tx>
          <c:layout>
            <c:manualLayout>
              <c:xMode val="edge"/>
              <c:yMode val="edge"/>
              <c:x val="8.231481481481482E-3"/>
              <c:y val="0.1774941919191919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9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03/09/2024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Price sensitivity and Excess Share of Voice (ESOV) are important factors to consider</a:t>
            </a:r>
            <a:r>
              <a:rPr lang="en-GB" sz="1800" i="0" dirty="0">
                <a:solidFill>
                  <a:srgbClr val="FF0000"/>
                </a:solidFill>
                <a:effectLst/>
                <a:latin typeface="Calibri" panose="020F0502020204030204" pitchFamily="34" charset="0"/>
                <a:ea typeface="Calibri" panose="020F0502020204030204" pitchFamily="34" charset="0"/>
              </a:rPr>
              <a:t>, </a:t>
            </a:r>
            <a:r>
              <a:rPr lang="en-GB" sz="1800" i="0" dirty="0">
                <a:effectLst/>
                <a:latin typeface="Calibri" panose="020F0502020204030204" pitchFamily="34" charset="0"/>
                <a:ea typeface="Calibri" panose="020F0502020204030204" pitchFamily="34" charset="0"/>
              </a:rPr>
              <a:t>especially with the economic climate in 2023. Price sensitivity is crucial</a:t>
            </a:r>
            <a:r>
              <a:rPr lang="en-GB" sz="1800" i="0" dirty="0">
                <a:solidFill>
                  <a:srgbClr val="FF0000"/>
                </a:solidFill>
                <a:effectLst/>
                <a:latin typeface="Calibri" panose="020F0502020204030204" pitchFamily="34" charset="0"/>
                <a:ea typeface="Calibri" panose="020F0502020204030204" pitchFamily="34" charset="0"/>
              </a:rPr>
              <a:t>;</a:t>
            </a:r>
            <a:r>
              <a:rPr lang="en-GB" sz="1800" i="0" dirty="0">
                <a:effectLst/>
                <a:latin typeface="Calibri" panose="020F0502020204030204" pitchFamily="34" charset="0"/>
                <a:ea typeface="Calibri" panose="020F0502020204030204" pitchFamily="34" charset="0"/>
              </a:rPr>
              <a:t> with inflation driving up business costs companies may have to raise prices to protect their margins. Products or brands highly sensitive to price fluctuations may experience reduced sales volumes.</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A brand’s share of voice (SOV) also plays a vital role. Econometric agency Gain Theory suggests a close relationship between SOV </a:t>
            </a:r>
            <a:r>
              <a:rPr lang="en-GB" sz="1800" i="0" u="none" kern="1200" dirty="0">
                <a:solidFill>
                  <a:schemeClr val="tx1"/>
                </a:solidFill>
                <a:effectLst/>
                <a:latin typeface="Calibri" panose="020F0502020204030204" pitchFamily="34" charset="0"/>
                <a:ea typeface="Calibri" panose="020F0502020204030204" pitchFamily="34" charset="0"/>
                <a:cs typeface="+mn-cs"/>
              </a:rPr>
              <a:t>and reduced price sensitivity where a 10% increase in a brand’s SOV can result in a 5-20% reduction in its price sensitivity. This happens because strong brands, supported by advertising, can maintain market share and profit margins even with higher prices.</a:t>
            </a:r>
          </a:p>
          <a:p>
            <a:r>
              <a:rPr lang="en-GB" sz="1800" i="0" u="none" kern="1200" dirty="0">
                <a:solidFill>
                  <a:schemeClr val="tx1"/>
                </a:solidFill>
                <a:effectLst/>
                <a:latin typeface="Calibri" panose="020F0502020204030204" pitchFamily="34" charset="0"/>
                <a:ea typeface="Calibri" panose="020F0502020204030204" pitchFamily="34" charset="0"/>
                <a:cs typeface="+mn-cs"/>
              </a:rPr>
              <a:t> </a:t>
            </a:r>
          </a:p>
          <a:p>
            <a:r>
              <a:rPr lang="en-GB" sz="1800" i="0" dirty="0">
                <a:effectLst/>
                <a:latin typeface="Calibri" panose="020F0502020204030204" pitchFamily="34" charset="0"/>
                <a:ea typeface="Calibri" panose="020F0502020204030204" pitchFamily="34" charset="0"/>
              </a:rPr>
              <a:t>The supermarket category is an example of how sustaining excess SOV can lead to potential market share gains. This month’s Chart of the Month shows the major supermarkets’ linear TV share of voice for 2023 Q1 (green dots), compared with the first quarter of the previous five years (red dots) and plots this against their 2022 market shares. Analysis shows that bigger supermarkets tend to have a higher TV share of voice, but there are notable changes this year. Lidl and Ocado are investing in increasing Excess SOV on TV, Aldi is maintaining a high ESOV, Tesco also has an increased SOV but has a lower SOV than SOM, while Asda has seen a significant reduction in SOV relative to its market share.</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Given the current economic climate, being bold and strategic in pursuing excess share of voice could offer significant advantages for businesses.</a:t>
            </a:r>
          </a:p>
          <a:p>
            <a:r>
              <a:rPr lang="en-GB" sz="1800" i="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10</a:t>
            </a:fld>
            <a:endParaRPr lang="en-GB"/>
          </a:p>
        </p:txBody>
      </p:sp>
    </p:spTree>
    <p:extLst>
      <p:ext uri="{BB962C8B-B14F-4D97-AF65-F5344CB8AC3E}">
        <p14:creationId xmlns:p14="http://schemas.microsoft.com/office/powerpoint/2010/main" val="302957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has the highest weekly ‘saturation point’ – the last point where every pound invested in a channel generates at least £1 profit.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It found that Linear TV has the highest saturation point, meaning that advertisers can increase their investment in Linear TV to a higher level than other media and it will continue to generate a profitable return.</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Based on immediate payback (payback within one week of investment), Linear TV advertising on average hits saturation at an investment of £330,000 – nearly triple the equivalent scale of the next largest channel (Print) and over 8-times the scale of Online Video. This shouldn’t be a surprise as TV’s broad reach and its ability to drive scale helps deliver this result in contrast to digital channels like Paid Social and Online Display.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advertising effectiveness insight, read ‘Profit Ability 2: The new business case for advertising’.</a:t>
            </a:r>
          </a:p>
          <a:p>
            <a:endParaRPr lang="en-GB" dirty="0"/>
          </a:p>
        </p:txBody>
      </p:sp>
      <p:sp>
        <p:nvSpPr>
          <p:cNvPr id="4" name="Slide Number Placeholder 3"/>
          <p:cNvSpPr>
            <a:spLocks noGrp="1"/>
          </p:cNvSpPr>
          <p:nvPr>
            <p:ph type="sldNum" sz="quarter" idx="5"/>
          </p:nvPr>
        </p:nvSpPr>
        <p:spPr/>
        <p:txBody>
          <a:bodyPr/>
          <a:lstStyle/>
          <a:p>
            <a:fld id="{B5CBA251-C6B2-4917-95B7-796F4B4D5EB3}" type="slidenum">
              <a:rPr lang="en-GB" smtClean="0"/>
              <a:t>3</a:t>
            </a:fld>
            <a:endParaRPr lang="en-GB"/>
          </a:p>
        </p:txBody>
      </p:sp>
    </p:spTree>
    <p:extLst>
      <p:ext uri="{BB962C8B-B14F-4D97-AF65-F5344CB8AC3E}">
        <p14:creationId xmlns:p14="http://schemas.microsoft.com/office/powerpoint/2010/main" val="287328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6</a:t>
            </a:fld>
            <a:endParaRPr lang="en-GB"/>
          </a:p>
        </p:txBody>
      </p:sp>
    </p:spTree>
    <p:extLst>
      <p:ext uri="{BB962C8B-B14F-4D97-AF65-F5344CB8AC3E}">
        <p14:creationId xmlns:p14="http://schemas.microsoft.com/office/powerpoint/2010/main" val="219996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from our most recent study, ‘Earning Attention’ – a large-scale academic study exploring how advertising competes for our attention.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study explored the role of auditory and visual attention in driving memories and whether a multisensory experience had an impact on attention. In order to test both visual and auditory performance: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Respondents were shown one of the ads at high attention (i.e. no distractions) and were asked whether they had seen a particular image from that ad. If they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seen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further prompted about whether they had heard something that would have looked like that image. </a:t>
            </a:r>
          </a:p>
          <a:p>
            <a:pPr marL="457200"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Conversely, if respondents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heard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prompted about whether they had seen something that looked like the sound that was played.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recognition technique was used in order to gain a better understanding of whether people use both senses to understand advertising.</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that ads conveying information in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visual and auditory way performed better  than ads that were visually dominant as it produced more of these responses.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suggests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when the respondents were not sure if they had seen or heard an ad, they used another sense to assist in establishing whether it had been experienced.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nutshell, there’s an advantage when ads communicate in a multisensory way. We combine what we see and hear to process an ad and use sound and vision to fill in for each other to subsequently form a narrative.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1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8</a:t>
            </a:fld>
            <a:endParaRPr lang="en-GB"/>
          </a:p>
        </p:txBody>
      </p:sp>
    </p:spTree>
    <p:extLst>
      <p:ext uri="{BB962C8B-B14F-4D97-AF65-F5344CB8AC3E}">
        <p14:creationId xmlns:p14="http://schemas.microsoft.com/office/powerpoint/2010/main" val="43583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drives advertising profitability?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Back in 2014</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Paul Dyson, founder of the econometric consultancy Data2Decisions, conducted an analysis which revealed the advertising drivers of profitability (itself an update of work done in 2006). The data showed that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brand size was the biggest driver. Second came creative execution, which was by far the single most important element of advertising under a marketer’s direct control when it comes to delivering return on investment.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the media landscape has changed dramatically since 2014, we wanted to see whether the list had changed. As a result, we approached accelero to do just this.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identifies and ranks the ROI multiplier effects of different advertising levers.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time, rather than using a databank from just one modelling agency, the updated analysis used a range of sources – all available in the public domain – to unpick the variables that most influence advertising profitability. Analysis shows that factors such as target audience and laydown or phasing will deliver multiplier gains of 1.1 and 1.2 respectively whilst budget setting by geography has a multiplier of 5.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just like 2014, brand size comes in at number one – the biggest single factor influencing the potential advertising driven return. However, we have little short-term control over the size of the brand we’re working for. This makes the role of creative, still the second biggest driver of advertising profitability, even more important. It’s an element that marketers very much do have control over and has huge potential to supercharge advertising driven profitability with a multiplier of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9</a:t>
            </a:fld>
            <a:endParaRPr lang="en-GB"/>
          </a:p>
        </p:txBody>
      </p:sp>
    </p:spTree>
    <p:extLst>
      <p:ext uri="{BB962C8B-B14F-4D97-AF65-F5344CB8AC3E}">
        <p14:creationId xmlns:p14="http://schemas.microsoft.com/office/powerpoint/2010/main" val="989433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03/09/2024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03/09/2024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chart" Target="../charts/chart5.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9EC-14BF-9F08-3E26-A8D85F179250}"/>
              </a:ext>
            </a:extLst>
          </p:cNvPr>
          <p:cNvSpPr>
            <a:spLocks noGrp="1"/>
          </p:cNvSpPr>
          <p:nvPr>
            <p:ph type="title"/>
          </p:nvPr>
        </p:nvSpPr>
        <p:spPr>
          <a:xfrm>
            <a:off x="370800" y="360000"/>
            <a:ext cx="11341099" cy="1021181"/>
          </a:xfrm>
        </p:spPr>
        <p:txBody>
          <a:bodyPr/>
          <a:lstStyle/>
          <a:p>
            <a:r>
              <a:rPr lang="en-GB" dirty="0"/>
              <a:t>Sustaining ESOV essential for brands in 2023</a:t>
            </a:r>
          </a:p>
        </p:txBody>
      </p:sp>
      <p:sp>
        <p:nvSpPr>
          <p:cNvPr id="3" name="Text Placeholder 2">
            <a:extLst>
              <a:ext uri="{FF2B5EF4-FFF2-40B4-BE49-F238E27FC236}">
                <a16:creationId xmlns:a16="http://schemas.microsoft.com/office/drawing/2014/main" id="{83CF2A9B-2B8B-7C08-ACFB-656DC20BCD1F}"/>
              </a:ext>
            </a:extLst>
          </p:cNvPr>
          <p:cNvSpPr>
            <a:spLocks noGrp="1"/>
          </p:cNvSpPr>
          <p:nvPr>
            <p:ph type="body" sz="quarter" idx="15"/>
          </p:nvPr>
        </p:nvSpPr>
        <p:spPr/>
        <p:txBody>
          <a:bodyPr/>
          <a:lstStyle/>
          <a:p>
            <a:r>
              <a:rPr lang="en-GB" dirty="0"/>
              <a:t>Source: BARB / ESM magazine / company financial reports </a:t>
            </a:r>
          </a:p>
          <a:p>
            <a:endParaRPr lang="en-GB" dirty="0"/>
          </a:p>
        </p:txBody>
      </p:sp>
      <p:graphicFrame>
        <p:nvGraphicFramePr>
          <p:cNvPr id="6" name="Chart 5">
            <a:extLst>
              <a:ext uri="{FF2B5EF4-FFF2-40B4-BE49-F238E27FC236}">
                <a16:creationId xmlns:a16="http://schemas.microsoft.com/office/drawing/2014/main" id="{F38767CB-963E-17A1-5909-20F7ABE9D386}"/>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Ocado | Logopedia | Fandom">
            <a:extLst>
              <a:ext uri="{FF2B5EF4-FFF2-40B4-BE49-F238E27FC236}">
                <a16:creationId xmlns:a16="http://schemas.microsoft.com/office/drawing/2014/main" id="{001F3032-CF17-45ED-9864-2E5E2C5EC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94" y="3513201"/>
            <a:ext cx="237008" cy="200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2FDBE-AD4C-C533-6E41-0411CC8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30" y="4753282"/>
            <a:ext cx="309890" cy="73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mp;S Logo">
            <a:extLst>
              <a:ext uri="{FF2B5EF4-FFF2-40B4-BE49-F238E27FC236}">
                <a16:creationId xmlns:a16="http://schemas.microsoft.com/office/drawing/2014/main" id="{5054D46D-3B00-BE1D-B0ED-5D00AE9FB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95" y="4513221"/>
            <a:ext cx="406401"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096DC-5091-1C12-2DA5-FB4231283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335" y="4249804"/>
            <a:ext cx="406401" cy="84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o-operative brand - Wikipedia">
            <a:extLst>
              <a:ext uri="{FF2B5EF4-FFF2-40B4-BE49-F238E27FC236}">
                <a16:creationId xmlns:a16="http://schemas.microsoft.com/office/drawing/2014/main" id="{1AFE065D-9318-7D2E-91CF-E2B8FB893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9153" y="4553040"/>
            <a:ext cx="191157" cy="202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E11ED09-5417-239A-6DF7-8289E2B9B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12" y="2106933"/>
            <a:ext cx="310467" cy="310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DI Logo | ALDI US">
            <a:extLst>
              <a:ext uri="{FF2B5EF4-FFF2-40B4-BE49-F238E27FC236}">
                <a16:creationId xmlns:a16="http://schemas.microsoft.com/office/drawing/2014/main" id="{63FB8376-E2CE-2E25-C585-203093DC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947" y="2677160"/>
            <a:ext cx="290569" cy="348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153EE6-E373-819E-1677-28C2E12DE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5649" y="4347816"/>
            <a:ext cx="451875" cy="134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D304904-D076-0954-367E-383857617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1943" y="3818591"/>
            <a:ext cx="720086" cy="136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D5D17FB-60D8-F756-802D-960D814D2E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03698" y="2599121"/>
            <a:ext cx="618152" cy="174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risons Logo and symbol, meaning, history, PNG, brand">
            <a:extLst>
              <a:ext uri="{FF2B5EF4-FFF2-40B4-BE49-F238E27FC236}">
                <a16:creationId xmlns:a16="http://schemas.microsoft.com/office/drawing/2014/main" id="{BDA94D8F-7A72-314C-8E0D-D117EDA99A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121" y="4046715"/>
            <a:ext cx="582929" cy="32789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0CEACD4-788E-4ECE-A8FD-BAE08F721B7A}"/>
              </a:ext>
            </a:extLst>
          </p:cNvPr>
          <p:cNvCxnSpPr>
            <a:cxnSpLocks/>
          </p:cNvCxnSpPr>
          <p:nvPr/>
        </p:nvCxnSpPr>
        <p:spPr>
          <a:xfrm flipV="1">
            <a:off x="1738221" y="3903528"/>
            <a:ext cx="0" cy="689917"/>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13994-7117-9A02-B689-61B0C5BA03D7}"/>
              </a:ext>
            </a:extLst>
          </p:cNvPr>
          <p:cNvCxnSpPr>
            <a:cxnSpLocks/>
          </p:cNvCxnSpPr>
          <p:nvPr/>
        </p:nvCxnSpPr>
        <p:spPr>
          <a:xfrm flipV="1">
            <a:off x="3729011" y="2585104"/>
            <a:ext cx="0" cy="65042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A06029-91C1-7A31-20AB-84E1DC37AF4A}"/>
              </a:ext>
            </a:extLst>
          </p:cNvPr>
          <p:cNvCxnSpPr>
            <a:cxnSpLocks/>
          </p:cNvCxnSpPr>
          <p:nvPr/>
        </p:nvCxnSpPr>
        <p:spPr>
          <a:xfrm flipV="1">
            <a:off x="10416526" y="2748915"/>
            <a:ext cx="0" cy="41338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B503EE-0072-5EC8-C280-953DA61966D2}"/>
              </a:ext>
            </a:extLst>
          </p:cNvPr>
          <p:cNvCxnSpPr>
            <a:cxnSpLocks/>
          </p:cNvCxnSpPr>
          <p:nvPr/>
        </p:nvCxnSpPr>
        <p:spPr>
          <a:xfrm>
            <a:off x="1965516" y="4580110"/>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FF54BA-925E-9989-B624-CC0ACB12E716}"/>
              </a:ext>
            </a:extLst>
          </p:cNvPr>
          <p:cNvCxnSpPr>
            <a:cxnSpLocks/>
          </p:cNvCxnSpPr>
          <p:nvPr/>
        </p:nvCxnSpPr>
        <p:spPr>
          <a:xfrm>
            <a:off x="3201862" y="4484646"/>
            <a:ext cx="0" cy="13038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E8F490-6B5D-E282-C23D-140070673E06}"/>
              </a:ext>
            </a:extLst>
          </p:cNvPr>
          <p:cNvCxnSpPr>
            <a:cxnSpLocks/>
          </p:cNvCxnSpPr>
          <p:nvPr/>
        </p:nvCxnSpPr>
        <p:spPr>
          <a:xfrm>
            <a:off x="6060950" y="3261360"/>
            <a:ext cx="0" cy="8901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7BB97-B0C0-3413-3066-6C8CF5275FB6}"/>
              </a:ext>
            </a:extLst>
          </p:cNvPr>
          <p:cNvCxnSpPr>
            <a:cxnSpLocks/>
          </p:cNvCxnSpPr>
          <p:nvPr/>
        </p:nvCxnSpPr>
        <p:spPr>
          <a:xfrm flipV="1">
            <a:off x="1402080" y="1596390"/>
            <a:ext cx="9766935" cy="3249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2BEE9B38-6C03-6893-BA03-9136840A01ED}"/>
              </a:ext>
            </a:extLst>
          </p:cNvPr>
          <p:cNvSpPr/>
          <p:nvPr/>
        </p:nvSpPr>
        <p:spPr>
          <a:xfrm>
            <a:off x="5359290" y="1489696"/>
            <a:ext cx="229453" cy="239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1" name="Oval 1030">
            <a:extLst>
              <a:ext uri="{FF2B5EF4-FFF2-40B4-BE49-F238E27FC236}">
                <a16:creationId xmlns:a16="http://schemas.microsoft.com/office/drawing/2014/main" id="{9825AD84-A9EB-E0C7-9338-7244963997C6}"/>
              </a:ext>
            </a:extLst>
          </p:cNvPr>
          <p:cNvSpPr/>
          <p:nvPr/>
        </p:nvSpPr>
        <p:spPr>
          <a:xfrm>
            <a:off x="5359383" y="1867530"/>
            <a:ext cx="229360" cy="2394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3" name="TextBox 1">
            <a:extLst>
              <a:ext uri="{FF2B5EF4-FFF2-40B4-BE49-F238E27FC236}">
                <a16:creationId xmlns:a16="http://schemas.microsoft.com/office/drawing/2014/main" id="{7184FAF6-8832-F1E7-1E8C-BFE1B83E81BC}"/>
              </a:ext>
            </a:extLst>
          </p:cNvPr>
          <p:cNvSpPr txBox="1"/>
          <p:nvPr/>
        </p:nvSpPr>
        <p:spPr>
          <a:xfrm>
            <a:off x="5560380" y="1859618"/>
            <a:ext cx="2982885" cy="255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Avg. 2018 to 2022 (Q1 only)</a:t>
            </a:r>
          </a:p>
        </p:txBody>
      </p:sp>
      <p:sp>
        <p:nvSpPr>
          <p:cNvPr id="1035" name="TextBox 1">
            <a:extLst>
              <a:ext uri="{FF2B5EF4-FFF2-40B4-BE49-F238E27FC236}">
                <a16:creationId xmlns:a16="http://schemas.microsoft.com/office/drawing/2014/main" id="{86E41D65-B3FE-6CD9-2BC6-866FDDDC3726}"/>
              </a:ext>
            </a:extLst>
          </p:cNvPr>
          <p:cNvSpPr txBox="1"/>
          <p:nvPr/>
        </p:nvSpPr>
        <p:spPr>
          <a:xfrm>
            <a:off x="5559006" y="1483873"/>
            <a:ext cx="1623283" cy="2394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Q1 2023</a:t>
            </a:r>
          </a:p>
        </p:txBody>
      </p:sp>
      <p:cxnSp>
        <p:nvCxnSpPr>
          <p:cNvPr id="1047" name="Straight Arrow Connector 1046">
            <a:extLst>
              <a:ext uri="{FF2B5EF4-FFF2-40B4-BE49-F238E27FC236}">
                <a16:creationId xmlns:a16="http://schemas.microsoft.com/office/drawing/2014/main" id="{3CD84892-64BB-AA1A-ED34-1E909937C6B2}"/>
              </a:ext>
            </a:extLst>
          </p:cNvPr>
          <p:cNvCxnSpPr>
            <a:cxnSpLocks/>
          </p:cNvCxnSpPr>
          <p:nvPr/>
        </p:nvCxnSpPr>
        <p:spPr>
          <a:xfrm>
            <a:off x="2490834" y="4297219"/>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dirty="0"/>
              <a:t>TV has the highest weekly saturation point</a:t>
            </a:r>
            <a:endParaRPr lang="en-GB" dirty="0"/>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a:t>Saturation point based on all category average. Saturation ranking &amp; values will vary sector to sector</a:t>
            </a:r>
          </a:p>
          <a:p>
            <a:pPr>
              <a:spcBef>
                <a:spcPts val="0"/>
              </a:spcBef>
            </a:pPr>
            <a:r>
              <a:rPr lang="en-US"/>
              <a:t>Source: Profit Ability 2, April 2024 – Short term benchmarks: </a:t>
            </a:r>
            <a:r>
              <a:rPr lang="en-US" err="1"/>
              <a:t>Ebiquity</a:t>
            </a:r>
            <a:r>
              <a:rPr lang="en-US"/>
              <a:t>, </a:t>
            </a:r>
            <a:r>
              <a:rPr lang="en-US" err="1"/>
              <a:t>EssenceMediacom</a:t>
            </a:r>
            <a:r>
              <a:rPr lang="en-US"/>
              <a:t>, Gain Theory, Mindshare, Wavemaker UK.  Immediate effect = profit volume in week of advertising spend</a:t>
            </a:r>
          </a:p>
          <a:p>
            <a:pPr>
              <a:spcBef>
                <a:spcPts val="0"/>
              </a:spcBef>
            </a:pPr>
            <a:endParaRPr lang="en-GB"/>
          </a:p>
        </p:txBody>
      </p:sp>
      <p:graphicFrame>
        <p:nvGraphicFramePr>
          <p:cNvPr id="6" name="Chart 5">
            <a:extLst>
              <a:ext uri="{FF2B5EF4-FFF2-40B4-BE49-F238E27FC236}">
                <a16:creationId xmlns:a16="http://schemas.microsoft.com/office/drawing/2014/main" id="{14CC5F02-5FAC-424B-15ED-007D4DD9139E}"/>
              </a:ext>
            </a:extLst>
          </p:cNvPr>
          <p:cNvGraphicFramePr/>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5371F-5714-D624-930B-54B718BABAAF}"/>
              </a:ext>
            </a:extLst>
          </p:cNvPr>
          <p:cNvPicPr>
            <a:picLocks noChangeAspect="1"/>
          </p:cNvPicPr>
          <p:nvPr/>
        </p:nvPicPr>
        <p:blipFill rotWithShape="1">
          <a:blip r:embed="rId3"/>
          <a:srcRect l="30403" r="11022"/>
          <a:stretch/>
        </p:blipFill>
        <p:spPr>
          <a:xfrm>
            <a:off x="6007893" y="0"/>
            <a:ext cx="6184106" cy="5938635"/>
          </a:xfrm>
          <a:prstGeom prst="rect">
            <a:avLst/>
          </a:prstGeom>
        </p:spPr>
      </p:pic>
      <p:sp>
        <p:nvSpPr>
          <p:cNvPr id="13" name="Title 12">
            <a:extLst>
              <a:ext uri="{FF2B5EF4-FFF2-40B4-BE49-F238E27FC236}">
                <a16:creationId xmlns:a16="http://schemas.microsoft.com/office/drawing/2014/main" id="{7C37264E-DAE7-3642-15FB-337ABF86949A}"/>
              </a:ext>
            </a:extLst>
          </p:cNvPr>
          <p:cNvSpPr>
            <a:spLocks noGrp="1"/>
          </p:cNvSpPr>
          <p:nvPr>
            <p:ph type="title"/>
          </p:nvPr>
        </p:nvSpPr>
        <p:spPr/>
        <p:txBody>
          <a:bodyPr>
            <a:noAutofit/>
          </a:bodyPr>
          <a:lstStyle/>
          <a:p>
            <a:r>
              <a:rPr lang="en-GB" sz="2400" dirty="0"/>
              <a:t>Ads that conveyed information in both a visual and auditory way performed better</a:t>
            </a:r>
          </a:p>
        </p:txBody>
      </p:sp>
      <p:sp>
        <p:nvSpPr>
          <p:cNvPr id="16" name="Text Placeholder 15">
            <a:extLst>
              <a:ext uri="{FF2B5EF4-FFF2-40B4-BE49-F238E27FC236}">
                <a16:creationId xmlns:a16="http://schemas.microsoft.com/office/drawing/2014/main" id="{3CA28653-D40E-1618-8E26-0911F906BE71}"/>
              </a:ext>
            </a:extLst>
          </p:cNvPr>
          <p:cNvSpPr>
            <a:spLocks noGrp="1"/>
          </p:cNvSpPr>
          <p:nvPr>
            <p:ph type="body" sz="quarter" idx="15"/>
          </p:nvPr>
        </p:nvSpPr>
        <p:spPr>
          <a:xfrm>
            <a:off x="377759" y="5365115"/>
            <a:ext cx="3920864" cy="304800"/>
          </a:xfrm>
        </p:spPr>
        <p:txBody>
          <a:bodyPr/>
          <a:lstStyle/>
          <a:p>
            <a:r>
              <a:rPr lang="en-US" dirty="0"/>
              <a:t>Source: Competing for Attention, GITR / Thinkbox 2023, n=305</a:t>
            </a:r>
            <a:r>
              <a:rPr lang="en-GB" dirty="0"/>
              <a:t>.  Full attention state only</a:t>
            </a:r>
            <a:endParaRPr lang="en-US" dirty="0"/>
          </a:p>
        </p:txBody>
      </p:sp>
      <p:graphicFrame>
        <p:nvGraphicFramePr>
          <p:cNvPr id="17" name="Content Placeholder 7">
            <a:extLst>
              <a:ext uri="{FF2B5EF4-FFF2-40B4-BE49-F238E27FC236}">
                <a16:creationId xmlns:a16="http://schemas.microsoft.com/office/drawing/2014/main" id="{58E8007B-5438-1835-916F-79C1875360E6}"/>
              </a:ext>
            </a:extLst>
          </p:cNvPr>
          <p:cNvGraphicFramePr>
            <a:graphicFrameLocks/>
          </p:cNvGraphicFramePr>
          <p:nvPr/>
        </p:nvGraphicFramePr>
        <p:xfrm>
          <a:off x="379413" y="1614488"/>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2FC2D17-9BE6-8173-3082-ACDD32275BF8}"/>
              </a:ext>
            </a:extLst>
          </p:cNvPr>
          <p:cNvSpPr txBox="1"/>
          <p:nvPr/>
        </p:nvSpPr>
        <p:spPr>
          <a:xfrm rot="16200000">
            <a:off x="10320073" y="4157422"/>
            <a:ext cx="33162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a:rPr>
              <a:t>JD Sports, The Bag For Life</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BF77458-8EB6-7B31-68DE-0FAD44253521}"/>
              </a:ext>
            </a:extLst>
          </p:cNvPr>
          <p:cNvSpPr txBox="1"/>
          <p:nvPr/>
        </p:nvSpPr>
        <p:spPr>
          <a:xfrm rot="16200000">
            <a:off x="-1502062" y="3182762"/>
            <a:ext cx="358152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responses at high attention but low confidence </a:t>
            </a:r>
          </a:p>
        </p:txBody>
      </p:sp>
    </p:spTree>
    <p:extLst>
      <p:ext uri="{BB962C8B-B14F-4D97-AF65-F5344CB8AC3E}">
        <p14:creationId xmlns:p14="http://schemas.microsoft.com/office/powerpoint/2010/main" val="23608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normAutofit/>
          </a:bodyPr>
          <a:lstStyle/>
          <a:p>
            <a:r>
              <a:rPr lang="en-GB" sz="2800" dirty="0"/>
              <a:t>Creativity is the biggest advertising profitability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a:t>
            </a:r>
            <a:r>
              <a:rPr lang="en-GB"/>
              <a:t>- accelero, </a:t>
            </a:r>
            <a:r>
              <a:rPr lang="en-GB" dirty="0"/>
              <a:t>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371475" y="1422352"/>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1465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3261</Words>
  <Application>Microsoft Office PowerPoint</Application>
  <PresentationFormat>Widescreen</PresentationFormat>
  <Paragraphs>169</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Aptos</vt:lpstr>
      <vt:lpstr>Arial</vt:lpstr>
      <vt:lpstr>Arial (Body)</vt:lpstr>
      <vt:lpstr>Calibri</vt:lpstr>
      <vt:lpstr>Helvetica Neue</vt:lpstr>
      <vt:lpstr>Proxima Nova Rg</vt:lpstr>
      <vt:lpstr>Segoe UI</vt:lpstr>
      <vt:lpstr>Symbol</vt:lpstr>
      <vt:lpstr>Thinkbox</vt:lpstr>
      <vt:lpstr>1_Thinkbox</vt:lpstr>
      <vt:lpstr>Optimal ad mix varies dramatically by product sector</vt:lpstr>
      <vt:lpstr>Linear TV creates nearly half of all ad-generated profit</vt:lpstr>
      <vt:lpstr>TV has the highest weekly saturation point</vt:lpstr>
      <vt:lpstr>TV (Linear and BVOD) accounts for over half of all ad-driven profit</vt:lpstr>
      <vt:lpstr>The TV screen drives the highest ad recall of all devices</vt:lpstr>
      <vt:lpstr>TV is a trusted medium</vt:lpstr>
      <vt:lpstr>Ads that conveyed information in both a visual and auditory way performed better</vt:lpstr>
      <vt:lpstr>Auditory attention more resilient to distraction than visual attention</vt:lpstr>
      <vt:lpstr>Creativity is the biggest advertising profitability multiplier within our control</vt:lpstr>
      <vt:lpstr>Sustaining ESOV essential for brands in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49</cp:revision>
  <dcterms:created xsi:type="dcterms:W3CDTF">2022-12-21T11:21:32Z</dcterms:created>
  <dcterms:modified xsi:type="dcterms:W3CDTF">2024-09-03T14:53:29Z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