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62.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960" r:id="rId2"/>
  </p:sldMasterIdLst>
  <p:notesMasterIdLst>
    <p:notesMasterId r:id="rId12"/>
  </p:notesMasterIdLst>
  <p:handoutMasterIdLst>
    <p:handoutMasterId r:id="rId13"/>
  </p:handoutMasterIdLst>
  <p:sldIdLst>
    <p:sldId id="2147376947" r:id="rId3"/>
    <p:sldId id="2147376375" r:id="rId4"/>
    <p:sldId id="2147376781" r:id="rId5"/>
    <p:sldId id="2147376373" r:id="rId6"/>
    <p:sldId id="2147376365" r:id="rId7"/>
    <p:sldId id="2147376278" r:id="rId8"/>
    <p:sldId id="258" r:id="rId9"/>
    <p:sldId id="2147376242" r:id="rId10"/>
    <p:sldId id="2147376566" r:id="rId11"/>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his Month" id="{E019923B-7511-490E-9A5F-58DCE1E29C76}">
          <p14:sldIdLst>
            <p14:sldId id="2147376947"/>
          </p14:sldIdLst>
        </p14:section>
        <p14:section name="January/Febuary 2025" id="{A791EB70-FA84-406E-A36F-9A7A29223D37}">
          <p14:sldIdLst>
            <p14:sldId id="2147376375"/>
          </p14:sldIdLst>
        </p14:section>
        <p14:section name="December 2024" id="{1C3E6064-3C32-450E-996C-1B8E57289C1E}">
          <p14:sldIdLst>
            <p14:sldId id="2147376781"/>
          </p14:sldIdLst>
        </p14:section>
        <p14:section name="September 2024" id="{502AC2CC-CBB8-47DD-8EE4-1AD853BA24F2}">
          <p14:sldIdLst>
            <p14:sldId id="2147376373"/>
          </p14:sldIdLst>
        </p14:section>
        <p14:section name="July 2024" id="{4D60CBC1-63A5-4A0C-AC47-66C5B2078E94}">
          <p14:sldIdLst>
            <p14:sldId id="2147376365"/>
          </p14:sldIdLst>
        </p14:section>
        <p14:section name="June 2024" id="{A3D66347-E617-4A7D-BA59-54F895078150}">
          <p14:sldIdLst>
            <p14:sldId id="2147376278"/>
          </p14:sldIdLst>
        </p14:section>
        <p14:section name="May 2024" id="{72C6E2C5-4AF0-4914-ACF4-29047768FFC9}">
          <p14:sldIdLst>
            <p14:sldId id="258"/>
          </p14:sldIdLst>
        </p14:section>
        <p14:section name="April 2024" id="{F2E0E7A0-0B12-4D23-95A3-29A8D0EF794D}">
          <p14:sldIdLst>
            <p14:sldId id="2147376242"/>
          </p14:sldIdLst>
        </p14:section>
        <p14:section name="January 2024" id="{FD6E89B8-1805-48E1-AEB9-D49154A6E4B1}">
          <p14:sldIdLst>
            <p14:sldId id="2147376566"/>
          </p14:sldIdLst>
        </p14:section>
      </p14:sectionLst>
    </p:ext>
    <p:ext uri="{EFAFB233-063F-42B5-8137-9DF3F51BA10A}">
      <p15:sldGuideLst xmlns:p15="http://schemas.microsoft.com/office/powerpoint/2012/main">
        <p15:guide id="2" pos="3840" userDrawn="1">
          <p15:clr>
            <a:srgbClr val="A4A3A4"/>
          </p15:clr>
        </p15:guide>
        <p15:guide id="3" orient="horz" pos="278" userDrawn="1">
          <p15:clr>
            <a:srgbClr val="A4A3A4"/>
          </p15:clr>
        </p15:guide>
        <p15:guide id="4" orient="horz" pos="3430" userDrawn="1">
          <p15:clr>
            <a:srgbClr val="A4A3A4"/>
          </p15:clr>
        </p15:guide>
        <p15:guide id="5" orient="horz" pos="3453" userDrawn="1">
          <p15:clr>
            <a:srgbClr val="A4A3A4"/>
          </p15:clr>
        </p15:guide>
        <p15:guide id="6" orient="horz" pos="2980" userDrawn="1">
          <p15:clr>
            <a:srgbClr val="A4A3A4"/>
          </p15:clr>
        </p15:guide>
        <p15:guide id="7" orient="horz" pos="104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B4"/>
    <a:srgbClr val="E10514"/>
    <a:srgbClr val="BFBFBF"/>
    <a:srgbClr val="D9D9D9"/>
    <a:srgbClr val="E5E5E5"/>
    <a:srgbClr val="7ED2EC"/>
    <a:srgbClr val="00A5D7"/>
    <a:srgbClr val="808080"/>
    <a:srgbClr val="B9CD00"/>
    <a:srgbClr val="FFC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69370" autoAdjust="0"/>
  </p:normalViewPr>
  <p:slideViewPr>
    <p:cSldViewPr snapToGrid="0" showGuides="1">
      <p:cViewPr varScale="1">
        <p:scale>
          <a:sx n="51" d="100"/>
          <a:sy n="51" d="100"/>
        </p:scale>
        <p:origin x="1180" y="44"/>
      </p:cViewPr>
      <p:guideLst>
        <p:guide pos="3840"/>
        <p:guide orient="horz" pos="278"/>
        <p:guide orient="horz" pos="3430"/>
        <p:guide orient="horz" pos="3453"/>
        <p:guide orient="horz" pos="2980"/>
        <p:guide orient="horz" pos="1049"/>
      </p:guideLst>
    </p:cSldViewPr>
  </p:slideViewPr>
  <p:outlineViewPr>
    <p:cViewPr>
      <p:scale>
        <a:sx n="33" d="100"/>
        <a:sy n="33" d="100"/>
      </p:scale>
      <p:origin x="0" y="-1680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2" d="100"/>
          <a:sy n="82" d="100"/>
        </p:scale>
        <p:origin x="3874"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Ad supported</c:v>
                </c:pt>
              </c:strCache>
            </c:strRef>
          </c:tx>
          <c:spPr>
            <a:solidFill>
              <a:srgbClr val="C00000"/>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2"/>
                <c:pt idx="0">
                  <c:v>2023</c:v>
                </c:pt>
                <c:pt idx="1">
                  <c:v>2024</c:v>
                </c:pt>
              </c:numCache>
              <c:extLst/>
            </c:numRef>
          </c:cat>
          <c:val>
            <c:numRef>
              <c:f>Sheet1!$B$2:$B$4</c:f>
              <c:numCache>
                <c:formatCode>0%</c:formatCode>
                <c:ptCount val="2"/>
                <c:pt idx="0">
                  <c:v>0.57652436535792995</c:v>
                </c:pt>
                <c:pt idx="1">
                  <c:v>0.62092965448670134</c:v>
                </c:pt>
              </c:numCache>
              <c:extLst/>
            </c:numRef>
          </c:val>
          <c:extLst>
            <c:ext xmlns:c16="http://schemas.microsoft.com/office/drawing/2014/chart" uri="{C3380CC4-5D6E-409C-BE32-E72D297353CC}">
              <c16:uniqueId val="{00000000-CDEE-4566-81E4-A8804F97327A}"/>
            </c:ext>
          </c:extLst>
        </c:ser>
        <c:ser>
          <c:idx val="1"/>
          <c:order val="1"/>
          <c:tx>
            <c:strRef>
              <c:f>Sheet1!$C$1</c:f>
              <c:strCache>
                <c:ptCount val="1"/>
                <c:pt idx="0">
                  <c:v>Ad free</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2"/>
                <c:pt idx="0">
                  <c:v>2023</c:v>
                </c:pt>
                <c:pt idx="1">
                  <c:v>2024</c:v>
                </c:pt>
              </c:numCache>
              <c:extLst/>
            </c:numRef>
          </c:cat>
          <c:val>
            <c:numRef>
              <c:f>Sheet1!$C$2:$C$4</c:f>
              <c:numCache>
                <c:formatCode>0%</c:formatCode>
                <c:ptCount val="2"/>
                <c:pt idx="0">
                  <c:v>0.42347563464207005</c:v>
                </c:pt>
                <c:pt idx="1">
                  <c:v>0.37907034551329866</c:v>
                </c:pt>
              </c:numCache>
              <c:extLst/>
            </c:numRef>
          </c:val>
          <c:extLst>
            <c:ext xmlns:c16="http://schemas.microsoft.com/office/drawing/2014/chart" uri="{C3380CC4-5D6E-409C-BE32-E72D297353CC}">
              <c16:uniqueId val="{00000001-CDEE-4566-81E4-A8804F97327A}"/>
            </c:ext>
          </c:extLst>
        </c:ser>
        <c:dLbls>
          <c:showLegendKey val="0"/>
          <c:showVal val="0"/>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376030735"/>
        <c:axId val="376033135"/>
      </c:barChart>
      <c:catAx>
        <c:axId val="376030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6033135"/>
        <c:crosses val="autoZero"/>
        <c:auto val="1"/>
        <c:lblAlgn val="ctr"/>
        <c:lblOffset val="100"/>
        <c:noMultiLvlLbl val="0"/>
      </c:catAx>
      <c:valAx>
        <c:axId val="376033135"/>
        <c:scaling>
          <c:orientation val="minMax"/>
        </c:scaling>
        <c:delete val="1"/>
        <c:axPos val="l"/>
        <c:numFmt formatCode="0%" sourceLinked="1"/>
        <c:majorTickMark val="none"/>
        <c:minorTickMark val="none"/>
        <c:tickLblPos val="nextTo"/>
        <c:crossAx val="3760307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Ad supported</c:v>
                </c:pt>
              </c:strCache>
            </c:strRef>
          </c:tx>
          <c:spPr>
            <a:solidFill>
              <a:srgbClr val="C00000"/>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2"/>
                <c:pt idx="0">
                  <c:v>2023</c:v>
                </c:pt>
                <c:pt idx="1">
                  <c:v>2024</c:v>
                </c:pt>
              </c:numCache>
              <c:extLst/>
            </c:numRef>
          </c:cat>
          <c:val>
            <c:numRef>
              <c:f>Sheet1!$B$2:$B$4</c:f>
              <c:numCache>
                <c:formatCode>0%</c:formatCode>
                <c:ptCount val="2"/>
                <c:pt idx="0">
                  <c:v>0.39078156312625245</c:v>
                </c:pt>
                <c:pt idx="1">
                  <c:v>0.48650079407093688</c:v>
                </c:pt>
              </c:numCache>
              <c:extLst/>
            </c:numRef>
          </c:val>
          <c:extLst>
            <c:ext xmlns:c16="http://schemas.microsoft.com/office/drawing/2014/chart" uri="{C3380CC4-5D6E-409C-BE32-E72D297353CC}">
              <c16:uniqueId val="{00000000-D9ED-4065-9ED4-A5921988F19B}"/>
            </c:ext>
          </c:extLst>
        </c:ser>
        <c:ser>
          <c:idx val="1"/>
          <c:order val="1"/>
          <c:tx>
            <c:strRef>
              <c:f>Sheet1!$C$1</c:f>
              <c:strCache>
                <c:ptCount val="1"/>
                <c:pt idx="0">
                  <c:v>Ad free</c:v>
                </c:pt>
              </c:strCache>
            </c:strRef>
          </c:tx>
          <c:spPr>
            <a:solidFill>
              <a:schemeClr val="accent2"/>
            </a:solidFill>
            <a:ln>
              <a:noFill/>
            </a:ln>
            <a:effectLst/>
          </c:spPr>
          <c:invertIfNegative val="0"/>
          <c:dPt>
            <c:idx val="0"/>
            <c:invertIfNegative val="0"/>
            <c:bubble3D val="0"/>
            <c:spPr>
              <a:solidFill>
                <a:schemeClr val="accent2"/>
              </a:solidFill>
              <a:ln>
                <a:solidFill>
                  <a:schemeClr val="bg1"/>
                </a:solidFill>
              </a:ln>
              <a:effectLst/>
            </c:spPr>
            <c:extLst>
              <c:ext xmlns:c16="http://schemas.microsoft.com/office/drawing/2014/chart" uri="{C3380CC4-5D6E-409C-BE32-E72D297353CC}">
                <c16:uniqueId val="{00000002-5596-4BD5-9468-A7A1072DD1C8}"/>
              </c:ext>
            </c:extLst>
          </c:dPt>
          <c:dPt>
            <c:idx val="1"/>
            <c:invertIfNegative val="0"/>
            <c:bubble3D val="0"/>
            <c:spPr>
              <a:solidFill>
                <a:schemeClr val="accent2"/>
              </a:solidFill>
              <a:ln>
                <a:solidFill>
                  <a:schemeClr val="bg1"/>
                </a:solidFill>
              </a:ln>
              <a:effectLst/>
            </c:spPr>
            <c:extLst>
              <c:ext xmlns:c16="http://schemas.microsoft.com/office/drawing/2014/chart" uri="{C3380CC4-5D6E-409C-BE32-E72D297353CC}">
                <c16:uniqueId val="{00000001-5596-4BD5-9468-A7A1072DD1C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2"/>
                <c:pt idx="0">
                  <c:v>2023</c:v>
                </c:pt>
                <c:pt idx="1">
                  <c:v>2024</c:v>
                </c:pt>
              </c:numCache>
              <c:extLst/>
            </c:numRef>
          </c:cat>
          <c:val>
            <c:numRef>
              <c:f>Sheet1!$C$2:$C$4</c:f>
              <c:numCache>
                <c:formatCode>0%</c:formatCode>
                <c:ptCount val="2"/>
                <c:pt idx="0">
                  <c:v>0.60921843687374755</c:v>
                </c:pt>
                <c:pt idx="1">
                  <c:v>0.51349920592906306</c:v>
                </c:pt>
              </c:numCache>
              <c:extLst/>
            </c:numRef>
          </c:val>
          <c:extLst>
            <c:ext xmlns:c16="http://schemas.microsoft.com/office/drawing/2014/chart" uri="{C3380CC4-5D6E-409C-BE32-E72D297353CC}">
              <c16:uniqueId val="{00000001-D9ED-4065-9ED4-A5921988F19B}"/>
            </c:ext>
          </c:extLst>
        </c:ser>
        <c:dLbls>
          <c:showLegendKey val="0"/>
          <c:showVal val="0"/>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376030735"/>
        <c:axId val="376033135"/>
      </c:barChart>
      <c:catAx>
        <c:axId val="376030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6033135"/>
        <c:crosses val="autoZero"/>
        <c:auto val="1"/>
        <c:lblAlgn val="ctr"/>
        <c:lblOffset val="100"/>
        <c:noMultiLvlLbl val="0"/>
      </c:catAx>
      <c:valAx>
        <c:axId val="376033135"/>
        <c:scaling>
          <c:orientation val="minMax"/>
        </c:scaling>
        <c:delete val="1"/>
        <c:axPos val="l"/>
        <c:numFmt formatCode="0%" sourceLinked="1"/>
        <c:majorTickMark val="none"/>
        <c:minorTickMark val="none"/>
        <c:tickLblPos val="nextTo"/>
        <c:crossAx val="3760307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20597326510493"/>
          <c:y val="9.8488839271905687E-2"/>
          <c:w val="0.87679402673489504"/>
          <c:h val="0.64002720051241269"/>
        </c:manualLayout>
      </c:layout>
      <c:barChart>
        <c:barDir val="col"/>
        <c:grouping val="percentStacked"/>
        <c:varyColors val="0"/>
        <c:ser>
          <c:idx val="9"/>
          <c:order val="0"/>
          <c:tx>
            <c:strRef>
              <c:f>Sheet1!$A$11</c:f>
              <c:strCache>
                <c:ptCount val="1"/>
                <c:pt idx="0">
                  <c:v>Linear TV</c:v>
                </c:pt>
              </c:strCache>
            </c:strRef>
          </c:tx>
          <c:spPr>
            <a:solidFill>
              <a:srgbClr val="E30615"/>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Sheet1!$B$11:$H$11</c:f>
              <c:numCache>
                <c:formatCode>0%</c:formatCode>
                <c:ptCount val="7"/>
                <c:pt idx="0">
                  <c:v>0.55500000000000005</c:v>
                </c:pt>
                <c:pt idx="1">
                  <c:v>0.56799999999999995</c:v>
                </c:pt>
                <c:pt idx="2">
                  <c:v>0.44900000000000001</c:v>
                </c:pt>
                <c:pt idx="3">
                  <c:v>0.59399999999999997</c:v>
                </c:pt>
                <c:pt idx="4">
                  <c:v>0.59599999999999997</c:v>
                </c:pt>
                <c:pt idx="5">
                  <c:v>0.48299999999999998</c:v>
                </c:pt>
                <c:pt idx="6">
                  <c:v>0.54600000000000004</c:v>
                </c:pt>
              </c:numCache>
              <c:extLst/>
            </c:numRef>
          </c:val>
          <c:extLst>
            <c:ext xmlns:c16="http://schemas.microsoft.com/office/drawing/2014/chart" uri="{C3380CC4-5D6E-409C-BE32-E72D297353CC}">
              <c16:uniqueId val="{00000000-9F62-45A7-8DA7-712BDD890A32}"/>
            </c:ext>
          </c:extLst>
        </c:ser>
        <c:ser>
          <c:idx val="8"/>
          <c:order val="1"/>
          <c:tx>
            <c:strRef>
              <c:f>Sheet1!$A$10</c:f>
              <c:strCache>
                <c:ptCount val="1"/>
                <c:pt idx="0">
                  <c:v>BVOD</c:v>
                </c:pt>
              </c:strCache>
            </c:strRef>
          </c:tx>
          <c:spPr>
            <a:solidFill>
              <a:srgbClr val="EE720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Sheet1!$B$10:$H$10</c:f>
              <c:numCache>
                <c:formatCode>0%</c:formatCode>
                <c:ptCount val="7"/>
                <c:pt idx="0">
                  <c:v>8.6999999999999994E-2</c:v>
                </c:pt>
                <c:pt idx="1">
                  <c:v>4.7E-2</c:v>
                </c:pt>
                <c:pt idx="2">
                  <c:v>0.158</c:v>
                </c:pt>
                <c:pt idx="3">
                  <c:v>5.1999999999999998E-2</c:v>
                </c:pt>
                <c:pt idx="4">
                  <c:v>5.1999999999999998E-2</c:v>
                </c:pt>
                <c:pt idx="5">
                  <c:v>8.4000000000000005E-2</c:v>
                </c:pt>
                <c:pt idx="6">
                  <c:v>0.13600000000000001</c:v>
                </c:pt>
              </c:numCache>
              <c:extLst/>
            </c:numRef>
          </c:val>
          <c:extLst>
            <c:ext xmlns:c16="http://schemas.microsoft.com/office/drawing/2014/chart" uri="{C3380CC4-5D6E-409C-BE32-E72D297353CC}">
              <c16:uniqueId val="{00000001-9F62-45A7-8DA7-712BDD890A32}"/>
            </c:ext>
          </c:extLst>
        </c:ser>
        <c:ser>
          <c:idx val="7"/>
          <c:order val="2"/>
          <c:tx>
            <c:strRef>
              <c:f>Sheet1!$A$9</c:f>
              <c:strCache>
                <c:ptCount val="1"/>
                <c:pt idx="0">
                  <c:v>Generic PPC</c:v>
                </c:pt>
              </c:strCache>
            </c:strRef>
          </c:tx>
          <c:spPr>
            <a:solidFill>
              <a:srgbClr val="09BDBD"/>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Sheet1!$B$9:$H$9</c:f>
              <c:numCache>
                <c:formatCode>0%</c:formatCode>
                <c:ptCount val="7"/>
                <c:pt idx="0">
                  <c:v>0.11700000000000001</c:v>
                </c:pt>
                <c:pt idx="1">
                  <c:v>0.17599999999999999</c:v>
                </c:pt>
                <c:pt idx="2">
                  <c:v>0.247</c:v>
                </c:pt>
                <c:pt idx="3">
                  <c:v>2.4E-2</c:v>
                </c:pt>
                <c:pt idx="4">
                  <c:v>0.17199999999999999</c:v>
                </c:pt>
                <c:pt idx="5">
                  <c:v>0.20599999999999999</c:v>
                </c:pt>
                <c:pt idx="6">
                  <c:v>0.121</c:v>
                </c:pt>
              </c:numCache>
              <c:extLst/>
            </c:numRef>
          </c:val>
          <c:extLst>
            <c:ext xmlns:c16="http://schemas.microsoft.com/office/drawing/2014/chart" uri="{C3380CC4-5D6E-409C-BE32-E72D297353CC}">
              <c16:uniqueId val="{00000002-9F62-45A7-8DA7-712BDD890A32}"/>
            </c:ext>
          </c:extLst>
        </c:ser>
        <c:ser>
          <c:idx val="6"/>
          <c:order val="3"/>
          <c:tx>
            <c:strRef>
              <c:f>Sheet1!$A$8</c:f>
              <c:strCache>
                <c:ptCount val="1"/>
                <c:pt idx="0">
                  <c:v>Online Video</c:v>
                </c:pt>
              </c:strCache>
            </c:strRef>
          </c:tx>
          <c:spPr>
            <a:solidFill>
              <a:srgbClr val="766ACE"/>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Sheet1!$B$8:$H$8</c:f>
              <c:numCache>
                <c:formatCode>0%</c:formatCode>
                <c:ptCount val="7"/>
                <c:pt idx="0">
                  <c:v>6.5000000000000002E-2</c:v>
                </c:pt>
                <c:pt idx="1">
                  <c:v>2.7E-2</c:v>
                </c:pt>
                <c:pt idx="2">
                  <c:v>3.2000000000000001E-2</c:v>
                </c:pt>
                <c:pt idx="3">
                  <c:v>7.0000000000000007E-2</c:v>
                </c:pt>
                <c:pt idx="4">
                  <c:v>4.8000000000000001E-2</c:v>
                </c:pt>
                <c:pt idx="5">
                  <c:v>7.3999999999999996E-2</c:v>
                </c:pt>
                <c:pt idx="6">
                  <c:v>7.9000000000000001E-2</c:v>
                </c:pt>
              </c:numCache>
              <c:extLst/>
            </c:numRef>
          </c:val>
          <c:extLst>
            <c:ext xmlns:c16="http://schemas.microsoft.com/office/drawing/2014/chart" uri="{C3380CC4-5D6E-409C-BE32-E72D297353CC}">
              <c16:uniqueId val="{00000003-9F62-45A7-8DA7-712BDD890A32}"/>
            </c:ext>
          </c:extLst>
        </c:ser>
        <c:ser>
          <c:idx val="5"/>
          <c:order val="4"/>
          <c:tx>
            <c:strRef>
              <c:f>Sheet1!$A$7</c:f>
              <c:strCache>
                <c:ptCount val="1"/>
                <c:pt idx="0">
                  <c:v>Print</c:v>
                </c:pt>
              </c:strCache>
            </c:strRef>
          </c:tx>
          <c:spPr>
            <a:solidFill>
              <a:srgbClr val="372D87"/>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2-50CB-49E3-BA52-A57A7150DA4C}"/>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Sheet1!$B$7:$H$7</c:f>
              <c:numCache>
                <c:formatCode>0%</c:formatCode>
                <c:ptCount val="7"/>
                <c:pt idx="0">
                  <c:v>8.8999999999999996E-2</c:v>
                </c:pt>
                <c:pt idx="1">
                  <c:v>8.3000000000000004E-2</c:v>
                </c:pt>
                <c:pt idx="2">
                  <c:v>5.3999999999999999E-2</c:v>
                </c:pt>
                <c:pt idx="3">
                  <c:v>8.9999999999999993E-3</c:v>
                </c:pt>
                <c:pt idx="4">
                  <c:v>7.0999999999999994E-2</c:v>
                </c:pt>
                <c:pt idx="5">
                  <c:v>7.4999999999999997E-2</c:v>
                </c:pt>
                <c:pt idx="6">
                  <c:v>4.4999999999999998E-2</c:v>
                </c:pt>
              </c:numCache>
              <c:extLst/>
            </c:numRef>
          </c:val>
          <c:extLst>
            <c:ext xmlns:c16="http://schemas.microsoft.com/office/drawing/2014/chart" uri="{C3380CC4-5D6E-409C-BE32-E72D297353CC}">
              <c16:uniqueId val="{00000004-9F62-45A7-8DA7-712BDD890A32}"/>
            </c:ext>
          </c:extLst>
        </c:ser>
        <c:ser>
          <c:idx val="0"/>
          <c:order val="5"/>
          <c:tx>
            <c:strRef>
              <c:f>Sheet1!$A$2</c:f>
              <c:strCache>
                <c:ptCount val="1"/>
                <c:pt idx="0">
                  <c:v>Cinema</c:v>
                </c:pt>
              </c:strCache>
            </c:strRef>
          </c:tx>
          <c:spPr>
            <a:solidFill>
              <a:srgbClr val="FFCC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50CB-49E3-BA52-A57A7150DA4C}"/>
                </c:ext>
              </c:extLst>
            </c:dLbl>
            <c:dLbl>
              <c:idx val="1"/>
              <c:delete val="1"/>
              <c:extLst>
                <c:ext xmlns:c15="http://schemas.microsoft.com/office/drawing/2012/chart" uri="{CE6537A1-D6FC-4f65-9D91-7224C49458BB}"/>
                <c:ext xmlns:c16="http://schemas.microsoft.com/office/drawing/2014/chart" uri="{C3380CC4-5D6E-409C-BE32-E72D297353CC}">
                  <c16:uniqueId val="{00000003-50CB-49E3-BA52-A57A7150DA4C}"/>
                </c:ext>
              </c:extLst>
            </c:dLbl>
            <c:dLbl>
              <c:idx val="2"/>
              <c:delete val="1"/>
              <c:extLst>
                <c:ext xmlns:c15="http://schemas.microsoft.com/office/drawing/2012/chart" uri="{CE6537A1-D6FC-4f65-9D91-7224C49458BB}"/>
                <c:ext xmlns:c16="http://schemas.microsoft.com/office/drawing/2014/chart" uri="{C3380CC4-5D6E-409C-BE32-E72D297353CC}">
                  <c16:uniqueId val="{00000001-50CB-49E3-BA52-A57A7150DA4C}"/>
                </c:ext>
              </c:extLst>
            </c:dLbl>
            <c:dLbl>
              <c:idx val="4"/>
              <c:delete val="1"/>
              <c:extLst>
                <c:ext xmlns:c15="http://schemas.microsoft.com/office/drawing/2012/chart" uri="{CE6537A1-D6FC-4f65-9D91-7224C49458BB}"/>
                <c:ext xmlns:c16="http://schemas.microsoft.com/office/drawing/2014/chart" uri="{C3380CC4-5D6E-409C-BE32-E72D297353CC}">
                  <c16:uniqueId val="{00000005-50CB-49E3-BA52-A57A7150DA4C}"/>
                </c:ext>
              </c:extLst>
            </c:dLbl>
            <c:dLbl>
              <c:idx val="6"/>
              <c:delete val="1"/>
              <c:extLst>
                <c:ext xmlns:c15="http://schemas.microsoft.com/office/drawing/2012/chart" uri="{CE6537A1-D6FC-4f65-9D91-7224C49458BB}"/>
                <c:ext xmlns:c16="http://schemas.microsoft.com/office/drawing/2014/chart" uri="{C3380CC4-5D6E-409C-BE32-E72D297353CC}">
                  <c16:uniqueId val="{00000007-50CB-49E3-BA52-A57A7150DA4C}"/>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Sheet1!$B$2:$H$2</c:f>
              <c:numCache>
                <c:formatCode>0%</c:formatCode>
                <c:ptCount val="7"/>
                <c:pt idx="0">
                  <c:v>8.9999999999999993E-3</c:v>
                </c:pt>
                <c:pt idx="1">
                  <c:v>2.1000000000000001E-2</c:v>
                </c:pt>
                <c:pt idx="2">
                  <c:v>2E-3</c:v>
                </c:pt>
                <c:pt idx="3">
                  <c:v>7.8E-2</c:v>
                </c:pt>
                <c:pt idx="4">
                  <c:v>7.0000000000000001E-3</c:v>
                </c:pt>
                <c:pt idx="5">
                  <c:v>1.4999999999999999E-2</c:v>
                </c:pt>
                <c:pt idx="6">
                  <c:v>7.0000000000000001E-3</c:v>
                </c:pt>
              </c:numCache>
              <c:extLst/>
            </c:numRef>
          </c:val>
          <c:extLst>
            <c:ext xmlns:c16="http://schemas.microsoft.com/office/drawing/2014/chart" uri="{C3380CC4-5D6E-409C-BE32-E72D297353CC}">
              <c16:uniqueId val="{00000005-9F62-45A7-8DA7-712BDD890A32}"/>
            </c:ext>
          </c:extLst>
        </c:ser>
        <c:ser>
          <c:idx val="4"/>
          <c:order val="6"/>
          <c:tx>
            <c:strRef>
              <c:f>Sheet1!$A$6</c:f>
              <c:strCache>
                <c:ptCount val="1"/>
                <c:pt idx="0">
                  <c:v>Audio</c:v>
                </c:pt>
              </c:strCache>
            </c:strRef>
          </c:tx>
          <c:spPr>
            <a:solidFill>
              <a:srgbClr val="BCCF0F"/>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50CB-49E3-BA52-A57A7150DA4C}"/>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Sheet1!$B$6:$H$6</c:f>
              <c:numCache>
                <c:formatCode>0%</c:formatCode>
                <c:ptCount val="7"/>
                <c:pt idx="0">
                  <c:v>2.7E-2</c:v>
                </c:pt>
                <c:pt idx="1">
                  <c:v>3.5999999999999997E-2</c:v>
                </c:pt>
                <c:pt idx="2">
                  <c:v>1.4E-2</c:v>
                </c:pt>
                <c:pt idx="3">
                  <c:v>6.2E-2</c:v>
                </c:pt>
                <c:pt idx="4">
                  <c:v>2.3E-2</c:v>
                </c:pt>
                <c:pt idx="5">
                  <c:v>1.7999999999999999E-2</c:v>
                </c:pt>
                <c:pt idx="6">
                  <c:v>1.7000000000000001E-2</c:v>
                </c:pt>
              </c:numCache>
              <c:extLst/>
            </c:numRef>
          </c:val>
          <c:extLst>
            <c:ext xmlns:c16="http://schemas.microsoft.com/office/drawing/2014/chart" uri="{C3380CC4-5D6E-409C-BE32-E72D297353CC}">
              <c16:uniqueId val="{00000006-9F62-45A7-8DA7-712BDD890A32}"/>
            </c:ext>
          </c:extLst>
        </c:ser>
        <c:ser>
          <c:idx val="2"/>
          <c:order val="7"/>
          <c:tx>
            <c:strRef>
              <c:f>Sheet1!$A$4</c:f>
              <c:strCache>
                <c:ptCount val="1"/>
                <c:pt idx="0">
                  <c:v>Paid Social</c:v>
                </c:pt>
              </c:strCache>
            </c:strRef>
          </c:tx>
          <c:spPr>
            <a:solidFill>
              <a:srgbClr val="0069B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B-50CB-49E3-BA52-A57A7150DA4C}"/>
                </c:ext>
              </c:extLst>
            </c:dLbl>
            <c:dLbl>
              <c:idx val="1"/>
              <c:delete val="1"/>
              <c:extLst>
                <c:ext xmlns:c15="http://schemas.microsoft.com/office/drawing/2012/chart" uri="{CE6537A1-D6FC-4f65-9D91-7224C49458BB}"/>
                <c:ext xmlns:c16="http://schemas.microsoft.com/office/drawing/2014/chart" uri="{C3380CC4-5D6E-409C-BE32-E72D297353CC}">
                  <c16:uniqueId val="{0000000C-50CB-49E3-BA52-A57A7150DA4C}"/>
                </c:ext>
              </c:extLst>
            </c:dLbl>
            <c:dLbl>
              <c:idx val="4"/>
              <c:delete val="1"/>
              <c:extLst>
                <c:ext xmlns:c15="http://schemas.microsoft.com/office/drawing/2012/chart" uri="{CE6537A1-D6FC-4f65-9D91-7224C49458BB}"/>
                <c:ext xmlns:c16="http://schemas.microsoft.com/office/drawing/2014/chart" uri="{C3380CC4-5D6E-409C-BE32-E72D297353CC}">
                  <c16:uniqueId val="{0000000A-50CB-49E3-BA52-A57A7150DA4C}"/>
                </c:ext>
              </c:extLst>
            </c:dLbl>
            <c:dLbl>
              <c:idx val="6"/>
              <c:delete val="1"/>
              <c:extLst>
                <c:ext xmlns:c15="http://schemas.microsoft.com/office/drawing/2012/chart" uri="{CE6537A1-D6FC-4f65-9D91-7224C49458BB}"/>
                <c:ext xmlns:c16="http://schemas.microsoft.com/office/drawing/2014/chart" uri="{C3380CC4-5D6E-409C-BE32-E72D297353CC}">
                  <c16:uniqueId val="{00000008-50CB-49E3-BA52-A57A7150DA4C}"/>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Sheet1!$B$4:$H$4</c:f>
              <c:numCache>
                <c:formatCode>0%</c:formatCode>
                <c:ptCount val="7"/>
                <c:pt idx="0">
                  <c:v>0.03</c:v>
                </c:pt>
                <c:pt idx="1">
                  <c:v>2.3E-2</c:v>
                </c:pt>
                <c:pt idx="2">
                  <c:v>3.5000000000000003E-2</c:v>
                </c:pt>
                <c:pt idx="3">
                  <c:v>9.6000000000000002E-2</c:v>
                </c:pt>
                <c:pt idx="4">
                  <c:v>2.4E-2</c:v>
                </c:pt>
                <c:pt idx="5">
                  <c:v>3.5000000000000003E-2</c:v>
                </c:pt>
                <c:pt idx="6">
                  <c:v>3.5000000000000003E-2</c:v>
                </c:pt>
              </c:numCache>
              <c:extLst/>
            </c:numRef>
          </c:val>
          <c:extLst>
            <c:ext xmlns:c16="http://schemas.microsoft.com/office/drawing/2014/chart" uri="{C3380CC4-5D6E-409C-BE32-E72D297353CC}">
              <c16:uniqueId val="{00000007-9F62-45A7-8DA7-712BDD890A32}"/>
            </c:ext>
          </c:extLst>
        </c:ser>
        <c:ser>
          <c:idx val="1"/>
          <c:order val="8"/>
          <c:tx>
            <c:strRef>
              <c:f>Sheet1!$A$3</c:f>
              <c:strCache>
                <c:ptCount val="1"/>
                <c:pt idx="0">
                  <c:v>Online Display</c:v>
                </c:pt>
              </c:strCache>
            </c:strRef>
          </c:tx>
          <c:spPr>
            <a:solidFill>
              <a:srgbClr val="9CCD9A"/>
            </a:solidFill>
            <a:ln>
              <a:noFill/>
            </a:ln>
            <a:effectLst/>
          </c:spPr>
          <c:invertIfNegative val="0"/>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Sheet1!$B$3:$H$3</c:f>
              <c:numCache>
                <c:formatCode>0%</c:formatCode>
                <c:ptCount val="7"/>
                <c:pt idx="0">
                  <c:v>8.9999999999999993E-3</c:v>
                </c:pt>
                <c:pt idx="1">
                  <c:v>7.0000000000000001E-3</c:v>
                </c:pt>
                <c:pt idx="2">
                  <c:v>2E-3</c:v>
                </c:pt>
                <c:pt idx="3">
                  <c:v>5.0000000000000001E-3</c:v>
                </c:pt>
                <c:pt idx="4">
                  <c:v>3.0000000000000001E-3</c:v>
                </c:pt>
                <c:pt idx="5">
                  <c:v>5.0000000000000001E-3</c:v>
                </c:pt>
                <c:pt idx="6">
                  <c:v>1.0999999999999999E-2</c:v>
                </c:pt>
              </c:numCache>
              <c:extLst/>
            </c:numRef>
          </c:val>
          <c:extLst>
            <c:ext xmlns:c16="http://schemas.microsoft.com/office/drawing/2014/chart" uri="{C3380CC4-5D6E-409C-BE32-E72D297353CC}">
              <c16:uniqueId val="{0000000A-9F62-45A7-8DA7-712BDD890A32}"/>
            </c:ext>
          </c:extLst>
        </c:ser>
        <c:ser>
          <c:idx val="3"/>
          <c:order val="9"/>
          <c:tx>
            <c:strRef>
              <c:f>Sheet1!$A$5</c:f>
              <c:strCache>
                <c:ptCount val="1"/>
                <c:pt idx="0">
                  <c:v>Out of Home</c:v>
                </c:pt>
              </c:strCache>
            </c:strRef>
          </c:tx>
          <c:spPr>
            <a:solidFill>
              <a:srgbClr val="BD09A7"/>
            </a:solidFill>
            <a:ln>
              <a:noFill/>
            </a:ln>
            <a:effectLst/>
          </c:spPr>
          <c:invertIfNegative val="0"/>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Sheet1!$B$5:$H$5</c:f>
              <c:numCache>
                <c:formatCode>0%</c:formatCode>
                <c:ptCount val="7"/>
                <c:pt idx="0">
                  <c:v>1.2E-2</c:v>
                </c:pt>
                <c:pt idx="1">
                  <c:v>1.0999999999999999E-2</c:v>
                </c:pt>
                <c:pt idx="2">
                  <c:v>8.0000000000000002E-3</c:v>
                </c:pt>
                <c:pt idx="3">
                  <c:v>1.0999999999999999E-2</c:v>
                </c:pt>
                <c:pt idx="4">
                  <c:v>5.0000000000000001E-3</c:v>
                </c:pt>
                <c:pt idx="5">
                  <c:v>4.0000000000000001E-3</c:v>
                </c:pt>
                <c:pt idx="6">
                  <c:v>2E-3</c:v>
                </c:pt>
              </c:numCache>
              <c:extLst/>
            </c:numRef>
          </c:val>
          <c:extLst>
            <c:ext xmlns:c16="http://schemas.microsoft.com/office/drawing/2014/chart" uri="{C3380CC4-5D6E-409C-BE32-E72D297353CC}">
              <c16:uniqueId val="{0000000C-9F62-45A7-8DA7-712BDD890A32}"/>
            </c:ext>
          </c:extLst>
        </c:ser>
        <c:dLbls>
          <c:showLegendKey val="0"/>
          <c:showVal val="0"/>
          <c:showCatName val="0"/>
          <c:showSerName val="0"/>
          <c:showPercent val="0"/>
          <c:showBubbleSize val="0"/>
        </c:dLbls>
        <c:gapWidth val="34"/>
        <c:overlap val="100"/>
        <c:axId val="1195537455"/>
        <c:axId val="1195532879"/>
      </c:barChart>
      <c:catAx>
        <c:axId val="1195537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195532879"/>
        <c:crosses val="autoZero"/>
        <c:auto val="1"/>
        <c:lblAlgn val="ctr"/>
        <c:lblOffset val="100"/>
        <c:tickLblSkip val="1"/>
        <c:noMultiLvlLbl val="0"/>
      </c:catAx>
      <c:valAx>
        <c:axId val="1195532879"/>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Share of Media Spend, %</a:t>
                </a:r>
              </a:p>
            </c:rich>
          </c:tx>
          <c:layout>
            <c:manualLayout>
              <c:xMode val="edge"/>
              <c:yMode val="edge"/>
              <c:x val="5.7569082026838816E-2"/>
              <c:y val="0.1746134402489660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195537455"/>
        <c:crosses val="autoZero"/>
        <c:crossBetween val="between"/>
      </c:valAx>
      <c:spPr>
        <a:noFill/>
        <a:ln>
          <a:noFill/>
        </a:ln>
        <a:effectLst/>
      </c:spPr>
    </c:plotArea>
    <c:legend>
      <c:legendPos val="b"/>
      <c:layout>
        <c:manualLayout>
          <c:xMode val="edge"/>
          <c:yMode val="edge"/>
          <c:x val="6.402352726737616E-2"/>
          <c:y val="0.79652809070248953"/>
          <c:w val="0.88834855585924455"/>
          <c:h val="0.1178322521863280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Immediate</c:v>
                </c:pt>
              </c:strCache>
            </c:strRef>
          </c:tx>
          <c:spPr>
            <a:solidFill>
              <a:srgbClr val="E10514"/>
            </a:solidFill>
            <a:ln>
              <a:noFill/>
            </a:ln>
            <a:effectLst/>
          </c:spPr>
          <c:invertIfNegative val="0"/>
          <c:cat>
            <c:strRef>
              <c:f>Sheet1!$A$2:$A$11</c:f>
              <c:strCache>
                <c:ptCount val="10"/>
                <c:pt idx="0">
                  <c:v>Cinema</c:v>
                </c:pt>
                <c:pt idx="1">
                  <c:v>Online Display</c:v>
                </c:pt>
                <c:pt idx="2">
                  <c:v>OOH</c:v>
                </c:pt>
                <c:pt idx="3">
                  <c:v>Online video</c:v>
                </c:pt>
                <c:pt idx="4">
                  <c:v>Print</c:v>
                </c:pt>
                <c:pt idx="5">
                  <c:v>Audio</c:v>
                </c:pt>
                <c:pt idx="6">
                  <c:v>BVOD</c:v>
                </c:pt>
                <c:pt idx="7">
                  <c:v>Paid Social</c:v>
                </c:pt>
                <c:pt idx="8">
                  <c:v>Generic PPC</c:v>
                </c:pt>
                <c:pt idx="9">
                  <c:v>Linear TV</c:v>
                </c:pt>
              </c:strCache>
            </c:strRef>
          </c:cat>
          <c:val>
            <c:numRef>
              <c:f>Sheet1!$B$2:$B$11</c:f>
              <c:numCache>
                <c:formatCode>0.0%</c:formatCode>
                <c:ptCount val="10"/>
                <c:pt idx="0">
                  <c:v>7.1125386925873944E-4</c:v>
                </c:pt>
                <c:pt idx="1">
                  <c:v>1.4040416125937779E-2</c:v>
                </c:pt>
                <c:pt idx="2">
                  <c:v>7.9021879553349116E-3</c:v>
                </c:pt>
                <c:pt idx="3">
                  <c:v>8.5818207311255685E-3</c:v>
                </c:pt>
                <c:pt idx="4">
                  <c:v>1.1296963859977104E-2</c:v>
                </c:pt>
                <c:pt idx="5">
                  <c:v>2.0252925519972927E-2</c:v>
                </c:pt>
                <c:pt idx="6">
                  <c:v>1.7199872714938072E-2</c:v>
                </c:pt>
                <c:pt idx="7">
                  <c:v>3.5723079647782326E-2</c:v>
                </c:pt>
                <c:pt idx="8">
                  <c:v>7.1873168444407678E-2</c:v>
                </c:pt>
                <c:pt idx="9">
                  <c:v>4.8422809221853512E-2</c:v>
                </c:pt>
              </c:numCache>
            </c:numRef>
          </c:val>
          <c:extLst>
            <c:ext xmlns:c16="http://schemas.microsoft.com/office/drawing/2014/chart" uri="{C3380CC4-5D6E-409C-BE32-E72D297353CC}">
              <c16:uniqueId val="{00000000-49F5-4497-8B4B-13EE78801F70}"/>
            </c:ext>
          </c:extLst>
        </c:ser>
        <c:ser>
          <c:idx val="1"/>
          <c:order val="1"/>
          <c:tx>
            <c:strRef>
              <c:f>Sheet1!$C$1</c:f>
              <c:strCache>
                <c:ptCount val="1"/>
                <c:pt idx="0">
                  <c:v>Carryover</c:v>
                </c:pt>
              </c:strCache>
            </c:strRef>
          </c:tx>
          <c:spPr>
            <a:solidFill>
              <a:schemeClr val="accent2"/>
            </a:solidFill>
            <a:ln>
              <a:noFill/>
            </a:ln>
            <a:effectLst/>
          </c:spPr>
          <c:invertIfNegative val="0"/>
          <c:cat>
            <c:strRef>
              <c:f>Sheet1!$A$2:$A$11</c:f>
              <c:strCache>
                <c:ptCount val="10"/>
                <c:pt idx="0">
                  <c:v>Cinema</c:v>
                </c:pt>
                <c:pt idx="1">
                  <c:v>Online Display</c:v>
                </c:pt>
                <c:pt idx="2">
                  <c:v>OOH</c:v>
                </c:pt>
                <c:pt idx="3">
                  <c:v>Online video</c:v>
                </c:pt>
                <c:pt idx="4">
                  <c:v>Print</c:v>
                </c:pt>
                <c:pt idx="5">
                  <c:v>Audio</c:v>
                </c:pt>
                <c:pt idx="6">
                  <c:v>BVOD</c:v>
                </c:pt>
                <c:pt idx="7">
                  <c:v>Paid Social</c:v>
                </c:pt>
                <c:pt idx="8">
                  <c:v>Generic PPC</c:v>
                </c:pt>
                <c:pt idx="9">
                  <c:v>Linear TV</c:v>
                </c:pt>
              </c:strCache>
            </c:strRef>
          </c:cat>
          <c:val>
            <c:numRef>
              <c:f>Sheet1!$C$2:$C$11</c:f>
              <c:numCache>
                <c:formatCode>0.0%</c:formatCode>
                <c:ptCount val="10"/>
                <c:pt idx="0">
                  <c:v>4.9426116334089188E-4</c:v>
                </c:pt>
                <c:pt idx="1">
                  <c:v>4.4338156187171858E-3</c:v>
                </c:pt>
                <c:pt idx="2">
                  <c:v>5.2681253033193508E-3</c:v>
                </c:pt>
                <c:pt idx="3">
                  <c:v>6.742859142265167E-3</c:v>
                </c:pt>
                <c:pt idx="4">
                  <c:v>9.2429704219914501E-3</c:v>
                </c:pt>
                <c:pt idx="5">
                  <c:v>1.4074066885556361E-2</c:v>
                </c:pt>
                <c:pt idx="6">
                  <c:v>1.4651743398856103E-2</c:v>
                </c:pt>
                <c:pt idx="7">
                  <c:v>1.1907693215927433E-2</c:v>
                </c:pt>
                <c:pt idx="8">
                  <c:v>2.2696790035076075E-2</c:v>
                </c:pt>
                <c:pt idx="9">
                  <c:v>9.3995306916044172E-2</c:v>
                </c:pt>
              </c:numCache>
            </c:numRef>
          </c:val>
          <c:extLst>
            <c:ext xmlns:c16="http://schemas.microsoft.com/office/drawing/2014/chart" uri="{C3380CC4-5D6E-409C-BE32-E72D297353CC}">
              <c16:uniqueId val="{00000001-49F5-4497-8B4B-13EE78801F70}"/>
            </c:ext>
          </c:extLst>
        </c:ser>
        <c:ser>
          <c:idx val="2"/>
          <c:order val="2"/>
          <c:tx>
            <c:strRef>
              <c:f>Sheet1!$D$1</c:f>
              <c:strCache>
                <c:ptCount val="1"/>
                <c:pt idx="0">
                  <c:v>Sustained</c:v>
                </c:pt>
              </c:strCache>
            </c:strRef>
          </c:tx>
          <c:spPr>
            <a:solidFill>
              <a:srgbClr val="372D87"/>
            </a:solidFill>
            <a:ln>
              <a:noFill/>
            </a:ln>
            <a:effectLst/>
          </c:spPr>
          <c:invertIfNegative val="0"/>
          <c:cat>
            <c:strRef>
              <c:f>Sheet1!$A$2:$A$11</c:f>
              <c:strCache>
                <c:ptCount val="10"/>
                <c:pt idx="0">
                  <c:v>Cinema</c:v>
                </c:pt>
                <c:pt idx="1">
                  <c:v>Online Display</c:v>
                </c:pt>
                <c:pt idx="2">
                  <c:v>OOH</c:v>
                </c:pt>
                <c:pt idx="3">
                  <c:v>Online video</c:v>
                </c:pt>
                <c:pt idx="4">
                  <c:v>Print</c:v>
                </c:pt>
                <c:pt idx="5">
                  <c:v>Audio</c:v>
                </c:pt>
                <c:pt idx="6">
                  <c:v>BVOD</c:v>
                </c:pt>
                <c:pt idx="7">
                  <c:v>Paid Social</c:v>
                </c:pt>
                <c:pt idx="8">
                  <c:v>Generic PPC</c:v>
                </c:pt>
                <c:pt idx="9">
                  <c:v>Linear TV</c:v>
                </c:pt>
              </c:strCache>
            </c:strRef>
          </c:cat>
          <c:val>
            <c:numRef>
              <c:f>Sheet1!$D$2:$D$11</c:f>
              <c:numCache>
                <c:formatCode>0.0%</c:formatCode>
                <c:ptCount val="10"/>
                <c:pt idx="0">
                  <c:v>1.386342287489576E-3</c:v>
                </c:pt>
                <c:pt idx="1">
                  <c:v>1.0345569777006784E-2</c:v>
                </c:pt>
                <c:pt idx="2">
                  <c:v>1.7516516634010167E-2</c:v>
                </c:pt>
                <c:pt idx="3">
                  <c:v>1.8389615848068887E-2</c:v>
                </c:pt>
                <c:pt idx="4">
                  <c:v>2.7112713252198491E-2</c:v>
                </c:pt>
                <c:pt idx="5">
                  <c:v>3.5013532253639873E-2</c:v>
                </c:pt>
                <c:pt idx="6">
                  <c:v>4.9688521137518905E-2</c:v>
                </c:pt>
                <c:pt idx="7">
                  <c:v>4.6678157406435571E-2</c:v>
                </c:pt>
                <c:pt idx="8">
                  <c:v>5.1067777578921225E-2</c:v>
                </c:pt>
                <c:pt idx="9">
                  <c:v>0.32328912363302775</c:v>
                </c:pt>
              </c:numCache>
            </c:numRef>
          </c:val>
          <c:extLst>
            <c:ext xmlns:c16="http://schemas.microsoft.com/office/drawing/2014/chart" uri="{C3380CC4-5D6E-409C-BE32-E72D297353CC}">
              <c16:uniqueId val="{00000002-49F5-4497-8B4B-13EE78801F70}"/>
            </c:ext>
          </c:extLst>
        </c:ser>
        <c:dLbls>
          <c:showLegendKey val="0"/>
          <c:showVal val="0"/>
          <c:showCatName val="0"/>
          <c:showSerName val="0"/>
          <c:showPercent val="0"/>
          <c:showBubbleSize val="0"/>
        </c:dLbls>
        <c:gapWidth val="50"/>
        <c:overlap val="100"/>
        <c:axId val="507326927"/>
        <c:axId val="507330767"/>
      </c:barChart>
      <c:catAx>
        <c:axId val="5073269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07330767"/>
        <c:crosses val="autoZero"/>
        <c:auto val="1"/>
        <c:lblAlgn val="ctr"/>
        <c:lblOffset val="100"/>
        <c:noMultiLvlLbl val="0"/>
      </c:catAx>
      <c:valAx>
        <c:axId val="50733076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bg2"/>
                    </a:solidFill>
                    <a:latin typeface="+mn-lt"/>
                    <a:ea typeface="+mn-ea"/>
                    <a:cs typeface="+mn-cs"/>
                  </a:defRPr>
                </a:pPr>
                <a:r>
                  <a:rPr lang="en-US" sz="1000" b="0" i="0" u="none" strike="noStrike" kern="1200" baseline="0" dirty="0">
                    <a:solidFill>
                      <a:schemeClr val="bg2"/>
                    </a:solidFill>
                  </a:rPr>
                  <a:t>% of full profit volume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bg2"/>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073269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bg2"/>
                </a:solidFill>
                <a:latin typeface="Arial (Body)"/>
                <a:ea typeface="+mn-ea"/>
                <a:cs typeface="+mn-cs"/>
              </a:defRPr>
            </a:pPr>
            <a:r>
              <a:rPr lang="en-GB" sz="1000" b="0" i="0" u="none" strike="noStrike" kern="1200" spc="0" baseline="0">
                <a:solidFill>
                  <a:schemeClr val="bg2"/>
                </a:solidFill>
                <a:latin typeface="Arial (Body)"/>
              </a:rPr>
              <a:t>Saturation based on immediate payback – all category average</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bg2"/>
              </a:solidFill>
              <a:latin typeface="Arial (Body)"/>
              <a:ea typeface="+mn-ea"/>
              <a:cs typeface="+mn-cs"/>
            </a:defRPr>
          </a:pPr>
          <a:endParaRPr lang="en-US"/>
        </a:p>
      </c:txPr>
    </c:title>
    <c:autoTitleDeleted val="0"/>
    <c:plotArea>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rgbClr val="0069B4"/>
              </a:solidFill>
              <a:ln>
                <a:noFill/>
              </a:ln>
              <a:effectLst/>
            </c:spPr>
            <c:extLst>
              <c:ext xmlns:c16="http://schemas.microsoft.com/office/drawing/2014/chart" uri="{C3380CC4-5D6E-409C-BE32-E72D297353CC}">
                <c16:uniqueId val="{0000000D-913D-486F-94AD-D54D13ED0C73}"/>
              </c:ext>
            </c:extLst>
          </c:dPt>
          <c:dPt>
            <c:idx val="1"/>
            <c:invertIfNegative val="0"/>
            <c:bubble3D val="0"/>
            <c:spPr>
              <a:solidFill>
                <a:srgbClr val="9CCD9A"/>
              </a:solidFill>
              <a:ln>
                <a:noFill/>
              </a:ln>
              <a:effectLst/>
            </c:spPr>
            <c:extLst>
              <c:ext xmlns:c16="http://schemas.microsoft.com/office/drawing/2014/chart" uri="{C3380CC4-5D6E-409C-BE32-E72D297353CC}">
                <c16:uniqueId val="{0000000C-913D-486F-94AD-D54D13ED0C73}"/>
              </c:ext>
            </c:extLst>
          </c:dPt>
          <c:dPt>
            <c:idx val="2"/>
            <c:invertIfNegative val="0"/>
            <c:bubble3D val="0"/>
            <c:spPr>
              <a:solidFill>
                <a:srgbClr val="766ACE"/>
              </a:solidFill>
              <a:ln>
                <a:noFill/>
              </a:ln>
              <a:effectLst/>
            </c:spPr>
            <c:extLst>
              <c:ext xmlns:c16="http://schemas.microsoft.com/office/drawing/2014/chart" uri="{C3380CC4-5D6E-409C-BE32-E72D297353CC}">
                <c16:uniqueId val="{0000000B-913D-486F-94AD-D54D13ED0C73}"/>
              </c:ext>
            </c:extLst>
          </c:dPt>
          <c:dPt>
            <c:idx val="3"/>
            <c:invertIfNegative val="0"/>
            <c:bubble3D val="0"/>
            <c:spPr>
              <a:solidFill>
                <a:srgbClr val="09BDBD"/>
              </a:solidFill>
              <a:ln>
                <a:noFill/>
              </a:ln>
              <a:effectLst/>
            </c:spPr>
            <c:extLst>
              <c:ext xmlns:c16="http://schemas.microsoft.com/office/drawing/2014/chart" uri="{C3380CC4-5D6E-409C-BE32-E72D297353CC}">
                <c16:uniqueId val="{0000000A-913D-486F-94AD-D54D13ED0C73}"/>
              </c:ext>
            </c:extLst>
          </c:dPt>
          <c:dPt>
            <c:idx val="4"/>
            <c:invertIfNegative val="0"/>
            <c:bubble3D val="0"/>
            <c:spPr>
              <a:solidFill>
                <a:srgbClr val="EE7203"/>
              </a:solidFill>
              <a:ln>
                <a:noFill/>
              </a:ln>
              <a:effectLst/>
            </c:spPr>
            <c:extLst>
              <c:ext xmlns:c16="http://schemas.microsoft.com/office/drawing/2014/chart" uri="{C3380CC4-5D6E-409C-BE32-E72D297353CC}">
                <c16:uniqueId val="{00000009-913D-486F-94AD-D54D13ED0C73}"/>
              </c:ext>
            </c:extLst>
          </c:dPt>
          <c:dPt>
            <c:idx val="5"/>
            <c:invertIfNegative val="0"/>
            <c:bubble3D val="0"/>
            <c:spPr>
              <a:solidFill>
                <a:srgbClr val="BD09A7"/>
              </a:solidFill>
              <a:ln>
                <a:noFill/>
              </a:ln>
              <a:effectLst/>
            </c:spPr>
            <c:extLst>
              <c:ext xmlns:c16="http://schemas.microsoft.com/office/drawing/2014/chart" uri="{C3380CC4-5D6E-409C-BE32-E72D297353CC}">
                <c16:uniqueId val="{00000008-913D-486F-94AD-D54D13ED0C73}"/>
              </c:ext>
            </c:extLst>
          </c:dPt>
          <c:dPt>
            <c:idx val="6"/>
            <c:invertIfNegative val="0"/>
            <c:bubble3D val="0"/>
            <c:spPr>
              <a:solidFill>
                <a:srgbClr val="FFCA00"/>
              </a:solidFill>
              <a:ln>
                <a:noFill/>
              </a:ln>
              <a:effectLst/>
            </c:spPr>
            <c:extLst>
              <c:ext xmlns:c16="http://schemas.microsoft.com/office/drawing/2014/chart" uri="{C3380CC4-5D6E-409C-BE32-E72D297353CC}">
                <c16:uniqueId val="{00000007-913D-486F-94AD-D54D13ED0C73}"/>
              </c:ext>
            </c:extLst>
          </c:dPt>
          <c:dPt>
            <c:idx val="7"/>
            <c:invertIfNegative val="0"/>
            <c:bubble3D val="0"/>
            <c:spPr>
              <a:solidFill>
                <a:srgbClr val="BCCF0F"/>
              </a:solidFill>
              <a:ln>
                <a:noFill/>
              </a:ln>
              <a:effectLst/>
            </c:spPr>
            <c:extLst>
              <c:ext xmlns:c16="http://schemas.microsoft.com/office/drawing/2014/chart" uri="{C3380CC4-5D6E-409C-BE32-E72D297353CC}">
                <c16:uniqueId val="{00000006-913D-486F-94AD-D54D13ED0C73}"/>
              </c:ext>
            </c:extLst>
          </c:dPt>
          <c:dPt>
            <c:idx val="8"/>
            <c:invertIfNegative val="0"/>
            <c:bubble3D val="0"/>
            <c:spPr>
              <a:solidFill>
                <a:srgbClr val="372D87"/>
              </a:solidFill>
              <a:ln>
                <a:noFill/>
              </a:ln>
              <a:effectLst/>
            </c:spPr>
            <c:extLst>
              <c:ext xmlns:c16="http://schemas.microsoft.com/office/drawing/2014/chart" uri="{C3380CC4-5D6E-409C-BE32-E72D297353CC}">
                <c16:uniqueId val="{00000004-913D-486F-94AD-D54D13ED0C73}"/>
              </c:ext>
            </c:extLst>
          </c:dPt>
          <c:dPt>
            <c:idx val="9"/>
            <c:invertIfNegative val="0"/>
            <c:bubble3D val="0"/>
            <c:spPr>
              <a:solidFill>
                <a:srgbClr val="E30615"/>
              </a:solidFill>
              <a:ln>
                <a:noFill/>
              </a:ln>
              <a:effectLst/>
            </c:spPr>
            <c:extLst>
              <c:ext xmlns:c16="http://schemas.microsoft.com/office/drawing/2014/chart" uri="{C3380CC4-5D6E-409C-BE32-E72D297353CC}">
                <c16:uniqueId val="{00000003-913D-486F-94AD-D54D13ED0C73}"/>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Paid Social</c:v>
                </c:pt>
                <c:pt idx="1">
                  <c:v>Online Display</c:v>
                </c:pt>
                <c:pt idx="2">
                  <c:v>Online Video</c:v>
                </c:pt>
                <c:pt idx="3">
                  <c:v>Generic PPC</c:v>
                </c:pt>
                <c:pt idx="4">
                  <c:v>BVOD</c:v>
                </c:pt>
                <c:pt idx="5">
                  <c:v>OOH</c:v>
                </c:pt>
                <c:pt idx="6">
                  <c:v>Cinema</c:v>
                </c:pt>
                <c:pt idx="7">
                  <c:v>Audio</c:v>
                </c:pt>
                <c:pt idx="8">
                  <c:v>Print</c:v>
                </c:pt>
                <c:pt idx="9">
                  <c:v>Linear TV</c:v>
                </c:pt>
              </c:strCache>
            </c:strRef>
          </c:cat>
          <c:val>
            <c:numRef>
              <c:f>Sheet1!$B$2:$B$11</c:f>
              <c:numCache>
                <c:formatCode>"£"#,##0</c:formatCode>
                <c:ptCount val="10"/>
                <c:pt idx="0">
                  <c:v>31000</c:v>
                </c:pt>
                <c:pt idx="1">
                  <c:v>31000</c:v>
                </c:pt>
                <c:pt idx="2">
                  <c:v>40000</c:v>
                </c:pt>
                <c:pt idx="3">
                  <c:v>47000</c:v>
                </c:pt>
                <c:pt idx="4">
                  <c:v>54000</c:v>
                </c:pt>
                <c:pt idx="5">
                  <c:v>56000</c:v>
                </c:pt>
                <c:pt idx="6">
                  <c:v>58000</c:v>
                </c:pt>
                <c:pt idx="7">
                  <c:v>92000</c:v>
                </c:pt>
                <c:pt idx="8">
                  <c:v>123000</c:v>
                </c:pt>
                <c:pt idx="9">
                  <c:v>330000</c:v>
                </c:pt>
              </c:numCache>
            </c:numRef>
          </c:val>
          <c:extLst>
            <c:ext xmlns:c16="http://schemas.microsoft.com/office/drawing/2014/chart" uri="{C3380CC4-5D6E-409C-BE32-E72D297353CC}">
              <c16:uniqueId val="{00000000-913D-486F-94AD-D54D13ED0C73}"/>
            </c:ext>
          </c:extLst>
        </c:ser>
        <c:ser>
          <c:idx val="1"/>
          <c:order val="1"/>
          <c:tx>
            <c:strRef>
              <c:f>Sheet1!$C$1</c:f>
              <c:strCache>
                <c:ptCount val="1"/>
                <c:pt idx="0">
                  <c:v>Column2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Paid Social</c:v>
                </c:pt>
                <c:pt idx="1">
                  <c:v>Online Display</c:v>
                </c:pt>
                <c:pt idx="2">
                  <c:v>Online Video</c:v>
                </c:pt>
                <c:pt idx="3">
                  <c:v>Generic PPC</c:v>
                </c:pt>
                <c:pt idx="4">
                  <c:v>BVOD</c:v>
                </c:pt>
                <c:pt idx="5">
                  <c:v>OOH</c:v>
                </c:pt>
                <c:pt idx="6">
                  <c:v>Cinema</c:v>
                </c:pt>
                <c:pt idx="7">
                  <c:v>Audio</c:v>
                </c:pt>
                <c:pt idx="8">
                  <c:v>Print</c:v>
                </c:pt>
                <c:pt idx="9">
                  <c:v>Linear TV</c:v>
                </c:pt>
              </c:strCache>
            </c:strRef>
          </c:cat>
          <c:val>
            <c:numRef>
              <c:f>Sheet1!$C$2:$C$11</c:f>
              <c:numCache>
                <c:formatCode>General</c:formatCode>
                <c:ptCount val="10"/>
              </c:numCache>
            </c:numRef>
          </c:val>
          <c:extLst>
            <c:ext xmlns:c16="http://schemas.microsoft.com/office/drawing/2014/chart" uri="{C3380CC4-5D6E-409C-BE32-E72D297353CC}">
              <c16:uniqueId val="{00000001-913D-486F-94AD-D54D13ED0C73}"/>
            </c:ext>
          </c:extLst>
        </c:ser>
        <c:ser>
          <c:idx val="2"/>
          <c:order val="2"/>
          <c:tx>
            <c:strRef>
              <c:f>Sheet1!$D$1</c:f>
              <c:strCache>
                <c:ptCount val="1"/>
                <c:pt idx="0">
                  <c:v>Column3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Paid Social</c:v>
                </c:pt>
                <c:pt idx="1">
                  <c:v>Online Display</c:v>
                </c:pt>
                <c:pt idx="2">
                  <c:v>Online Video</c:v>
                </c:pt>
                <c:pt idx="3">
                  <c:v>Generic PPC</c:v>
                </c:pt>
                <c:pt idx="4">
                  <c:v>BVOD</c:v>
                </c:pt>
                <c:pt idx="5">
                  <c:v>OOH</c:v>
                </c:pt>
                <c:pt idx="6">
                  <c:v>Cinema</c:v>
                </c:pt>
                <c:pt idx="7">
                  <c:v>Audio</c:v>
                </c:pt>
                <c:pt idx="8">
                  <c:v>Print</c:v>
                </c:pt>
                <c:pt idx="9">
                  <c:v>Linear TV</c:v>
                </c:pt>
              </c:strCache>
            </c:strRef>
          </c:cat>
          <c:val>
            <c:numRef>
              <c:f>Sheet1!$D$2:$D$11</c:f>
              <c:numCache>
                <c:formatCode>General</c:formatCode>
                <c:ptCount val="10"/>
              </c:numCache>
            </c:numRef>
          </c:val>
          <c:extLst>
            <c:ext xmlns:c16="http://schemas.microsoft.com/office/drawing/2014/chart" uri="{C3380CC4-5D6E-409C-BE32-E72D297353CC}">
              <c16:uniqueId val="{00000002-913D-486F-94AD-D54D13ED0C73}"/>
            </c:ext>
          </c:extLst>
        </c:ser>
        <c:dLbls>
          <c:dLblPos val="outEnd"/>
          <c:showLegendKey val="0"/>
          <c:showVal val="1"/>
          <c:showCatName val="0"/>
          <c:showSerName val="0"/>
          <c:showPercent val="0"/>
          <c:showBubbleSize val="0"/>
        </c:dLbls>
        <c:gapWidth val="10"/>
        <c:overlap val="80"/>
        <c:axId val="349128159"/>
        <c:axId val="349141119"/>
      </c:barChart>
      <c:catAx>
        <c:axId val="3491281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49141119"/>
        <c:crosses val="autoZero"/>
        <c:auto val="1"/>
        <c:lblAlgn val="ctr"/>
        <c:lblOffset val="100"/>
        <c:noMultiLvlLbl val="0"/>
      </c:catAx>
      <c:valAx>
        <c:axId val="34914111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bg2"/>
                    </a:solidFill>
                    <a:latin typeface="+mn-lt"/>
                    <a:ea typeface="+mn-ea"/>
                    <a:cs typeface="+mn-cs"/>
                  </a:defRPr>
                </a:pPr>
                <a:r>
                  <a:rPr lang="en-US" sz="1000" b="0" i="0" u="none" strike="noStrike" kern="1200" baseline="0">
                    <a:solidFill>
                      <a:schemeClr val="bg2"/>
                    </a:solidFill>
                  </a:rPr>
                  <a:t>Saturation Point - Weekly - Based on Immediate Payback only</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bg2"/>
                  </a:solidFill>
                  <a:latin typeface="+mn-lt"/>
                  <a:ea typeface="+mn-ea"/>
                  <a:cs typeface="+mn-cs"/>
                </a:defRPr>
              </a:pPr>
              <a:endParaRPr lang="en-US"/>
            </a:p>
          </c:txPr>
        </c:title>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49128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tags" Target="../tags/tag62.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6BA460-DC86-49AC-90AA-86C1E02239B2}" type="datetimeFigureOut">
              <a:rPr lang="en-GB" smtClean="0"/>
              <a:t>12/03/2025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DDBEB2-BA40-44C0-A1B9-C3272EDE07E4}" type="slidenum">
              <a:rPr lang="en-GB" smtClean="0"/>
              <a:t>‹#›</a:t>
            </a:fld>
            <a:endParaRPr lang="en-GB"/>
          </a:p>
        </p:txBody>
      </p:sp>
    </p:spTree>
    <p:custDataLst>
      <p:tags r:id="rId2"/>
    </p:custDataLst>
    <p:extLst>
      <p:ext uri="{BB962C8B-B14F-4D97-AF65-F5344CB8AC3E}">
        <p14:creationId xmlns:p14="http://schemas.microsoft.com/office/powerpoint/2010/main" val="902387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2C2853-E575-4BC1-90FA-3518084ECF7E}" type="datetimeFigureOut">
              <a:rPr lang="en-GB" smtClean="0"/>
              <a:t>12/03/2025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0DFD36-33EA-4DB4-B32D-6EBE0B1D4496}" type="slidenum">
              <a:rPr lang="en-GB" smtClean="0"/>
              <a:t>‹#›</a:t>
            </a:fld>
            <a:endParaRPr lang="en-GB"/>
          </a:p>
        </p:txBody>
      </p:sp>
    </p:spTree>
    <p:extLst>
      <p:ext uri="{BB962C8B-B14F-4D97-AF65-F5344CB8AC3E}">
        <p14:creationId xmlns:p14="http://schemas.microsoft.com/office/powerpoint/2010/main" val="1326831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hinkbox.tv/news-and-opinion/events/trends-in-tv-2025"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thinkbox.tv/research/reports/the-value-of-tv-a-behavioural-science-perspectiv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ystem1group.com/compound-creativity-system1-ipa"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thinkbox.tv/training-and-tools/media-mix-navigator/media-mix-navigator"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thinkbox.tv/news-and-opinion/events/the-new-business-case-for-advertisin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month's Chart of the Month highlights the rise in viewing of ad-supported quality content.</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914400">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As shown at Trends in TV 2025, data from Barb reveals that the share of viewing to ad-supported content has grown from 58% to 62% for adults. Notably, this growth is even more significant among younger audiences, increasing from 38% to 59%. This is specifically in reference to TV set viewing, supported by analysis from Context Effects that showcased the importance of the TV set (and subsequently the environment) in its ability to drive ad recall.</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914400">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trend comes as SVOD services introduce ad-supported tiers, such as the likes of Netflix and Amazon Prime Video, presenting new opportunities for advertisers as the growth of ad-supported content continues to rise.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914400">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For more insights, watch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Trends in TV 2025</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now available on demand.</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39CACF-CA70-446E-A87E-F1B38C1B6C2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1155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month’s chart of the month features in Richard Shotton’s recent ‘The Value of TV: A Behavioural Science Perspective’. It shows how reaching people during positive moments increases the likelihood of an ad being noticed.</a:t>
            </a:r>
          </a:p>
          <a:p>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800" kern="100" dirty="0">
                <a:effectLst/>
                <a:latin typeface="Aptos" panose="020B0004020202020204" pitchFamily="34" charset="0"/>
                <a:ea typeface="Aptos" panose="020B0004020202020204" pitchFamily="34" charset="0"/>
                <a:cs typeface="Times New Roman" panose="02020603050405020304" pitchFamily="18" charset="0"/>
              </a:rPr>
              <a:t>The chart is from a study by Fred Bronner, a professor of advertising at the University of Amsterdam. Bronner asked 1,287 participants to flick through a newspaper and then answer questions about the ads they remembered. </a:t>
            </a:r>
          </a:p>
          <a:p>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data was then split by reader’s mood, with results showing that those who were happy recalled 52% of ads, whereas those who were unhappy noticed just 35%. Additionally, stress levels were also important as relaxed participants noticed 54% of ads whereas those who were stressed remembered just 36%. </a:t>
            </a:r>
          </a:p>
          <a:p>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shows…well, it’s pretty obvious what it shows, but we’ll spell it out anyway: there’s huge potential in targeting consumers’ moods.</a:t>
            </a:r>
          </a:p>
          <a:p>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800" kern="100" dirty="0">
                <a:effectLst/>
                <a:latin typeface="Aptos" panose="020B0004020202020204" pitchFamily="34" charset="0"/>
                <a:ea typeface="Aptos" panose="020B0004020202020204" pitchFamily="34" charset="0"/>
                <a:cs typeface="Times New Roman" panose="02020603050405020304" pitchFamily="18" charset="0"/>
              </a:rPr>
              <a:t>For more information on the behavioural science perspective of the value of TV, download the report here: </a:t>
            </a:r>
            <a:r>
              <a:rPr lang="en-GB"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https://www.thinkbox.tv/research/reports/the-value-of-tv-a-behavioural-science-perspective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9848545-9D67-4EE8-B117-CD2B17B79223}" type="slidenum">
              <a:rPr lang="en-GB" smtClean="0"/>
              <a:t>2</a:t>
            </a:fld>
            <a:endParaRPr lang="en-GB"/>
          </a:p>
        </p:txBody>
      </p:sp>
    </p:spTree>
    <p:extLst>
      <p:ext uri="{BB962C8B-B14F-4D97-AF65-F5344CB8AC3E}">
        <p14:creationId xmlns:p14="http://schemas.microsoft.com/office/powerpoint/2010/main" val="1958421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00" dirty="0">
                <a:effectLst/>
                <a:latin typeface="Aptos" panose="020B0004020202020204" pitchFamily="34" charset="0"/>
                <a:ea typeface="Aptos" panose="020B0004020202020204" pitchFamily="34" charset="0"/>
                <a:cs typeface="Times New Roman" panose="02020603050405020304" pitchFamily="18" charset="0"/>
              </a:rPr>
              <a:t>Creatively consistent brands report more very large business effects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This month’s Chart of the Month show the impact of creative consistency on business effects.</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Showcased at the IPA Effectiveness Conference, System 1, in partnership with the IPA, explored how consistency leads to higher creative quality, stronger brands and greater profits. The study analysed 56 brands across digital and TV for 13 different creative consistency features – e.g. Consistent Positioning, Agency Tenure, Consistent Tone of Voice, Soundtrack Commitment, Fluent Device Tenure.</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When comparing the most to the least consistent brands, analysis found that a higher proportion of consistent brands reported large business effects. More specifically, 55% of the top consistent brands saw an effect on sales value gain, in comparison to 45% for the bottom 20%. This trend was also seen in market share gain, and profit gain where the difference is double.</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This data shows how creative consistency is essential for business growth.</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For more information on Compound Creativity and insights on creative consistency, download the research here: </a:t>
            </a:r>
            <a:r>
              <a:rPr lang="en-GB" sz="18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3"/>
              </a:rPr>
              <a:t>https://system1group.com/compound-creativity-system1-ipa</a:t>
            </a:r>
            <a:r>
              <a:rPr lang="en-GB" sz="1800" dirty="0">
                <a:effectLst/>
                <a:latin typeface="Aptos" panose="020B0004020202020204" pitchFamily="34" charset="0"/>
                <a:ea typeface="Aptos" panose="020B0004020202020204" pitchFamily="34" charset="0"/>
                <a:cs typeface="Aptos" panose="020B0004020202020204" pitchFamily="34" charset="0"/>
              </a:rPr>
              <a:t> </a:t>
            </a:r>
          </a:p>
          <a:p>
            <a:endParaRPr lang="en-GB" dirty="0"/>
          </a:p>
        </p:txBody>
      </p:sp>
      <p:sp>
        <p:nvSpPr>
          <p:cNvPr id="4" name="Slide Number Placeholder 3"/>
          <p:cNvSpPr>
            <a:spLocks noGrp="1"/>
          </p:cNvSpPr>
          <p:nvPr>
            <p:ph type="sldNum" sz="quarter" idx="5"/>
          </p:nvPr>
        </p:nvSpPr>
        <p:spPr/>
        <p:txBody>
          <a:bodyPr/>
          <a:lstStyle/>
          <a:p>
            <a:fld id="{1329B9E4-A68D-4D2F-830C-2230187E4ABA}" type="slidenum">
              <a:rPr lang="en-GB" smtClean="0"/>
              <a:t>3</a:t>
            </a:fld>
            <a:endParaRPr lang="en-GB"/>
          </a:p>
        </p:txBody>
      </p:sp>
    </p:spTree>
    <p:extLst>
      <p:ext uri="{BB962C8B-B14F-4D97-AF65-F5344CB8AC3E}">
        <p14:creationId xmlns:p14="http://schemas.microsoft.com/office/powerpoint/2010/main" val="2133297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Optimal ad mix varies dramatically by product sector</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month’s Chart of the Month shows how there are big variances in the optimal media mix between different product sectors.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It is based on data from the ‘Media Mix Navigator’, which lets brands easily explore the impact on revenue and profit that different budget levels have on budget allocation across channels.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 Media Mix Navigator tool has been engineered by EssenceMediacom and is powered by the blockbuster Profit Ability 2 databank, which takes in £1.8 billion of media spend across 141 brands during 2021-23. The brands included were carefully chosen to represent as many business types as possible. Each brand commissioned and paid for their own econometric analysis; the databank aggregated this existing data.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Media Mix Navigator enables analysis bespoke to a brand’s specific situation and attitude to risk. For this analysis, we have used an ‘average’ brand position.</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chart shows how the optimal media mix differs by category, and there are some interesting variances. For example, looking specifically at Generic PPC, the investment allocation is particularly high for sectors such as Finance, Travel and Automotive. This is explained by the fact that these sectors often deal with higher priced items which are usually ‘considered purchases – ones where consumers are likely to conduct online research before making a purchase decision. Similarly, Print is an important channel for Automotive and Travel, both of which benefit from extensive specialist titles that provide the opportunity to reach key audiences.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 one consistent factor throughout all the scenarios is that Linear TV is the largest single channel, although the extent to which it is the largest channel can vary greatly – e.g. higher in Retail, FMCG and Automotive but lower in Finance.</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For more information, visit: </a:t>
            </a:r>
            <a:r>
              <a:rPr lang="en-GB"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https://www.thinkbox.tv/training-and-tools/media-mix-navigator/media-mix-navigator</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Category input details: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All – Brand size (£m): 10,000, Annual Media Spend (£m): 50</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Automotive - Brand size (£m): 2,600, Annual Media Spend (£m): 17</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Finance - Brand size (£m): 10,000, Annual Media Spend (£m): 20</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FMCG - Brand size (£m): 60, Annual Media Spend (£m): 6</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Retail - Brand size (£m): 9,000, Annual Media Spend (£m): 25</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Travel - Brand size (£m): 5,200, Annual Media Spend (£m): 19</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Telecoms - Brand size (£m): 7,000, Annual Media Spend (£m): 45</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Output: Revenue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The brand size for each product category has been calculated by taking 20% of the maximum brand size whilst the annual media spend is an estimate of the average spend for that category.</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5522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Aptos" panose="020B0004020202020204" pitchFamily="34" charset="0"/>
              </a:rPr>
              <a:t>Linear TV creates nearly </a:t>
            </a:r>
            <a:r>
              <a:rPr lang="en-GB" sz="1800" b="1">
                <a:effectLst/>
                <a:latin typeface="Calibri" panose="020F0502020204030204" pitchFamily="34" charset="0"/>
                <a:ea typeface="Aptos" panose="020B0004020202020204" pitchFamily="34" charset="0"/>
              </a:rPr>
              <a:t>half of all </a:t>
            </a:r>
            <a:r>
              <a:rPr lang="en-GB" sz="1800" b="1" dirty="0">
                <a:effectLst/>
                <a:latin typeface="Calibri" panose="020F0502020204030204" pitchFamily="34" charset="0"/>
                <a:ea typeface="Aptos" panose="020B0004020202020204" pitchFamily="34" charset="0"/>
              </a:rPr>
              <a:t>ad-generated profit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GB" sz="1800" dirty="0">
                <a:effectLst/>
                <a:latin typeface="Aptos" panose="020B0004020202020204" pitchFamily="34" charset="0"/>
                <a:ea typeface="Aptos" panose="020B0004020202020204" pitchFamily="34" charset="0"/>
                <a:cs typeface="Aptos" panose="020B0004020202020204" pitchFamily="34" charset="0"/>
              </a:rPr>
              <a:t>This month’s Chart of the Month draws on findings from our most recent study, ‘Profit Ability 2: the new business case for advertising’, which shows that Linear TV is unmatched as the profit volume driver when considering all three speeds of payback.</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Profit Ability 2 analysed the profit generated by advertising at different stages as its effects build over time. It examined four speeds of payback: immediate payback (within one week), short-term payback (up to 13 weeks), sustained payback (week 14 through to 24 months) and full payback (total payback over a 24-month period). The study brings together the vast econometric databases of client data from Ebiquity, EssenceMediacom, Gain Theory, Mindshare and Wavemaker UK, covering £1.8 billion of media investment in the UK across 10 media, 141 brands, and 14 product sectors. It is an update of Ebiquity and Gain Theory’s Profit Ability study from 2017 and offers the first post-Covid/Brexit view of advertising’s business performance. </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When looking at the full advertising profit return by channel, it found that Linear TV emerges as the biggest driver of full profit volume (47%), outperforming all other channels. This is followed by Generic PPC, which performs favourably when accounting for immediate payback, however, cannot compete with the scale that Linear TV offers beyond the first week after the advertising. </a:t>
            </a:r>
          </a:p>
          <a:p>
            <a:r>
              <a:rPr lang="en-GB" sz="1800" dirty="0">
                <a:effectLst/>
                <a:latin typeface="Aptos" panose="020B0004020202020204" pitchFamily="34" charset="0"/>
                <a:ea typeface="Aptos" panose="020B0004020202020204" pitchFamily="34" charset="0"/>
                <a:cs typeface="Aptos" panose="020B0004020202020204" pitchFamily="34" charset="0"/>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3418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ptos" panose="020B0004020202020204" pitchFamily="34" charset="0"/>
                <a:ea typeface="Aptos" panose="020B0004020202020204" pitchFamily="34" charset="0"/>
                <a:cs typeface="Aptos" panose="020B0004020202020204" pitchFamily="34" charset="0"/>
              </a:rPr>
              <a:t>This month’s Chart of the Month draws on findings from our most recent study, ‘Profit Ability 2: the new business case for advertising’, which shows that Linear TV has the highest weekly ‘saturation point’ – the last point where every pound invested in a channel generates at least £1 profit.</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Profit Ability 2 brings together the vast econometric databases of client data from Ebiquity, EssenceMediacom, Gain Theory, Mindshare and Wavemaker UK, covering £1.8 billion of media investment in the UK across 10 media, 141 brands, and 14 product sectors. It is an update of Ebiquity and Gain Theory’s Profit Ability study from 2017 and offers the first post-Covid/Brexit view of advertising’s business performance.</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It found that Linear TV has the highest saturation point, meaning that advertisers can increase their investment in Linear TV to a higher level than other media and it will continue to generate a profitable return.</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Based on immediate payback (payback within one week of investment), Linear TV advertising on average hits saturation at an investment of £330,000 – nearly triple the equivalent scale of the next largest channel (Print) and over 8-times the scale of Online Video. This shouldn’t be a surprise as TV’s broad reach and its ability to drive scale helps deliver this result in contrast to digital channels like Paid Social and Online Display. </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For more advertising effectiveness insight, read ‘Profit Ability 2: The new business case for advertising’.</a:t>
            </a:r>
          </a:p>
          <a:p>
            <a:endParaRPr lang="en-GB" dirty="0"/>
          </a:p>
        </p:txBody>
      </p:sp>
      <p:sp>
        <p:nvSpPr>
          <p:cNvPr id="4" name="Slide Number Placeholder 3"/>
          <p:cNvSpPr>
            <a:spLocks noGrp="1"/>
          </p:cNvSpPr>
          <p:nvPr>
            <p:ph type="sldNum" sz="quarter" idx="5"/>
          </p:nvPr>
        </p:nvSpPr>
        <p:spPr/>
        <p:txBody>
          <a:bodyPr/>
          <a:lstStyle/>
          <a:p>
            <a:fld id="{B5CBA251-C6B2-4917-95B7-796F4B4D5EB3}" type="slidenum">
              <a:rPr lang="en-GB" smtClean="0"/>
              <a:t>6</a:t>
            </a:fld>
            <a:endParaRPr lang="en-GB"/>
          </a:p>
        </p:txBody>
      </p:sp>
    </p:spTree>
    <p:extLst>
      <p:ext uri="{BB962C8B-B14F-4D97-AF65-F5344CB8AC3E}">
        <p14:creationId xmlns:p14="http://schemas.microsoft.com/office/powerpoint/2010/main" val="2873287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This month’s Chart of the Month draws on findings from our most recent study, ‘Profit Ability 2: the new business case for advertising’, which shows that TV (Linear and BVOD) accounts for 54.7% of advertising-driven profit (within 0-24 months) but only accounts for 43.6% of total advertising investment. </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 </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The study brings together the vast econometric databases of client data from </a:t>
            </a:r>
            <a:r>
              <a:rPr lang="en-GB" sz="1800" dirty="0" err="1">
                <a:effectLst/>
                <a:latin typeface="Proxima Nova Rg"/>
                <a:ea typeface="Calibri" panose="020F0502020204030204" pitchFamily="34" charset="0"/>
                <a:cs typeface="Times New Roman" panose="02020603050405020304" pitchFamily="18" charset="0"/>
              </a:rPr>
              <a:t>Ebiquity</a:t>
            </a:r>
            <a:r>
              <a:rPr lang="en-GB" sz="1800" dirty="0">
                <a:effectLst/>
                <a:latin typeface="Proxima Nova Rg"/>
                <a:ea typeface="Calibri" panose="020F0502020204030204" pitchFamily="34" charset="0"/>
                <a:cs typeface="Times New Roman" panose="02020603050405020304" pitchFamily="18" charset="0"/>
              </a:rPr>
              <a:t>, </a:t>
            </a:r>
            <a:r>
              <a:rPr lang="en-GB" sz="1800" dirty="0" err="1">
                <a:effectLst/>
                <a:latin typeface="Proxima Nova Rg"/>
                <a:ea typeface="Calibri" panose="020F0502020204030204" pitchFamily="34" charset="0"/>
                <a:cs typeface="Times New Roman" panose="02020603050405020304" pitchFamily="18" charset="0"/>
              </a:rPr>
              <a:t>EssenceMediacom</a:t>
            </a:r>
            <a:r>
              <a:rPr lang="en-GB" sz="1800" dirty="0">
                <a:effectLst/>
                <a:latin typeface="Proxima Nova Rg"/>
                <a:ea typeface="Calibri" panose="020F0502020204030204" pitchFamily="34" charset="0"/>
                <a:cs typeface="Times New Roman" panose="02020603050405020304" pitchFamily="18" charset="0"/>
              </a:rPr>
              <a:t>, Gain Theory, Mindshare and Wavemaker UK, covering £1.8 billion of media investment in the UK across 10 media, 141 brands, and 14 product sectors. It is an update of </a:t>
            </a:r>
            <a:r>
              <a:rPr lang="en-GB" sz="1800" dirty="0" err="1">
                <a:effectLst/>
                <a:latin typeface="Proxima Nova Rg"/>
                <a:ea typeface="Calibri" panose="020F0502020204030204" pitchFamily="34" charset="0"/>
                <a:cs typeface="Times New Roman" panose="02020603050405020304" pitchFamily="18" charset="0"/>
              </a:rPr>
              <a:t>Ebiquity</a:t>
            </a:r>
            <a:r>
              <a:rPr lang="en-GB" sz="1800" dirty="0">
                <a:effectLst/>
                <a:latin typeface="Proxima Nova Rg"/>
                <a:ea typeface="Calibri" panose="020F0502020204030204" pitchFamily="34" charset="0"/>
                <a:cs typeface="Times New Roman" panose="02020603050405020304" pitchFamily="18" charset="0"/>
              </a:rPr>
              <a:t> and Gain Theory’s Profit Ability study from 2017 and offers the first post-Covid/Brexit view of advertising’s business performance. </a:t>
            </a:r>
          </a:p>
          <a:p>
            <a:pPr marL="457200">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 </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Profit Ability 2 analysed the profit generated by advertising at different stages as its effects build over time. It examined four speeds of payback: immediate payback (within one week), short-term payback (up to 13 weeks), sustained payback (week 14 through to 24 months) and full payback (total payback over a 24-month period).</a:t>
            </a:r>
          </a:p>
          <a:p>
            <a:pPr marL="457200">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 </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It found that, on average, a pound invested in advertising returns £4.11 in profit (when sustained effects are included). Crucially, all the sectors analysed in the study generated a positive payback from advertising when sustained effects are accounted for. </a:t>
            </a:r>
          </a:p>
          <a:p>
            <a:pPr marL="457200">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 </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This chart shows how TV accounts for 54.7% of advertising’s full payback but only accounts for 43.6% of total advertising investment. Within this, Linear TV accounts for 46.6% of full payback and BVOD accounts for 8.2%.</a:t>
            </a:r>
          </a:p>
          <a:p>
            <a:pPr marL="457200">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 </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For more advertising effectiveness insight, watch </a:t>
            </a:r>
            <a:r>
              <a:rPr lang="en-GB" sz="1800" u="sng" dirty="0">
                <a:solidFill>
                  <a:srgbClr val="0000FF"/>
                </a:solidFill>
                <a:effectLst/>
                <a:latin typeface="Proxima Nova Rg"/>
                <a:ea typeface="Calibri" panose="020F0502020204030204" pitchFamily="34" charset="0"/>
                <a:cs typeface="Times New Roman" panose="02020603050405020304" pitchFamily="18" charset="0"/>
                <a:hlinkClick r:id="rId3"/>
              </a:rPr>
              <a:t>‘The new business case for advertising’</a:t>
            </a:r>
            <a:r>
              <a:rPr lang="en-GB" sz="1800" dirty="0">
                <a:effectLst/>
                <a:latin typeface="Proxima Nova Rg"/>
                <a:ea typeface="Calibri" panose="020F0502020204030204" pitchFamily="34" charset="0"/>
                <a:cs typeface="Times New Roman" panose="02020603050405020304" pitchFamily="18" charset="0"/>
              </a:rPr>
              <a:t> on demand.</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BA251-C6B2-4917-95B7-796F4B4D5EB3}"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57254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month’s Chart of the Month draws on findings from ‘Context Effects’ showcased at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Thinkbox’s</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recent ‘In Sight: new trends in TV’ event.</a:t>
            </a:r>
          </a:p>
          <a:p>
            <a:pPr marL="457200"/>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457200"/>
            <a:r>
              <a:rPr lang="en-GB" sz="1800" kern="100" dirty="0">
                <a:effectLst/>
                <a:latin typeface="Aptos" panose="020B0004020202020204" pitchFamily="34" charset="0"/>
                <a:ea typeface="Aptos" panose="020B0004020202020204" pitchFamily="34" charset="0"/>
                <a:cs typeface="Times New Roman" panose="02020603050405020304" pitchFamily="18" charset="0"/>
              </a:rPr>
              <a:t>The ‘Context Effects’ study, conducted by Map The Territory and Tapestry Research, is based on qualitative and videographic methodology to observe viewing habits, combined with quantitative research and statistical analysis. The study identified the key factors that drive ad recall at home such as professional video content, a big screen, being with company and the mood of those watching. The study also found that being in the living room facilitated these factors most effectively making it the perfect place for advertising. </a:t>
            </a:r>
          </a:p>
          <a:p>
            <a:pPr marL="457200"/>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457200"/>
            <a:r>
              <a:rPr lang="en-GB" sz="1800" kern="100" dirty="0">
                <a:effectLst/>
                <a:latin typeface="Aptos" panose="020B0004020202020204" pitchFamily="34" charset="0"/>
                <a:ea typeface="Aptos" panose="020B0004020202020204" pitchFamily="34" charset="0"/>
                <a:cs typeface="Times New Roman" panose="02020603050405020304" pitchFamily="18" charset="0"/>
              </a:rPr>
              <a:t>Looking specifically at the impact of the size of the screen, analysis found that TV screens drove 60% higher ad recall than tablets or smartphones and 34% higher than computers.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35AE6A-FC86-4838-A2A3-D08A46407DD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6564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Calibri" panose="020F0502020204030204" pitchFamily="34" charset="0"/>
                <a:ea typeface="Calibri" panose="020F0502020204030204" pitchFamily="34" charset="0"/>
              </a:rPr>
              <a:t>Recent years have seen a strengthening relationship between advertising trust and advertising</a:t>
            </a:r>
            <a:r>
              <a:rPr lang="en-GB" sz="1800" dirty="0">
                <a:solidFill>
                  <a:srgbClr val="FF0000"/>
                </a:solidFill>
                <a:effectLst/>
                <a:latin typeface="Calibri" panose="020F0502020204030204" pitchFamily="34" charset="0"/>
                <a:ea typeface="Calibri" panose="020F0502020204030204" pitchFamily="34" charset="0"/>
              </a:rPr>
              <a:t> </a:t>
            </a:r>
            <a:r>
              <a:rPr lang="en-GB" sz="1800" dirty="0">
                <a:solidFill>
                  <a:srgbClr val="000000"/>
                </a:solidFill>
                <a:effectLst/>
                <a:latin typeface="Calibri" panose="020F0502020204030204" pitchFamily="34" charset="0"/>
                <a:ea typeface="Calibri" panose="020F0502020204030204" pitchFamily="34" charset="0"/>
              </a:rPr>
              <a:t>driven profit.  Comparing IPA survey data from 2014-2022 with data from 2000-2012, trust jumped from the seventh-highest brand metric linked to profit to the second-highest, just below quality. </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Calibri" panose="020F0502020204030204" pitchFamily="34" charset="0"/>
                <a:ea typeface="Calibri" panose="020F0502020204030204" pitchFamily="34" charset="0"/>
              </a:rPr>
              <a:t>Trust is often correlated with quality and has become increasingly important. Consumers are continuously forming assessments of the quality of the brands they may buy, based on whether they trust the brand (and its advertising). </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Calibri" panose="020F0502020204030204" pitchFamily="34" charset="0"/>
                <a:ea typeface="Calibri" panose="020F0502020204030204" pitchFamily="34" charset="0"/>
              </a:rPr>
              <a:t>Data showcased by effectiveness expert Peter Field at </a:t>
            </a:r>
            <a:r>
              <a:rPr lang="en-GB" sz="1800" i="1" dirty="0">
                <a:solidFill>
                  <a:srgbClr val="000000"/>
                </a:solidFill>
                <a:effectLst/>
                <a:latin typeface="Calibri" panose="020F0502020204030204" pitchFamily="34" charset="0"/>
                <a:ea typeface="Calibri" panose="020F0502020204030204" pitchFamily="34" charset="0"/>
              </a:rPr>
              <a:t>The Future of TV Advertising Global 2023</a:t>
            </a:r>
            <a:r>
              <a:rPr lang="en-GB" sz="1800" dirty="0">
                <a:solidFill>
                  <a:srgbClr val="000000"/>
                </a:solidFill>
                <a:effectLst/>
                <a:latin typeface="Calibri" panose="020F0502020204030204" pitchFamily="34" charset="0"/>
                <a:ea typeface="Calibri" panose="020F0502020204030204" pitchFamily="34" charset="0"/>
              </a:rPr>
              <a:t> suggests that there seems to be a relationship between campaigns that created trust effects and their budget allocation to different media. Field’s work shows that campaigns using TV, search, online display, press, and radio achieved enhanced trust effects; whilst social media, social video, and online video were much less likely to deliver positive trust effects.</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Calibri" panose="020F0502020204030204" pitchFamily="34" charset="0"/>
                <a:ea typeface="Calibri" panose="020F0502020204030204" pitchFamily="34" charset="0"/>
              </a:rPr>
              <a:t>Additionally, many previous research studies have emphasised the importance of trust – not least </a:t>
            </a:r>
            <a:r>
              <a:rPr lang="en-GB" sz="1800" dirty="0" err="1">
                <a:solidFill>
                  <a:srgbClr val="000000"/>
                </a:solidFill>
                <a:effectLst/>
                <a:latin typeface="Calibri" panose="020F0502020204030204" pitchFamily="34" charset="0"/>
                <a:ea typeface="Calibri" panose="020F0502020204030204" pitchFamily="34" charset="0"/>
              </a:rPr>
              <a:t>Thinkbox’s</a:t>
            </a:r>
            <a:r>
              <a:rPr lang="en-GB" sz="1800" dirty="0">
                <a:solidFill>
                  <a:srgbClr val="000000"/>
                </a:solidFill>
                <a:effectLst/>
                <a:latin typeface="Calibri" panose="020F0502020204030204" pitchFamily="34" charset="0"/>
                <a:ea typeface="Calibri" panose="020F0502020204030204" pitchFamily="34" charset="0"/>
              </a:rPr>
              <a:t> ‘Adnormal Behaviour’ (conducted by Ipsos), which revealed how TV outperformed all other media as the leading source of advertising that people trust. </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BA0DFD36-33EA-4DB4-B32D-6EBE0B1D4496}" type="slidenum">
              <a:rPr lang="en-GB" smtClean="0"/>
              <a:t>9</a:t>
            </a:fld>
            <a:endParaRPr lang="en-GB"/>
          </a:p>
        </p:txBody>
      </p:sp>
    </p:spTree>
    <p:extLst>
      <p:ext uri="{BB962C8B-B14F-4D97-AF65-F5344CB8AC3E}">
        <p14:creationId xmlns:p14="http://schemas.microsoft.com/office/powerpoint/2010/main" val="21999680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4.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5.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6.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7.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8.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9.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0.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1.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3.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4.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5.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6.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7.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8.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9.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0.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1.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2.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3.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4.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5.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6.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7.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8.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9.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0.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12/03/2025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286121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guide id="2" pos="30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12/03/2025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r>
              <a:rPr lang="en-US"/>
              <a:t>Click icon to add picture</a:t>
            </a:r>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r>
              <a:rPr lang="en-US"/>
              <a:t>Click icon to add picture</a:t>
            </a:r>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r>
              <a:rPr lang="en-US"/>
              <a:t>Click icon to add picture</a:t>
            </a:r>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97501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232006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r>
              <a:rPr lang="en-US"/>
              <a:t>Click icon to add picture</a:t>
            </a:r>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227912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207339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3968757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12/03/2025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15519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12/03/2025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66277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12/03/2025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78112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12/03/2025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5957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guide id="2" userDrawn="1">
          <p15:clr>
            <a:srgbClr val="FBAE40"/>
          </p15:clr>
        </p15:guide>
        <p15:guide id="3" orient="horz" pos="216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12/03/2025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3910324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12/03/2025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459108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r>
              <a:rPr lang="en-US"/>
              <a:t>Click icon to add picture</a:t>
            </a:r>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r>
              <a:rPr lang="en-US"/>
              <a:t>Click icon to add picture</a:t>
            </a:r>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r>
              <a:rPr lang="en-US"/>
              <a:t>Click icon to add picture</a:t>
            </a:r>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r>
              <a:rPr lang="en-US"/>
              <a:t>Click icon to add picture</a:t>
            </a:r>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12/03/2025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32516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12/03/2025</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r>
              <a:rPr lang="en-US"/>
              <a:t>Click icon to add media</a:t>
            </a:r>
            <a:endParaRPr lang="en-GB"/>
          </a:p>
        </p:txBody>
      </p:sp>
    </p:spTree>
    <p:custDataLst>
      <p:tags r:id="rId1"/>
    </p:custDataLst>
    <p:extLst>
      <p:ext uri="{BB962C8B-B14F-4D97-AF65-F5344CB8AC3E}">
        <p14:creationId xmlns:p14="http://schemas.microsoft.com/office/powerpoint/2010/main" val="1810603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12/03/2025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Click to 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71289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12/03/2025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Click to 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r>
              <a:rPr lang="en-US"/>
              <a:t>Click icon to add picture</a:t>
            </a:r>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221023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12/03/2025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16206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12/03/2025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383162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12/03/2025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104459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12/03/2025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1686801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12/03/2025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421857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12/03/2025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1223076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12/03/2025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174825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12/03/2025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346727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12/03/2025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946283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12/03/2025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84559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12/03/2025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0363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12/03/2025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3073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999058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2407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12/03/2025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768106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12/03/2025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128043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12/03/2025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79342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12/03/2025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83157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605419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386374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423028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818666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12/03/2025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58577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12/03/2025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72995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12/03/2025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06537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12/03/2025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6582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12/03/2025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251100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12/03/2025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51007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12/03/2025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35673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12/03/2025</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178487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12/03/2025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1522815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12/03/2025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120795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12/03/2025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51803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12/03/2025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759906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12/03/2025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45693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12/03/2025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847261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12/03/2025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199476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12/03/2025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184727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0BB3773D-6CED-4B8A-A46D-AF2BA032FCD8}"/>
              </a:ext>
            </a:extLst>
          </p:cNvPr>
          <p:cNvSpPr>
            <a:spLocks noGrp="1"/>
          </p:cNvSpPr>
          <p:nvPr>
            <p:ph type="sldNum" sz="quarter" idx="19"/>
          </p:nvPr>
        </p:nvSpPr>
        <p:spPr/>
        <p:txBody>
          <a:bodyPr/>
          <a:lstStyle/>
          <a:p>
            <a:fld id="{D61AABEC-672F-4B68-B914-690DA978312C}" type="slidenum">
              <a:rPr lang="en-GB" smtClean="0"/>
              <a:pPr/>
              <a:t>‹#›</a:t>
            </a:fld>
            <a:r>
              <a:rPr lang="en-GB" dirty="0"/>
              <a:t>  </a:t>
            </a:r>
          </a:p>
        </p:txBody>
      </p:sp>
      <p:sp>
        <p:nvSpPr>
          <p:cNvPr id="5" name="Title" descr="Header">
            <a:extLst>
              <a:ext uri="{FF2B5EF4-FFF2-40B4-BE49-F238E27FC236}">
                <a16:creationId xmlns:a16="http://schemas.microsoft.com/office/drawing/2014/main" id="{93A2C7FC-586B-457F-BC57-4BB7FE1F784D}"/>
              </a:ext>
            </a:extLst>
          </p:cNvPr>
          <p:cNvSpPr>
            <a:spLocks noGrp="1"/>
          </p:cNvSpPr>
          <p:nvPr>
            <p:ph type="title"/>
          </p:nvPr>
        </p:nvSpPr>
        <p:spPr/>
        <p:txBody>
          <a:bodyPr/>
          <a:lstStyle/>
          <a:p>
            <a:r>
              <a:rPr lang="en-US"/>
              <a:t>Click to edit Master title style</a:t>
            </a:r>
            <a:endParaRPr lang="en-GB" dirty="0"/>
          </a:p>
        </p:txBody>
      </p:sp>
      <p:sp>
        <p:nvSpPr>
          <p:cNvPr id="6" name="Subtitle">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50000" y="1241781"/>
            <a:ext cx="9341700" cy="307777"/>
          </a:xfrm>
          <a:noFill/>
        </p:spPr>
        <p:txBody>
          <a:bodyPr vert="horz" wrap="square" lIns="0" tIns="0" rIns="0" bIns="0" rtlCol="0">
            <a:spAutoFit/>
          </a:bodyPr>
          <a:lstStyle>
            <a:lvl1pPr>
              <a:lnSpc>
                <a:spcPct val="100000"/>
              </a:lnSpc>
              <a:defRPr lang="en-GB" sz="2000" b="1" dirty="0">
                <a:solidFill>
                  <a:schemeClr val="tx2"/>
                </a:solidFill>
              </a:defRPr>
            </a:lvl1pPr>
          </a:lstStyle>
          <a:p>
            <a:r>
              <a:rPr lang="en-GB" dirty="0"/>
              <a:t>Subtitle here</a:t>
            </a: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2800"/>
            <a:ext cx="11274425" cy="3876675"/>
          </a:xfrm>
          <a:solidFill>
            <a:srgbClr val="E8E8E8"/>
          </a:solidFill>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dirty="0"/>
              <a:t>Insert diagram here</a:t>
            </a:r>
          </a:p>
        </p:txBody>
      </p:sp>
      <p:sp>
        <p:nvSpPr>
          <p:cNvPr id="9" name="Base">
            <a:extLst>
              <a:ext uri="{FF2B5EF4-FFF2-40B4-BE49-F238E27FC236}">
                <a16:creationId xmlns:a16="http://schemas.microsoft.com/office/drawing/2014/main" id="{8A099BBE-5290-4ECD-A202-CB681241C242}"/>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Base and source info (delete if not necessary)</a:t>
            </a:r>
          </a:p>
        </p:txBody>
      </p:sp>
    </p:spTree>
    <p:extLst>
      <p:ext uri="{BB962C8B-B14F-4D97-AF65-F5344CB8AC3E}">
        <p14:creationId xmlns:p14="http://schemas.microsoft.com/office/powerpoint/2010/main" val="338899892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347193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orient="horz" pos="27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328198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12/03/2025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271231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orient="horz" pos="27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12/03/2025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r>
              <a:rPr lang="en-US"/>
              <a:t>Click icon to add picture</a:t>
            </a:r>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r>
              <a:rPr lang="en-US"/>
              <a:t>Click icon to add picture</a:t>
            </a:r>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r>
              <a:rPr lang="en-US"/>
              <a:t>Click icon to add picture</a:t>
            </a:r>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r>
              <a:rPr lang="en-US"/>
              <a:t>Click icon to add picture</a:t>
            </a:r>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646399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33" Type="http://schemas.openxmlformats.org/officeDocument/2006/relationships/image" Target="../media/image1.jpeg"/><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tags" Target="../tags/tag32.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theme" Target="../theme/theme2.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 Id="rId8"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12/03/2025</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ustDataLst>
      <p:tags r:id="rId31"/>
    </p:custDataLst>
    <p:extLst>
      <p:ext uri="{BB962C8B-B14F-4D97-AF65-F5344CB8AC3E}">
        <p14:creationId xmlns:p14="http://schemas.microsoft.com/office/powerpoint/2010/main" val="2116753593"/>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97" r:id="rId3"/>
    <p:sldLayoutId id="2147483687" r:id="rId4"/>
    <p:sldLayoutId id="2147483825" r:id="rId5"/>
    <p:sldLayoutId id="2147483686" r:id="rId6"/>
    <p:sldLayoutId id="2147483680" r:id="rId7"/>
    <p:sldLayoutId id="2147483678" r:id="rId8"/>
    <p:sldLayoutId id="2147483958" r:id="rId9"/>
    <p:sldLayoutId id="2147483956" r:id="rId10"/>
    <p:sldLayoutId id="2147483681" r:id="rId11"/>
    <p:sldLayoutId id="2147483682" r:id="rId12"/>
    <p:sldLayoutId id="2147483683" r:id="rId13"/>
    <p:sldLayoutId id="2147483957" r:id="rId14"/>
    <p:sldLayoutId id="2147483676" r:id="rId15"/>
    <p:sldLayoutId id="2147483696" r:id="rId16"/>
    <p:sldLayoutId id="2147483685" r:id="rId17"/>
    <p:sldLayoutId id="2147483688" r:id="rId18"/>
    <p:sldLayoutId id="2147483689" r:id="rId19"/>
    <p:sldLayoutId id="2147483690" r:id="rId20"/>
    <p:sldLayoutId id="2147483959" r:id="rId21"/>
    <p:sldLayoutId id="2147483691" r:id="rId22"/>
    <p:sldLayoutId id="2147483692" r:id="rId23"/>
    <p:sldLayoutId id="2147483693" r:id="rId24"/>
    <p:sldLayoutId id="2147483694" r:id="rId25"/>
    <p:sldLayoutId id="2147483695" r:id="rId26"/>
    <p:sldLayoutId id="2147483698" r:id="rId27"/>
    <p:sldLayoutId id="2147483679" r:id="rId28"/>
    <p:sldLayoutId id="2147483699"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302" userDrawn="1">
          <p15:clr>
            <a:srgbClr val="F26B43"/>
          </p15:clr>
        </p15:guide>
        <p15:guide id="3" pos="7378" userDrawn="1">
          <p15:clr>
            <a:srgbClr val="F26B43"/>
          </p15:clr>
        </p15:guide>
        <p15:guide id="4" orient="horz" pos="2160" userDrawn="1">
          <p15:clr>
            <a:srgbClr val="F26B43"/>
          </p15:clr>
        </p15:guide>
        <p15:guide id="5" orient="horz" pos="4165" userDrawn="1">
          <p15:clr>
            <a:srgbClr val="F26B43"/>
          </p15:clr>
        </p15:guide>
        <p15:guide id="6" orient="horz" pos="331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12/03/2025</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1032849836"/>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 id="2147483975" r:id="rId15"/>
    <p:sldLayoutId id="2147483976" r:id="rId16"/>
    <p:sldLayoutId id="2147483977" r:id="rId17"/>
    <p:sldLayoutId id="2147483978" r:id="rId18"/>
    <p:sldLayoutId id="2147483979" r:id="rId19"/>
    <p:sldLayoutId id="2147483980" r:id="rId20"/>
    <p:sldLayoutId id="2147483981" r:id="rId21"/>
    <p:sldLayoutId id="2147483982" r:id="rId22"/>
    <p:sldLayoutId id="2147483983" r:id="rId23"/>
    <p:sldLayoutId id="2147483984" r:id="rId24"/>
    <p:sldLayoutId id="2147483985" r:id="rId25"/>
    <p:sldLayoutId id="2147483986" r:id="rId26"/>
    <p:sldLayoutId id="2147483987" r:id="rId27"/>
    <p:sldLayoutId id="2147483988" r:id="rId28"/>
    <p:sldLayoutId id="2147483989" r:id="rId29"/>
    <p:sldLayoutId id="21474839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6214E-CDE0-1F71-FDC8-85FA377BB25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5386739-360C-060D-0254-73D7381345EC}"/>
              </a:ext>
            </a:extLst>
          </p:cNvPr>
          <p:cNvSpPr>
            <a:spLocks noGrp="1"/>
          </p:cNvSpPr>
          <p:nvPr>
            <p:ph type="title"/>
          </p:nvPr>
        </p:nvSpPr>
        <p:spPr>
          <a:xfrm>
            <a:off x="371475" y="359944"/>
            <a:ext cx="11341099" cy="1021181"/>
          </a:xfrm>
        </p:spPr>
        <p:txBody>
          <a:bodyPr/>
          <a:lstStyle/>
          <a:p>
            <a:r>
              <a:rPr lang="en-GB" dirty="0"/>
              <a:t>Viewing to ad-supported quality content grows</a:t>
            </a:r>
          </a:p>
        </p:txBody>
      </p:sp>
      <p:sp>
        <p:nvSpPr>
          <p:cNvPr id="3" name="Text Placeholder 2">
            <a:extLst>
              <a:ext uri="{FF2B5EF4-FFF2-40B4-BE49-F238E27FC236}">
                <a16:creationId xmlns:a16="http://schemas.microsoft.com/office/drawing/2014/main" id="{F798D71F-1003-69B7-D0D0-F9FA7D796495}"/>
              </a:ext>
            </a:extLst>
          </p:cNvPr>
          <p:cNvSpPr>
            <a:spLocks noGrp="1"/>
          </p:cNvSpPr>
          <p:nvPr>
            <p:ph type="body" sz="quarter" idx="15"/>
          </p:nvPr>
        </p:nvSpPr>
        <p:spPr>
          <a:xfrm>
            <a:off x="377758" y="5365115"/>
            <a:ext cx="5718242" cy="304800"/>
          </a:xfrm>
        </p:spPr>
        <p:txBody>
          <a:bodyPr/>
          <a:lstStyle/>
          <a:p>
            <a:r>
              <a:rPr lang="en-GB"/>
              <a:t>Source: Barb – TV set viewing </a:t>
            </a:r>
          </a:p>
        </p:txBody>
      </p:sp>
      <p:sp>
        <p:nvSpPr>
          <p:cNvPr id="9" name="TextBox 8">
            <a:extLst>
              <a:ext uri="{FF2B5EF4-FFF2-40B4-BE49-F238E27FC236}">
                <a16:creationId xmlns:a16="http://schemas.microsoft.com/office/drawing/2014/main" id="{5F7C7EED-1B12-71FA-D180-FDBEDC23660C}"/>
              </a:ext>
            </a:extLst>
          </p:cNvPr>
          <p:cNvSpPr txBox="1"/>
          <p:nvPr/>
        </p:nvSpPr>
        <p:spPr>
          <a:xfrm>
            <a:off x="2596144" y="1570926"/>
            <a:ext cx="113563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4D4D4D"/>
                </a:solidFill>
                <a:effectLst/>
                <a:uLnTx/>
                <a:uFillTx/>
                <a:latin typeface="Arial"/>
                <a:ea typeface="+mn-ea"/>
                <a:cs typeface="+mn-cs"/>
              </a:rPr>
              <a:t>All Adults</a:t>
            </a:r>
          </a:p>
        </p:txBody>
      </p:sp>
      <p:graphicFrame>
        <p:nvGraphicFramePr>
          <p:cNvPr id="8" name="Chart 7">
            <a:extLst>
              <a:ext uri="{FF2B5EF4-FFF2-40B4-BE49-F238E27FC236}">
                <a16:creationId xmlns:a16="http://schemas.microsoft.com/office/drawing/2014/main" id="{86A772A0-E76D-2542-8AA3-6CD9E634BA69}"/>
              </a:ext>
            </a:extLst>
          </p:cNvPr>
          <p:cNvGraphicFramePr/>
          <p:nvPr/>
        </p:nvGraphicFramePr>
        <p:xfrm>
          <a:off x="647557" y="1909481"/>
          <a:ext cx="5032807" cy="345563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2CDE25E5-79E6-DF42-F07D-6CF1BBEAA5CF}"/>
              </a:ext>
            </a:extLst>
          </p:cNvPr>
          <p:cNvSpPr txBox="1"/>
          <p:nvPr/>
        </p:nvSpPr>
        <p:spPr>
          <a:xfrm>
            <a:off x="8329580" y="1611005"/>
            <a:ext cx="139692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4D4D4D"/>
                </a:solidFill>
                <a:effectLst/>
                <a:uLnTx/>
                <a:uFillTx/>
                <a:latin typeface="Arial"/>
                <a:ea typeface="+mn-ea"/>
                <a:cs typeface="+mn-cs"/>
              </a:rPr>
              <a:t>16-34 Adults</a:t>
            </a:r>
          </a:p>
        </p:txBody>
      </p:sp>
      <p:graphicFrame>
        <p:nvGraphicFramePr>
          <p:cNvPr id="6" name="Chart 5">
            <a:extLst>
              <a:ext uri="{FF2B5EF4-FFF2-40B4-BE49-F238E27FC236}">
                <a16:creationId xmlns:a16="http://schemas.microsoft.com/office/drawing/2014/main" id="{26866398-025D-E1BC-4940-554942B86CEA}"/>
              </a:ext>
            </a:extLst>
          </p:cNvPr>
          <p:cNvGraphicFramePr/>
          <p:nvPr/>
        </p:nvGraphicFramePr>
        <p:xfrm>
          <a:off x="6511638" y="1909481"/>
          <a:ext cx="5032807" cy="34556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34951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2947E-A57E-775D-E08C-3B3B40F608BF}"/>
              </a:ext>
            </a:extLst>
          </p:cNvPr>
          <p:cNvSpPr>
            <a:spLocks noGrp="1"/>
          </p:cNvSpPr>
          <p:nvPr>
            <p:ph type="title"/>
          </p:nvPr>
        </p:nvSpPr>
        <p:spPr>
          <a:xfrm>
            <a:off x="371475" y="359944"/>
            <a:ext cx="11820525" cy="1021181"/>
          </a:xfrm>
        </p:spPr>
        <p:txBody>
          <a:bodyPr>
            <a:normAutofit/>
          </a:bodyPr>
          <a:lstStyle/>
          <a:p>
            <a:r>
              <a:rPr lang="en-US" sz="2700" dirty="0"/>
              <a:t>Ads are more noticed when people are relaxed and/or in a good mood</a:t>
            </a:r>
            <a:endParaRPr lang="en-GB" sz="2700" dirty="0"/>
          </a:p>
        </p:txBody>
      </p:sp>
      <p:sp>
        <p:nvSpPr>
          <p:cNvPr id="3" name="Text Placeholder 2">
            <a:extLst>
              <a:ext uri="{FF2B5EF4-FFF2-40B4-BE49-F238E27FC236}">
                <a16:creationId xmlns:a16="http://schemas.microsoft.com/office/drawing/2014/main" id="{3CE57FF5-4CF4-5E46-F402-B003C343BD88}"/>
              </a:ext>
            </a:extLst>
          </p:cNvPr>
          <p:cNvSpPr>
            <a:spLocks noGrp="1"/>
          </p:cNvSpPr>
          <p:nvPr>
            <p:ph type="body" sz="quarter" idx="15"/>
          </p:nvPr>
        </p:nvSpPr>
        <p:spPr/>
        <p:txBody>
          <a:bodyPr/>
          <a:lstStyle/>
          <a:p>
            <a:r>
              <a:rPr lang="en-US" dirty="0"/>
              <a:t>Source: Bronner (2007), reported by Richard Shotton (The Value of TV: A </a:t>
            </a:r>
            <a:r>
              <a:rPr lang="en-US" dirty="0" err="1"/>
              <a:t>Behavioural</a:t>
            </a:r>
            <a:r>
              <a:rPr lang="en-US" dirty="0"/>
              <a:t> Science Perspective, 2024)</a:t>
            </a:r>
          </a:p>
        </p:txBody>
      </p:sp>
      <p:pic>
        <p:nvPicPr>
          <p:cNvPr id="7" name="Picture 6">
            <a:extLst>
              <a:ext uri="{FF2B5EF4-FFF2-40B4-BE49-F238E27FC236}">
                <a16:creationId xmlns:a16="http://schemas.microsoft.com/office/drawing/2014/main" id="{D2813912-63C3-7DFA-EFDF-D5EB9115E6DB}"/>
              </a:ext>
            </a:extLst>
          </p:cNvPr>
          <p:cNvPicPr>
            <a:picLocks noChangeAspect="1"/>
          </p:cNvPicPr>
          <p:nvPr/>
        </p:nvPicPr>
        <p:blipFill>
          <a:blip r:embed="rId3"/>
          <a:stretch>
            <a:fillRect/>
          </a:stretch>
        </p:blipFill>
        <p:spPr>
          <a:xfrm>
            <a:off x="2331304" y="1273629"/>
            <a:ext cx="7705325" cy="3433565"/>
          </a:xfrm>
          <a:prstGeom prst="rect">
            <a:avLst/>
          </a:prstGeom>
          <a:effectLst>
            <a:outerShdw blurRad="266700" dist="38100" dir="2700000" algn="ctr" rotWithShape="0">
              <a:srgbClr val="000000">
                <a:alpha val="40000"/>
              </a:srgbClr>
            </a:outerShdw>
          </a:effectLst>
        </p:spPr>
      </p:pic>
      <p:cxnSp>
        <p:nvCxnSpPr>
          <p:cNvPr id="5" name="Straight Connector 4">
            <a:extLst>
              <a:ext uri="{FF2B5EF4-FFF2-40B4-BE49-F238E27FC236}">
                <a16:creationId xmlns:a16="http://schemas.microsoft.com/office/drawing/2014/main" id="{D00CD377-FAF9-0B48-D425-C291C15AC4EF}"/>
              </a:ext>
            </a:extLst>
          </p:cNvPr>
          <p:cNvCxnSpPr/>
          <p:nvPr/>
        </p:nvCxnSpPr>
        <p:spPr>
          <a:xfrm flipV="1">
            <a:off x="6618514" y="1959429"/>
            <a:ext cx="0" cy="2525485"/>
          </a:xfrm>
          <a:prstGeom prst="line">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5343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5CB4F-5A81-F1F6-BB47-46DFC93E8D42}"/>
              </a:ext>
            </a:extLst>
          </p:cNvPr>
          <p:cNvSpPr>
            <a:spLocks noGrp="1"/>
          </p:cNvSpPr>
          <p:nvPr>
            <p:ph type="title"/>
          </p:nvPr>
        </p:nvSpPr>
        <p:spPr/>
        <p:txBody>
          <a:bodyPr/>
          <a:lstStyle/>
          <a:p>
            <a:r>
              <a:rPr lang="en-GB" dirty="0"/>
              <a:t>Creatively consistent brands report more very large business effects</a:t>
            </a:r>
          </a:p>
        </p:txBody>
      </p:sp>
      <p:sp>
        <p:nvSpPr>
          <p:cNvPr id="3" name="Text Placeholder 2">
            <a:extLst>
              <a:ext uri="{FF2B5EF4-FFF2-40B4-BE49-F238E27FC236}">
                <a16:creationId xmlns:a16="http://schemas.microsoft.com/office/drawing/2014/main" id="{81232060-D5C1-A37D-4B6C-1463177DDA31}"/>
              </a:ext>
            </a:extLst>
          </p:cNvPr>
          <p:cNvSpPr>
            <a:spLocks noGrp="1"/>
          </p:cNvSpPr>
          <p:nvPr>
            <p:ph type="body" sz="quarter" idx="15"/>
          </p:nvPr>
        </p:nvSpPr>
        <p:spPr/>
        <p:txBody>
          <a:bodyPr/>
          <a:lstStyle/>
          <a:p>
            <a:r>
              <a:rPr lang="en-GB" dirty="0"/>
              <a:t>Source: System 1 / IPA, The Magic of Compound Creativity, 56 brands across 44 categories analysed between 2018 and 2024 for 13 different Creative Consistency Features, split into thirds. comparing the most to the least consistent brands. 4,164 TV ads with £3.3bil media spend. Matched with IPA awards cases.</a:t>
            </a:r>
          </a:p>
        </p:txBody>
      </p:sp>
      <p:pic>
        <p:nvPicPr>
          <p:cNvPr id="5" name="Picture 4">
            <a:extLst>
              <a:ext uri="{FF2B5EF4-FFF2-40B4-BE49-F238E27FC236}">
                <a16:creationId xmlns:a16="http://schemas.microsoft.com/office/drawing/2014/main" id="{08F24B53-A6B2-AC55-74D3-492B6302437B}"/>
              </a:ext>
            </a:extLst>
          </p:cNvPr>
          <p:cNvPicPr>
            <a:picLocks noChangeAspect="1"/>
          </p:cNvPicPr>
          <p:nvPr/>
        </p:nvPicPr>
        <p:blipFill>
          <a:blip r:embed="rId3"/>
          <a:srcRect l="6735" r="2296" b="12590"/>
          <a:stretch/>
        </p:blipFill>
        <p:spPr>
          <a:xfrm>
            <a:off x="2855152" y="1381125"/>
            <a:ext cx="6373744" cy="3426593"/>
          </a:xfrm>
          <a:prstGeom prst="rect">
            <a:avLst/>
          </a:prstGeom>
          <a:effectLst>
            <a:outerShdw blurRad="317500" dist="38100" dir="2700000" algn="ctr" rotWithShape="0">
              <a:srgbClr val="000000">
                <a:alpha val="40000"/>
              </a:srgbClr>
            </a:outerShdw>
          </a:effectLst>
        </p:spPr>
      </p:pic>
    </p:spTree>
    <p:extLst>
      <p:ext uri="{BB962C8B-B14F-4D97-AF65-F5344CB8AC3E}">
        <p14:creationId xmlns:p14="http://schemas.microsoft.com/office/powerpoint/2010/main" val="1295955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9E3E0778-7458-9664-DDE9-C8C4374FC994}"/>
              </a:ext>
            </a:extLst>
          </p:cNvPr>
          <p:cNvGraphicFramePr/>
          <p:nvPr/>
        </p:nvGraphicFramePr>
        <p:xfrm>
          <a:off x="-264369" y="918678"/>
          <a:ext cx="11817437" cy="4908884"/>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a:extLst>
              <a:ext uri="{FF2B5EF4-FFF2-40B4-BE49-F238E27FC236}">
                <a16:creationId xmlns:a16="http://schemas.microsoft.com/office/drawing/2014/main" id="{AA4879A3-3454-47DF-F616-D5774431B361}"/>
              </a:ext>
            </a:extLst>
          </p:cNvPr>
          <p:cNvSpPr>
            <a:spLocks noGrp="1"/>
          </p:cNvSpPr>
          <p:nvPr>
            <p:ph type="title"/>
          </p:nvPr>
        </p:nvSpPr>
        <p:spPr/>
        <p:txBody>
          <a:bodyPr>
            <a:normAutofit/>
          </a:bodyPr>
          <a:lstStyle/>
          <a:p>
            <a:r>
              <a:rPr lang="en-US" sz="2800" dirty="0"/>
              <a:t>Optimal ad mix varies dramatically by product sector</a:t>
            </a:r>
          </a:p>
        </p:txBody>
      </p:sp>
      <p:sp>
        <p:nvSpPr>
          <p:cNvPr id="6" name="Text Placeholder 5">
            <a:extLst>
              <a:ext uri="{FF2B5EF4-FFF2-40B4-BE49-F238E27FC236}">
                <a16:creationId xmlns:a16="http://schemas.microsoft.com/office/drawing/2014/main" id="{AB9C85FD-5E3D-E521-EC16-908E44BA0070}"/>
              </a:ext>
            </a:extLst>
          </p:cNvPr>
          <p:cNvSpPr>
            <a:spLocks noGrp="1"/>
          </p:cNvSpPr>
          <p:nvPr>
            <p:ph type="body" sz="quarter" idx="15"/>
          </p:nvPr>
        </p:nvSpPr>
        <p:spPr/>
        <p:txBody>
          <a:bodyPr/>
          <a:lstStyle/>
          <a:p>
            <a:pPr>
              <a:spcBef>
                <a:spcPts val="0"/>
              </a:spcBef>
            </a:pPr>
            <a:r>
              <a:rPr lang="en-GB" dirty="0"/>
              <a:t>Source: Media Mix Navigator, 2024.</a:t>
            </a:r>
            <a:r>
              <a:rPr lang="en-US" dirty="0"/>
              <a:t> </a:t>
            </a:r>
            <a:r>
              <a:rPr lang="en-GB" dirty="0"/>
              <a:t>Based on a mass market brand, 11-20% online sales (finance 71-80%), high risk, further details for each category is included in the notes </a:t>
            </a:r>
          </a:p>
        </p:txBody>
      </p:sp>
      <p:cxnSp>
        <p:nvCxnSpPr>
          <p:cNvPr id="3" name="Straight Connector 2">
            <a:extLst>
              <a:ext uri="{FF2B5EF4-FFF2-40B4-BE49-F238E27FC236}">
                <a16:creationId xmlns:a16="http://schemas.microsoft.com/office/drawing/2014/main" id="{7F993C82-C78C-EA89-E9B6-A31CBA46BB60}"/>
              </a:ext>
            </a:extLst>
          </p:cNvPr>
          <p:cNvCxnSpPr/>
          <p:nvPr/>
        </p:nvCxnSpPr>
        <p:spPr>
          <a:xfrm>
            <a:off x="2656526" y="1135336"/>
            <a:ext cx="0" cy="3408219"/>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4" name="TextBox 3">
            <a:extLst>
              <a:ext uri="{FF2B5EF4-FFF2-40B4-BE49-F238E27FC236}">
                <a16:creationId xmlns:a16="http://schemas.microsoft.com/office/drawing/2014/main" id="{B3797EF2-A115-3826-1636-A920F4243C3E}"/>
              </a:ext>
            </a:extLst>
          </p:cNvPr>
          <p:cNvSpPr txBox="1"/>
          <p:nvPr/>
        </p:nvSpPr>
        <p:spPr>
          <a:xfrm>
            <a:off x="5220070" y="967261"/>
            <a:ext cx="155363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4D4D4D"/>
                </a:solidFill>
                <a:effectLst/>
                <a:uLnTx/>
                <a:uFillTx/>
                <a:latin typeface="Arial"/>
                <a:ea typeface="+mn-ea"/>
                <a:cs typeface="+mn-cs"/>
              </a:rPr>
              <a:t>Optimal media mix</a:t>
            </a:r>
          </a:p>
        </p:txBody>
      </p:sp>
    </p:spTree>
    <p:extLst>
      <p:ext uri="{BB962C8B-B14F-4D97-AF65-F5344CB8AC3E}">
        <p14:creationId xmlns:p14="http://schemas.microsoft.com/office/powerpoint/2010/main" val="2623176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66D22-93F4-8CED-720B-B941E1F38905}"/>
              </a:ext>
            </a:extLst>
          </p:cNvPr>
          <p:cNvSpPr>
            <a:spLocks noGrp="1"/>
          </p:cNvSpPr>
          <p:nvPr>
            <p:ph type="title"/>
          </p:nvPr>
        </p:nvSpPr>
        <p:spPr/>
        <p:txBody>
          <a:bodyPr/>
          <a:lstStyle/>
          <a:p>
            <a:r>
              <a:rPr lang="en-US" dirty="0"/>
              <a:t>Linear TV creates nearly half of all ad-generated profit</a:t>
            </a:r>
            <a:endParaRPr lang="en-GB" dirty="0"/>
          </a:p>
        </p:txBody>
      </p:sp>
      <p:sp>
        <p:nvSpPr>
          <p:cNvPr id="3" name="Text Placeholder 2">
            <a:extLst>
              <a:ext uri="{FF2B5EF4-FFF2-40B4-BE49-F238E27FC236}">
                <a16:creationId xmlns:a16="http://schemas.microsoft.com/office/drawing/2014/main" id="{4B14ACDB-FAC6-17BC-DC83-1B4269F16618}"/>
              </a:ext>
            </a:extLst>
          </p:cNvPr>
          <p:cNvSpPr>
            <a:spLocks noGrp="1"/>
          </p:cNvSpPr>
          <p:nvPr>
            <p:ph type="body" sz="quarter" idx="15"/>
          </p:nvPr>
        </p:nvSpPr>
        <p:spPr/>
        <p:txBody>
          <a:bodyPr/>
          <a:lstStyle/>
          <a:p>
            <a:pPr>
              <a:spcBef>
                <a:spcPts val="0"/>
              </a:spcBef>
            </a:pPr>
            <a:r>
              <a:rPr lang="en-GB" dirty="0"/>
              <a:t>Source: Profit Ability 2, April 2024 – Short term benchmarks: Ebiquity, EssenceMediacom, Gain Theory, Mindshare, Wavemaker UK. Long Term Multipliers: EssenceMediacom, Gain Theory, Mindshare, Wavemaker UK. Immediate contribution = same week as advertising, Carryover = within 13 weeks, Sustained = within 2 years</a:t>
            </a:r>
          </a:p>
          <a:p>
            <a:pPr>
              <a:spcBef>
                <a:spcPts val="0"/>
              </a:spcBef>
            </a:pPr>
            <a:endParaRPr lang="en-GB" dirty="0"/>
          </a:p>
        </p:txBody>
      </p:sp>
      <p:graphicFrame>
        <p:nvGraphicFramePr>
          <p:cNvPr id="4" name="Chart 3">
            <a:extLst>
              <a:ext uri="{FF2B5EF4-FFF2-40B4-BE49-F238E27FC236}">
                <a16:creationId xmlns:a16="http://schemas.microsoft.com/office/drawing/2014/main" id="{2944CF13-7117-E9DE-3619-587FADD39D8E}"/>
              </a:ext>
            </a:extLst>
          </p:cNvPr>
          <p:cNvGraphicFramePr/>
          <p:nvPr/>
        </p:nvGraphicFramePr>
        <p:xfrm>
          <a:off x="642024" y="1381125"/>
          <a:ext cx="10800000" cy="396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77133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8D163-DE29-6BA6-A607-5B0CFC90BA77}"/>
              </a:ext>
            </a:extLst>
          </p:cNvPr>
          <p:cNvSpPr>
            <a:spLocks noGrp="1"/>
          </p:cNvSpPr>
          <p:nvPr>
            <p:ph type="title"/>
          </p:nvPr>
        </p:nvSpPr>
        <p:spPr/>
        <p:txBody>
          <a:bodyPr/>
          <a:lstStyle/>
          <a:p>
            <a:r>
              <a:rPr lang="en-US" dirty="0"/>
              <a:t>TV has the highest weekly saturation point</a:t>
            </a:r>
            <a:endParaRPr lang="en-GB" dirty="0"/>
          </a:p>
        </p:txBody>
      </p:sp>
      <p:sp>
        <p:nvSpPr>
          <p:cNvPr id="3" name="Text Placeholder 2">
            <a:extLst>
              <a:ext uri="{FF2B5EF4-FFF2-40B4-BE49-F238E27FC236}">
                <a16:creationId xmlns:a16="http://schemas.microsoft.com/office/drawing/2014/main" id="{3317D18E-7EF0-3D48-B0DF-1CA994B4B5E1}"/>
              </a:ext>
            </a:extLst>
          </p:cNvPr>
          <p:cNvSpPr>
            <a:spLocks noGrp="1"/>
          </p:cNvSpPr>
          <p:nvPr>
            <p:ph type="body" sz="quarter" idx="15"/>
          </p:nvPr>
        </p:nvSpPr>
        <p:spPr/>
        <p:txBody>
          <a:bodyPr/>
          <a:lstStyle/>
          <a:p>
            <a:pPr>
              <a:spcBef>
                <a:spcPts val="0"/>
              </a:spcBef>
            </a:pPr>
            <a:r>
              <a:rPr lang="en-US"/>
              <a:t>Saturation point based on all category average. Saturation ranking &amp; values will vary sector to sector</a:t>
            </a:r>
          </a:p>
          <a:p>
            <a:pPr>
              <a:spcBef>
                <a:spcPts val="0"/>
              </a:spcBef>
            </a:pPr>
            <a:r>
              <a:rPr lang="en-US"/>
              <a:t>Source: Profit Ability 2, April 2024 – Short term benchmarks: </a:t>
            </a:r>
            <a:r>
              <a:rPr lang="en-US" err="1"/>
              <a:t>Ebiquity</a:t>
            </a:r>
            <a:r>
              <a:rPr lang="en-US"/>
              <a:t>, </a:t>
            </a:r>
            <a:r>
              <a:rPr lang="en-US" err="1"/>
              <a:t>EssenceMediacom</a:t>
            </a:r>
            <a:r>
              <a:rPr lang="en-US"/>
              <a:t>, Gain Theory, Mindshare, Wavemaker UK.  Immediate effect = profit volume in week of advertising spend</a:t>
            </a:r>
          </a:p>
          <a:p>
            <a:pPr>
              <a:spcBef>
                <a:spcPts val="0"/>
              </a:spcBef>
            </a:pPr>
            <a:endParaRPr lang="en-GB"/>
          </a:p>
        </p:txBody>
      </p:sp>
      <p:graphicFrame>
        <p:nvGraphicFramePr>
          <p:cNvPr id="6" name="Chart 5">
            <a:extLst>
              <a:ext uri="{FF2B5EF4-FFF2-40B4-BE49-F238E27FC236}">
                <a16:creationId xmlns:a16="http://schemas.microsoft.com/office/drawing/2014/main" id="{14CC5F02-5FAC-424B-15ED-007D4DD9139E}"/>
              </a:ext>
            </a:extLst>
          </p:cNvPr>
          <p:cNvGraphicFramePr/>
          <p:nvPr/>
        </p:nvGraphicFramePr>
        <p:xfrm>
          <a:off x="561973" y="1381125"/>
          <a:ext cx="10800000" cy="396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7876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69C13-8714-B6AC-362E-96AF041618C8}"/>
              </a:ext>
            </a:extLst>
          </p:cNvPr>
          <p:cNvSpPr>
            <a:spLocks noGrp="1"/>
          </p:cNvSpPr>
          <p:nvPr>
            <p:ph type="title"/>
          </p:nvPr>
        </p:nvSpPr>
        <p:spPr>
          <a:xfrm>
            <a:off x="272955" y="359944"/>
            <a:ext cx="11919046" cy="1021181"/>
          </a:xfrm>
        </p:spPr>
        <p:txBody>
          <a:bodyPr>
            <a:normAutofit/>
          </a:bodyPr>
          <a:lstStyle/>
          <a:p>
            <a:r>
              <a:rPr lang="en-GB" sz="2900" dirty="0"/>
              <a:t>TV (Linear and BVOD) </a:t>
            </a:r>
            <a:r>
              <a:rPr lang="en-US" sz="2900" dirty="0"/>
              <a:t>accounts for over half of all ad-driven profit</a:t>
            </a:r>
            <a:endParaRPr lang="en-GB" sz="2900" dirty="0"/>
          </a:p>
        </p:txBody>
      </p:sp>
      <p:sp>
        <p:nvSpPr>
          <p:cNvPr id="3" name="Text Placeholder 2">
            <a:extLst>
              <a:ext uri="{FF2B5EF4-FFF2-40B4-BE49-F238E27FC236}">
                <a16:creationId xmlns:a16="http://schemas.microsoft.com/office/drawing/2014/main" id="{517AA81C-B2A9-9A4F-E88D-835251E1BC55}"/>
              </a:ext>
            </a:extLst>
          </p:cNvPr>
          <p:cNvSpPr>
            <a:spLocks noGrp="1"/>
          </p:cNvSpPr>
          <p:nvPr>
            <p:ph type="body" sz="quarter" idx="15"/>
          </p:nvPr>
        </p:nvSpPr>
        <p:spPr/>
        <p:txBody>
          <a:bodyPr/>
          <a:lstStyle/>
          <a:p>
            <a:pPr>
              <a:spcBef>
                <a:spcPts val="0"/>
              </a:spcBef>
            </a:pPr>
            <a:r>
              <a:rPr lang="en-GB" dirty="0"/>
              <a:t>Source: Profit Ability 2, April 2024 – Short term benchmarks: </a:t>
            </a:r>
            <a:r>
              <a:rPr lang="en-GB" dirty="0" err="1"/>
              <a:t>Ebiquity</a:t>
            </a:r>
            <a:r>
              <a:rPr lang="en-GB" dirty="0"/>
              <a:t>, </a:t>
            </a:r>
            <a:r>
              <a:rPr lang="en-GB" dirty="0" err="1"/>
              <a:t>EssenceMediacom</a:t>
            </a:r>
            <a:r>
              <a:rPr lang="en-GB" dirty="0"/>
              <a:t>, Gain Theory, Mindshare, Wavemaker UK.</a:t>
            </a:r>
          </a:p>
          <a:p>
            <a:pPr>
              <a:spcBef>
                <a:spcPts val="0"/>
              </a:spcBef>
            </a:pPr>
            <a:r>
              <a:rPr lang="en-GB" dirty="0"/>
              <a:t>Long Term Multipliers: </a:t>
            </a:r>
            <a:r>
              <a:rPr lang="en-GB" dirty="0" err="1"/>
              <a:t>EssenceMediacom</a:t>
            </a:r>
            <a:r>
              <a:rPr lang="en-GB" dirty="0"/>
              <a:t>, Gain Theory, Mindshare, Wavemaker UK</a:t>
            </a:r>
          </a:p>
        </p:txBody>
      </p:sp>
      <p:pic>
        <p:nvPicPr>
          <p:cNvPr id="5" name="Picture 4">
            <a:extLst>
              <a:ext uri="{FF2B5EF4-FFF2-40B4-BE49-F238E27FC236}">
                <a16:creationId xmlns:a16="http://schemas.microsoft.com/office/drawing/2014/main" id="{BF12F6F4-CD7A-21F2-113D-5BF60C4A45EE}"/>
              </a:ext>
            </a:extLst>
          </p:cNvPr>
          <p:cNvPicPr>
            <a:picLocks noChangeAspect="1"/>
          </p:cNvPicPr>
          <p:nvPr/>
        </p:nvPicPr>
        <p:blipFill>
          <a:blip r:embed="rId3"/>
          <a:stretch>
            <a:fillRect/>
          </a:stretch>
        </p:blipFill>
        <p:spPr>
          <a:xfrm>
            <a:off x="608211" y="1279525"/>
            <a:ext cx="10867625" cy="3694811"/>
          </a:xfrm>
          <a:prstGeom prst="rect">
            <a:avLst/>
          </a:prstGeom>
          <a:effectLst>
            <a:outerShdw blurRad="266700" dist="38100" dir="2700000" algn="tl" rotWithShape="0">
              <a:prstClr val="black">
                <a:alpha val="40000"/>
              </a:prstClr>
            </a:outerShdw>
          </a:effectLst>
        </p:spPr>
      </p:pic>
    </p:spTree>
    <p:extLst>
      <p:ext uri="{BB962C8B-B14F-4D97-AF65-F5344CB8AC3E}">
        <p14:creationId xmlns:p14="http://schemas.microsoft.com/office/powerpoint/2010/main" val="3847392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4C62DF-E903-EF0E-CBCA-EE87DEEEEA1F}"/>
              </a:ext>
            </a:extLst>
          </p:cNvPr>
          <p:cNvPicPr>
            <a:picLocks noChangeAspect="1"/>
          </p:cNvPicPr>
          <p:nvPr/>
        </p:nvPicPr>
        <p:blipFill>
          <a:blip r:embed="rId3"/>
          <a:stretch>
            <a:fillRect/>
          </a:stretch>
        </p:blipFill>
        <p:spPr>
          <a:xfrm>
            <a:off x="1510272" y="1058993"/>
            <a:ext cx="9171456" cy="4193640"/>
          </a:xfrm>
          <a:prstGeom prst="rect">
            <a:avLst/>
          </a:prstGeom>
          <a:effectLst>
            <a:outerShdw blurRad="266700" dist="38100" dir="2700000" algn="ctr" rotWithShape="0">
              <a:srgbClr val="000000">
                <a:alpha val="40000"/>
              </a:srgbClr>
            </a:outerShdw>
          </a:effectLst>
        </p:spPr>
      </p:pic>
      <p:sp>
        <p:nvSpPr>
          <p:cNvPr id="2" name="Title 1">
            <a:extLst>
              <a:ext uri="{FF2B5EF4-FFF2-40B4-BE49-F238E27FC236}">
                <a16:creationId xmlns:a16="http://schemas.microsoft.com/office/drawing/2014/main" id="{31A633AA-99C0-4795-AF77-8A309EAAC2F0}"/>
              </a:ext>
            </a:extLst>
          </p:cNvPr>
          <p:cNvSpPr>
            <a:spLocks noGrp="1"/>
          </p:cNvSpPr>
          <p:nvPr>
            <p:ph type="title"/>
          </p:nvPr>
        </p:nvSpPr>
        <p:spPr/>
        <p:txBody>
          <a:bodyPr>
            <a:normAutofit/>
          </a:bodyPr>
          <a:lstStyle/>
          <a:p>
            <a:r>
              <a:rPr lang="en-GB" dirty="0">
                <a:solidFill>
                  <a:schemeClr val="accent1"/>
                </a:solidFill>
              </a:rPr>
              <a:t>The TV screen drives the highest ad recall of all devices</a:t>
            </a:r>
            <a:endParaRPr lang="en-GB" sz="2800" dirty="0">
              <a:solidFill>
                <a:schemeClr val="accent1"/>
              </a:solidFill>
            </a:endParaRPr>
          </a:p>
        </p:txBody>
      </p:sp>
      <p:sp>
        <p:nvSpPr>
          <p:cNvPr id="5" name="Text Placeholder 4">
            <a:extLst>
              <a:ext uri="{FF2B5EF4-FFF2-40B4-BE49-F238E27FC236}">
                <a16:creationId xmlns:a16="http://schemas.microsoft.com/office/drawing/2014/main" id="{11D8E1B8-CA3D-15A8-5CE7-B49937472888}"/>
              </a:ext>
            </a:extLst>
          </p:cNvPr>
          <p:cNvSpPr>
            <a:spLocks noGrp="1"/>
          </p:cNvSpPr>
          <p:nvPr>
            <p:ph type="body" sz="quarter" idx="15"/>
          </p:nvPr>
        </p:nvSpPr>
        <p:spPr/>
        <p:txBody>
          <a:bodyPr/>
          <a:lstStyle/>
          <a:p>
            <a:r>
              <a:rPr lang="en-US" dirty="0"/>
              <a:t>Source: Context Effects, Map the Territory &amp; Tapestry Research, 2024</a:t>
            </a:r>
          </a:p>
        </p:txBody>
      </p:sp>
    </p:spTree>
    <p:extLst>
      <p:ext uri="{BB962C8B-B14F-4D97-AF65-F5344CB8AC3E}">
        <p14:creationId xmlns:p14="http://schemas.microsoft.com/office/powerpoint/2010/main" val="181567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7E052-016D-000D-4CE7-CD8DBB5667B7}"/>
              </a:ext>
            </a:extLst>
          </p:cNvPr>
          <p:cNvSpPr>
            <a:spLocks noGrp="1"/>
          </p:cNvSpPr>
          <p:nvPr>
            <p:ph type="title"/>
          </p:nvPr>
        </p:nvSpPr>
        <p:spPr>
          <a:xfrm>
            <a:off x="371475" y="359944"/>
            <a:ext cx="11820525" cy="1021181"/>
          </a:xfrm>
        </p:spPr>
        <p:txBody>
          <a:bodyPr>
            <a:normAutofit/>
          </a:bodyPr>
          <a:lstStyle/>
          <a:p>
            <a:r>
              <a:rPr lang="en-US" sz="2800" dirty="0"/>
              <a:t>TV is a trusted medium</a:t>
            </a:r>
          </a:p>
        </p:txBody>
      </p:sp>
      <p:sp>
        <p:nvSpPr>
          <p:cNvPr id="3" name="Text Placeholder 2">
            <a:extLst>
              <a:ext uri="{FF2B5EF4-FFF2-40B4-BE49-F238E27FC236}">
                <a16:creationId xmlns:a16="http://schemas.microsoft.com/office/drawing/2014/main" id="{72F860CA-3048-1390-7C39-EE84A0BABD12}"/>
              </a:ext>
            </a:extLst>
          </p:cNvPr>
          <p:cNvSpPr>
            <a:spLocks noGrp="1"/>
          </p:cNvSpPr>
          <p:nvPr>
            <p:ph type="body" sz="quarter" idx="15"/>
          </p:nvPr>
        </p:nvSpPr>
        <p:spPr/>
        <p:txBody>
          <a:bodyPr/>
          <a:lstStyle/>
          <a:p>
            <a:r>
              <a:rPr lang="en-GB" dirty="0"/>
              <a:t>Source</a:t>
            </a:r>
            <a:r>
              <a:rPr lang="en-US" dirty="0"/>
              <a:t>: IPA Databank 2014-2022 for profit cases *data available from 2016</a:t>
            </a:r>
            <a:endParaRPr lang="en-GB" dirty="0"/>
          </a:p>
        </p:txBody>
      </p:sp>
      <p:pic>
        <p:nvPicPr>
          <p:cNvPr id="5" name="Picture 4">
            <a:extLst>
              <a:ext uri="{FF2B5EF4-FFF2-40B4-BE49-F238E27FC236}">
                <a16:creationId xmlns:a16="http://schemas.microsoft.com/office/drawing/2014/main" id="{D2198AFC-238C-027E-A970-F59E56FA0094}"/>
              </a:ext>
            </a:extLst>
          </p:cNvPr>
          <p:cNvPicPr>
            <a:picLocks noChangeAspect="1"/>
          </p:cNvPicPr>
          <p:nvPr/>
        </p:nvPicPr>
        <p:blipFill>
          <a:blip r:embed="rId3"/>
          <a:stretch>
            <a:fillRect/>
          </a:stretch>
        </p:blipFill>
        <p:spPr>
          <a:xfrm>
            <a:off x="1455735" y="1264294"/>
            <a:ext cx="8660354" cy="3618791"/>
          </a:xfrm>
          <a:prstGeom prst="rect">
            <a:avLst/>
          </a:prstGeom>
          <a:effectLst>
            <a:outerShdw blurRad="266700" dist="38100" dir="2700000" algn="ctr" rotWithShape="0">
              <a:srgbClr val="000000">
                <a:alpha val="40000"/>
              </a:srgbClr>
            </a:outerShdw>
          </a:effectLst>
        </p:spPr>
      </p:pic>
      <p:grpSp>
        <p:nvGrpSpPr>
          <p:cNvPr id="11" name="Group 10">
            <a:extLst>
              <a:ext uri="{FF2B5EF4-FFF2-40B4-BE49-F238E27FC236}">
                <a16:creationId xmlns:a16="http://schemas.microsoft.com/office/drawing/2014/main" id="{791A554F-3AD2-89E0-8AD5-756412CA4344}"/>
              </a:ext>
            </a:extLst>
          </p:cNvPr>
          <p:cNvGrpSpPr/>
          <p:nvPr/>
        </p:nvGrpSpPr>
        <p:grpSpPr>
          <a:xfrm>
            <a:off x="9925522" y="5273288"/>
            <a:ext cx="2028365" cy="466476"/>
            <a:chOff x="9925522" y="5273288"/>
            <a:chExt cx="2028365" cy="466476"/>
          </a:xfrm>
        </p:grpSpPr>
        <p:pic>
          <p:nvPicPr>
            <p:cNvPr id="8" name="Picture 7">
              <a:extLst>
                <a:ext uri="{FF2B5EF4-FFF2-40B4-BE49-F238E27FC236}">
                  <a16:creationId xmlns:a16="http://schemas.microsoft.com/office/drawing/2014/main" id="{31513230-041B-AF2E-E8FF-6763A3C8B34F}"/>
                </a:ext>
              </a:extLst>
            </p:cNvPr>
            <p:cNvPicPr>
              <a:picLocks noChangeAspect="1"/>
            </p:cNvPicPr>
            <p:nvPr/>
          </p:nvPicPr>
          <p:blipFill>
            <a:blip r:embed="rId4"/>
            <a:stretch>
              <a:fillRect/>
            </a:stretch>
          </p:blipFill>
          <p:spPr>
            <a:xfrm>
              <a:off x="9925522" y="5301706"/>
              <a:ext cx="1257665" cy="409640"/>
            </a:xfrm>
            <a:prstGeom prst="rect">
              <a:avLst/>
            </a:prstGeom>
          </p:spPr>
        </p:pic>
        <p:pic>
          <p:nvPicPr>
            <p:cNvPr id="10" name="Picture 9">
              <a:extLst>
                <a:ext uri="{FF2B5EF4-FFF2-40B4-BE49-F238E27FC236}">
                  <a16:creationId xmlns:a16="http://schemas.microsoft.com/office/drawing/2014/main" id="{5BCDDEBF-453B-9232-0EB7-178293DF6D87}"/>
                </a:ext>
              </a:extLst>
            </p:cNvPr>
            <p:cNvPicPr>
              <a:picLocks noChangeAspect="1"/>
            </p:cNvPicPr>
            <p:nvPr/>
          </p:nvPicPr>
          <p:blipFill>
            <a:blip r:embed="rId5"/>
            <a:stretch>
              <a:fillRect/>
            </a:stretch>
          </p:blipFill>
          <p:spPr>
            <a:xfrm>
              <a:off x="11183187" y="5273288"/>
              <a:ext cx="770700" cy="466476"/>
            </a:xfrm>
            <a:prstGeom prst="rect">
              <a:avLst/>
            </a:prstGeom>
          </p:spPr>
        </p:pic>
      </p:grpSp>
    </p:spTree>
    <p:extLst>
      <p:ext uri="{BB962C8B-B14F-4D97-AF65-F5344CB8AC3E}">
        <p14:creationId xmlns:p14="http://schemas.microsoft.com/office/powerpoint/2010/main" val="3364355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THUMBNAIL_REFRESH" val="1"/>
  <p:tag name="ARTICULATE_SLIDE_COUNT" val="36"/>
  <p:tag name="ISPRING_SCORM_RATE_SLIDES" val="0"/>
  <p:tag name="ISPRING_SCORM_RATE_QUIZZES" val="0"/>
  <p:tag name="ISPRING_SCORM_PASSING_SCORE" val="0.000000"/>
  <p:tag name="ISPRING_ULTRA_SCORM_COURSE_ID" val="A32961C3-60E5-4515-91E3-535CC9F0099D"/>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22"/>
  <p:tag name="ISPRINGCLOUDFOLDERPATH" val="Repository/Nickable Charts/Ultimate Nickables/"/>
  <p:tag name="ISPRINGCLOUDFOLDERDOMAIN" val="https://thinkbox.ispringcloud.eu"/>
  <p:tag name="ISPRING_PLAYERS_CUSTOMIZATION" val="UEsDBBQAAgAIACJV40qpAcR2+wIAALAIAAAUAAAAdW5pdmVyc2FsL3BsYXllci54bWytVU1v2zAMPadA/4Ohe6WkH2sb2C26AsUO61Ag67ZboNqKrcW2PEmum/76UZK/53QrsEMCm+J7pMhH2r9+yVLvmUnFRR6gBZ4jj+WhiHgeB+jx693RBbq+Ojzwi5TumPR4FKAy5wZAU+RFTIWSFxrAD1QnAeoZMDAjr5BcSK53wH0G3G2k41N0eDADl1wFKNG6WBJSVRXmChB5rERaGhKFQ5GRQjLFcs0kcWkgr8Eu9d/R8MtETvSuYKqHLPT7A9ckLceL4gOS6gQLGZPj+XxBftx/XoUJy+gRz5WmeciQB5Wc2VI+0XB7L6IyZcrYZr5LcsW0NklY28zXS764yD0lwwA5h3XGlKIxUzjNY0QclkyA/U1KVVLzqAGt4VVbXvNav7V5XzdutnOkcy7Kp5SrBI76kM46CfTJMKqf2etaBT02CrozTMiT7FfJJYvs67dWjPMFcgFbxdk8sapCOICnOxpqIXe3AAMV1R3EbdOwaxq2oJYDt9FXHQVqbrthVJeSNaWa+c88YuILlZIaWVxpWTKfjIw1lgzBPnFXrpvUNcRPdJae/UNvjN+oNT/VW52xgP/RmE9A1NaE5xF7uePgo1kGNdUMim1sWBcpNjG7nFT5lPV0PTC5HOumwEU8TWXMYAwjqinp7GQflEmqwCUs5QjbO9gLTnicpPDTkwzj0700GZXbSYbewV5wKsLtBLQ1t2Uk4zqOxNQqyCcT68QPS6VFxl+tPAd7Ri+tDt8auebopuDtwfn8j1EcxGgGc4MmVpd56u2r5vDBzKlWnc+6cJaBWmEemC4L59XMQlmMfCK2oWWqb/s5NfuwBx3lPDUd01zfQe+iWvFX5lU8Ml+6xYmpScKMZgL04eKkxwD9hO0yCG9N+yJuRN7UAWNi39y/rWiz5evWua7v67APNXzmrHIYN1MfQR2xFGUejXqIi+4jolLYaTeSUS9lG7jR4hhEKooAncJDfefLs8vuyueLywZr83pwgV0u71jpdcKdgkit6/Yifr0b4PE3UEsDBBQAAgAIAOtiAlMxtD4H3QQAAGoSAAAdAAAAdW5pdmVyc2FsL2NvbW1vbl9tZXNzYWdlcy5sbmetWG1v2zYQ/l6g/4EQUGADurQd0KIYEgeyxDhCZMqV6DjZMAiMxNhEKNHTi1Pv037Nfth+yY6U7dhNCklJAduQaN1zx3t57qjj06+ZRCtelELlJ9aHo/cW4nmiUpHPT6wpPfvls4XKiuUpkyrnJ1auLHQ6eP3qWLJ8XrM5h+vXrxA6znhZwm050HcP90ikJ9ZkGDvBeGKT69gPRkE89EbWwFHZkuVr5Ku5+unXT5+/fvj46efjdxu5LjDR2Pb9QyBkkD6+7wBEaBj4MaBhPyb4iloD/dtPLphS3yPYGmwu+klPQnxpDfRvq9w0DDGhceR7Lo69KCYBNb7wMcWuNbhWNVqwFUeVQivB71G14BDHShQclVKk5o9EwUJe8zZlbjC2PRKHOKKh51AvINYgUkWxfmtgWV0tVAHqSpSKkt1InhqdkDHm/2XBS1DNKsgoBJ9qIeBJlTGRH7WrnhE/sN3YnkziMY4iewTOpbtNAdIB/L2oFvBfytVbUHGfS8VSdFtwAAwixJZLKZLmSREtC23hRLJ1qxWhPfPIKKZB4EcxJu52xRrgPEVuwfRme6KEdoRDAChYyYtnyMYm1404sqXsh3Dujc59+FJtwrmYLyR8q752TDBkwoTnbVKQqTiEHI+iWRC62mmgCjG0ZGV5r4r0IEv349kG7BEngEJw6B441RhbYMgPAexVFDyp2sB8e0qc83hICVwOMTjXZ3WeLDrKQYU8maT7KVlDrPYTrzX/N2jxMLiCEgdGCvpIBBdARBd9JK5xBOSBozYZYl96I1tTgSafLTNsmSdhutDlGrEkATkd0pVQdQkr2iXAD4aDyn5aIvxlCpnk2f4T/NYAQrBNDs3FioMJRdqe0cC2DnZ1Tn+Zer/HZ7bnYzeGJAfqialpA1oZA+LMVYWYlEpvAPSydMXyhKMbnjAd2DU8lorUPKYT0FjyVy3+RqzakO6bDV8TF1+9Oepp2gHFP7Ywq0swr6p4tqzaVO+Z/xwrdLF914QuW3+e/sjBxA694LtByti6CVKXyJQiq2XTC14cn51lfWPUasQLPdU9Wj/akqgh/aEHrDUUqrsEhmFDNzaYD2R3KY+cgaJJ0zuguXj5bQ+dJNgAEIWei3EJrjow4VJzfnf5GR5GHoXGMeM3pahapzJTjU2Ang5tAmOw5BV/KMYbfquAxyRnq2Y4g/ZoIt0a0L3Z76BfUI/6YDIBwPlmriqRFBnYn3bAnI7x1gMNzR/sZKZqmZrileLOUD34ts7446nytlCZWZWs3CZv02lOX2JFs7mwUTrpMZfs6q9zfPbK7/lRirAdwiTi2MTR44uja1V2FIIS0K7wabSdfqAWMlYlC2irt6rO045AzVHGxWc2gG32HHFWJIv//vm3I8Y3ljSraLP6Wy8QPZcBC+Id2B9EVbz8sw2E2sNDOXPTRWpz9NvKdTwJUg+y8IccsVjTWjKVwdJRu15I8k3QbEpt53wMdRCZtFd1kbRPafsIYzu8AC4zxwNrMGbFHRAhVUr2QjGutgaXerAz0eoj/HAEX/FCO6mP8Msait429Sax7brmhQSUIJw375rOmcKBJ9m8mZBq3hnMObcJsO03eDwVVV/AEOPdCwd9qDYHWB9OyJBGHWrTNLgtlwFdNPcPZLF63O92d6V5K3T8bu8l0f9QSwMEFAACAAgA62ICU0dLVwP8AwAAFxEAACcAAAB1bml2ZXJzYWwvZmxhc2hfcHVibGlzaGluZ19zZXR0aW5ncy54bWzVWO9y2kYQ/85T3KiTj0F2atcOA3g8thgzwUCR3CbT6XgO3YKuPt2puhOEfOrT9MH6JN3TYQwBJyIpnWQYD+i0+9u/v13JzYv3qSAzyDVXsuUd1488AjJWjMtpy7uLOi/PPaINlYwKJaHlSeWRi3atmRVjwXUSgjEoqgnCSN3ITMtLjMkavj+fz+tcZ7m9q0RhEF/XY5X6WQ4apIHczwRd4JdZZKC9JUIFAPxLlVyqtWs1QpoO6VaxQgDhDD2X3AZFRUdQnXi+ExvT+GGaq0KyKyVUTvLpuOX9cH5pP48yDuqapyBtTnQbD+2xaVDGuPWCipB/AJIAnybo7tmJR+acmaTlvTqxKCjtb6OU2C50alGuFOZAmiV8CoYyaqi7dPYMvDf68cAdsYWkKY8jvENs/C3vOroPe93r4L4/iILw/ia67Tkf9lCKgrfRHkpRN+oF+8hXhb95NwxGvW7/zX00GPSi7vBJCzO6kZCmv5mxJmZWFXkMq4Q1TVKkY0m5wB79KI0aDHa5oPkUItXhWMQJFRo88kcG058LKrhZIBmOkAwPANmlziA2I1u2lmfyArwnOAeIjmEtVy1x+nrVEmfnG6H7zvpTWDu9bFJjaJxg8+BZ6VrTXz96FJsouRGavSZjJdgqIEjHwPo0hTVKhA9cdlDy2CMTLILAUAcZSBJSiTTkBsOPVwC6GGvDTUm/zlL6MudUEMTDOQHkNtxKR5zQXG9kfZV52/xx+7e+MqB/d+lwR8+J/qoKwchCFUTwByBGESx1keKvBMg6ocgkV2l5ipQ3RAuOzs04zIFdVDH0Dk2kBWrifMkEGGfhz4J/IGOYqBxxgc5wGuE51w6/vhdwRrV+AqWPPr5wNOn2r4O3L2yAlM2ojPcEx/6ANDOHwKcYu1RoQgiF2VyDwMzEtNBQ1odxVopVCbP+5RXRPC2Eq/h/XZc16ANW5zBW6MLVqEphPutBZbMJnZWctDwroZGNHEviMPFGjIOGywKqAsZUEiXFgtAYh7m2DJ9xVWg8cVx20PqLHHSqhMvS1SnOQzSWM8iroB0dv/rx5PSns/PXjbr/z19/v/yk0nLBDQW11tyGu3p2g1bT+miPfkbpE9t0S7ej8tS2KNsyuvsJYbnJtud807c7aPdKKjfnt7qRwuBydHVDRkF414vCRpWG6CtknYkT7KiJfaasojO4i7AkQRXR4Sj4pZIbWJtKbAjCSnCDSnG8qSI1cpt6uLalK7mA43zqxhMOdMFTjp35XVD0ObZ8Pbv/F4Z+9UOjo/iBGAo0jxOs6sE64buYgodM8beUNXe1et3beL9r+jvfpO2dlEueYi7tpl+9frdPT47wjXHnrVoN0Tb/mdGu/QtQSwMEFAACAAgA62ICU6GEF03jAgAAlAoAACEAAAB1bml2ZXJzYWwvZmxhc2hfc2tpbl9zZXR0aW5ncy54bWyVVsFu4jAQve9XRNl706XdlpUCElAqVepuqxb17iRDYuHYke3Q8vdrxw6xgUAaCymeec8zHj9PiMUG0+mPIIjTmnOgcgVlRZCEgKISJuGqwHSTsK8Av1cc0zxQzh3wQFpYGBkyI4y/g5QKIrSltQU4m4RJLSWjVymjUkW4ooyXiITTn9fNE0cN8hKLbYErzmPzXOCsUQpdmOEUG+P3vR59hJSVFaK7Z5azqwSlm5yzmmYX4xS7CjhR1dQb/3O/WPYGIFjIJ1VgL6flWI9hlIqDEKBTulvqcZFFUAKkjXT+VA44Xajzuz+gbbHAsqHNfunRR6tQDn6RxzM9+vFUre4Rrpej0c3deYKEL6mgNyM9eqGN8r+1OKvq6jsaqTjLdUF9zvxuMetXy55DGMrU9VOE0fz2cXx7kaA3pAMpxsNYjz6GLc/tgx4OyL669z7W15Uz8qrretAQ9KEnBKaS1xBH7cz4RME+X2qp7kfrdy0d5lXl/IpqAdM1IsLCOmMHfINPTDMXZS0d5IORuoSFSdhF+o6OsFjMm2bhZLg3OSly2B7hHGOH/KfqeoR0jB3yneAMXijZWY+T7KHLkNpDniN7nOfrr7xAkZpm1tvOWq+O9KyvrnBStYYWU7IMpkKns8Il6IOLo8ZmUoqOcoop2uIcSczoX41Lds1mRBwdOKzWTisrllgSOCW4JkfVpt1yNXNfj9brC9J8FrrNmXkgVRefhMzoMgwsZxI2a5iP4TGcMgliKBhJidKiVJ+8wRTdhBUe+BNds6GkEvEN8BVjpDdOHDlViKPTdY5tMU4dAK3LBPhSnRuGVji+zeAKnBdE/eQHhk/IfEKP0zBloZajCO916RisCADxtGhVaybGU9ZEYgJbINbrGJoN9+0sFkqlfYKbyWdYS1dy1jJIk7ZXdMfp9TnPcYLwofJiftdxHQNkL1Eimp15N7/tw04uXmtu+5nWuQsyBqslb2nlP66hMup/o/8BUEsDBBQAAgAIAOtiAlOpYJAf6AMAAKgQAAAmAAAAdW5pdmVyc2FsL2h0bWxfcHVibGlzaGluZ19zZXR0aW5ncy54bWzVWO9u2kgQ/85TrHzqx+K0l15SZIiixCioBDjs3LWqqmjxDngv613Xu4bST/c0fbA+yY29hEAgqWnL5U4oAo9nfvP3t2PHO/mUCDKFTHMlm86L+oFDQEaKcTlpOldh+/mxQ7ShklGhJDQdqRxy0qp5aT4SXMcBGIOqmiCM1I3UNJ3YmLThurPZrM51mhV3lcgN4ut6pBI3zUCDNJC5qaBz/DLzFLSzQKgAgH+JkguzVq1GiGeRLhXLBRDOMHLJi6SouDCJcFyrNaLRzSRTuWRnSqiMZJNR0/nl+LT43OpYpHOegCxKolsoLMSmQRnjRRBUBPwzkBj4JMZojw4dMuPMxE3n5WGBgtruJkqJbTOnBcqZwhJIs4BPwFBGDbWX1p+BT0bfCqyIzSVNeBTiHVKk33TOw+ug2zn3r3v90A+uL8LLro1hB6PQfxvuYBR2wq6/i35V+It3A3/Y7fTeXIf9fjfsDO6ssKJrBfHc9Yp5WFmVZxEsC+aZOE9GknKBI3qvjBoMDrmg2QRC1ebYxDEVGhzyVwqT33MquJkjFw6QCzcA6alOITLDom1Nx2Q5OHdwFhADw14uR+LV6+VIHB2vpe5a73dpbY3So8bQKMbhQVkZmueuim7VxkqupVZck5ESbJkQJCNgPZpggQdt6ZAxVl1gbv0UJAmoRNpxg/lGSwudj7ThpqRbe6F9mnEqCFIKzwUgl8FG/lFMM71W5mWpi2mPWu97yoD+YPO3oodU/1S5YGSuciL4DRCjCPY2T/BXDGSVQWScqaSUCqoN0YJjcFMOM2AnVRy9QxdJjpZ4nqQCjPXwMeefyQjGKkNcoFM8fVDOtcWv7wScUq3vQOltjM8sLzq9c//tsyJByqZURjuC40BAkpp94FPMXSp0IYTCaq5AYGUimmso+8M4K9WqpFn//o5onuTCdvxn92UFeo/d2Y8XOrc9qtKYb0ZQ2W1MpyUnC56V0MhGji2xmHgjwjOIyxyqAkZUEiXFnNAIT29dMHzKVa5RYrlsofV3BWhNCZdlqBN8JEBnGYOsCtrBi5e/Hr767ej4daPufv37y/NHjRYbbSBo4c2utLMHV2Y1q3uL8xtGj6zPDdu2ypJiRNmG0+2PBIvVtXnOe26xdLbvoHJV3ltBo6fbQYF/Ojy7IEM/uOqGQaPKCPQU8sxEMc7QuHhsrGLTvwqxCX4V1cHQ/6NSGNiNSvPvB5Xg+pXyeFNFa2h382BlL1cKAQ/wiT2Q8AgXPOE4i/8LUj7Ejx/n87/Cya3PhfxRUloa74mTQLMoxj7urfdPd9I9XVX/S4WyV8vXtrX3NM/d+kZcQ/n6fxdatX8AUEsDBBQAAgAIAOtiAlMyYqOLkAEAAAMGAAAfAAAAdW5pdmVyc2FsL2h0bWxfc2tpbl9zZXR0aW5ncy5qc42Uy27CMBBF93xFlG4r1AYKaXc8glSJRaV2V3XhhCFEOLZlOykp4t+LEx6247R4NvHVyR3PWJ59zzsuP/G9F29ff9f7N3Nfa6A0yQu4N3XcoedK9wXOVvCR5YAzAr6FlOdfL/LhSriMfVKbxtW7shWan08dNFPaGmGhi9wBChdYOsBvF7hzgD8XsKfV1dSkNToupKSkn1Aigcg+oTxHNePfPdRLL9GCaQm8QRf1cqBrlIBh+jd5dXwaq9C5hOYMkWpJU9qPUbJNOS3Iqst1UzHgxyvfnmp5Hs8iww5nQr5KyO3EUaiim2QchIBT3lGkwgljFAPWfNvdtFDDuF2QRZeZyOSZnjyq0GmGUmh1KZyoMDFy9LK5hygIBqM2J2EnG2IQqDAIjCrgt1hRVrAbLpBxmqqOtNDpaDYxr/KCYopWGUkbLpgOF+HQyanDKtsGnIcqdPBa6HCuwjeeELWe0Mbx+vKu0eF695YmjaF0ziqsrEvXIMAukbhE6hJZ5xRqDxJpDxK1//S+/juNbdc7/AJQSwMEFAACAAgATmlyVCkQ9LPCDwAAfiUAABcAAAB1bml2ZXJzYWwvdW5pdmVyc2FsLnBuZ+2a+1tSWffAabrNVF6apsbJC1Zv01zKa6lh4liWNaVNmmmmkjliXtDQQAGBKZ+ypoScSkdRaOI188o0hBcUtJs0KZJ5IUSlYowAlUQOKAh8wXrf7/P+D/7AOex99uectfZaZ+21zrMv/xQWYrNi/QoQCGRzYH9wOAi0JBgEWpz26TJLz+GXoWGW06Ls8JDdoIYeJ7mlsSQ5KDQIBLpHXjmXsNTS/uzM/uPZIJDtI+tvES/z7s8g0OY1B4KDjubGT4xIrozn4HlT2fTiY4Wh2277FIbWI8oeR6xZG/x4cPcf9zZrlj8MOu0W4NrfuIRz7fPPf/1CfPRbTdQK1snHxSvil/y47f5q3AaHoKzVHprdQf8uCTKf+1bFx4ADZRRBz+TcywDcWyD3UT7Tf7qi1EhI7qHO7spB91QOeAgCzA8Vik3kepe2LOBpmgrra5G0Y1u1YR+LlOoijbXbSMuduyy/sMjSbRvEIlPprur+Eio141NLx5n9NeeclhapCCpDnw3IOuII69pBALed6b3oPy0dV/WHvNR6seBuzNNK0Vfzfw/ZWwe8+XSj5fiDU9ASy+nSpkvWS8glqy1HV5LrJ5bT49WWKQb94nfe+jT7kAVoAVqAFqAFaAFagBagBWgBWoAWoAVoAVqAFqAFaAFagBagBeh/ocYVG3NiTR2KCBo+C2AxiNnAiApPTPKhQOCocYXD4L1y50TLOLRvAyyTVc1omeMH4pF0ViLiRIm8S1ITATMcb6D42m60fssduBI485rlLhiHoLYqf+8h7bCAYpxqeWCeR+BjBitxQpAeGMLi/1EvUkJ38bmZqdL5D8Zc7eZSfKhzn+jesh7eTEQ+fi5fHnkSBPKFGV/N/nRqv6APNqs4C7OQG8JGSgwEzwedQY9r92gDUYeSeev9cMnGmiZ2BuOTxSA/GLCnWkYlvh7y/utRmchEssUooCMyOyeLgG/T4ei6HKThhISFFePt6uLNK1Vl1MDpQRzYjz2cO+RInKoIEWbrxLAs3oiq7XWeVmmTiZMTahPjiCQdj0KUVwhVBa2TmJMAm0aTNCkb/SdQW/kujihR05ya3JCZl97fiCqFMrRpbeMpTbXiuwwmd3JKg4eQoziYtQ6gjtmaKIWLolubc/ZdhG4ivb1pw6XYa6XOSsTAbTW1S8eYNNw0kOMuuUX6VXdtPczYm7G3KOb3QdQI0Wx03LvOJ0J33FkFGUSNf7+uX77WVm/auvYgvOjkCLqKQ6qUWuVgk7jcoTsZ9J5aRuupAxXxhoim1ra5A+IB1AAgBAZ9pGNa+a544K11cmVVo2lvriU3Cuh7aNgMDkO3ZnWw29NuEtCYmnCc2GD4ey7c+IVpO8P08h+I6NBI5lpQZ59bu9SkZPzmoKJ5hh/1e3fyz4xWlKw+eziR7ubfeW/oTmM9o4k7iRQPMQixx/ZX855bHk1jhU6Ijy8rmi4TIRaD/oQByi8KtNwNXaUTum8SFFHJcAP326B/znePR6tSr+f2rlSJMHT9Z6bmT+FE+Eoz1y5Zl8SJqTLVGeh7nrEnBiuaepDkwrEkHoNpchI46upvH3hCut54ImcIWiHsznAE/WKE9Pt+4ZzcKKHfqDYfy200U+w/KNYAX/mqVH8Zb07thAArfhn73uElTfSQuGpVlyFrnfcgImdI6VCPS093DB5KaaJUNB6W7WCKl4FOEhug6pes5PiCACYevJl/k7zLK2BZ1eYPtovjr+vwljK+daoi1LTHtv0FY14wOzgU68YwS4pQZJugn5mlIz4gkAE5aM5+tdfikuTf4EJz79SdJUWZeOWJ2mQq5i17TDPrzp15w4qIL0MaxlBXFVmV0IYJOLOtUJUn8xe6t5ePARo0fUzIln/Uo5JA54sw9fGbf1J9iSyDVSfg1roUMzp28nGXrs5rcnpLgE8j3q4IPTSRAbeffcmDNmLNBglx5JFdYJ5Gx6niZvanSH1QpRD8znktA9Gz7mgeayw9rimj/mWfjIwNjSnuE+7Ejea+6NYS7/M1ntENNBxYr3TSpRz1JuwKo0FdeJVjExlerW20py3Li/xVbdko+YtKx2G0GFHrTpztEjZGO2/7TqGBeEg12h0c/iFwv765kcJX+7jgNb3KEvOwDJpzNkagxmJbe9VpI2fhPGxU1WcbOZcqKqIgF/uB+8jV3YRI13fSEwm3YEFHqiLL330zYPY/iI99fXuyymr20e4D5EIIcZWf0a+arNSQ3AGgULUnHJZWgX6BnoAvLUJJEhXg8+GSVrhMqGsZm3eRkQHcgXEvpgwP7GFQkfUv3WDcvD3d0VRYamG0eIDXtdS8xy7g7Fl9sy10opv04DTlK/KDZhinoSHRg8A9GsGrg7oI+wBkxTHe6+auYiSHw083EDbK1gfrzx1dToe64Z+nJvT25XR6eWke1MjPA6WCvLd61KCssjaygjB8Lm60c8aV8eRQXMi85lwOlx9njU2RV0TX3+zd9isOCYlYqa5EXfkZHaHbu/c8pAeQOSz/zqd7Mh+Cz6t8ghRXnB19YdE73JPOYNAPVTNaG9oFjuACABNyDSVmsUen2DqEj7GwtR3cLzGbqEckaal6XBTtmExIAzCcH3/+YHJfu/gW7IRoUNsnmE5FHFc+NG0guI/j6qMFZoV0lHt732F8fHHa43gGSWCn1EAQsYszvZhSjyE4lvasGcYCo2ImdDOzzSa3HSwY63AldFKQZohpF8o4+MDMBmkETaVeUUTFbu0m8SCydcH6MFW+Zxh4riHRiAG/pHLn/FihFcdKvpI19+GKm3rt1FCO6n3ZGNAvS6J5+w92iCihxHw3qa5W7xIp8e5UJXcRnyrAPRDiR+ENM7Ak0glHbdmZWUzAljrBYea+cVmh9PtLhoJMJvh2BRzOS7jP7+f2Z7+ydcBvxcaNGEZpZAM0THXiCd206BQMXT7mKeH1Jyagdw3ubHJ9sbzBVp1VbPen1Das4ljnzknbnXJSzOg+ok3ce8W55+5rY+IP40erWHHJ6LpzTF+KyZ971TnAaKzs5j4QwNFiEGgcDmbGOmp3cwcv7uAcq+tLo5jyVq0HMKX1qw3CRCxeJGyfqN04L5bG8x1whiE2YDIDZRMCJSZLJfMa16AKhczy0TvkWS7cKpPONdyfW074AQiCTr7qT0kqlzbkjEwMbM2kt1/Ut00+1ze73N3RpawWlKArrGvnaLpeBSAlgXrDQblqwxb+eOMi0Es+9I7w4kFnD2y9X80F0wHVhhd9jLJ3HeGeCVpqdlWFCOmA8MavSk2VKKR6tgGj8rp0tVhQ6l9zY1Q2ppmo0LZoUpItwrTYM+zlIOSR8/s5dSl51c/VWMX0X4JS57RX4/w7xMz7V9tN4eZ3AzIgmRZoIiXxZ+ykfh/sJDGO6hgB4iECFhGdNqBvJnhAuaIUxlplG4EV8uQ8Ut/yOl0vhCvURqWP2MQ+xB/3u9pYCl22A3h2U988+NgIuOXvRwRS4g+SO2V9AXgcx+W/VhP6Rtbne4rl8XkaOXP5cfcfFJD/Gm5Ron31V0T3dEwAgBHJLHETwjCJumrBOKOgPh5lcPa926doEyX9UmLxs8BvALtEfLwCF9meVdfue0NPjZTlDMeZFh/3bkVYkp/pyzxaszY9zZLr2JT0CWyUgphhYfbDmJKe+A1Zw5r1TebhsdDg5I+WlctYeOwEjn9AOc6N5Xj9G/ZtuKGt/Dpp1ieCfEE0FS2Lzd8feE3xIAJcQvjhqvtXipIvCsXAohPF96WT16CcBnpPGucnuVLpf6u9ccpWjigWBlIH0ZgfhBYlDj0hrQDroO+pAzTzE1g91HzBffTVdTKUy55G6JwRm652/A2PMD8HDi4tUeB+rIARZUqpyEequ0KdX35bGXgjRUhFInyB4XrqI+cmPxXrlPE4czI0EoeP7txxCnanm5B26nqpc36vTx/vVhVM3gvLVhmQyvGpNqRZvxNQRyXrtST/t5SwgGVw3pt/WaJeqv7B9pr8+6tWxBXvM14XIfW3dBXP+6rcAeeWtsV65XrVtamkKSmgS6HHqZ6K7sVj+SdcojnqRl+XveRMokHM03cyBS6ICPFgEly4tO3nka3tdgO6c1ObiQCS6J7SdVr8wQo5vDFL2jb3wI4RoBzKK057NKaJuSf8bYcx3xj/Tpf9oFeth3g46bjrLW7tOe/WnfIvv7sxqhuqgiKO9k0lxoqFPEvQMsz8WmaxxtcROvxHHVyCUxW3+klN0ju20ZnebrttkZaVSB4ZiJIpdIy5B9vPd1tTOxFqkftOxof1fOrVzVohFeVssqyNN3yioOqnGr/yztDPNr4dswQvOm2m1EAirIWvgw62GEbaW7BKhrlXQS0wXT3R/YioZ9QSzZ3me50w0zQxzMxNf9P2IYAIqqCGf/4/1YiAYbHYVWEH7VtcrTfFMvuxgmtJ72dmqsxJwB+BpoJNwJR6botJ//cAZXSqtW+p75eSrZ+coYskJaHlH7Mh7OTslw0BBsiwNeFKUhBvirRRSWWuWUGWFSeEkTvheMwMSATD9v6myWpzrugTdphjE+ZtrZnJNjbo2tL9M2yYoI5COBHmg4yfN4NWOaoLuN9nuDy8wlusOvKsTZcPpk6av15StNKLmRiAfZJG0F98fgS+8t1fw5NbVHnCs/5u3OOgV/uY7e4UPzLRQ+kDb7IBdZgGcD86qbu1mBseUWBMOltF+fxDnrbf/u/tK0HDp7W6pDUAriA5oNWUsQkEouwky3J90+AGf4hGJMtWFuY//aN97h28O4WA3WW4WWqZmrFPsLPQjYSkt4M+/7lBsvGvZ+xJdqHV+8+guVogMx63D+0XoaJ4ioVHENl3I3TydFoTC2m/858XaObb7RdqTYZhEaWGoJkSwGC7hLyuaWVopGRGK+EmFPHrE9eBmnvHVV13FDo7wRtwN7sHPzcvnf9j3Zqd/KGpn4TjyVP5nYX5+x9S+stl5dow42VfCZOtO6dr25pb/s9IuxZX20oA6H1PfL4ULwbrNdtB7zeZtd1miyNYqrNqcJjzMz1wP423J5YpNJU/sVtvKV7G6ghlZT4Uk2bmJgM3rbC88FAbsDcLYckb4qzbh2wTjGz50NS1wXHKpOFrS0037MTgTjuHqDarC4jqqRRQiiRXK6IjUsXs7nG2tUwsdc26Ut1xRLVF7dgO+NcKiK+vuF/ZQDTozLma2h2sQgdrFZl9/uk2BU9yVqeIbJIgNZIpkuI+JBNt3afzavOH0lL2gmsWr7fWmlfqYp5W1pJ3+QSssV63j1zZohmedj8ksJabfsEDu90GzEqDJZL+ngH6uEGo32lpUdlhvPZv+cX5rT+3hkIEgGv4tCaKy8a+fzYgv2Dtztg7AKnBzJ0+VmtefifxhleZW0Ghtf/A3rDght0nz/8fUEsDBBQAAgAIAE5pclTAqrEVSgAAAGsAAAAbAAAAdW5pdmVyc2FsL3VuaXZlcnNhbC5wbmcueG1ss7GvyM1RKEstKs7Mz7NVMtQzULK34+WyKShKLctMLVeoAIoBBSFASaESyDVCcMszU0oygEIGZhYIwYzUzPSMElslCwOERn2gmQBQSwECAAAUAAIACAAiVeNKqQHEdvsCAACwCAAAFAAAAAAAAAABAAAAAAAAAAAAdW5pdmVyc2FsL3BsYXllci54bWxQSwECAAAUAAIACADrYgJTMbQ+B90EAABqEgAAHQAAAAAAAAABAAAAAAAtAwAAdW5pdmVyc2FsL2NvbW1vbl9tZXNzYWdlcy5sbmdQSwECAAAUAAIACADrYgJTR0tXA/wDAAAXEQAAJwAAAAAAAAABAAAAAABFCAAAdW5pdmVyc2FsL2ZsYXNoX3B1Ymxpc2hpbmdfc2V0dGluZ3MueG1sUEsBAgAAFAACAAgA62ICU6GEF03jAgAAlAoAACEAAAAAAAAAAQAAAAAAhgwAAHVuaXZlcnNhbC9mbGFzaF9za2luX3NldHRpbmdzLnhtbFBLAQIAABQAAgAIAOtiAlOpYJAf6AMAAKgQAAAmAAAAAAAAAAEAAAAAAKgPAAB1bml2ZXJzYWwvaHRtbF9wdWJsaXNoaW5nX3NldHRpbmdzLnhtbFBLAQIAABQAAgAIAOtiAlMyYqOLkAEAAAMGAAAfAAAAAAAAAAEAAAAAANQTAAB1bml2ZXJzYWwvaHRtbF9za2luX3NldHRpbmdzLmpzUEsBAgAAFAACAAgATmlyVCkQ9LPCDwAAfiUAABcAAAAAAAAAAAAAAAAAoRUAAHVuaXZlcnNhbC91bml2ZXJzYWwucG5nUEsBAgAAFAACAAgATmlyVMCqsRVKAAAAawAAABsAAAAAAAAAAQAAAAAAmCUAAHVuaXZlcnNhbC91bml2ZXJzYWwucG5nLnhtbFBLBQYAAAAACAAIAGACAAAbJgAAAAA="/>
  <p:tag name="ISPRING_PRESENTATION_TITLE" val="Chart of the Month - September 2023"/>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ThinkboxPowerPoint_Template_Nov17_FINAL.pptx" id="{3F326CAD-93B2-44EF-A03C-22051131FAD6}" vid="{43955D0F-805C-462F-9BA3-8D8784816F2A}"/>
    </a:ext>
  </a:extLst>
</a:theme>
</file>

<file path=ppt/theme/theme2.xml><?xml version="1.0" encoding="utf-8"?>
<a:theme xmlns:a="http://schemas.openxmlformats.org/drawingml/2006/main" name="1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ThinkboxPowerPointTemplate</Template>
  <TotalTime>0</TotalTime>
  <Words>2693</Words>
  <Application>Microsoft Office PowerPoint</Application>
  <PresentationFormat>Widescreen</PresentationFormat>
  <Paragraphs>131</Paragraphs>
  <Slides>9</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Aptos</vt:lpstr>
      <vt:lpstr>Arial</vt:lpstr>
      <vt:lpstr>Arial (Body)</vt:lpstr>
      <vt:lpstr>Calibri</vt:lpstr>
      <vt:lpstr>Proxima Nova Rg</vt:lpstr>
      <vt:lpstr>Thinkbox</vt:lpstr>
      <vt:lpstr>1_Thinkbox</vt:lpstr>
      <vt:lpstr>Viewing to ad-supported quality content grows</vt:lpstr>
      <vt:lpstr>Ads are more noticed when people are relaxed and/or in a good mood</vt:lpstr>
      <vt:lpstr>Creatively consistent brands report more very large business effects</vt:lpstr>
      <vt:lpstr>Optimal ad mix varies dramatically by product sector</vt:lpstr>
      <vt:lpstr>Linear TV creates nearly half of all ad-generated profit</vt:lpstr>
      <vt:lpstr>TV has the highest weekly saturation point</vt:lpstr>
      <vt:lpstr>TV (Linear and BVOD) accounts for over half of all ad-driven profit</vt:lpstr>
      <vt:lpstr>The TV screen drives the highest ad recall of all devices</vt:lpstr>
      <vt:lpstr>TV is a trusted medium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Chart of the Month - September 2023</dc:title>
  <dc:creator>Nailah Uddin</dc:creator>
  <cp:lastModifiedBy>Nailah Uddin</cp:lastModifiedBy>
  <cp:revision>52</cp:revision>
  <dcterms:created xsi:type="dcterms:W3CDTF">2022-12-21T11:21:32Z</dcterms:created>
  <dcterms:modified xsi:type="dcterms:W3CDTF">2025-03-12T09:30:48Z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C1462182-D2AD-484E-BA59-D92BD6CB2974</vt:lpwstr>
  </property>
  <property fmtid="{D5CDD505-2E9C-101B-9397-08002B2CF9AE}" pid="3" name="ArticulatePath">
    <vt:lpwstr>Presentation1</vt:lpwstr>
  </property>
</Properties>
</file>