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147376566" r:id="rId2"/>
    <p:sldId id="2147376565" r:id="rId3"/>
    <p:sldId id="2147376358" r:id="rId4"/>
    <p:sldId id="2147376357" r:id="rId5"/>
    <p:sldId id="2147376238" r:id="rId6"/>
    <p:sldId id="2147376334" r:id="rId7"/>
    <p:sldId id="2147376106" r:id="rId8"/>
    <p:sldId id="11433" r:id="rId9"/>
    <p:sldId id="4837" r:id="rId10"/>
    <p:sldId id="294" r:id="rId11"/>
    <p:sldId id="2146848293"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 name="July 2023" id="{4272B85A-D9E2-4A48-8F41-F7B738AFA369}">
          <p14:sldIdLst>
            <p14:sldId id="2147376334"/>
          </p14:sldIdLst>
        </p14:section>
        <p14:section name="June 2023" id="{338938A5-9D75-4C01-8775-04EC31E103AF}">
          <p14:sldIdLst>
            <p14:sldId id="2147376106"/>
          </p14:sldIdLst>
        </p14:section>
        <p14:section name="May 2023" id="{7E5CB8B5-502C-4523-AB68-E32446463897}">
          <p14:sldIdLst>
            <p14:sldId id="11433"/>
          </p14:sldIdLst>
        </p14:section>
        <p14:section name="April 2023" id="{FDDF3C6B-B772-4899-9A22-491CB9D2E2F0}">
          <p14:sldIdLst>
            <p14:sldId id="4837"/>
          </p14:sldIdLst>
        </p14:section>
        <p14:section name="March 2023" id="{A1B43CEC-BC90-4358-B87B-648AEEB536BF}">
          <p14:sldIdLst>
            <p14:sldId id="294"/>
          </p14:sldIdLst>
        </p14:section>
        <p14:section name="February 2023" id="{80FABFB5-3832-424B-9677-62E7AF73FBD0}">
          <p14:sldIdLst>
            <p14:sldId id="2146848293"/>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3898" autoAdjust="0"/>
  </p:normalViewPr>
  <p:slideViewPr>
    <p:cSldViewPr snapToGrid="0" showGuides="1">
      <p:cViewPr varScale="1">
        <p:scale>
          <a:sx n="93" d="100"/>
          <a:sy n="93" d="100"/>
        </p:scale>
        <p:origin x="1158"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Hybrid/Electric/Alternative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7.8162218743035972E-2</c:v>
                </c:pt>
                <c:pt idx="1">
                  <c:v>0.23034380008292435</c:v>
                </c:pt>
                <c:pt idx="2">
                  <c:v>0.50074805181001314</c:v>
                </c:pt>
                <c:pt idx="3">
                  <c:v>0.71584237733762734</c:v>
                </c:pt>
                <c:pt idx="4">
                  <c:v>0.75340460259762798</c:v>
                </c:pt>
              </c:numCache>
            </c:numRef>
          </c:val>
          <c:extLst>
            <c:ext xmlns:c16="http://schemas.microsoft.com/office/drawing/2014/chart" uri="{C3380CC4-5D6E-409C-BE32-E72D297353CC}">
              <c16:uniqueId val="{00000000-4C0C-4FDE-95C4-C21C7B6B2782}"/>
            </c:ext>
          </c:extLst>
        </c:ser>
        <c:ser>
          <c:idx val="1"/>
          <c:order val="1"/>
          <c:tx>
            <c:strRef>
              <c:f>Sheet1!$A$3</c:f>
              <c:strCache>
                <c:ptCount val="1"/>
                <c:pt idx="0">
                  <c:v>4x4/SUV/Crossovers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Sheet1!$B$3:$F$3</c:f>
              <c:numCache>
                <c:formatCode>0%</c:formatCode>
                <c:ptCount val="5"/>
                <c:pt idx="0">
                  <c:v>0.42474001568640091</c:v>
                </c:pt>
                <c:pt idx="1">
                  <c:v>0.36767342660039259</c:v>
                </c:pt>
                <c:pt idx="2">
                  <c:v>0.24745946296868412</c:v>
                </c:pt>
                <c:pt idx="3">
                  <c:v>0.12780661399189602</c:v>
                </c:pt>
                <c:pt idx="4">
                  <c:v>0.14588342584373268</c:v>
                </c:pt>
              </c:numCache>
            </c:numRef>
          </c:val>
          <c:extLst>
            <c:ext xmlns:c16="http://schemas.microsoft.com/office/drawing/2014/chart" uri="{C3380CC4-5D6E-409C-BE32-E72D297353CC}">
              <c16:uniqueId val="{00000001-4C0C-4FDE-95C4-C21C7B6B2782}"/>
            </c:ext>
          </c:extLst>
        </c:ser>
        <c:ser>
          <c:idx val="2"/>
          <c:order val="2"/>
          <c:tx>
            <c:strRef>
              <c:f>Sheet1!$A$4</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Sheet1!$B$4:$F$4</c:f>
              <c:numCache>
                <c:formatCode>0%</c:formatCode>
                <c:ptCount val="5"/>
                <c:pt idx="0">
                  <c:v>0.49709776557056307</c:v>
                </c:pt>
                <c:pt idx="1">
                  <c:v>0.40198277331668308</c:v>
                </c:pt>
                <c:pt idx="2">
                  <c:v>0.25179248522130265</c:v>
                </c:pt>
                <c:pt idx="3">
                  <c:v>0.15635100867047666</c:v>
                </c:pt>
                <c:pt idx="4">
                  <c:v>0.10071197155863937</c:v>
                </c:pt>
              </c:numCache>
            </c:numRef>
          </c:val>
          <c:extLst>
            <c:ext xmlns:c16="http://schemas.microsoft.com/office/drawing/2014/chart" uri="{C3380CC4-5D6E-409C-BE32-E72D297353CC}">
              <c16:uniqueId val="{00000002-4C0C-4FDE-95C4-C21C7B6B2782}"/>
            </c:ext>
          </c:extLst>
        </c:ser>
        <c:dLbls>
          <c:dLblPos val="ctr"/>
          <c:showLegendKey val="0"/>
          <c:showVal val="1"/>
          <c:showCatName val="0"/>
          <c:showSerName val="0"/>
          <c:showPercent val="0"/>
          <c:showBubbleSize val="0"/>
        </c:dLbls>
        <c:gapWidth val="70"/>
        <c:overlap val="100"/>
        <c:axId val="572474560"/>
        <c:axId val="572471648"/>
      </c:barChart>
      <c:catAx>
        <c:axId val="57247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1648"/>
        <c:crosses val="autoZero"/>
        <c:auto val="1"/>
        <c:lblAlgn val="ctr"/>
        <c:lblOffset val="100"/>
        <c:noMultiLvlLbl val="0"/>
      </c:catAx>
      <c:valAx>
        <c:axId val="57247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r>
                  <a:rPr lang="en-GB" sz="1200" b="1" i="0" baseline="0">
                    <a:effectLst/>
                  </a:rPr>
                  <a:t>Proportion of linear TV expenditure</a:t>
                </a:r>
                <a:endParaRPr lang="en-GB" sz="1200">
                  <a:effectLst/>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Body)"/>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928228990412E-2"/>
          <c:y val="3.5054702398875842E-2"/>
          <c:w val="0.92916931049069373"/>
          <c:h val="0.81608476362541416"/>
        </c:manualLayout>
      </c:layout>
      <c:barChart>
        <c:barDir val="col"/>
        <c:grouping val="stacked"/>
        <c:varyColors val="0"/>
        <c:ser>
          <c:idx val="0"/>
          <c:order val="0"/>
          <c:tx>
            <c:strRef>
              <c:f>Sheet1!$A$2</c:f>
              <c:strCache>
                <c:ptCount val="1"/>
                <c:pt idx="0">
                  <c:v>Spend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_-* #,##0_-;\-* #,##0_-;_-* "-"??_-;_-@_-</c:formatCode>
                <c:ptCount val="5"/>
                <c:pt idx="0">
                  <c:v>51.380175999999999</c:v>
                </c:pt>
                <c:pt idx="1">
                  <c:v>74.788641999999996</c:v>
                </c:pt>
                <c:pt idx="2">
                  <c:v>78.242418999999998</c:v>
                </c:pt>
                <c:pt idx="3">
                  <c:v>99.441395</c:v>
                </c:pt>
                <c:pt idx="4">
                  <c:v>107.979895</c:v>
                </c:pt>
              </c:numCache>
            </c:numRef>
          </c:val>
          <c:extLst>
            <c:ext xmlns:c16="http://schemas.microsoft.com/office/drawing/2014/chart" uri="{C3380CC4-5D6E-409C-BE32-E72D297353CC}">
              <c16:uniqueId val="{00000000-AC51-49AB-A3C2-6F2D1A4E2EFC}"/>
            </c:ext>
          </c:extLst>
        </c:ser>
        <c:dLbls>
          <c:showLegendKey val="0"/>
          <c:showVal val="0"/>
          <c:showCatName val="0"/>
          <c:showSerName val="0"/>
          <c:showPercent val="0"/>
          <c:showBubbleSize val="0"/>
        </c:dLbls>
        <c:gapWidth val="15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dirty="0">
                    <a:latin typeface="+mj-lt"/>
                  </a:rPr>
                  <a:t>AVE TIME VIEWED PER </a:t>
                </a:r>
                <a:r>
                  <a:rPr lang="en-GB" u="sng" dirty="0">
                    <a:latin typeface="+mj-lt"/>
                  </a:rPr>
                  <a:t>VIEWER</a:t>
                </a:r>
                <a:r>
                  <a:rPr lang="en-GB" dirty="0">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3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08/01/2024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08/01/2024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Barb data allows us to dive into the detail of viewing patterns with great granularity. This month’s Chart of the Month breaks down viewing to the various platforms in terms of the average number of people watching per day (for at least 3 minutes) compared with the average time spent watching per viewer (i.e. only counting those who watched on that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SVOD services such as Netflix has a daily reach of 12.4 million people and a view time of 1hr 47 mins, whilst other AVOD services (covering Chili, Rakuten TV, Samsung TV Plus, Red Bull TV, </a:t>
            </a:r>
            <a:r>
              <a:rPr lang="en-US" sz="1800" dirty="0" err="1">
                <a:effectLst/>
                <a:latin typeface="Calibri" panose="020F0502020204030204" pitchFamily="34" charset="0"/>
                <a:ea typeface="Calibri" panose="020F0502020204030204" pitchFamily="34" charset="0"/>
              </a:rPr>
              <a:t>TVPlayer</a:t>
            </a:r>
            <a:r>
              <a:rPr lang="en-US" sz="1800" dirty="0">
                <a:effectLst/>
                <a:latin typeface="Calibri" panose="020F0502020204030204" pitchFamily="34" charset="0"/>
                <a:ea typeface="Calibri" panose="020F0502020204030204" pitchFamily="34" charset="0"/>
              </a:rPr>
              <a:t>, Vevo, W4FREE, and </a:t>
            </a:r>
            <a:r>
              <a:rPr lang="en-US" sz="1800" dirty="0" err="1">
                <a:effectLst/>
                <a:latin typeface="Calibri" panose="020F0502020204030204" pitchFamily="34" charset="0"/>
                <a:ea typeface="Calibri" panose="020F0502020204030204" pitchFamily="34" charset="0"/>
              </a:rPr>
              <a:t>YuppTV</a:t>
            </a:r>
            <a:r>
              <a:rPr lang="en-US" sz="1800" dirty="0">
                <a:effectLst/>
                <a:latin typeface="Calibri" panose="020F0502020204030204" pitchFamily="34" charset="0"/>
                <a:ea typeface="Calibri" panose="020F0502020204030204" pitchFamily="34" charset="0"/>
              </a:rPr>
              <a:t>) have a collective average daily reach of 83,000 viewers and a view time of 38 mins a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10</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Analysis from Barb shows that people in the UK spent an average of 4 hours, 26 minutes a day viewing content during the final month of 2022. Using Barb’s definition of ‘total identified viewing’*, this month’s Chart of the Month shows that the majority of this viewing (2 hours, 57 minutes) was spent watching broadcaster channels and VOD services. Broadcaster TV also accounted for the highest monthly 4-screen reach (93.7%).</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terms of devices, the TV set is the most popular screen for broadcaster viewing (2 hours, 54 minutes) and SVOD/AVOD viewing (37 minutes). For video-sharing services like YouTube, TV set viewing accounts for the smallest proportion (11.4 minutes), with three times as much video-sharing viewing taking place on other devices (34 minutes).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Total identified viewing includes: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broadcaster viewing</a:t>
            </a:r>
            <a:r>
              <a:rPr lang="en-US" sz="18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SVOD/AVOD viewing</a:t>
            </a:r>
            <a:r>
              <a:rPr lang="en-US" sz="18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video-sharing </a:t>
            </a:r>
            <a:r>
              <a:rPr lang="en-US" sz="18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11</a:t>
            </a:fld>
            <a:endParaRPr lang="en-GB"/>
          </a:p>
        </p:txBody>
      </p:sp>
    </p:spTree>
    <p:extLst>
      <p:ext uri="{BB962C8B-B14F-4D97-AF65-F5344CB8AC3E}">
        <p14:creationId xmlns:p14="http://schemas.microsoft.com/office/powerpoint/2010/main" val="20403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3</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4</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This month’s Chart of the Month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6</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‘BVOD Almighty: Reach and Return’</a:t>
            </a:r>
            <a:r>
              <a:rPr lang="en-US" sz="1800" dirty="0">
                <a:solidFill>
                  <a:srgbClr val="FF00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 identified a segment which is key to BVOD’s incremental reach. This ‘middle tier’ of viewers accounts for 7% of linear TV viewing, but makes up 28% of BVOD consumption, making them a vital audience to extend campaigns through BVOD. As a result, we call them the ‘Reach Extenders’.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This month’s Chart of the Month looks into this valuable audience further and shows the times that you are most likely to reach them. Analysis from Barb shows that the Reach Extenders’ peak viewing hours are 8-11pm, with a higher likelihood of viewing occurring at the weekend.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For more information on Reach Extenders and the key genres and shows that over index for this audience, check out our new Future Focus Report.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7</a:t>
            </a:fld>
            <a:endParaRPr lang="en-GB" dirty="0"/>
          </a:p>
        </p:txBody>
      </p:sp>
    </p:spTree>
    <p:extLst>
      <p:ext uri="{BB962C8B-B14F-4D97-AF65-F5344CB8AC3E}">
        <p14:creationId xmlns:p14="http://schemas.microsoft.com/office/powerpoint/2010/main" val="41081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This month’s Chart of the Month shows how TV has the ability to help drive societal change.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Looking more closely at the motor sector, analysis from Nielsen Ad Intel shows the movement of TV expenditure towards the promotion of electric vehicles/hybrid cars and away from 4x4/SUV (sports utility vehicle)/Crossovers. Data shows that in 2022, electric vehicle/hybrid advertising was three quarters of the motors category’s linear TV investment compared to just 8% in 2018.</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1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month’s Chart of the Month looks at the growth in TV expenditure in the B2B sector. According to Nielsen Ad Intel, B2B brands have more than doubled their investment in TV advertising over the past four years, reaching £108m in 2022.</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Analysis shows that there has been growth in TV expenditure from B2B advertisers each year across 2019 – 2021. This growth was also seen in 2022, a 9% increase from the previous year, with the largest spend attributed to web hosting firm </a:t>
            </a:r>
            <a:r>
              <a:rPr lang="en-GB" sz="1800" dirty="0" err="1">
                <a:effectLst/>
                <a:latin typeface="Calibri" panose="020F0502020204030204" pitchFamily="34" charset="0"/>
                <a:ea typeface="Calibri" panose="020F0502020204030204" pitchFamily="34" charset="0"/>
              </a:rPr>
              <a:t>Ionos</a:t>
            </a:r>
            <a:r>
              <a:rPr lang="en-GB" sz="1800" dirty="0">
                <a:effectLst/>
                <a:latin typeface="Calibri" panose="020F0502020204030204" pitchFamily="34" charset="0"/>
                <a:ea typeface="Calibri" panose="020F0502020204030204" pitchFamily="34" charset="0"/>
              </a:rPr>
              <a:t> By 1&amp;1, spending £13.5m in total (+194% vs. the previous year). Other top advertisers within the B2B sector include financial services company Sage Group (£13.4m), Intuit (£11.2m), accounting software service Xero (£8.4m), followed by NatWest who increased their spend by 326% to £7.2m.</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AF87405B-5B13-4883-8B1B-D3A55F57D209}" type="slidenum">
              <a:rPr lang="en-GB" smtClean="0"/>
              <a:t>9</a:t>
            </a:fld>
            <a:endParaRPr lang="en-GB"/>
          </a:p>
        </p:txBody>
      </p:sp>
    </p:spTree>
    <p:extLst>
      <p:ext uri="{BB962C8B-B14F-4D97-AF65-F5344CB8AC3E}">
        <p14:creationId xmlns:p14="http://schemas.microsoft.com/office/powerpoint/2010/main" val="2357284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08/01/2024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08/01/2024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08/01/2024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08/01/2024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08/01/2024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08/01/2024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chart" Target="../charts/chart2.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GB" dirty="0"/>
              <a:t>Commercial broadcasters are unrivalled for scale</a:t>
            </a:r>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p:txBody>
          <a:bodyPr/>
          <a:lstStyle/>
          <a:p>
            <a:r>
              <a:rPr lang="en-GB" dirty="0"/>
              <a:t>Source: Barb /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t>Bubble</a:t>
            </a:r>
            <a:r>
              <a:rPr lang="en-GB" sz="1100" b="1" baseline="0" dirty="0"/>
              <a:t> area represents total volume of daily viewing </a:t>
            </a:r>
            <a:endParaRPr lang="en-GB" sz="1100" b="1" dirty="0"/>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dirty="0">
                <a:solidFill>
                  <a:schemeClr val="bg2"/>
                </a:solidFill>
              </a:rPr>
              <a:t>All Individuals – All devices</a:t>
            </a:r>
          </a:p>
        </p:txBody>
      </p:sp>
    </p:spTree>
    <p:extLst>
      <p:ext uri="{BB962C8B-B14F-4D97-AF65-F5344CB8AC3E}">
        <p14:creationId xmlns:p14="http://schemas.microsoft.com/office/powerpoint/2010/main" val="253800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F6034-8413-8B21-3F45-276865326FC4}"/>
              </a:ext>
            </a:extLst>
          </p:cNvPr>
          <p:cNvSpPr>
            <a:spLocks noGrp="1"/>
          </p:cNvSpPr>
          <p:nvPr>
            <p:ph type="title"/>
          </p:nvPr>
        </p:nvSpPr>
        <p:spPr/>
        <p:txBody>
          <a:bodyPr/>
          <a:lstStyle/>
          <a:p>
            <a:r>
              <a:rPr lang="en-GB" dirty="0"/>
              <a:t>Broadcaster TV was two thirds of Barb’s identified viewing in Dec 2022</a:t>
            </a:r>
          </a:p>
        </p:txBody>
      </p:sp>
      <p:sp>
        <p:nvSpPr>
          <p:cNvPr id="6" name="Text Placeholder 5">
            <a:extLst>
              <a:ext uri="{FF2B5EF4-FFF2-40B4-BE49-F238E27FC236}">
                <a16:creationId xmlns:a16="http://schemas.microsoft.com/office/drawing/2014/main" id="{6A156684-D743-0530-CD70-FC15274EB640}"/>
              </a:ext>
            </a:extLst>
          </p:cNvPr>
          <p:cNvSpPr>
            <a:spLocks noGrp="1"/>
          </p:cNvSpPr>
          <p:nvPr>
            <p:ph type="body" sz="quarter" idx="15"/>
          </p:nvPr>
        </p:nvSpPr>
        <p:spPr/>
        <p:txBody>
          <a:bodyPr/>
          <a:lstStyle/>
          <a:p>
            <a:r>
              <a:rPr lang="en-GB" dirty="0"/>
              <a:t>Source: BARB, Individuals 4+, Barb Online Multiple Screens Network,  1</a:t>
            </a:r>
            <a:r>
              <a:rPr lang="en-GB" baseline="30000" dirty="0"/>
              <a:t>st</a:t>
            </a:r>
            <a:r>
              <a:rPr lang="en-GB" dirty="0"/>
              <a:t> – 31</a:t>
            </a:r>
            <a:r>
              <a:rPr lang="en-GB" baseline="30000" dirty="0"/>
              <a:t>st</a:t>
            </a:r>
            <a:r>
              <a:rPr lang="en-GB" dirty="0"/>
              <a:t> December 2022</a:t>
            </a:r>
          </a:p>
        </p:txBody>
      </p:sp>
      <p:pic>
        <p:nvPicPr>
          <p:cNvPr id="4" name="Picture 3">
            <a:extLst>
              <a:ext uri="{FF2B5EF4-FFF2-40B4-BE49-F238E27FC236}">
                <a16:creationId xmlns:a16="http://schemas.microsoft.com/office/drawing/2014/main" id="{3EB235FE-969A-B338-17E0-D91D83098DD3}"/>
              </a:ext>
            </a:extLst>
          </p:cNvPr>
          <p:cNvPicPr>
            <a:picLocks noChangeAspect="1"/>
          </p:cNvPicPr>
          <p:nvPr/>
        </p:nvPicPr>
        <p:blipFill>
          <a:blip r:embed="rId3"/>
          <a:stretch>
            <a:fillRect/>
          </a:stretch>
        </p:blipFill>
        <p:spPr>
          <a:xfrm>
            <a:off x="2267863" y="1293774"/>
            <a:ext cx="7420148" cy="3834946"/>
          </a:xfrm>
          <a:prstGeom prst="rect">
            <a:avLst/>
          </a:prstGeom>
          <a:effectLst>
            <a:outerShdw blurRad="241300" dist="38100" dir="2700000" algn="tl" rotWithShape="0">
              <a:prstClr val="black">
                <a:alpha val="40000"/>
              </a:prstClr>
            </a:outerShdw>
          </a:effectLst>
        </p:spPr>
      </p:pic>
    </p:spTree>
    <p:extLst>
      <p:ext uri="{BB962C8B-B14F-4D97-AF65-F5344CB8AC3E}">
        <p14:creationId xmlns:p14="http://schemas.microsoft.com/office/powerpoint/2010/main" val="121906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dirty="0"/>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B0-EB64-71F1-50CE-D877A42B8B6B}"/>
              </a:ext>
            </a:extLst>
          </p:cNvPr>
          <p:cNvSpPr>
            <a:spLocks noGrp="1"/>
          </p:cNvSpPr>
          <p:nvPr>
            <p:ph type="title"/>
          </p:nvPr>
        </p:nvSpPr>
        <p:spPr/>
        <p:txBody>
          <a:bodyPr/>
          <a:lstStyle/>
          <a:p>
            <a:r>
              <a:rPr lang="en-GB" dirty="0"/>
              <a:t>Late evenings and weekends are valuable dayparts when targeting ‘Reach Extenders’</a:t>
            </a:r>
          </a:p>
        </p:txBody>
      </p:sp>
      <p:sp>
        <p:nvSpPr>
          <p:cNvPr id="3" name="Text Placeholder 2">
            <a:extLst>
              <a:ext uri="{FF2B5EF4-FFF2-40B4-BE49-F238E27FC236}">
                <a16:creationId xmlns:a16="http://schemas.microsoft.com/office/drawing/2014/main" id="{EFD09B86-EBB4-497A-77C8-2E451A2B4900}"/>
              </a:ext>
            </a:extLst>
          </p:cNvPr>
          <p:cNvSpPr>
            <a:spLocks noGrp="1"/>
          </p:cNvSpPr>
          <p:nvPr>
            <p:ph type="body" sz="quarter" idx="15"/>
          </p:nvPr>
        </p:nvSpPr>
        <p:spPr/>
        <p:txBody>
          <a:bodyPr/>
          <a:lstStyle/>
          <a:p>
            <a:r>
              <a:rPr lang="en-GB" dirty="0"/>
              <a:t>Source: Barb Q3 2022, commercial linear &amp; BVOD, ‘Reach Extender’ index vs all adults.</a:t>
            </a:r>
          </a:p>
        </p:txBody>
      </p:sp>
      <p:graphicFrame>
        <p:nvGraphicFramePr>
          <p:cNvPr id="6" name="Table 5">
            <a:extLst>
              <a:ext uri="{FF2B5EF4-FFF2-40B4-BE49-F238E27FC236}">
                <a16:creationId xmlns:a16="http://schemas.microsoft.com/office/drawing/2014/main" id="{71B37619-C1C0-4A5D-6088-C903DA424AFF}"/>
              </a:ext>
            </a:extLst>
          </p:cNvPr>
          <p:cNvGraphicFramePr>
            <a:graphicFrameLocks noGrp="1"/>
          </p:cNvGraphicFramePr>
          <p:nvPr/>
        </p:nvGraphicFramePr>
        <p:xfrm>
          <a:off x="696001" y="1386778"/>
          <a:ext cx="10799997" cy="3060896"/>
        </p:xfrm>
        <a:graphic>
          <a:graphicData uri="http://schemas.openxmlformats.org/drawingml/2006/table">
            <a:tbl>
              <a:tblPr/>
              <a:tblGrid>
                <a:gridCol w="818277">
                  <a:extLst>
                    <a:ext uri="{9D8B030D-6E8A-4147-A177-3AD203B41FA5}">
                      <a16:colId xmlns:a16="http://schemas.microsoft.com/office/drawing/2014/main" val="1806483096"/>
                    </a:ext>
                  </a:extLst>
                </a:gridCol>
                <a:gridCol w="415905">
                  <a:extLst>
                    <a:ext uri="{9D8B030D-6E8A-4147-A177-3AD203B41FA5}">
                      <a16:colId xmlns:a16="http://schemas.microsoft.com/office/drawing/2014/main" val="1538823417"/>
                    </a:ext>
                  </a:extLst>
                </a:gridCol>
                <a:gridCol w="415905">
                  <a:extLst>
                    <a:ext uri="{9D8B030D-6E8A-4147-A177-3AD203B41FA5}">
                      <a16:colId xmlns:a16="http://schemas.microsoft.com/office/drawing/2014/main" val="79622860"/>
                    </a:ext>
                  </a:extLst>
                </a:gridCol>
                <a:gridCol w="415905">
                  <a:extLst>
                    <a:ext uri="{9D8B030D-6E8A-4147-A177-3AD203B41FA5}">
                      <a16:colId xmlns:a16="http://schemas.microsoft.com/office/drawing/2014/main" val="2756284042"/>
                    </a:ext>
                  </a:extLst>
                </a:gridCol>
                <a:gridCol w="415905">
                  <a:extLst>
                    <a:ext uri="{9D8B030D-6E8A-4147-A177-3AD203B41FA5}">
                      <a16:colId xmlns:a16="http://schemas.microsoft.com/office/drawing/2014/main" val="3069061691"/>
                    </a:ext>
                  </a:extLst>
                </a:gridCol>
                <a:gridCol w="415905">
                  <a:extLst>
                    <a:ext uri="{9D8B030D-6E8A-4147-A177-3AD203B41FA5}">
                      <a16:colId xmlns:a16="http://schemas.microsoft.com/office/drawing/2014/main" val="2202483552"/>
                    </a:ext>
                  </a:extLst>
                </a:gridCol>
                <a:gridCol w="415905">
                  <a:extLst>
                    <a:ext uri="{9D8B030D-6E8A-4147-A177-3AD203B41FA5}">
                      <a16:colId xmlns:a16="http://schemas.microsoft.com/office/drawing/2014/main" val="2440722257"/>
                    </a:ext>
                  </a:extLst>
                </a:gridCol>
                <a:gridCol w="415905">
                  <a:extLst>
                    <a:ext uri="{9D8B030D-6E8A-4147-A177-3AD203B41FA5}">
                      <a16:colId xmlns:a16="http://schemas.microsoft.com/office/drawing/2014/main" val="2570441528"/>
                    </a:ext>
                  </a:extLst>
                </a:gridCol>
                <a:gridCol w="415905">
                  <a:extLst>
                    <a:ext uri="{9D8B030D-6E8A-4147-A177-3AD203B41FA5}">
                      <a16:colId xmlns:a16="http://schemas.microsoft.com/office/drawing/2014/main" val="2589442507"/>
                    </a:ext>
                  </a:extLst>
                </a:gridCol>
                <a:gridCol w="415905">
                  <a:extLst>
                    <a:ext uri="{9D8B030D-6E8A-4147-A177-3AD203B41FA5}">
                      <a16:colId xmlns:a16="http://schemas.microsoft.com/office/drawing/2014/main" val="1293656484"/>
                    </a:ext>
                  </a:extLst>
                </a:gridCol>
                <a:gridCol w="415905">
                  <a:extLst>
                    <a:ext uri="{9D8B030D-6E8A-4147-A177-3AD203B41FA5}">
                      <a16:colId xmlns:a16="http://schemas.microsoft.com/office/drawing/2014/main" val="236201853"/>
                    </a:ext>
                  </a:extLst>
                </a:gridCol>
                <a:gridCol w="415905">
                  <a:extLst>
                    <a:ext uri="{9D8B030D-6E8A-4147-A177-3AD203B41FA5}">
                      <a16:colId xmlns:a16="http://schemas.microsoft.com/office/drawing/2014/main" val="2928495749"/>
                    </a:ext>
                  </a:extLst>
                </a:gridCol>
                <a:gridCol w="415905">
                  <a:extLst>
                    <a:ext uri="{9D8B030D-6E8A-4147-A177-3AD203B41FA5}">
                      <a16:colId xmlns:a16="http://schemas.microsoft.com/office/drawing/2014/main" val="3795462426"/>
                    </a:ext>
                  </a:extLst>
                </a:gridCol>
                <a:gridCol w="415905">
                  <a:extLst>
                    <a:ext uri="{9D8B030D-6E8A-4147-A177-3AD203B41FA5}">
                      <a16:colId xmlns:a16="http://schemas.microsoft.com/office/drawing/2014/main" val="1057430591"/>
                    </a:ext>
                  </a:extLst>
                </a:gridCol>
                <a:gridCol w="415905">
                  <a:extLst>
                    <a:ext uri="{9D8B030D-6E8A-4147-A177-3AD203B41FA5}">
                      <a16:colId xmlns:a16="http://schemas.microsoft.com/office/drawing/2014/main" val="2788663056"/>
                    </a:ext>
                  </a:extLst>
                </a:gridCol>
                <a:gridCol w="415905">
                  <a:extLst>
                    <a:ext uri="{9D8B030D-6E8A-4147-A177-3AD203B41FA5}">
                      <a16:colId xmlns:a16="http://schemas.microsoft.com/office/drawing/2014/main" val="1043662734"/>
                    </a:ext>
                  </a:extLst>
                </a:gridCol>
                <a:gridCol w="415905">
                  <a:extLst>
                    <a:ext uri="{9D8B030D-6E8A-4147-A177-3AD203B41FA5}">
                      <a16:colId xmlns:a16="http://schemas.microsoft.com/office/drawing/2014/main" val="1140841557"/>
                    </a:ext>
                  </a:extLst>
                </a:gridCol>
                <a:gridCol w="415905">
                  <a:extLst>
                    <a:ext uri="{9D8B030D-6E8A-4147-A177-3AD203B41FA5}">
                      <a16:colId xmlns:a16="http://schemas.microsoft.com/office/drawing/2014/main" val="2408719949"/>
                    </a:ext>
                  </a:extLst>
                </a:gridCol>
                <a:gridCol w="415905">
                  <a:extLst>
                    <a:ext uri="{9D8B030D-6E8A-4147-A177-3AD203B41FA5}">
                      <a16:colId xmlns:a16="http://schemas.microsoft.com/office/drawing/2014/main" val="368058766"/>
                    </a:ext>
                  </a:extLst>
                </a:gridCol>
                <a:gridCol w="415905">
                  <a:extLst>
                    <a:ext uri="{9D8B030D-6E8A-4147-A177-3AD203B41FA5}">
                      <a16:colId xmlns:a16="http://schemas.microsoft.com/office/drawing/2014/main" val="3498904401"/>
                    </a:ext>
                  </a:extLst>
                </a:gridCol>
                <a:gridCol w="415905">
                  <a:extLst>
                    <a:ext uri="{9D8B030D-6E8A-4147-A177-3AD203B41FA5}">
                      <a16:colId xmlns:a16="http://schemas.microsoft.com/office/drawing/2014/main" val="773530581"/>
                    </a:ext>
                  </a:extLst>
                </a:gridCol>
                <a:gridCol w="415905">
                  <a:extLst>
                    <a:ext uri="{9D8B030D-6E8A-4147-A177-3AD203B41FA5}">
                      <a16:colId xmlns:a16="http://schemas.microsoft.com/office/drawing/2014/main" val="2324847461"/>
                    </a:ext>
                  </a:extLst>
                </a:gridCol>
                <a:gridCol w="415905">
                  <a:extLst>
                    <a:ext uri="{9D8B030D-6E8A-4147-A177-3AD203B41FA5}">
                      <a16:colId xmlns:a16="http://schemas.microsoft.com/office/drawing/2014/main" val="3760393837"/>
                    </a:ext>
                  </a:extLst>
                </a:gridCol>
                <a:gridCol w="415905">
                  <a:extLst>
                    <a:ext uri="{9D8B030D-6E8A-4147-A177-3AD203B41FA5}">
                      <a16:colId xmlns:a16="http://schemas.microsoft.com/office/drawing/2014/main" val="456681255"/>
                    </a:ext>
                  </a:extLst>
                </a:gridCol>
                <a:gridCol w="415905">
                  <a:extLst>
                    <a:ext uri="{9D8B030D-6E8A-4147-A177-3AD203B41FA5}">
                      <a16:colId xmlns:a16="http://schemas.microsoft.com/office/drawing/2014/main" val="1309469585"/>
                    </a:ext>
                  </a:extLst>
                </a:gridCol>
              </a:tblGrid>
              <a:tr h="301952">
                <a:tc gridSpan="25">
                  <a:txBody>
                    <a:bodyPr/>
                    <a:lstStyle/>
                    <a:p>
                      <a:pPr algn="ctr" fontAlgn="b"/>
                      <a:r>
                        <a:rPr lang="en-GB" sz="1000" b="1" i="0" u="none" strike="noStrike" dirty="0">
                          <a:solidFill>
                            <a:srgbClr val="FFFFFF"/>
                          </a:solidFill>
                          <a:effectLst/>
                          <a:latin typeface="+mn-lt"/>
                        </a:rPr>
                        <a:t>‘Reach Extenders’ index by daypart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194543"/>
                  </a:ext>
                </a:extLst>
              </a:tr>
              <a:tr h="342726">
                <a:tc>
                  <a:txBody>
                    <a:bodyPr/>
                    <a:lstStyle/>
                    <a:p>
                      <a:pPr algn="ctr" fontAlgn="b"/>
                      <a:r>
                        <a:rPr lang="en-GB" sz="10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79571"/>
                  </a:ext>
                </a:extLst>
              </a:tr>
              <a:tr h="342726">
                <a:tc>
                  <a:txBody>
                    <a:bodyPr/>
                    <a:lstStyle/>
                    <a:p>
                      <a:pPr algn="ctr" fontAlgn="b"/>
                      <a:r>
                        <a:rPr lang="en-GB" sz="1000" b="1" i="0" u="none" strike="noStrike" dirty="0">
                          <a:solidFill>
                            <a:srgbClr val="000000"/>
                          </a:solidFill>
                          <a:effectLst/>
                          <a:latin typeface="+mn-lt"/>
                        </a:rPr>
                        <a:t>Monday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GB" sz="1000" b="0" i="0" u="none" strike="noStrike" dirty="0">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GB" sz="1000" b="0" i="0" u="none" strike="noStrike" dirty="0">
                          <a:solidFill>
                            <a:srgbClr val="000000"/>
                          </a:solidFill>
                          <a:effectLst/>
                          <a:latin typeface="+mn-lt"/>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en-GB" sz="1000" b="0" i="0" u="none" strike="noStrike" dirty="0">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GB" sz="1000" b="0" i="0" u="none" strike="noStrike" dirty="0">
                          <a:solidFill>
                            <a:srgbClr val="000000"/>
                          </a:solidFill>
                          <a:effectLst/>
                          <a:latin typeface="+mn-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GB" sz="10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2057030314"/>
                  </a:ext>
                </a:extLst>
              </a:tr>
              <a:tr h="342726">
                <a:tc>
                  <a:txBody>
                    <a:bodyPr/>
                    <a:lstStyle/>
                    <a:p>
                      <a:pPr algn="ctr" fontAlgn="b"/>
                      <a:r>
                        <a:rPr lang="en-GB" sz="1000" b="1" i="0" u="none" strike="noStrike" dirty="0">
                          <a:solidFill>
                            <a:srgbClr val="000000"/>
                          </a:solidFill>
                          <a:effectLst/>
                          <a:latin typeface="+mn-lt"/>
                        </a:rPr>
                        <a:t>Tuesday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GB" sz="1000" b="0" i="0" u="none" strike="noStrike" dirty="0">
                          <a:solidFill>
                            <a:srgbClr val="000000"/>
                          </a:solidFill>
                          <a:effectLst/>
                          <a:latin typeface="+mn-lt"/>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0" i="0" u="none" strike="noStrike" dirty="0">
                          <a:solidFill>
                            <a:srgbClr val="000000"/>
                          </a:solidFill>
                          <a:effectLst/>
                          <a:latin typeface="+mn-lt"/>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GB" sz="10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GB" sz="10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extLst>
                  <a:ext uri="{0D108BD9-81ED-4DB2-BD59-A6C34878D82A}">
                    <a16:rowId xmlns:a16="http://schemas.microsoft.com/office/drawing/2014/main" val="188253891"/>
                  </a:ext>
                </a:extLst>
              </a:tr>
              <a:tr h="342726">
                <a:tc>
                  <a:txBody>
                    <a:bodyPr/>
                    <a:lstStyle/>
                    <a:p>
                      <a:pPr algn="ctr" fontAlgn="b"/>
                      <a:r>
                        <a:rPr lang="en-GB" sz="1000" b="1" i="0" u="none" strike="noStrike" dirty="0">
                          <a:solidFill>
                            <a:srgbClr val="000000"/>
                          </a:solidFill>
                          <a:effectLst/>
                          <a:latin typeface="+mn-lt"/>
                        </a:rPr>
                        <a:t>Wednesday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dirty="0">
                          <a:solidFill>
                            <a:srgbClr val="000000"/>
                          </a:solidFill>
                          <a:effectLst/>
                          <a:latin typeface="+mn-lt"/>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GB" sz="10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GB" sz="1000" b="0" i="0" u="none" strike="noStrike" dirty="0">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973354167"/>
                  </a:ext>
                </a:extLst>
              </a:tr>
              <a:tr h="342726">
                <a:tc>
                  <a:txBody>
                    <a:bodyPr/>
                    <a:lstStyle/>
                    <a:p>
                      <a:pPr algn="ctr" fontAlgn="b"/>
                      <a:r>
                        <a:rPr lang="en-GB" sz="1000" b="1" i="0" u="none" strike="noStrike" dirty="0">
                          <a:solidFill>
                            <a:srgbClr val="000000"/>
                          </a:solidFill>
                          <a:effectLst/>
                          <a:latin typeface="+mn-lt"/>
                        </a:rPr>
                        <a:t>Thursday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GB" sz="1000" b="0" i="0" u="none" strike="noStrike" dirty="0">
                          <a:solidFill>
                            <a:srgbClr val="000000"/>
                          </a:solidFill>
                          <a:effectLst/>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GB" sz="1000" b="0" i="0" u="none" strike="noStrike" dirty="0">
                          <a:solidFill>
                            <a:srgbClr val="000000"/>
                          </a:solidFill>
                          <a:effectLst/>
                          <a:latin typeface="+mn-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GB" sz="1000" b="0" i="0" u="none" strike="noStrike" dirty="0">
                          <a:solidFill>
                            <a:srgbClr val="000000"/>
                          </a:solidFill>
                          <a:effectLst/>
                          <a:latin typeface="+mn-lt"/>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en-GB" sz="1000" b="0" i="0" u="none" strike="noStrike" dirty="0">
                          <a:solidFill>
                            <a:srgbClr val="000000"/>
                          </a:solidFill>
                          <a:effectLst/>
                          <a:latin typeface="+mn-lt"/>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2900670097"/>
                  </a:ext>
                </a:extLst>
              </a:tr>
              <a:tr h="342726">
                <a:tc>
                  <a:txBody>
                    <a:bodyPr/>
                    <a:lstStyle/>
                    <a:p>
                      <a:pPr algn="ctr" fontAlgn="b"/>
                      <a:r>
                        <a:rPr lang="en-GB" sz="1000" b="1" i="0" u="none" strike="noStrike" dirty="0">
                          <a:solidFill>
                            <a:srgbClr val="000000"/>
                          </a:solidFill>
                          <a:effectLst/>
                          <a:latin typeface="+mn-lt"/>
                        </a:rPr>
                        <a:t>Friday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GB" sz="10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0" i="0" u="none" strike="noStrike" dirty="0">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en-GB" sz="10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GB" sz="10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2108927341"/>
                  </a:ext>
                </a:extLst>
              </a:tr>
              <a:tr h="342726">
                <a:tc>
                  <a:txBody>
                    <a:bodyPr/>
                    <a:lstStyle/>
                    <a:p>
                      <a:pPr algn="ctr" fontAlgn="b"/>
                      <a:r>
                        <a:rPr lang="en-GB" sz="1000" b="1" i="0" u="none" strike="noStrike" dirty="0">
                          <a:solidFill>
                            <a:srgbClr val="000000"/>
                          </a:solidFill>
                          <a:effectLst/>
                          <a:latin typeface="+mn-lt"/>
                        </a:rPr>
                        <a:t>Saturday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GB" sz="1000" b="0" i="0" u="none" strike="noStrike" dirty="0">
                          <a:solidFill>
                            <a:srgbClr val="000000"/>
                          </a:solidFill>
                          <a:effectLst/>
                          <a:latin typeface="+mn-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GB" sz="1000" b="0" i="0" u="none" strike="noStrike" dirty="0">
                          <a:solidFill>
                            <a:srgbClr val="000000"/>
                          </a:solidFill>
                          <a:effectLst/>
                          <a:latin typeface="+mn-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en-GB" sz="1000" b="0" i="0" u="none" strike="noStrike" dirty="0">
                          <a:solidFill>
                            <a:srgbClr val="000000"/>
                          </a:solidFill>
                          <a:effectLst/>
                          <a:latin typeface="+mn-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0" i="0" u="none" strike="noStrike" dirty="0">
                          <a:solidFill>
                            <a:srgbClr val="000000"/>
                          </a:solidFill>
                          <a:effectLst/>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0" i="0" u="none" strike="noStrike" dirty="0">
                          <a:solidFill>
                            <a:srgbClr val="000000"/>
                          </a:solidFill>
                          <a:effectLst/>
                          <a:latin typeface="+mn-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ctr"/>
                      <a:r>
                        <a:rPr lang="en-GB" sz="1000" b="0" i="0" u="none" strike="noStrike" dirty="0">
                          <a:solidFill>
                            <a:srgbClr val="000000"/>
                          </a:solidFill>
                          <a:effectLst/>
                          <a:latin typeface="+mn-lt"/>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ctr"/>
                      <a:r>
                        <a:rPr lang="en-GB" sz="1000" b="0" i="0" u="none" strike="noStrike" dirty="0">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1290445642"/>
                  </a:ext>
                </a:extLst>
              </a:tr>
              <a:tr h="359862">
                <a:tc>
                  <a:txBody>
                    <a:bodyPr/>
                    <a:lstStyle/>
                    <a:p>
                      <a:pPr algn="ctr" fontAlgn="b"/>
                      <a:r>
                        <a:rPr lang="en-GB" sz="1000" b="1" i="0" u="none" strike="noStrike" dirty="0">
                          <a:solidFill>
                            <a:srgbClr val="000000"/>
                          </a:solidFill>
                          <a:effectLst/>
                          <a:latin typeface="+mn-lt"/>
                        </a:rPr>
                        <a:t>Sunday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B7A"/>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9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283"/>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82"/>
                    </a:solidFill>
                  </a:tcPr>
                </a:tc>
                <a:tc>
                  <a:txBody>
                    <a:bodyPr/>
                    <a:lstStyle/>
                    <a:p>
                      <a:pPr algn="ctr" fontAlgn="ctr"/>
                      <a:r>
                        <a:rPr lang="en-GB" sz="1000" b="0" i="0" u="none" strike="noStrike" dirty="0">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182"/>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82"/>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E82"/>
                    </a:solidFill>
                  </a:tcPr>
                </a:tc>
                <a:tc>
                  <a:txBody>
                    <a:bodyPr/>
                    <a:lstStyle/>
                    <a:p>
                      <a:pPr algn="ctr" fontAlgn="ctr"/>
                      <a:r>
                        <a:rPr lang="en-GB" sz="1000" b="0" i="0" u="none" strike="noStrike" dirty="0">
                          <a:solidFill>
                            <a:srgbClr val="000000"/>
                          </a:solidFill>
                          <a:effectLst/>
                          <a:latin typeface="+mn-lt"/>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C81"/>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80"/>
                    </a:solidFill>
                  </a:tcPr>
                </a:tc>
                <a:tc>
                  <a:txBody>
                    <a:bodyPr/>
                    <a:lstStyle/>
                    <a:p>
                      <a:pPr algn="ctr" fontAlgn="ctr"/>
                      <a:r>
                        <a:rPr lang="en-GB" sz="1000" b="0" i="0" u="none" strike="noStrike" dirty="0">
                          <a:solidFill>
                            <a:srgbClr val="000000"/>
                          </a:solidFill>
                          <a:effectLst/>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C7E"/>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480"/>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B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777"/>
                    </a:solidFill>
                  </a:tcPr>
                </a:tc>
                <a:tc>
                  <a:txBody>
                    <a:bodyPr/>
                    <a:lstStyle/>
                    <a:p>
                      <a:pPr algn="ctr" fontAlgn="ctr"/>
                      <a:r>
                        <a:rPr lang="en-GB" sz="10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B6E"/>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E75"/>
                    </a:solidFill>
                  </a:tcPr>
                </a:tc>
                <a:extLst>
                  <a:ext uri="{0D108BD9-81ED-4DB2-BD59-A6C34878D82A}">
                    <a16:rowId xmlns:a16="http://schemas.microsoft.com/office/drawing/2014/main" val="2310253764"/>
                  </a:ext>
                </a:extLst>
              </a:tr>
            </a:tbl>
          </a:graphicData>
        </a:graphic>
      </p:graphicFrame>
      <p:graphicFrame>
        <p:nvGraphicFramePr>
          <p:cNvPr id="5" name="Table 4">
            <a:extLst>
              <a:ext uri="{FF2B5EF4-FFF2-40B4-BE49-F238E27FC236}">
                <a16:creationId xmlns:a16="http://schemas.microsoft.com/office/drawing/2014/main" id="{1B926788-C255-76A0-1206-30D270B228A5}"/>
              </a:ext>
            </a:extLst>
          </p:cNvPr>
          <p:cNvGraphicFramePr>
            <a:graphicFrameLocks noGrp="1"/>
          </p:cNvGraphicFramePr>
          <p:nvPr/>
        </p:nvGraphicFramePr>
        <p:xfrm>
          <a:off x="3473449" y="4715894"/>
          <a:ext cx="5245100" cy="381000"/>
        </p:xfrm>
        <a:graphic>
          <a:graphicData uri="http://schemas.openxmlformats.org/drawingml/2006/table">
            <a:tbl>
              <a:tblPr/>
              <a:tblGrid>
                <a:gridCol w="749300">
                  <a:extLst>
                    <a:ext uri="{9D8B030D-6E8A-4147-A177-3AD203B41FA5}">
                      <a16:colId xmlns:a16="http://schemas.microsoft.com/office/drawing/2014/main" val="293192617"/>
                    </a:ext>
                  </a:extLst>
                </a:gridCol>
                <a:gridCol w="749300">
                  <a:extLst>
                    <a:ext uri="{9D8B030D-6E8A-4147-A177-3AD203B41FA5}">
                      <a16:colId xmlns:a16="http://schemas.microsoft.com/office/drawing/2014/main" val="2704822765"/>
                    </a:ext>
                  </a:extLst>
                </a:gridCol>
                <a:gridCol w="749300">
                  <a:extLst>
                    <a:ext uri="{9D8B030D-6E8A-4147-A177-3AD203B41FA5}">
                      <a16:colId xmlns:a16="http://schemas.microsoft.com/office/drawing/2014/main" val="133563077"/>
                    </a:ext>
                  </a:extLst>
                </a:gridCol>
                <a:gridCol w="749300">
                  <a:extLst>
                    <a:ext uri="{9D8B030D-6E8A-4147-A177-3AD203B41FA5}">
                      <a16:colId xmlns:a16="http://schemas.microsoft.com/office/drawing/2014/main" val="3018025374"/>
                    </a:ext>
                  </a:extLst>
                </a:gridCol>
                <a:gridCol w="749300">
                  <a:extLst>
                    <a:ext uri="{9D8B030D-6E8A-4147-A177-3AD203B41FA5}">
                      <a16:colId xmlns:a16="http://schemas.microsoft.com/office/drawing/2014/main" val="3867791230"/>
                    </a:ext>
                  </a:extLst>
                </a:gridCol>
                <a:gridCol w="749300">
                  <a:extLst>
                    <a:ext uri="{9D8B030D-6E8A-4147-A177-3AD203B41FA5}">
                      <a16:colId xmlns:a16="http://schemas.microsoft.com/office/drawing/2014/main" val="3884723972"/>
                    </a:ext>
                  </a:extLst>
                </a:gridCol>
                <a:gridCol w="749300">
                  <a:extLst>
                    <a:ext uri="{9D8B030D-6E8A-4147-A177-3AD203B41FA5}">
                      <a16:colId xmlns:a16="http://schemas.microsoft.com/office/drawing/2014/main" val="1413749022"/>
                    </a:ext>
                  </a:extLst>
                </a:gridCol>
              </a:tblGrid>
              <a:tr h="190500">
                <a:tc>
                  <a:txBody>
                    <a:bodyPr/>
                    <a:lstStyle/>
                    <a:p>
                      <a:pPr algn="ctr" fontAlgn="b"/>
                      <a:r>
                        <a:rPr lang="en-GB" sz="1000" b="1" i="0" u="none" strike="noStrike" dirty="0">
                          <a:solidFill>
                            <a:srgbClr val="000000"/>
                          </a:solidFill>
                          <a:effectLst/>
                          <a:latin typeface="+mn-lt"/>
                        </a:rPr>
                        <a:t>Monday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Tuesday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Wednesday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Thursday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Friday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Saturday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Sunday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35199769"/>
                  </a:ext>
                </a:extLst>
              </a:tr>
              <a:tr h="190500">
                <a:tc>
                  <a:txBody>
                    <a:bodyPr/>
                    <a:lstStyle/>
                    <a:p>
                      <a:pPr algn="ctr" fontAlgn="b"/>
                      <a:r>
                        <a:rPr lang="en-GB" sz="1000" b="0" i="0" u="none" strike="noStrike" dirty="0">
                          <a:solidFill>
                            <a:srgbClr val="000000"/>
                          </a:solidFill>
                          <a:effectLst/>
                          <a:latin typeface="+mn-lt"/>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81"/>
                    </a:solidFill>
                  </a:tcPr>
                </a:tc>
                <a:tc>
                  <a:txBody>
                    <a:bodyPr/>
                    <a:lstStyle/>
                    <a:p>
                      <a:pPr algn="ctr" fontAlgn="b"/>
                      <a:r>
                        <a:rPr lang="en-GB" sz="1000" b="0" i="0" u="none" strike="noStrike" dirty="0">
                          <a:solidFill>
                            <a:srgbClr val="000000"/>
                          </a:solidFill>
                          <a:effectLst/>
                          <a:latin typeface="+mn-lt"/>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0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A676"/>
                    </a:solidFill>
                  </a:tcPr>
                </a:tc>
                <a:tc>
                  <a:txBody>
                    <a:bodyPr/>
                    <a:lstStyle/>
                    <a:p>
                      <a:pPr algn="ctr" fontAlgn="b"/>
                      <a:r>
                        <a:rPr lang="en-GB" sz="10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0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000" b="0" i="0" u="none" strike="noStrike" dirty="0">
                          <a:solidFill>
                            <a:srgbClr val="000000"/>
                          </a:solidFill>
                          <a:effectLst/>
                          <a:latin typeface="+mn-lt"/>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D17F"/>
                    </a:solidFill>
                  </a:tcPr>
                </a:tc>
                <a:tc>
                  <a:txBody>
                    <a:bodyPr/>
                    <a:lstStyle/>
                    <a:p>
                      <a:pPr algn="ctr" fontAlgn="b"/>
                      <a:r>
                        <a:rPr lang="en-GB" sz="1000" b="0" i="0" u="none" strike="noStrike" dirty="0">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4039395906"/>
                  </a:ext>
                </a:extLst>
              </a:tr>
            </a:tbl>
          </a:graphicData>
        </a:graphic>
      </p:graphicFrame>
    </p:spTree>
    <p:extLst>
      <p:ext uri="{BB962C8B-B14F-4D97-AF65-F5344CB8AC3E}">
        <p14:creationId xmlns:p14="http://schemas.microsoft.com/office/powerpoint/2010/main" val="22509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CE4-291B-22C4-1B94-E7F171E168E8}"/>
              </a:ext>
            </a:extLst>
          </p:cNvPr>
          <p:cNvSpPr>
            <a:spLocks noGrp="1"/>
          </p:cNvSpPr>
          <p:nvPr>
            <p:ph type="title"/>
          </p:nvPr>
        </p:nvSpPr>
        <p:spPr/>
        <p:txBody>
          <a:bodyPr>
            <a:normAutofit/>
          </a:bodyPr>
          <a:lstStyle/>
          <a:p>
            <a:r>
              <a:rPr lang="en-GB" dirty="0"/>
              <a:t>Electric/hybrid vehicles are motoring ahead in TV advertising</a:t>
            </a:r>
          </a:p>
        </p:txBody>
      </p:sp>
      <p:sp>
        <p:nvSpPr>
          <p:cNvPr id="3" name="Text Placeholder 2">
            <a:extLst>
              <a:ext uri="{FF2B5EF4-FFF2-40B4-BE49-F238E27FC236}">
                <a16:creationId xmlns:a16="http://schemas.microsoft.com/office/drawing/2014/main" id="{88A2FBB9-7A21-3FE0-8D6A-12BAF99732E2}"/>
              </a:ext>
            </a:extLst>
          </p:cNvPr>
          <p:cNvSpPr>
            <a:spLocks noGrp="1"/>
          </p:cNvSpPr>
          <p:nvPr>
            <p:ph type="body" sz="quarter" idx="15"/>
          </p:nvPr>
        </p:nvSpPr>
        <p:spPr>
          <a:xfrm>
            <a:off x="360000" y="5400000"/>
            <a:ext cx="11334817" cy="304800"/>
          </a:xfrm>
        </p:spPr>
        <p:txBody>
          <a:bodyPr/>
          <a:lstStyle/>
          <a:p>
            <a:r>
              <a:rPr lang="en-GB"/>
              <a:t>Source: Nielsen Ad Intel, linear TV expenditure, Advertisers and brands included in this analysis are a Thinkbox created category specifically in relation to cars (and includes brand building), and does not include other vehicles, car dealers or motor accessories etc. ‘Other’ includes all other categories in product  / advertiser mid category </a:t>
            </a:r>
          </a:p>
        </p:txBody>
      </p:sp>
      <p:graphicFrame>
        <p:nvGraphicFramePr>
          <p:cNvPr id="7" name="Chart 6">
            <a:extLst>
              <a:ext uri="{FF2B5EF4-FFF2-40B4-BE49-F238E27FC236}">
                <a16:creationId xmlns:a16="http://schemas.microsoft.com/office/drawing/2014/main" id="{C270F1A8-730E-863A-FDF5-4580BD5EF665}"/>
              </a:ext>
            </a:extLst>
          </p:cNvPr>
          <p:cNvGraphicFramePr/>
          <p:nvPr/>
        </p:nvGraphicFramePr>
        <p:xfrm>
          <a:off x="447408" y="1381125"/>
          <a:ext cx="11160000" cy="392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ACFBA13-2CC1-9DCE-AF68-04374641F1C8}"/>
              </a:ext>
            </a:extLst>
          </p:cNvPr>
          <p:cNvGraphicFramePr/>
          <p:nvPr>
            <p:extLst>
              <p:ext uri="{D42A27DB-BD31-4B8C-83A1-F6EECF244321}">
                <p14:modId xmlns:p14="http://schemas.microsoft.com/office/powerpoint/2010/main" val="3023385173"/>
              </p:ext>
            </p:extLst>
          </p:nvPr>
        </p:nvGraphicFramePr>
        <p:xfrm>
          <a:off x="422400" y="1436400"/>
          <a:ext cx="11347200"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B2B TV advertising spend has doubled since 2018</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a:t>Source: Nielsen Ad Intel, 2018-2022, TV Spend, %’s show YoY Increase, Thinkbox-created category of B2B businesses </a:t>
            </a:r>
          </a:p>
        </p:txBody>
      </p:sp>
      <p:grpSp>
        <p:nvGrpSpPr>
          <p:cNvPr id="17" name="Group 16">
            <a:extLst>
              <a:ext uri="{FF2B5EF4-FFF2-40B4-BE49-F238E27FC236}">
                <a16:creationId xmlns:a16="http://schemas.microsoft.com/office/drawing/2014/main" id="{6F84D0B7-8CD2-618B-5BC3-7C2E7A8C107E}"/>
              </a:ext>
            </a:extLst>
          </p:cNvPr>
          <p:cNvGrpSpPr/>
          <p:nvPr/>
        </p:nvGrpSpPr>
        <p:grpSpPr>
          <a:xfrm>
            <a:off x="3733227" y="2390470"/>
            <a:ext cx="963967" cy="418316"/>
            <a:chOff x="4538132" y="2530449"/>
            <a:chExt cx="963967" cy="418316"/>
          </a:xfrm>
        </p:grpSpPr>
        <p:sp>
          <p:nvSpPr>
            <p:cNvPr id="18" name="TextBox 17">
              <a:extLst>
                <a:ext uri="{FF2B5EF4-FFF2-40B4-BE49-F238E27FC236}">
                  <a16:creationId xmlns:a16="http://schemas.microsoft.com/office/drawing/2014/main" id="{4F5DDB50-8F47-DEA7-C5CF-66B58EEDC2C9}"/>
                </a:ext>
              </a:extLst>
            </p:cNvPr>
            <p:cNvSpPr txBox="1"/>
            <p:nvPr/>
          </p:nvSpPr>
          <p:spPr>
            <a:xfrm>
              <a:off x="4538132" y="2702544"/>
              <a:ext cx="677334" cy="246221"/>
            </a:xfrm>
            <a:prstGeom prst="rect">
              <a:avLst/>
            </a:prstGeom>
            <a:noFill/>
          </p:spPr>
          <p:txBody>
            <a:bodyPr wrap="square" rtlCol="0">
              <a:spAutoFit/>
            </a:bodyPr>
            <a:lstStyle/>
            <a:p>
              <a:pPr algn="l"/>
              <a:r>
                <a:rPr lang="en-GB" sz="1000" b="1"/>
                <a:t>+£23m</a:t>
              </a:r>
            </a:p>
          </p:txBody>
        </p:sp>
        <p:sp>
          <p:nvSpPr>
            <p:cNvPr id="19" name="Arrow: Up 18">
              <a:extLst>
                <a:ext uri="{FF2B5EF4-FFF2-40B4-BE49-F238E27FC236}">
                  <a16:creationId xmlns:a16="http://schemas.microsoft.com/office/drawing/2014/main" id="{7C0AA17D-BA65-2BC9-C70A-38C806900CD4}"/>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46%</a:t>
              </a:r>
            </a:p>
          </p:txBody>
        </p:sp>
      </p:grpSp>
      <p:grpSp>
        <p:nvGrpSpPr>
          <p:cNvPr id="20" name="Group 19">
            <a:extLst>
              <a:ext uri="{FF2B5EF4-FFF2-40B4-BE49-F238E27FC236}">
                <a16:creationId xmlns:a16="http://schemas.microsoft.com/office/drawing/2014/main" id="{74F93076-B312-6FB5-EF1E-526C5E4D322B}"/>
              </a:ext>
            </a:extLst>
          </p:cNvPr>
          <p:cNvGrpSpPr/>
          <p:nvPr/>
        </p:nvGrpSpPr>
        <p:grpSpPr>
          <a:xfrm>
            <a:off x="5859893" y="2287655"/>
            <a:ext cx="895871" cy="418316"/>
            <a:chOff x="4538132" y="2530449"/>
            <a:chExt cx="895871" cy="418316"/>
          </a:xfrm>
        </p:grpSpPr>
        <p:sp>
          <p:nvSpPr>
            <p:cNvPr id="21" name="TextBox 20">
              <a:extLst>
                <a:ext uri="{FF2B5EF4-FFF2-40B4-BE49-F238E27FC236}">
                  <a16:creationId xmlns:a16="http://schemas.microsoft.com/office/drawing/2014/main" id="{43EB7CEA-8EBB-5B72-7A75-B5A08DA6865B}"/>
                </a:ext>
              </a:extLst>
            </p:cNvPr>
            <p:cNvSpPr txBox="1"/>
            <p:nvPr/>
          </p:nvSpPr>
          <p:spPr>
            <a:xfrm>
              <a:off x="4538132" y="2702544"/>
              <a:ext cx="677334" cy="246221"/>
            </a:xfrm>
            <a:prstGeom prst="rect">
              <a:avLst/>
            </a:prstGeom>
            <a:noFill/>
          </p:spPr>
          <p:txBody>
            <a:bodyPr wrap="square" rtlCol="0">
              <a:spAutoFit/>
            </a:bodyPr>
            <a:lstStyle/>
            <a:p>
              <a:pPr algn="l"/>
              <a:r>
                <a:rPr lang="en-GB" sz="1000" b="1"/>
                <a:t>+£3m</a:t>
              </a:r>
            </a:p>
          </p:txBody>
        </p:sp>
        <p:sp>
          <p:nvSpPr>
            <p:cNvPr id="22" name="Arrow: Up 21">
              <a:extLst>
                <a:ext uri="{FF2B5EF4-FFF2-40B4-BE49-F238E27FC236}">
                  <a16:creationId xmlns:a16="http://schemas.microsoft.com/office/drawing/2014/main" id="{D009ECA3-89B1-FF69-471E-16CC479788CE}"/>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Arial"/>
                </a:rPr>
                <a:t>5</a:t>
              </a:r>
              <a:r>
                <a:rPr kumimoji="0" lang="en-GB" sz="800" b="1" i="0" u="none" strike="noStrike" kern="1200" cap="none" spc="0" normalizeH="0" baseline="0" noProof="0">
                  <a:ln>
                    <a:noFill/>
                  </a:ln>
                  <a:solidFill>
                    <a:prstClr val="white"/>
                  </a:solidFill>
                  <a:effectLst/>
                  <a:uLnTx/>
                  <a:uFillTx/>
                  <a:latin typeface="Arial"/>
                  <a:ea typeface="+mn-ea"/>
                  <a:cs typeface="+mn-cs"/>
                </a:rPr>
                <a:t>%</a:t>
              </a:r>
            </a:p>
          </p:txBody>
        </p:sp>
      </p:grpSp>
      <p:grpSp>
        <p:nvGrpSpPr>
          <p:cNvPr id="23" name="Group 22">
            <a:extLst>
              <a:ext uri="{FF2B5EF4-FFF2-40B4-BE49-F238E27FC236}">
                <a16:creationId xmlns:a16="http://schemas.microsoft.com/office/drawing/2014/main" id="{528A70E5-C12B-6628-176D-E87E73AE1DA9}"/>
              </a:ext>
            </a:extLst>
          </p:cNvPr>
          <p:cNvGrpSpPr/>
          <p:nvPr/>
        </p:nvGrpSpPr>
        <p:grpSpPr>
          <a:xfrm>
            <a:off x="7944042" y="1734729"/>
            <a:ext cx="963967" cy="418316"/>
            <a:chOff x="4538132" y="2530449"/>
            <a:chExt cx="963967" cy="418316"/>
          </a:xfrm>
        </p:grpSpPr>
        <p:sp>
          <p:nvSpPr>
            <p:cNvPr id="24" name="TextBox 23">
              <a:extLst>
                <a:ext uri="{FF2B5EF4-FFF2-40B4-BE49-F238E27FC236}">
                  <a16:creationId xmlns:a16="http://schemas.microsoft.com/office/drawing/2014/main" id="{2C751BB0-EF6F-CA60-363B-8F8618BFA4D5}"/>
                </a:ext>
              </a:extLst>
            </p:cNvPr>
            <p:cNvSpPr txBox="1"/>
            <p:nvPr/>
          </p:nvSpPr>
          <p:spPr>
            <a:xfrm>
              <a:off x="4538132" y="2702544"/>
              <a:ext cx="677334" cy="246221"/>
            </a:xfrm>
            <a:prstGeom prst="rect">
              <a:avLst/>
            </a:prstGeom>
            <a:noFill/>
          </p:spPr>
          <p:txBody>
            <a:bodyPr wrap="square" rtlCol="0">
              <a:spAutoFit/>
            </a:bodyPr>
            <a:lstStyle/>
            <a:p>
              <a:pPr algn="l"/>
              <a:r>
                <a:rPr lang="en-GB" sz="1000" b="1"/>
                <a:t>+£21m</a:t>
              </a:r>
            </a:p>
          </p:txBody>
        </p:sp>
        <p:sp>
          <p:nvSpPr>
            <p:cNvPr id="25" name="Arrow: Up 24">
              <a:extLst>
                <a:ext uri="{FF2B5EF4-FFF2-40B4-BE49-F238E27FC236}">
                  <a16:creationId xmlns:a16="http://schemas.microsoft.com/office/drawing/2014/main" id="{3A69D9A1-1C00-CB6F-74B5-C9A1DF156172}"/>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27%</a:t>
              </a:r>
            </a:p>
          </p:txBody>
        </p:sp>
      </p:grpSp>
      <p:grpSp>
        <p:nvGrpSpPr>
          <p:cNvPr id="4" name="Group 3">
            <a:extLst>
              <a:ext uri="{FF2B5EF4-FFF2-40B4-BE49-F238E27FC236}">
                <a16:creationId xmlns:a16="http://schemas.microsoft.com/office/drawing/2014/main" id="{B00F8EC3-5044-C5FE-CDC4-2169C860D1C4}"/>
              </a:ext>
            </a:extLst>
          </p:cNvPr>
          <p:cNvGrpSpPr/>
          <p:nvPr/>
        </p:nvGrpSpPr>
        <p:grpSpPr>
          <a:xfrm>
            <a:off x="10041974" y="1525571"/>
            <a:ext cx="963967" cy="418316"/>
            <a:chOff x="4538132" y="2530449"/>
            <a:chExt cx="963967" cy="418316"/>
          </a:xfrm>
        </p:grpSpPr>
        <p:sp>
          <p:nvSpPr>
            <p:cNvPr id="5" name="TextBox 4">
              <a:extLst>
                <a:ext uri="{FF2B5EF4-FFF2-40B4-BE49-F238E27FC236}">
                  <a16:creationId xmlns:a16="http://schemas.microsoft.com/office/drawing/2014/main" id="{4F77AB2B-6229-4BC2-E466-441A838C2819}"/>
                </a:ext>
              </a:extLst>
            </p:cNvPr>
            <p:cNvSpPr txBox="1"/>
            <p:nvPr/>
          </p:nvSpPr>
          <p:spPr>
            <a:xfrm>
              <a:off x="4538132" y="2702544"/>
              <a:ext cx="677334" cy="246221"/>
            </a:xfrm>
            <a:prstGeom prst="rect">
              <a:avLst/>
            </a:prstGeom>
            <a:noFill/>
          </p:spPr>
          <p:txBody>
            <a:bodyPr wrap="square" rtlCol="0">
              <a:spAutoFit/>
            </a:bodyPr>
            <a:lstStyle/>
            <a:p>
              <a:pPr algn="l"/>
              <a:r>
                <a:rPr lang="en-GB" sz="1000" b="1"/>
                <a:t>+£9m</a:t>
              </a:r>
            </a:p>
          </p:txBody>
        </p:sp>
        <p:sp>
          <p:nvSpPr>
            <p:cNvPr id="6" name="Arrow: Up 5">
              <a:extLst>
                <a:ext uri="{FF2B5EF4-FFF2-40B4-BE49-F238E27FC236}">
                  <a16:creationId xmlns:a16="http://schemas.microsoft.com/office/drawing/2014/main" id="{8FFC16EC-88AB-19C8-3A13-911DB39AA227}"/>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9%</a:t>
              </a:r>
            </a:p>
          </p:txBody>
        </p:sp>
      </p:grpSp>
    </p:spTree>
    <p:extLst>
      <p:ext uri="{BB962C8B-B14F-4D97-AF65-F5344CB8AC3E}">
        <p14:creationId xmlns:p14="http://schemas.microsoft.com/office/powerpoint/2010/main" val="37934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3163</Words>
  <Application>Microsoft Office PowerPoint</Application>
  <PresentationFormat>Widescreen</PresentationFormat>
  <Paragraphs>371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(Body)</vt:lpstr>
      <vt:lpstr>Calibri</vt:lpstr>
      <vt:lpstr>Helvetica Neue</vt:lpstr>
      <vt:lpstr>Proxima Nova Rg</vt:lpstr>
      <vt:lpstr>Segoe UI</vt:lpstr>
      <vt:lpstr>Symbol</vt:lpstr>
      <vt:lpstr>Thinkbox</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lpstr>30 second ads deliver the greatest impact </vt:lpstr>
      <vt:lpstr>Late evenings and weekends are valuable dayparts when targeting ‘Reach Extenders’</vt:lpstr>
      <vt:lpstr>Electric/hybrid vehicles are motoring ahead in TV advertising</vt:lpstr>
      <vt:lpstr>B2B TV advertising spend has doubled since 2018</vt:lpstr>
      <vt:lpstr>Commercial broadcasters are unrivalled for scale</vt:lpstr>
      <vt:lpstr>Broadcaster TV was two thirds of Barb’s identified viewing in Dec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41</cp:revision>
  <dcterms:created xsi:type="dcterms:W3CDTF">2022-12-21T11:21:32Z</dcterms:created>
  <dcterms:modified xsi:type="dcterms:W3CDTF">2024-01-08T09:42:54Z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