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6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960" r:id="rId2"/>
  </p:sldMasterIdLst>
  <p:notesMasterIdLst>
    <p:notesMasterId r:id="rId14"/>
  </p:notesMasterIdLst>
  <p:handoutMasterIdLst>
    <p:handoutMasterId r:id="rId15"/>
  </p:handoutMasterIdLst>
  <p:sldIdLst>
    <p:sldId id="2147376781" r:id="rId3"/>
    <p:sldId id="2147376373" r:id="rId4"/>
    <p:sldId id="2147376365" r:id="rId5"/>
    <p:sldId id="2147376278" r:id="rId6"/>
    <p:sldId id="258" r:id="rId7"/>
    <p:sldId id="2147376242" r:id="rId8"/>
    <p:sldId id="2147376566" r:id="rId9"/>
    <p:sldId id="2147376565" r:id="rId10"/>
    <p:sldId id="2147376358" r:id="rId11"/>
    <p:sldId id="2147376357" r:id="rId12"/>
    <p:sldId id="2147376238" r:id="rId13"/>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his Month" id="{E019923B-7511-490E-9A5F-58DCE1E29C76}">
          <p14:sldIdLst>
            <p14:sldId id="2147376781"/>
          </p14:sldIdLst>
        </p14:section>
        <p14:section name="September 2024" id="{502AC2CC-CBB8-47DD-8EE4-1AD853BA24F2}">
          <p14:sldIdLst>
            <p14:sldId id="2147376373"/>
          </p14:sldIdLst>
        </p14:section>
        <p14:section name="July 2024" id="{4D60CBC1-63A5-4A0C-AC47-66C5B2078E94}">
          <p14:sldIdLst>
            <p14:sldId id="2147376365"/>
          </p14:sldIdLst>
        </p14:section>
        <p14:section name="June 2024" id="{A3D66347-E617-4A7D-BA59-54F895078150}">
          <p14:sldIdLst>
            <p14:sldId id="2147376278"/>
          </p14:sldIdLst>
        </p14:section>
        <p14:section name="May 2024" id="{72C6E2C5-4AF0-4914-ACF4-29047768FFC9}">
          <p14:sldIdLst>
            <p14:sldId id="258"/>
          </p14:sldIdLst>
        </p14:section>
        <p14:section name="April 2024" id="{F2E0E7A0-0B12-4D23-95A3-29A8D0EF794D}">
          <p14:sldIdLst>
            <p14:sldId id="2147376242"/>
          </p14:sldIdLst>
        </p14:section>
        <p14:section name="January 2024" id="{FD6E89B8-1805-48E1-AEB9-D49154A6E4B1}">
          <p14:sldIdLst>
            <p14:sldId id="2147376566"/>
          </p14:sldIdLst>
        </p14:section>
        <p14:section name="December 2023" id="{FA406AD5-FA39-4C67-9ED1-05A002E563E8}">
          <p14:sldIdLst>
            <p14:sldId id="2147376565"/>
          </p14:sldIdLst>
        </p14:section>
        <p14:section name="October/November 2023" id="{2A4EDFF6-FEE1-4B2D-AD3B-D4ADD7CFE279}">
          <p14:sldIdLst>
            <p14:sldId id="2147376358"/>
          </p14:sldIdLst>
        </p14:section>
        <p14:section name="September 2023" id="{BB6B122F-07BD-4BBA-85CA-2BC0C428705F}">
          <p14:sldIdLst>
            <p14:sldId id="2147376357"/>
          </p14:sldIdLst>
        </p14:section>
        <p14:section name="August 2023" id="{9E4F8FEE-5D67-4419-A6C5-D663A1296CCC}">
          <p14:sldIdLst>
            <p14:sldId id="2147376238"/>
          </p14:sldIdLst>
        </p14:section>
      </p14:sectionLst>
    </p:ext>
    <p:ext uri="{EFAFB233-063F-42B5-8137-9DF3F51BA10A}">
      <p15:sldGuideLst xmlns:p15="http://schemas.microsoft.com/office/powerpoint/2012/main">
        <p15:guide id="2" pos="3840" userDrawn="1">
          <p15:clr>
            <a:srgbClr val="A4A3A4"/>
          </p15:clr>
        </p15:guide>
        <p15:guide id="3" orient="horz" pos="278" userDrawn="1">
          <p15:clr>
            <a:srgbClr val="A4A3A4"/>
          </p15:clr>
        </p15:guide>
        <p15:guide id="4" orient="horz" pos="3430" userDrawn="1">
          <p15:clr>
            <a:srgbClr val="A4A3A4"/>
          </p15:clr>
        </p15:guide>
        <p15:guide id="5" orient="horz" pos="3453" userDrawn="1">
          <p15:clr>
            <a:srgbClr val="A4A3A4"/>
          </p15:clr>
        </p15:guide>
        <p15:guide id="6" orient="horz" pos="2980" userDrawn="1">
          <p15:clr>
            <a:srgbClr val="A4A3A4"/>
          </p15:clr>
        </p15:guide>
        <p15:guide id="7" orient="horz" pos="104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9B4"/>
    <a:srgbClr val="E10514"/>
    <a:srgbClr val="BFBFBF"/>
    <a:srgbClr val="D9D9D9"/>
    <a:srgbClr val="E5E5E5"/>
    <a:srgbClr val="7ED2EC"/>
    <a:srgbClr val="00A5D7"/>
    <a:srgbClr val="808080"/>
    <a:srgbClr val="B9CD00"/>
    <a:srgbClr val="FFC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404" autoAdjust="0"/>
  </p:normalViewPr>
  <p:slideViewPr>
    <p:cSldViewPr snapToGrid="0" showGuides="1">
      <p:cViewPr varScale="1">
        <p:scale>
          <a:sx n="74" d="100"/>
          <a:sy n="74" d="100"/>
        </p:scale>
        <p:origin x="300" y="56"/>
      </p:cViewPr>
      <p:guideLst>
        <p:guide pos="3840"/>
        <p:guide orient="horz" pos="278"/>
        <p:guide orient="horz" pos="3430"/>
        <p:guide orient="horz" pos="3453"/>
        <p:guide orient="horz" pos="2980"/>
        <p:guide orient="horz" pos="1049"/>
      </p:guideLst>
    </p:cSldViewPr>
  </p:slideViewPr>
  <p:outlineViewPr>
    <p:cViewPr>
      <p:scale>
        <a:sx n="33" d="100"/>
        <a:sy n="33" d="100"/>
      </p:scale>
      <p:origin x="0" y="-1680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2" d="100"/>
          <a:sy n="82" d="100"/>
        </p:scale>
        <p:origin x="3874"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20597326510493"/>
          <c:y val="9.8488839271905687E-2"/>
          <c:w val="0.87679402673489504"/>
          <c:h val="0.64002720051241269"/>
        </c:manualLayout>
      </c:layout>
      <c:barChart>
        <c:barDir val="col"/>
        <c:grouping val="percentStacked"/>
        <c:varyColors val="0"/>
        <c:ser>
          <c:idx val="9"/>
          <c:order val="0"/>
          <c:tx>
            <c:strRef>
              <c:f>Sheet1!$A$11</c:f>
              <c:strCache>
                <c:ptCount val="1"/>
                <c:pt idx="0">
                  <c:v>Linear TV</c:v>
                </c:pt>
              </c:strCache>
            </c:strRef>
          </c:tx>
          <c:spPr>
            <a:solidFill>
              <a:srgbClr val="E30615"/>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(Sheet1!$B$1:$H$1,Sheet1!$J$1)</c:f>
              <c:strCache>
                <c:ptCount val="7"/>
                <c:pt idx="0">
                  <c:v> All </c:v>
                </c:pt>
                <c:pt idx="1">
                  <c:v> Automotive</c:v>
                </c:pt>
                <c:pt idx="2">
                  <c:v> Finance</c:v>
                </c:pt>
                <c:pt idx="3">
                  <c:v> FMCG</c:v>
                </c:pt>
                <c:pt idx="4">
                  <c:v>Retail</c:v>
                </c:pt>
                <c:pt idx="5">
                  <c:v> Travel</c:v>
                </c:pt>
                <c:pt idx="6">
                  <c:v> Telecoms</c:v>
                </c:pt>
              </c:strCache>
              <c:extLst/>
            </c:strRef>
          </c:cat>
          <c:val>
            <c:numRef>
              <c:f>Sheet1!$B$11:$H$11</c:f>
              <c:numCache>
                <c:formatCode>0%</c:formatCode>
                <c:ptCount val="7"/>
                <c:pt idx="0">
                  <c:v>0.55500000000000005</c:v>
                </c:pt>
                <c:pt idx="1">
                  <c:v>0.56799999999999995</c:v>
                </c:pt>
                <c:pt idx="2">
                  <c:v>0.44900000000000001</c:v>
                </c:pt>
                <c:pt idx="3">
                  <c:v>0.59399999999999997</c:v>
                </c:pt>
                <c:pt idx="4">
                  <c:v>0.59599999999999997</c:v>
                </c:pt>
                <c:pt idx="5">
                  <c:v>0.48299999999999998</c:v>
                </c:pt>
                <c:pt idx="6">
                  <c:v>0.54600000000000004</c:v>
                </c:pt>
              </c:numCache>
              <c:extLst/>
            </c:numRef>
          </c:val>
          <c:extLst>
            <c:ext xmlns:c16="http://schemas.microsoft.com/office/drawing/2014/chart" uri="{C3380CC4-5D6E-409C-BE32-E72D297353CC}">
              <c16:uniqueId val="{00000000-9F62-45A7-8DA7-712BDD890A32}"/>
            </c:ext>
          </c:extLst>
        </c:ser>
        <c:ser>
          <c:idx val="8"/>
          <c:order val="1"/>
          <c:tx>
            <c:strRef>
              <c:f>Sheet1!$A$10</c:f>
              <c:strCache>
                <c:ptCount val="1"/>
                <c:pt idx="0">
                  <c:v>BVOD</c:v>
                </c:pt>
              </c:strCache>
            </c:strRef>
          </c:tx>
          <c:spPr>
            <a:solidFill>
              <a:srgbClr val="EE720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(Sheet1!$B$1:$H$1,Sheet1!$J$1)</c:f>
              <c:strCache>
                <c:ptCount val="7"/>
                <c:pt idx="0">
                  <c:v> All </c:v>
                </c:pt>
                <c:pt idx="1">
                  <c:v> Automotive</c:v>
                </c:pt>
                <c:pt idx="2">
                  <c:v> Finance</c:v>
                </c:pt>
                <c:pt idx="3">
                  <c:v> FMCG</c:v>
                </c:pt>
                <c:pt idx="4">
                  <c:v>Retail</c:v>
                </c:pt>
                <c:pt idx="5">
                  <c:v> Travel</c:v>
                </c:pt>
                <c:pt idx="6">
                  <c:v> Telecoms</c:v>
                </c:pt>
              </c:strCache>
              <c:extLst/>
            </c:strRef>
          </c:cat>
          <c:val>
            <c:numRef>
              <c:f>Sheet1!$B$10:$H$10</c:f>
              <c:numCache>
                <c:formatCode>0%</c:formatCode>
                <c:ptCount val="7"/>
                <c:pt idx="0">
                  <c:v>8.6999999999999994E-2</c:v>
                </c:pt>
                <c:pt idx="1">
                  <c:v>4.7E-2</c:v>
                </c:pt>
                <c:pt idx="2">
                  <c:v>0.158</c:v>
                </c:pt>
                <c:pt idx="3">
                  <c:v>5.1999999999999998E-2</c:v>
                </c:pt>
                <c:pt idx="4">
                  <c:v>5.1999999999999998E-2</c:v>
                </c:pt>
                <c:pt idx="5">
                  <c:v>8.4000000000000005E-2</c:v>
                </c:pt>
                <c:pt idx="6">
                  <c:v>0.13600000000000001</c:v>
                </c:pt>
              </c:numCache>
              <c:extLst/>
            </c:numRef>
          </c:val>
          <c:extLst>
            <c:ext xmlns:c16="http://schemas.microsoft.com/office/drawing/2014/chart" uri="{C3380CC4-5D6E-409C-BE32-E72D297353CC}">
              <c16:uniqueId val="{00000001-9F62-45A7-8DA7-712BDD890A32}"/>
            </c:ext>
          </c:extLst>
        </c:ser>
        <c:ser>
          <c:idx val="7"/>
          <c:order val="2"/>
          <c:tx>
            <c:strRef>
              <c:f>Sheet1!$A$9</c:f>
              <c:strCache>
                <c:ptCount val="1"/>
                <c:pt idx="0">
                  <c:v>Generic PPC</c:v>
                </c:pt>
              </c:strCache>
            </c:strRef>
          </c:tx>
          <c:spPr>
            <a:solidFill>
              <a:srgbClr val="09BDBD"/>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(Sheet1!$B$1:$H$1,Sheet1!$J$1)</c:f>
              <c:strCache>
                <c:ptCount val="7"/>
                <c:pt idx="0">
                  <c:v> All </c:v>
                </c:pt>
                <c:pt idx="1">
                  <c:v> Automotive</c:v>
                </c:pt>
                <c:pt idx="2">
                  <c:v> Finance</c:v>
                </c:pt>
                <c:pt idx="3">
                  <c:v> FMCG</c:v>
                </c:pt>
                <c:pt idx="4">
                  <c:v>Retail</c:v>
                </c:pt>
                <c:pt idx="5">
                  <c:v> Travel</c:v>
                </c:pt>
                <c:pt idx="6">
                  <c:v> Telecoms</c:v>
                </c:pt>
              </c:strCache>
              <c:extLst/>
            </c:strRef>
          </c:cat>
          <c:val>
            <c:numRef>
              <c:f>Sheet1!$B$9:$H$9</c:f>
              <c:numCache>
                <c:formatCode>0%</c:formatCode>
                <c:ptCount val="7"/>
                <c:pt idx="0">
                  <c:v>0.11700000000000001</c:v>
                </c:pt>
                <c:pt idx="1">
                  <c:v>0.17599999999999999</c:v>
                </c:pt>
                <c:pt idx="2">
                  <c:v>0.247</c:v>
                </c:pt>
                <c:pt idx="3">
                  <c:v>2.4E-2</c:v>
                </c:pt>
                <c:pt idx="4">
                  <c:v>0.17199999999999999</c:v>
                </c:pt>
                <c:pt idx="5">
                  <c:v>0.20599999999999999</c:v>
                </c:pt>
                <c:pt idx="6">
                  <c:v>0.121</c:v>
                </c:pt>
              </c:numCache>
              <c:extLst/>
            </c:numRef>
          </c:val>
          <c:extLst>
            <c:ext xmlns:c16="http://schemas.microsoft.com/office/drawing/2014/chart" uri="{C3380CC4-5D6E-409C-BE32-E72D297353CC}">
              <c16:uniqueId val="{00000002-9F62-45A7-8DA7-712BDD890A32}"/>
            </c:ext>
          </c:extLst>
        </c:ser>
        <c:ser>
          <c:idx val="6"/>
          <c:order val="3"/>
          <c:tx>
            <c:strRef>
              <c:f>Sheet1!$A$8</c:f>
              <c:strCache>
                <c:ptCount val="1"/>
                <c:pt idx="0">
                  <c:v>Online Video</c:v>
                </c:pt>
              </c:strCache>
            </c:strRef>
          </c:tx>
          <c:spPr>
            <a:solidFill>
              <a:srgbClr val="766ACE"/>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(Sheet1!$B$1:$H$1,Sheet1!$J$1)</c:f>
              <c:strCache>
                <c:ptCount val="7"/>
                <c:pt idx="0">
                  <c:v> All </c:v>
                </c:pt>
                <c:pt idx="1">
                  <c:v> Automotive</c:v>
                </c:pt>
                <c:pt idx="2">
                  <c:v> Finance</c:v>
                </c:pt>
                <c:pt idx="3">
                  <c:v> FMCG</c:v>
                </c:pt>
                <c:pt idx="4">
                  <c:v>Retail</c:v>
                </c:pt>
                <c:pt idx="5">
                  <c:v> Travel</c:v>
                </c:pt>
                <c:pt idx="6">
                  <c:v> Telecoms</c:v>
                </c:pt>
              </c:strCache>
              <c:extLst/>
            </c:strRef>
          </c:cat>
          <c:val>
            <c:numRef>
              <c:f>Sheet1!$B$8:$H$8</c:f>
              <c:numCache>
                <c:formatCode>0%</c:formatCode>
                <c:ptCount val="7"/>
                <c:pt idx="0">
                  <c:v>6.5000000000000002E-2</c:v>
                </c:pt>
                <c:pt idx="1">
                  <c:v>2.7E-2</c:v>
                </c:pt>
                <c:pt idx="2">
                  <c:v>3.2000000000000001E-2</c:v>
                </c:pt>
                <c:pt idx="3">
                  <c:v>7.0000000000000007E-2</c:v>
                </c:pt>
                <c:pt idx="4">
                  <c:v>4.8000000000000001E-2</c:v>
                </c:pt>
                <c:pt idx="5">
                  <c:v>7.3999999999999996E-2</c:v>
                </c:pt>
                <c:pt idx="6">
                  <c:v>7.9000000000000001E-2</c:v>
                </c:pt>
              </c:numCache>
              <c:extLst/>
            </c:numRef>
          </c:val>
          <c:extLst>
            <c:ext xmlns:c16="http://schemas.microsoft.com/office/drawing/2014/chart" uri="{C3380CC4-5D6E-409C-BE32-E72D297353CC}">
              <c16:uniqueId val="{00000003-9F62-45A7-8DA7-712BDD890A32}"/>
            </c:ext>
          </c:extLst>
        </c:ser>
        <c:ser>
          <c:idx val="5"/>
          <c:order val="4"/>
          <c:tx>
            <c:strRef>
              <c:f>Sheet1!$A$7</c:f>
              <c:strCache>
                <c:ptCount val="1"/>
                <c:pt idx="0">
                  <c:v>Print</c:v>
                </c:pt>
              </c:strCache>
            </c:strRef>
          </c:tx>
          <c:spPr>
            <a:solidFill>
              <a:srgbClr val="372D87"/>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2-50CB-49E3-BA52-A57A7150DA4C}"/>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(Sheet1!$B$1:$H$1,Sheet1!$J$1)</c:f>
              <c:strCache>
                <c:ptCount val="7"/>
                <c:pt idx="0">
                  <c:v> All </c:v>
                </c:pt>
                <c:pt idx="1">
                  <c:v> Automotive</c:v>
                </c:pt>
                <c:pt idx="2">
                  <c:v> Finance</c:v>
                </c:pt>
                <c:pt idx="3">
                  <c:v> FMCG</c:v>
                </c:pt>
                <c:pt idx="4">
                  <c:v>Retail</c:v>
                </c:pt>
                <c:pt idx="5">
                  <c:v> Travel</c:v>
                </c:pt>
                <c:pt idx="6">
                  <c:v> Telecoms</c:v>
                </c:pt>
              </c:strCache>
              <c:extLst/>
            </c:strRef>
          </c:cat>
          <c:val>
            <c:numRef>
              <c:f>Sheet1!$B$7:$H$7</c:f>
              <c:numCache>
                <c:formatCode>0%</c:formatCode>
                <c:ptCount val="7"/>
                <c:pt idx="0">
                  <c:v>8.8999999999999996E-2</c:v>
                </c:pt>
                <c:pt idx="1">
                  <c:v>8.3000000000000004E-2</c:v>
                </c:pt>
                <c:pt idx="2">
                  <c:v>5.3999999999999999E-2</c:v>
                </c:pt>
                <c:pt idx="3">
                  <c:v>8.9999999999999993E-3</c:v>
                </c:pt>
                <c:pt idx="4">
                  <c:v>7.0999999999999994E-2</c:v>
                </c:pt>
                <c:pt idx="5">
                  <c:v>7.4999999999999997E-2</c:v>
                </c:pt>
                <c:pt idx="6">
                  <c:v>4.4999999999999998E-2</c:v>
                </c:pt>
              </c:numCache>
              <c:extLst/>
            </c:numRef>
          </c:val>
          <c:extLst>
            <c:ext xmlns:c16="http://schemas.microsoft.com/office/drawing/2014/chart" uri="{C3380CC4-5D6E-409C-BE32-E72D297353CC}">
              <c16:uniqueId val="{00000004-9F62-45A7-8DA7-712BDD890A32}"/>
            </c:ext>
          </c:extLst>
        </c:ser>
        <c:ser>
          <c:idx val="0"/>
          <c:order val="5"/>
          <c:tx>
            <c:strRef>
              <c:f>Sheet1!$A$2</c:f>
              <c:strCache>
                <c:ptCount val="1"/>
                <c:pt idx="0">
                  <c:v>Cinema</c:v>
                </c:pt>
              </c:strCache>
            </c:strRef>
          </c:tx>
          <c:spPr>
            <a:solidFill>
              <a:srgbClr val="FFCC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50CB-49E3-BA52-A57A7150DA4C}"/>
                </c:ext>
              </c:extLst>
            </c:dLbl>
            <c:dLbl>
              <c:idx val="1"/>
              <c:delete val="1"/>
              <c:extLst>
                <c:ext xmlns:c15="http://schemas.microsoft.com/office/drawing/2012/chart" uri="{CE6537A1-D6FC-4f65-9D91-7224C49458BB}"/>
                <c:ext xmlns:c16="http://schemas.microsoft.com/office/drawing/2014/chart" uri="{C3380CC4-5D6E-409C-BE32-E72D297353CC}">
                  <c16:uniqueId val="{00000003-50CB-49E3-BA52-A57A7150DA4C}"/>
                </c:ext>
              </c:extLst>
            </c:dLbl>
            <c:dLbl>
              <c:idx val="2"/>
              <c:delete val="1"/>
              <c:extLst>
                <c:ext xmlns:c15="http://schemas.microsoft.com/office/drawing/2012/chart" uri="{CE6537A1-D6FC-4f65-9D91-7224C49458BB}"/>
                <c:ext xmlns:c16="http://schemas.microsoft.com/office/drawing/2014/chart" uri="{C3380CC4-5D6E-409C-BE32-E72D297353CC}">
                  <c16:uniqueId val="{00000001-50CB-49E3-BA52-A57A7150DA4C}"/>
                </c:ext>
              </c:extLst>
            </c:dLbl>
            <c:dLbl>
              <c:idx val="4"/>
              <c:delete val="1"/>
              <c:extLst>
                <c:ext xmlns:c15="http://schemas.microsoft.com/office/drawing/2012/chart" uri="{CE6537A1-D6FC-4f65-9D91-7224C49458BB}"/>
                <c:ext xmlns:c16="http://schemas.microsoft.com/office/drawing/2014/chart" uri="{C3380CC4-5D6E-409C-BE32-E72D297353CC}">
                  <c16:uniqueId val="{00000005-50CB-49E3-BA52-A57A7150DA4C}"/>
                </c:ext>
              </c:extLst>
            </c:dLbl>
            <c:dLbl>
              <c:idx val="6"/>
              <c:delete val="1"/>
              <c:extLst>
                <c:ext xmlns:c15="http://schemas.microsoft.com/office/drawing/2012/chart" uri="{CE6537A1-D6FC-4f65-9D91-7224C49458BB}"/>
                <c:ext xmlns:c16="http://schemas.microsoft.com/office/drawing/2014/chart" uri="{C3380CC4-5D6E-409C-BE32-E72D297353CC}">
                  <c16:uniqueId val="{00000007-50CB-49E3-BA52-A57A7150DA4C}"/>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(Sheet1!$B$1:$H$1,Sheet1!$J$1)</c:f>
              <c:strCache>
                <c:ptCount val="7"/>
                <c:pt idx="0">
                  <c:v> All </c:v>
                </c:pt>
                <c:pt idx="1">
                  <c:v> Automotive</c:v>
                </c:pt>
                <c:pt idx="2">
                  <c:v> Finance</c:v>
                </c:pt>
                <c:pt idx="3">
                  <c:v> FMCG</c:v>
                </c:pt>
                <c:pt idx="4">
                  <c:v>Retail</c:v>
                </c:pt>
                <c:pt idx="5">
                  <c:v> Travel</c:v>
                </c:pt>
                <c:pt idx="6">
                  <c:v> Telecoms</c:v>
                </c:pt>
              </c:strCache>
              <c:extLst/>
            </c:strRef>
          </c:cat>
          <c:val>
            <c:numRef>
              <c:f>Sheet1!$B$2:$H$2</c:f>
              <c:numCache>
                <c:formatCode>0%</c:formatCode>
                <c:ptCount val="7"/>
                <c:pt idx="0">
                  <c:v>8.9999999999999993E-3</c:v>
                </c:pt>
                <c:pt idx="1">
                  <c:v>2.1000000000000001E-2</c:v>
                </c:pt>
                <c:pt idx="2">
                  <c:v>2E-3</c:v>
                </c:pt>
                <c:pt idx="3">
                  <c:v>7.8E-2</c:v>
                </c:pt>
                <c:pt idx="4">
                  <c:v>7.0000000000000001E-3</c:v>
                </c:pt>
                <c:pt idx="5">
                  <c:v>1.4999999999999999E-2</c:v>
                </c:pt>
                <c:pt idx="6">
                  <c:v>7.0000000000000001E-3</c:v>
                </c:pt>
              </c:numCache>
              <c:extLst/>
            </c:numRef>
          </c:val>
          <c:extLst>
            <c:ext xmlns:c16="http://schemas.microsoft.com/office/drawing/2014/chart" uri="{C3380CC4-5D6E-409C-BE32-E72D297353CC}">
              <c16:uniqueId val="{00000005-9F62-45A7-8DA7-712BDD890A32}"/>
            </c:ext>
          </c:extLst>
        </c:ser>
        <c:ser>
          <c:idx val="4"/>
          <c:order val="6"/>
          <c:tx>
            <c:strRef>
              <c:f>Sheet1!$A$6</c:f>
              <c:strCache>
                <c:ptCount val="1"/>
                <c:pt idx="0">
                  <c:v>Audio</c:v>
                </c:pt>
              </c:strCache>
            </c:strRef>
          </c:tx>
          <c:spPr>
            <a:solidFill>
              <a:srgbClr val="BCCF0F"/>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50CB-49E3-BA52-A57A7150DA4C}"/>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(Sheet1!$B$1:$H$1,Sheet1!$J$1)</c:f>
              <c:strCache>
                <c:ptCount val="7"/>
                <c:pt idx="0">
                  <c:v> All </c:v>
                </c:pt>
                <c:pt idx="1">
                  <c:v> Automotive</c:v>
                </c:pt>
                <c:pt idx="2">
                  <c:v> Finance</c:v>
                </c:pt>
                <c:pt idx="3">
                  <c:v> FMCG</c:v>
                </c:pt>
                <c:pt idx="4">
                  <c:v>Retail</c:v>
                </c:pt>
                <c:pt idx="5">
                  <c:v> Travel</c:v>
                </c:pt>
                <c:pt idx="6">
                  <c:v> Telecoms</c:v>
                </c:pt>
              </c:strCache>
              <c:extLst/>
            </c:strRef>
          </c:cat>
          <c:val>
            <c:numRef>
              <c:f>Sheet1!$B$6:$H$6</c:f>
              <c:numCache>
                <c:formatCode>0%</c:formatCode>
                <c:ptCount val="7"/>
                <c:pt idx="0">
                  <c:v>2.7E-2</c:v>
                </c:pt>
                <c:pt idx="1">
                  <c:v>3.5999999999999997E-2</c:v>
                </c:pt>
                <c:pt idx="2">
                  <c:v>1.4E-2</c:v>
                </c:pt>
                <c:pt idx="3">
                  <c:v>6.2E-2</c:v>
                </c:pt>
                <c:pt idx="4">
                  <c:v>2.3E-2</c:v>
                </c:pt>
                <c:pt idx="5">
                  <c:v>1.7999999999999999E-2</c:v>
                </c:pt>
                <c:pt idx="6">
                  <c:v>1.7000000000000001E-2</c:v>
                </c:pt>
              </c:numCache>
              <c:extLst/>
            </c:numRef>
          </c:val>
          <c:extLst>
            <c:ext xmlns:c16="http://schemas.microsoft.com/office/drawing/2014/chart" uri="{C3380CC4-5D6E-409C-BE32-E72D297353CC}">
              <c16:uniqueId val="{00000006-9F62-45A7-8DA7-712BDD890A32}"/>
            </c:ext>
          </c:extLst>
        </c:ser>
        <c:ser>
          <c:idx val="2"/>
          <c:order val="7"/>
          <c:tx>
            <c:strRef>
              <c:f>Sheet1!$A$4</c:f>
              <c:strCache>
                <c:ptCount val="1"/>
                <c:pt idx="0">
                  <c:v>Paid Social</c:v>
                </c:pt>
              </c:strCache>
            </c:strRef>
          </c:tx>
          <c:spPr>
            <a:solidFill>
              <a:srgbClr val="0069B4"/>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B-50CB-49E3-BA52-A57A7150DA4C}"/>
                </c:ext>
              </c:extLst>
            </c:dLbl>
            <c:dLbl>
              <c:idx val="1"/>
              <c:delete val="1"/>
              <c:extLst>
                <c:ext xmlns:c15="http://schemas.microsoft.com/office/drawing/2012/chart" uri="{CE6537A1-D6FC-4f65-9D91-7224C49458BB}"/>
                <c:ext xmlns:c16="http://schemas.microsoft.com/office/drawing/2014/chart" uri="{C3380CC4-5D6E-409C-BE32-E72D297353CC}">
                  <c16:uniqueId val="{0000000C-50CB-49E3-BA52-A57A7150DA4C}"/>
                </c:ext>
              </c:extLst>
            </c:dLbl>
            <c:dLbl>
              <c:idx val="4"/>
              <c:delete val="1"/>
              <c:extLst>
                <c:ext xmlns:c15="http://schemas.microsoft.com/office/drawing/2012/chart" uri="{CE6537A1-D6FC-4f65-9D91-7224C49458BB}"/>
                <c:ext xmlns:c16="http://schemas.microsoft.com/office/drawing/2014/chart" uri="{C3380CC4-5D6E-409C-BE32-E72D297353CC}">
                  <c16:uniqueId val="{0000000A-50CB-49E3-BA52-A57A7150DA4C}"/>
                </c:ext>
              </c:extLst>
            </c:dLbl>
            <c:dLbl>
              <c:idx val="6"/>
              <c:delete val="1"/>
              <c:extLst>
                <c:ext xmlns:c15="http://schemas.microsoft.com/office/drawing/2012/chart" uri="{CE6537A1-D6FC-4f65-9D91-7224C49458BB}"/>
                <c:ext xmlns:c16="http://schemas.microsoft.com/office/drawing/2014/chart" uri="{C3380CC4-5D6E-409C-BE32-E72D297353CC}">
                  <c16:uniqueId val="{00000008-50CB-49E3-BA52-A57A7150DA4C}"/>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(Sheet1!$B$1:$H$1,Sheet1!$J$1)</c:f>
              <c:strCache>
                <c:ptCount val="7"/>
                <c:pt idx="0">
                  <c:v> All </c:v>
                </c:pt>
                <c:pt idx="1">
                  <c:v> Automotive</c:v>
                </c:pt>
                <c:pt idx="2">
                  <c:v> Finance</c:v>
                </c:pt>
                <c:pt idx="3">
                  <c:v> FMCG</c:v>
                </c:pt>
                <c:pt idx="4">
                  <c:v>Retail</c:v>
                </c:pt>
                <c:pt idx="5">
                  <c:v> Travel</c:v>
                </c:pt>
                <c:pt idx="6">
                  <c:v> Telecoms</c:v>
                </c:pt>
              </c:strCache>
              <c:extLst/>
            </c:strRef>
          </c:cat>
          <c:val>
            <c:numRef>
              <c:f>Sheet1!$B$4:$H$4</c:f>
              <c:numCache>
                <c:formatCode>0%</c:formatCode>
                <c:ptCount val="7"/>
                <c:pt idx="0">
                  <c:v>0.03</c:v>
                </c:pt>
                <c:pt idx="1">
                  <c:v>2.3E-2</c:v>
                </c:pt>
                <c:pt idx="2">
                  <c:v>3.5000000000000003E-2</c:v>
                </c:pt>
                <c:pt idx="3">
                  <c:v>9.6000000000000002E-2</c:v>
                </c:pt>
                <c:pt idx="4">
                  <c:v>2.4E-2</c:v>
                </c:pt>
                <c:pt idx="5">
                  <c:v>3.5000000000000003E-2</c:v>
                </c:pt>
                <c:pt idx="6">
                  <c:v>3.5000000000000003E-2</c:v>
                </c:pt>
              </c:numCache>
              <c:extLst/>
            </c:numRef>
          </c:val>
          <c:extLst>
            <c:ext xmlns:c16="http://schemas.microsoft.com/office/drawing/2014/chart" uri="{C3380CC4-5D6E-409C-BE32-E72D297353CC}">
              <c16:uniqueId val="{00000007-9F62-45A7-8DA7-712BDD890A32}"/>
            </c:ext>
          </c:extLst>
        </c:ser>
        <c:ser>
          <c:idx val="1"/>
          <c:order val="8"/>
          <c:tx>
            <c:strRef>
              <c:f>Sheet1!$A$3</c:f>
              <c:strCache>
                <c:ptCount val="1"/>
                <c:pt idx="0">
                  <c:v>Online Display</c:v>
                </c:pt>
              </c:strCache>
            </c:strRef>
          </c:tx>
          <c:spPr>
            <a:solidFill>
              <a:srgbClr val="9CCD9A"/>
            </a:solidFill>
            <a:ln>
              <a:noFill/>
            </a:ln>
            <a:effectLst/>
          </c:spPr>
          <c:invertIfNegative val="0"/>
          <c:cat>
            <c:strRef>
              <c:f>(Sheet1!$B$1:$H$1,Sheet1!$J$1)</c:f>
              <c:strCache>
                <c:ptCount val="7"/>
                <c:pt idx="0">
                  <c:v> All </c:v>
                </c:pt>
                <c:pt idx="1">
                  <c:v> Automotive</c:v>
                </c:pt>
                <c:pt idx="2">
                  <c:v> Finance</c:v>
                </c:pt>
                <c:pt idx="3">
                  <c:v> FMCG</c:v>
                </c:pt>
                <c:pt idx="4">
                  <c:v>Retail</c:v>
                </c:pt>
                <c:pt idx="5">
                  <c:v> Travel</c:v>
                </c:pt>
                <c:pt idx="6">
                  <c:v> Telecoms</c:v>
                </c:pt>
              </c:strCache>
              <c:extLst/>
            </c:strRef>
          </c:cat>
          <c:val>
            <c:numRef>
              <c:f>Sheet1!$B$3:$H$3</c:f>
              <c:numCache>
                <c:formatCode>0%</c:formatCode>
                <c:ptCount val="7"/>
                <c:pt idx="0">
                  <c:v>8.9999999999999993E-3</c:v>
                </c:pt>
                <c:pt idx="1">
                  <c:v>7.0000000000000001E-3</c:v>
                </c:pt>
                <c:pt idx="2">
                  <c:v>2E-3</c:v>
                </c:pt>
                <c:pt idx="3">
                  <c:v>5.0000000000000001E-3</c:v>
                </c:pt>
                <c:pt idx="4">
                  <c:v>3.0000000000000001E-3</c:v>
                </c:pt>
                <c:pt idx="5">
                  <c:v>5.0000000000000001E-3</c:v>
                </c:pt>
                <c:pt idx="6">
                  <c:v>1.0999999999999999E-2</c:v>
                </c:pt>
              </c:numCache>
              <c:extLst/>
            </c:numRef>
          </c:val>
          <c:extLst>
            <c:ext xmlns:c16="http://schemas.microsoft.com/office/drawing/2014/chart" uri="{C3380CC4-5D6E-409C-BE32-E72D297353CC}">
              <c16:uniqueId val="{0000000A-9F62-45A7-8DA7-712BDD890A32}"/>
            </c:ext>
          </c:extLst>
        </c:ser>
        <c:ser>
          <c:idx val="3"/>
          <c:order val="9"/>
          <c:tx>
            <c:strRef>
              <c:f>Sheet1!$A$5</c:f>
              <c:strCache>
                <c:ptCount val="1"/>
                <c:pt idx="0">
                  <c:v>Out of Home</c:v>
                </c:pt>
              </c:strCache>
            </c:strRef>
          </c:tx>
          <c:spPr>
            <a:solidFill>
              <a:srgbClr val="BD09A7"/>
            </a:solidFill>
            <a:ln>
              <a:noFill/>
            </a:ln>
            <a:effectLst/>
          </c:spPr>
          <c:invertIfNegative val="0"/>
          <c:cat>
            <c:strRef>
              <c:f>(Sheet1!$B$1:$H$1,Sheet1!$J$1)</c:f>
              <c:strCache>
                <c:ptCount val="7"/>
                <c:pt idx="0">
                  <c:v> All </c:v>
                </c:pt>
                <c:pt idx="1">
                  <c:v> Automotive</c:v>
                </c:pt>
                <c:pt idx="2">
                  <c:v> Finance</c:v>
                </c:pt>
                <c:pt idx="3">
                  <c:v> FMCG</c:v>
                </c:pt>
                <c:pt idx="4">
                  <c:v>Retail</c:v>
                </c:pt>
                <c:pt idx="5">
                  <c:v> Travel</c:v>
                </c:pt>
                <c:pt idx="6">
                  <c:v> Telecoms</c:v>
                </c:pt>
              </c:strCache>
              <c:extLst/>
            </c:strRef>
          </c:cat>
          <c:val>
            <c:numRef>
              <c:f>Sheet1!$B$5:$H$5</c:f>
              <c:numCache>
                <c:formatCode>0%</c:formatCode>
                <c:ptCount val="7"/>
                <c:pt idx="0">
                  <c:v>1.2E-2</c:v>
                </c:pt>
                <c:pt idx="1">
                  <c:v>1.0999999999999999E-2</c:v>
                </c:pt>
                <c:pt idx="2">
                  <c:v>8.0000000000000002E-3</c:v>
                </c:pt>
                <c:pt idx="3">
                  <c:v>1.0999999999999999E-2</c:v>
                </c:pt>
                <c:pt idx="4">
                  <c:v>5.0000000000000001E-3</c:v>
                </c:pt>
                <c:pt idx="5">
                  <c:v>4.0000000000000001E-3</c:v>
                </c:pt>
                <c:pt idx="6">
                  <c:v>2E-3</c:v>
                </c:pt>
              </c:numCache>
              <c:extLst/>
            </c:numRef>
          </c:val>
          <c:extLst>
            <c:ext xmlns:c16="http://schemas.microsoft.com/office/drawing/2014/chart" uri="{C3380CC4-5D6E-409C-BE32-E72D297353CC}">
              <c16:uniqueId val="{0000000C-9F62-45A7-8DA7-712BDD890A32}"/>
            </c:ext>
          </c:extLst>
        </c:ser>
        <c:dLbls>
          <c:showLegendKey val="0"/>
          <c:showVal val="0"/>
          <c:showCatName val="0"/>
          <c:showSerName val="0"/>
          <c:showPercent val="0"/>
          <c:showBubbleSize val="0"/>
        </c:dLbls>
        <c:gapWidth val="34"/>
        <c:overlap val="100"/>
        <c:axId val="1195537455"/>
        <c:axId val="1195532879"/>
      </c:barChart>
      <c:catAx>
        <c:axId val="1195537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195532879"/>
        <c:crosses val="autoZero"/>
        <c:auto val="1"/>
        <c:lblAlgn val="ctr"/>
        <c:lblOffset val="100"/>
        <c:tickLblSkip val="1"/>
        <c:noMultiLvlLbl val="0"/>
      </c:catAx>
      <c:valAx>
        <c:axId val="1195532879"/>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Share of Media Spend, %</a:t>
                </a:r>
              </a:p>
            </c:rich>
          </c:tx>
          <c:layout>
            <c:manualLayout>
              <c:xMode val="edge"/>
              <c:yMode val="edge"/>
              <c:x val="5.7569082026838816E-2"/>
              <c:y val="0.1746134402489660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195537455"/>
        <c:crosses val="autoZero"/>
        <c:crossBetween val="between"/>
      </c:valAx>
      <c:spPr>
        <a:noFill/>
        <a:ln>
          <a:noFill/>
        </a:ln>
        <a:effectLst/>
      </c:spPr>
    </c:plotArea>
    <c:legend>
      <c:legendPos val="b"/>
      <c:layout>
        <c:manualLayout>
          <c:xMode val="edge"/>
          <c:yMode val="edge"/>
          <c:x val="6.402352726737616E-2"/>
          <c:y val="0.79652809070248953"/>
          <c:w val="0.88834855585924455"/>
          <c:h val="0.1178322521863280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Immediate</c:v>
                </c:pt>
              </c:strCache>
            </c:strRef>
          </c:tx>
          <c:spPr>
            <a:solidFill>
              <a:srgbClr val="E10514"/>
            </a:solidFill>
            <a:ln>
              <a:noFill/>
            </a:ln>
            <a:effectLst/>
          </c:spPr>
          <c:invertIfNegative val="0"/>
          <c:cat>
            <c:strRef>
              <c:f>Sheet1!$A$2:$A$11</c:f>
              <c:strCache>
                <c:ptCount val="10"/>
                <c:pt idx="0">
                  <c:v>Cinema</c:v>
                </c:pt>
                <c:pt idx="1">
                  <c:v>Online Display</c:v>
                </c:pt>
                <c:pt idx="2">
                  <c:v>OOH</c:v>
                </c:pt>
                <c:pt idx="3">
                  <c:v>Online video</c:v>
                </c:pt>
                <c:pt idx="4">
                  <c:v>Print</c:v>
                </c:pt>
                <c:pt idx="5">
                  <c:v>Audio</c:v>
                </c:pt>
                <c:pt idx="6">
                  <c:v>BVOD</c:v>
                </c:pt>
                <c:pt idx="7">
                  <c:v>Paid Social</c:v>
                </c:pt>
                <c:pt idx="8">
                  <c:v>Generic PPC</c:v>
                </c:pt>
                <c:pt idx="9">
                  <c:v>Linear TV</c:v>
                </c:pt>
              </c:strCache>
            </c:strRef>
          </c:cat>
          <c:val>
            <c:numRef>
              <c:f>Sheet1!$B$2:$B$11</c:f>
              <c:numCache>
                <c:formatCode>0.0%</c:formatCode>
                <c:ptCount val="10"/>
                <c:pt idx="0">
                  <c:v>7.1125386925873944E-4</c:v>
                </c:pt>
                <c:pt idx="1">
                  <c:v>1.4040416125937779E-2</c:v>
                </c:pt>
                <c:pt idx="2">
                  <c:v>7.9021879553349116E-3</c:v>
                </c:pt>
                <c:pt idx="3">
                  <c:v>8.5818207311255685E-3</c:v>
                </c:pt>
                <c:pt idx="4">
                  <c:v>1.1296963859977104E-2</c:v>
                </c:pt>
                <c:pt idx="5">
                  <c:v>2.0252925519972927E-2</c:v>
                </c:pt>
                <c:pt idx="6">
                  <c:v>1.7199872714938072E-2</c:v>
                </c:pt>
                <c:pt idx="7">
                  <c:v>3.5723079647782326E-2</c:v>
                </c:pt>
                <c:pt idx="8">
                  <c:v>7.1873168444407678E-2</c:v>
                </c:pt>
                <c:pt idx="9">
                  <c:v>4.8422809221853512E-2</c:v>
                </c:pt>
              </c:numCache>
            </c:numRef>
          </c:val>
          <c:extLst>
            <c:ext xmlns:c16="http://schemas.microsoft.com/office/drawing/2014/chart" uri="{C3380CC4-5D6E-409C-BE32-E72D297353CC}">
              <c16:uniqueId val="{00000000-49F5-4497-8B4B-13EE78801F70}"/>
            </c:ext>
          </c:extLst>
        </c:ser>
        <c:ser>
          <c:idx val="1"/>
          <c:order val="1"/>
          <c:tx>
            <c:strRef>
              <c:f>Sheet1!$C$1</c:f>
              <c:strCache>
                <c:ptCount val="1"/>
                <c:pt idx="0">
                  <c:v>Carryover</c:v>
                </c:pt>
              </c:strCache>
            </c:strRef>
          </c:tx>
          <c:spPr>
            <a:solidFill>
              <a:schemeClr val="accent2"/>
            </a:solidFill>
            <a:ln>
              <a:noFill/>
            </a:ln>
            <a:effectLst/>
          </c:spPr>
          <c:invertIfNegative val="0"/>
          <c:cat>
            <c:strRef>
              <c:f>Sheet1!$A$2:$A$11</c:f>
              <c:strCache>
                <c:ptCount val="10"/>
                <c:pt idx="0">
                  <c:v>Cinema</c:v>
                </c:pt>
                <c:pt idx="1">
                  <c:v>Online Display</c:v>
                </c:pt>
                <c:pt idx="2">
                  <c:v>OOH</c:v>
                </c:pt>
                <c:pt idx="3">
                  <c:v>Online video</c:v>
                </c:pt>
                <c:pt idx="4">
                  <c:v>Print</c:v>
                </c:pt>
                <c:pt idx="5">
                  <c:v>Audio</c:v>
                </c:pt>
                <c:pt idx="6">
                  <c:v>BVOD</c:v>
                </c:pt>
                <c:pt idx="7">
                  <c:v>Paid Social</c:v>
                </c:pt>
                <c:pt idx="8">
                  <c:v>Generic PPC</c:v>
                </c:pt>
                <c:pt idx="9">
                  <c:v>Linear TV</c:v>
                </c:pt>
              </c:strCache>
            </c:strRef>
          </c:cat>
          <c:val>
            <c:numRef>
              <c:f>Sheet1!$C$2:$C$11</c:f>
              <c:numCache>
                <c:formatCode>0.0%</c:formatCode>
                <c:ptCount val="10"/>
                <c:pt idx="0">
                  <c:v>4.9426116334089188E-4</c:v>
                </c:pt>
                <c:pt idx="1">
                  <c:v>4.4338156187171858E-3</c:v>
                </c:pt>
                <c:pt idx="2">
                  <c:v>5.2681253033193508E-3</c:v>
                </c:pt>
                <c:pt idx="3">
                  <c:v>6.742859142265167E-3</c:v>
                </c:pt>
                <c:pt idx="4">
                  <c:v>9.2429704219914501E-3</c:v>
                </c:pt>
                <c:pt idx="5">
                  <c:v>1.4074066885556361E-2</c:v>
                </c:pt>
                <c:pt idx="6">
                  <c:v>1.4651743398856103E-2</c:v>
                </c:pt>
                <c:pt idx="7">
                  <c:v>1.1907693215927433E-2</c:v>
                </c:pt>
                <c:pt idx="8">
                  <c:v>2.2696790035076075E-2</c:v>
                </c:pt>
                <c:pt idx="9">
                  <c:v>9.3995306916044172E-2</c:v>
                </c:pt>
              </c:numCache>
            </c:numRef>
          </c:val>
          <c:extLst>
            <c:ext xmlns:c16="http://schemas.microsoft.com/office/drawing/2014/chart" uri="{C3380CC4-5D6E-409C-BE32-E72D297353CC}">
              <c16:uniqueId val="{00000001-49F5-4497-8B4B-13EE78801F70}"/>
            </c:ext>
          </c:extLst>
        </c:ser>
        <c:ser>
          <c:idx val="2"/>
          <c:order val="2"/>
          <c:tx>
            <c:strRef>
              <c:f>Sheet1!$D$1</c:f>
              <c:strCache>
                <c:ptCount val="1"/>
                <c:pt idx="0">
                  <c:v>Sustained</c:v>
                </c:pt>
              </c:strCache>
            </c:strRef>
          </c:tx>
          <c:spPr>
            <a:solidFill>
              <a:srgbClr val="372D87"/>
            </a:solidFill>
            <a:ln>
              <a:noFill/>
            </a:ln>
            <a:effectLst/>
          </c:spPr>
          <c:invertIfNegative val="0"/>
          <c:cat>
            <c:strRef>
              <c:f>Sheet1!$A$2:$A$11</c:f>
              <c:strCache>
                <c:ptCount val="10"/>
                <c:pt idx="0">
                  <c:v>Cinema</c:v>
                </c:pt>
                <c:pt idx="1">
                  <c:v>Online Display</c:v>
                </c:pt>
                <c:pt idx="2">
                  <c:v>OOH</c:v>
                </c:pt>
                <c:pt idx="3">
                  <c:v>Online video</c:v>
                </c:pt>
                <c:pt idx="4">
                  <c:v>Print</c:v>
                </c:pt>
                <c:pt idx="5">
                  <c:v>Audio</c:v>
                </c:pt>
                <c:pt idx="6">
                  <c:v>BVOD</c:v>
                </c:pt>
                <c:pt idx="7">
                  <c:v>Paid Social</c:v>
                </c:pt>
                <c:pt idx="8">
                  <c:v>Generic PPC</c:v>
                </c:pt>
                <c:pt idx="9">
                  <c:v>Linear TV</c:v>
                </c:pt>
              </c:strCache>
            </c:strRef>
          </c:cat>
          <c:val>
            <c:numRef>
              <c:f>Sheet1!$D$2:$D$11</c:f>
              <c:numCache>
                <c:formatCode>0.0%</c:formatCode>
                <c:ptCount val="10"/>
                <c:pt idx="0">
                  <c:v>1.386342287489576E-3</c:v>
                </c:pt>
                <c:pt idx="1">
                  <c:v>1.0345569777006784E-2</c:v>
                </c:pt>
                <c:pt idx="2">
                  <c:v>1.7516516634010167E-2</c:v>
                </c:pt>
                <c:pt idx="3">
                  <c:v>1.8389615848068887E-2</c:v>
                </c:pt>
                <c:pt idx="4">
                  <c:v>2.7112713252198491E-2</c:v>
                </c:pt>
                <c:pt idx="5">
                  <c:v>3.5013532253639873E-2</c:v>
                </c:pt>
                <c:pt idx="6">
                  <c:v>4.9688521137518905E-2</c:v>
                </c:pt>
                <c:pt idx="7">
                  <c:v>4.6678157406435571E-2</c:v>
                </c:pt>
                <c:pt idx="8">
                  <c:v>5.1067777578921225E-2</c:v>
                </c:pt>
                <c:pt idx="9">
                  <c:v>0.32328912363302775</c:v>
                </c:pt>
              </c:numCache>
            </c:numRef>
          </c:val>
          <c:extLst>
            <c:ext xmlns:c16="http://schemas.microsoft.com/office/drawing/2014/chart" uri="{C3380CC4-5D6E-409C-BE32-E72D297353CC}">
              <c16:uniqueId val="{00000002-49F5-4497-8B4B-13EE78801F70}"/>
            </c:ext>
          </c:extLst>
        </c:ser>
        <c:dLbls>
          <c:showLegendKey val="0"/>
          <c:showVal val="0"/>
          <c:showCatName val="0"/>
          <c:showSerName val="0"/>
          <c:showPercent val="0"/>
          <c:showBubbleSize val="0"/>
        </c:dLbls>
        <c:gapWidth val="50"/>
        <c:overlap val="100"/>
        <c:axId val="507326927"/>
        <c:axId val="507330767"/>
      </c:barChart>
      <c:catAx>
        <c:axId val="50732692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07330767"/>
        <c:crosses val="autoZero"/>
        <c:auto val="1"/>
        <c:lblAlgn val="ctr"/>
        <c:lblOffset val="100"/>
        <c:noMultiLvlLbl val="0"/>
      </c:catAx>
      <c:valAx>
        <c:axId val="507330767"/>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bg2"/>
                    </a:solidFill>
                    <a:latin typeface="+mn-lt"/>
                    <a:ea typeface="+mn-ea"/>
                    <a:cs typeface="+mn-cs"/>
                  </a:defRPr>
                </a:pPr>
                <a:r>
                  <a:rPr lang="en-US" sz="1000" b="0" i="0" u="none" strike="noStrike" kern="1200" baseline="0" dirty="0">
                    <a:solidFill>
                      <a:schemeClr val="bg2"/>
                    </a:solidFill>
                  </a:rPr>
                  <a:t>% of full profit volume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bg2"/>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073269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bg2"/>
                </a:solidFill>
                <a:latin typeface="Arial (Body)"/>
                <a:ea typeface="+mn-ea"/>
                <a:cs typeface="+mn-cs"/>
              </a:defRPr>
            </a:pPr>
            <a:r>
              <a:rPr lang="en-GB" sz="1000" b="0" i="0" u="none" strike="noStrike" kern="1200" spc="0" baseline="0">
                <a:solidFill>
                  <a:schemeClr val="bg2"/>
                </a:solidFill>
                <a:latin typeface="Arial (Body)"/>
              </a:rPr>
              <a:t>Saturation based on immediate payback – all category average</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bg2"/>
              </a:solidFill>
              <a:latin typeface="Arial (Body)"/>
              <a:ea typeface="+mn-ea"/>
              <a:cs typeface="+mn-cs"/>
            </a:defRPr>
          </a:pPr>
          <a:endParaRPr lang="en-US"/>
        </a:p>
      </c:txPr>
    </c:title>
    <c:autoTitleDeleted val="0"/>
    <c:plotArea>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rgbClr val="0069B4"/>
              </a:solidFill>
              <a:ln>
                <a:noFill/>
              </a:ln>
              <a:effectLst/>
            </c:spPr>
            <c:extLst>
              <c:ext xmlns:c16="http://schemas.microsoft.com/office/drawing/2014/chart" uri="{C3380CC4-5D6E-409C-BE32-E72D297353CC}">
                <c16:uniqueId val="{0000000D-913D-486F-94AD-D54D13ED0C73}"/>
              </c:ext>
            </c:extLst>
          </c:dPt>
          <c:dPt>
            <c:idx val="1"/>
            <c:invertIfNegative val="0"/>
            <c:bubble3D val="0"/>
            <c:spPr>
              <a:solidFill>
                <a:srgbClr val="9CCD9A"/>
              </a:solidFill>
              <a:ln>
                <a:noFill/>
              </a:ln>
              <a:effectLst/>
            </c:spPr>
            <c:extLst>
              <c:ext xmlns:c16="http://schemas.microsoft.com/office/drawing/2014/chart" uri="{C3380CC4-5D6E-409C-BE32-E72D297353CC}">
                <c16:uniqueId val="{0000000C-913D-486F-94AD-D54D13ED0C73}"/>
              </c:ext>
            </c:extLst>
          </c:dPt>
          <c:dPt>
            <c:idx val="2"/>
            <c:invertIfNegative val="0"/>
            <c:bubble3D val="0"/>
            <c:spPr>
              <a:solidFill>
                <a:srgbClr val="766ACE"/>
              </a:solidFill>
              <a:ln>
                <a:noFill/>
              </a:ln>
              <a:effectLst/>
            </c:spPr>
            <c:extLst>
              <c:ext xmlns:c16="http://schemas.microsoft.com/office/drawing/2014/chart" uri="{C3380CC4-5D6E-409C-BE32-E72D297353CC}">
                <c16:uniqueId val="{0000000B-913D-486F-94AD-D54D13ED0C73}"/>
              </c:ext>
            </c:extLst>
          </c:dPt>
          <c:dPt>
            <c:idx val="3"/>
            <c:invertIfNegative val="0"/>
            <c:bubble3D val="0"/>
            <c:spPr>
              <a:solidFill>
                <a:srgbClr val="09BDBD"/>
              </a:solidFill>
              <a:ln>
                <a:noFill/>
              </a:ln>
              <a:effectLst/>
            </c:spPr>
            <c:extLst>
              <c:ext xmlns:c16="http://schemas.microsoft.com/office/drawing/2014/chart" uri="{C3380CC4-5D6E-409C-BE32-E72D297353CC}">
                <c16:uniqueId val="{0000000A-913D-486F-94AD-D54D13ED0C73}"/>
              </c:ext>
            </c:extLst>
          </c:dPt>
          <c:dPt>
            <c:idx val="4"/>
            <c:invertIfNegative val="0"/>
            <c:bubble3D val="0"/>
            <c:spPr>
              <a:solidFill>
                <a:srgbClr val="EE7203"/>
              </a:solidFill>
              <a:ln>
                <a:noFill/>
              </a:ln>
              <a:effectLst/>
            </c:spPr>
            <c:extLst>
              <c:ext xmlns:c16="http://schemas.microsoft.com/office/drawing/2014/chart" uri="{C3380CC4-5D6E-409C-BE32-E72D297353CC}">
                <c16:uniqueId val="{00000009-913D-486F-94AD-D54D13ED0C73}"/>
              </c:ext>
            </c:extLst>
          </c:dPt>
          <c:dPt>
            <c:idx val="5"/>
            <c:invertIfNegative val="0"/>
            <c:bubble3D val="0"/>
            <c:spPr>
              <a:solidFill>
                <a:srgbClr val="BD09A7"/>
              </a:solidFill>
              <a:ln>
                <a:noFill/>
              </a:ln>
              <a:effectLst/>
            </c:spPr>
            <c:extLst>
              <c:ext xmlns:c16="http://schemas.microsoft.com/office/drawing/2014/chart" uri="{C3380CC4-5D6E-409C-BE32-E72D297353CC}">
                <c16:uniqueId val="{00000008-913D-486F-94AD-D54D13ED0C73}"/>
              </c:ext>
            </c:extLst>
          </c:dPt>
          <c:dPt>
            <c:idx val="6"/>
            <c:invertIfNegative val="0"/>
            <c:bubble3D val="0"/>
            <c:spPr>
              <a:solidFill>
                <a:srgbClr val="FFCA00"/>
              </a:solidFill>
              <a:ln>
                <a:noFill/>
              </a:ln>
              <a:effectLst/>
            </c:spPr>
            <c:extLst>
              <c:ext xmlns:c16="http://schemas.microsoft.com/office/drawing/2014/chart" uri="{C3380CC4-5D6E-409C-BE32-E72D297353CC}">
                <c16:uniqueId val="{00000007-913D-486F-94AD-D54D13ED0C73}"/>
              </c:ext>
            </c:extLst>
          </c:dPt>
          <c:dPt>
            <c:idx val="7"/>
            <c:invertIfNegative val="0"/>
            <c:bubble3D val="0"/>
            <c:spPr>
              <a:solidFill>
                <a:srgbClr val="BCCF0F"/>
              </a:solidFill>
              <a:ln>
                <a:noFill/>
              </a:ln>
              <a:effectLst/>
            </c:spPr>
            <c:extLst>
              <c:ext xmlns:c16="http://schemas.microsoft.com/office/drawing/2014/chart" uri="{C3380CC4-5D6E-409C-BE32-E72D297353CC}">
                <c16:uniqueId val="{00000006-913D-486F-94AD-D54D13ED0C73}"/>
              </c:ext>
            </c:extLst>
          </c:dPt>
          <c:dPt>
            <c:idx val="8"/>
            <c:invertIfNegative val="0"/>
            <c:bubble3D val="0"/>
            <c:spPr>
              <a:solidFill>
                <a:srgbClr val="372D87"/>
              </a:solidFill>
              <a:ln>
                <a:noFill/>
              </a:ln>
              <a:effectLst/>
            </c:spPr>
            <c:extLst>
              <c:ext xmlns:c16="http://schemas.microsoft.com/office/drawing/2014/chart" uri="{C3380CC4-5D6E-409C-BE32-E72D297353CC}">
                <c16:uniqueId val="{00000004-913D-486F-94AD-D54D13ED0C73}"/>
              </c:ext>
            </c:extLst>
          </c:dPt>
          <c:dPt>
            <c:idx val="9"/>
            <c:invertIfNegative val="0"/>
            <c:bubble3D val="0"/>
            <c:spPr>
              <a:solidFill>
                <a:srgbClr val="E30615"/>
              </a:solidFill>
              <a:ln>
                <a:noFill/>
              </a:ln>
              <a:effectLst/>
            </c:spPr>
            <c:extLst>
              <c:ext xmlns:c16="http://schemas.microsoft.com/office/drawing/2014/chart" uri="{C3380CC4-5D6E-409C-BE32-E72D297353CC}">
                <c16:uniqueId val="{00000003-913D-486F-94AD-D54D13ED0C73}"/>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Paid Social</c:v>
                </c:pt>
                <c:pt idx="1">
                  <c:v>Online Display</c:v>
                </c:pt>
                <c:pt idx="2">
                  <c:v>Online Video</c:v>
                </c:pt>
                <c:pt idx="3">
                  <c:v>Generic PPC</c:v>
                </c:pt>
                <c:pt idx="4">
                  <c:v>BVOD</c:v>
                </c:pt>
                <c:pt idx="5">
                  <c:v>OOH</c:v>
                </c:pt>
                <c:pt idx="6">
                  <c:v>Cinema</c:v>
                </c:pt>
                <c:pt idx="7">
                  <c:v>Audio</c:v>
                </c:pt>
                <c:pt idx="8">
                  <c:v>Print</c:v>
                </c:pt>
                <c:pt idx="9">
                  <c:v>Linear TV</c:v>
                </c:pt>
              </c:strCache>
            </c:strRef>
          </c:cat>
          <c:val>
            <c:numRef>
              <c:f>Sheet1!$B$2:$B$11</c:f>
              <c:numCache>
                <c:formatCode>"£"#,##0</c:formatCode>
                <c:ptCount val="10"/>
                <c:pt idx="0">
                  <c:v>31000</c:v>
                </c:pt>
                <c:pt idx="1">
                  <c:v>31000</c:v>
                </c:pt>
                <c:pt idx="2">
                  <c:v>40000</c:v>
                </c:pt>
                <c:pt idx="3">
                  <c:v>47000</c:v>
                </c:pt>
                <c:pt idx="4">
                  <c:v>54000</c:v>
                </c:pt>
                <c:pt idx="5">
                  <c:v>56000</c:v>
                </c:pt>
                <c:pt idx="6">
                  <c:v>58000</c:v>
                </c:pt>
                <c:pt idx="7">
                  <c:v>92000</c:v>
                </c:pt>
                <c:pt idx="8">
                  <c:v>123000</c:v>
                </c:pt>
                <c:pt idx="9">
                  <c:v>330000</c:v>
                </c:pt>
              </c:numCache>
            </c:numRef>
          </c:val>
          <c:extLst>
            <c:ext xmlns:c16="http://schemas.microsoft.com/office/drawing/2014/chart" uri="{C3380CC4-5D6E-409C-BE32-E72D297353CC}">
              <c16:uniqueId val="{00000000-913D-486F-94AD-D54D13ED0C73}"/>
            </c:ext>
          </c:extLst>
        </c:ser>
        <c:ser>
          <c:idx val="1"/>
          <c:order val="1"/>
          <c:tx>
            <c:strRef>
              <c:f>Sheet1!$C$1</c:f>
              <c:strCache>
                <c:ptCount val="1"/>
                <c:pt idx="0">
                  <c:v>Column2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Paid Social</c:v>
                </c:pt>
                <c:pt idx="1">
                  <c:v>Online Display</c:v>
                </c:pt>
                <c:pt idx="2">
                  <c:v>Online Video</c:v>
                </c:pt>
                <c:pt idx="3">
                  <c:v>Generic PPC</c:v>
                </c:pt>
                <c:pt idx="4">
                  <c:v>BVOD</c:v>
                </c:pt>
                <c:pt idx="5">
                  <c:v>OOH</c:v>
                </c:pt>
                <c:pt idx="6">
                  <c:v>Cinema</c:v>
                </c:pt>
                <c:pt idx="7">
                  <c:v>Audio</c:v>
                </c:pt>
                <c:pt idx="8">
                  <c:v>Print</c:v>
                </c:pt>
                <c:pt idx="9">
                  <c:v>Linear TV</c:v>
                </c:pt>
              </c:strCache>
            </c:strRef>
          </c:cat>
          <c:val>
            <c:numRef>
              <c:f>Sheet1!$C$2:$C$11</c:f>
              <c:numCache>
                <c:formatCode>General</c:formatCode>
                <c:ptCount val="10"/>
              </c:numCache>
            </c:numRef>
          </c:val>
          <c:extLst>
            <c:ext xmlns:c16="http://schemas.microsoft.com/office/drawing/2014/chart" uri="{C3380CC4-5D6E-409C-BE32-E72D297353CC}">
              <c16:uniqueId val="{00000001-913D-486F-94AD-D54D13ED0C73}"/>
            </c:ext>
          </c:extLst>
        </c:ser>
        <c:ser>
          <c:idx val="2"/>
          <c:order val="2"/>
          <c:tx>
            <c:strRef>
              <c:f>Sheet1!$D$1</c:f>
              <c:strCache>
                <c:ptCount val="1"/>
                <c:pt idx="0">
                  <c:v>Column3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Paid Social</c:v>
                </c:pt>
                <c:pt idx="1">
                  <c:v>Online Display</c:v>
                </c:pt>
                <c:pt idx="2">
                  <c:v>Online Video</c:v>
                </c:pt>
                <c:pt idx="3">
                  <c:v>Generic PPC</c:v>
                </c:pt>
                <c:pt idx="4">
                  <c:v>BVOD</c:v>
                </c:pt>
                <c:pt idx="5">
                  <c:v>OOH</c:v>
                </c:pt>
                <c:pt idx="6">
                  <c:v>Cinema</c:v>
                </c:pt>
                <c:pt idx="7">
                  <c:v>Audio</c:v>
                </c:pt>
                <c:pt idx="8">
                  <c:v>Print</c:v>
                </c:pt>
                <c:pt idx="9">
                  <c:v>Linear TV</c:v>
                </c:pt>
              </c:strCache>
            </c:strRef>
          </c:cat>
          <c:val>
            <c:numRef>
              <c:f>Sheet1!$D$2:$D$11</c:f>
              <c:numCache>
                <c:formatCode>General</c:formatCode>
                <c:ptCount val="10"/>
              </c:numCache>
            </c:numRef>
          </c:val>
          <c:extLst>
            <c:ext xmlns:c16="http://schemas.microsoft.com/office/drawing/2014/chart" uri="{C3380CC4-5D6E-409C-BE32-E72D297353CC}">
              <c16:uniqueId val="{00000002-913D-486F-94AD-D54D13ED0C73}"/>
            </c:ext>
          </c:extLst>
        </c:ser>
        <c:dLbls>
          <c:dLblPos val="outEnd"/>
          <c:showLegendKey val="0"/>
          <c:showVal val="1"/>
          <c:showCatName val="0"/>
          <c:showSerName val="0"/>
          <c:showPercent val="0"/>
          <c:showBubbleSize val="0"/>
        </c:dLbls>
        <c:gapWidth val="10"/>
        <c:overlap val="80"/>
        <c:axId val="349128159"/>
        <c:axId val="349141119"/>
      </c:barChart>
      <c:catAx>
        <c:axId val="3491281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49141119"/>
        <c:crosses val="autoZero"/>
        <c:auto val="1"/>
        <c:lblAlgn val="ctr"/>
        <c:lblOffset val="100"/>
        <c:noMultiLvlLbl val="0"/>
      </c:catAx>
      <c:valAx>
        <c:axId val="34914111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bg2"/>
                    </a:solidFill>
                    <a:latin typeface="+mn-lt"/>
                    <a:ea typeface="+mn-ea"/>
                    <a:cs typeface="+mn-cs"/>
                  </a:defRPr>
                </a:pPr>
                <a:r>
                  <a:rPr lang="en-US" sz="1000" b="0" i="0" u="none" strike="noStrike" kern="1200" baseline="0">
                    <a:solidFill>
                      <a:schemeClr val="bg2"/>
                    </a:solidFill>
                  </a:rPr>
                  <a:t>Saturation Point - Weekly - Based on Immediate Payback only</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bg2"/>
                  </a:solidFill>
                  <a:latin typeface="+mn-lt"/>
                  <a:ea typeface="+mn-ea"/>
                  <a:cs typeface="+mn-cs"/>
                </a:defRPr>
              </a:pPr>
              <a:endParaRPr lang="en-US"/>
            </a:p>
          </c:txPr>
        </c:title>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491281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b="0" i="0" u="none" strike="noStrike" kern="1200" spc="0" baseline="0" dirty="0">
                <a:solidFill>
                  <a:prstClr val="black">
                    <a:lumMod val="65000"/>
                    <a:lumOff val="35000"/>
                  </a:prstClr>
                </a:solidFill>
              </a:rPr>
              <a:t>Looked like something I heard / Sounded like something I saw</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Visual and Auditory ads</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0.65</c:v>
                </c:pt>
              </c:numCache>
            </c:numRef>
          </c:val>
          <c:extLst>
            <c:ext xmlns:c16="http://schemas.microsoft.com/office/drawing/2014/chart" uri="{C3380CC4-5D6E-409C-BE32-E72D297353CC}">
              <c16:uniqueId val="{00000000-A118-482D-8DB3-7758C0AB5943}"/>
            </c:ext>
          </c:extLst>
        </c:ser>
        <c:ser>
          <c:idx val="1"/>
          <c:order val="1"/>
          <c:tx>
            <c:strRef>
              <c:f>Sheet1!$C$1</c:f>
              <c:strCache>
                <c:ptCount val="1"/>
                <c:pt idx="0">
                  <c:v>Visually dominant ads</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0.53</c:v>
                </c:pt>
              </c:numCache>
            </c:numRef>
          </c:val>
          <c:extLst>
            <c:ext xmlns:c16="http://schemas.microsoft.com/office/drawing/2014/chart" uri="{C3380CC4-5D6E-409C-BE32-E72D297353CC}">
              <c16:uniqueId val="{00000001-A118-482D-8DB3-7758C0AB5943}"/>
            </c:ext>
          </c:extLst>
        </c:ser>
        <c:dLbls>
          <c:showLegendKey val="0"/>
          <c:showVal val="0"/>
          <c:showCatName val="0"/>
          <c:showSerName val="0"/>
          <c:showPercent val="0"/>
          <c:showBubbleSize val="0"/>
        </c:dLbls>
        <c:gapWidth val="219"/>
        <c:overlap val="-27"/>
        <c:axId val="1909349503"/>
        <c:axId val="1697960575"/>
      </c:barChart>
      <c:catAx>
        <c:axId val="1909349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97960575"/>
        <c:crosses val="autoZero"/>
        <c:auto val="1"/>
        <c:lblAlgn val="ctr"/>
        <c:lblOffset val="100"/>
        <c:noMultiLvlLbl val="0"/>
      </c:catAx>
      <c:valAx>
        <c:axId val="1697960575"/>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093495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v>Jan / Feb 2023</c:v>
          </c:tx>
          <c:spPr>
            <a:ln w="25400" cap="rnd">
              <a:noFill/>
              <a:round/>
            </a:ln>
            <a:effectLst/>
          </c:spPr>
          <c:marker>
            <c:symbol val="circle"/>
            <c:size val="5"/>
            <c:spPr>
              <a:solidFill>
                <a:srgbClr val="00B050"/>
              </a:solidFill>
              <a:ln w="9525">
                <a:noFill/>
              </a:ln>
              <a:effectLst/>
            </c:spPr>
          </c:marker>
          <c:xVal>
            <c:numRef>
              <c:f>Sheet1!$B$2:$B$12</c:f>
              <c:numCache>
                <c:formatCode>0%</c:formatCode>
                <c:ptCount val="11"/>
                <c:pt idx="0">
                  <c:v>9.1999999999999998E-2</c:v>
                </c:pt>
                <c:pt idx="1">
                  <c:v>0.14199999999999999</c:v>
                </c:pt>
                <c:pt idx="2">
                  <c:v>1.7000000000000001E-2</c:v>
                </c:pt>
                <c:pt idx="3">
                  <c:v>7.0999999999999994E-2</c:v>
                </c:pt>
                <c:pt idx="4">
                  <c:v>3.3000000000000002E-2</c:v>
                </c:pt>
                <c:pt idx="5">
                  <c:v>0.154</c:v>
                </c:pt>
                <c:pt idx="6">
                  <c:v>0.27500000000000002</c:v>
                </c:pt>
                <c:pt idx="7">
                  <c:v>3.9E-2</c:v>
                </c:pt>
                <c:pt idx="8">
                  <c:v>9.0999999999999998E-2</c:v>
                </c:pt>
                <c:pt idx="9">
                  <c:v>5.5E-2</c:v>
                </c:pt>
                <c:pt idx="10">
                  <c:v>0.01</c:v>
                </c:pt>
              </c:numCache>
            </c:numRef>
          </c:xVal>
          <c:yVal>
            <c:numRef>
              <c:f>Sheet1!$C$2:$C$12</c:f>
              <c:numCache>
                <c:formatCode>0%</c:formatCode>
                <c:ptCount val="11"/>
                <c:pt idx="0">
                  <c:v>0.18350941861571876</c:v>
                </c:pt>
                <c:pt idx="1">
                  <c:v>5.8433706270712732E-2</c:v>
                </c:pt>
                <c:pt idx="2">
                  <c:v>0</c:v>
                </c:pt>
                <c:pt idx="3">
                  <c:v>0.21430162932966451</c:v>
                </c:pt>
                <c:pt idx="4">
                  <c:v>2.7103937907224256E-2</c:v>
                </c:pt>
                <c:pt idx="5">
                  <c:v>8.8276267857297364E-2</c:v>
                </c:pt>
                <c:pt idx="6">
                  <c:v>0.19859780737048863</c:v>
                </c:pt>
                <c:pt idx="7">
                  <c:v>4.0235703346053003E-2</c:v>
                </c:pt>
                <c:pt idx="8">
                  <c:v>7.7200633387846218E-2</c:v>
                </c:pt>
                <c:pt idx="9">
                  <c:v>1.7678832558904203E-2</c:v>
                </c:pt>
                <c:pt idx="10">
                  <c:v>9.4662063356090301E-2</c:v>
                </c:pt>
              </c:numCache>
            </c:numRef>
          </c:yVal>
          <c:smooth val="0"/>
          <c:extLst>
            <c:ext xmlns:c16="http://schemas.microsoft.com/office/drawing/2014/chart" uri="{C3380CC4-5D6E-409C-BE32-E72D297353CC}">
              <c16:uniqueId val="{00000001-1C30-4147-840A-EED7AAEDE6BE}"/>
            </c:ext>
          </c:extLst>
        </c:ser>
        <c:ser>
          <c:idx val="1"/>
          <c:order val="1"/>
          <c:tx>
            <c:v>Jan / Feb 2017-2022</c:v>
          </c:tx>
          <c:spPr>
            <a:ln w="25400" cap="rnd">
              <a:noFill/>
              <a:round/>
            </a:ln>
            <a:effectLst/>
          </c:spPr>
          <c:marker>
            <c:symbol val="circle"/>
            <c:size val="5"/>
            <c:spPr>
              <a:solidFill>
                <a:srgbClr val="FF0000"/>
              </a:solidFill>
              <a:ln w="9525">
                <a:noFill/>
              </a:ln>
              <a:effectLst/>
            </c:spPr>
          </c:marker>
          <c:xVal>
            <c:numRef>
              <c:f>Sheet1!$B$15:$B$25</c:f>
              <c:numCache>
                <c:formatCode>0%</c:formatCode>
                <c:ptCount val="11"/>
                <c:pt idx="0">
                  <c:v>9.1999999999999998E-2</c:v>
                </c:pt>
                <c:pt idx="1">
                  <c:v>0.14199999999999999</c:v>
                </c:pt>
                <c:pt idx="2">
                  <c:v>1.7000000000000001E-2</c:v>
                </c:pt>
                <c:pt idx="3">
                  <c:v>7.0999999999999994E-2</c:v>
                </c:pt>
                <c:pt idx="4">
                  <c:v>3.3000000000000002E-2</c:v>
                </c:pt>
                <c:pt idx="5">
                  <c:v>0.154</c:v>
                </c:pt>
                <c:pt idx="6">
                  <c:v>0.27500000000000002</c:v>
                </c:pt>
                <c:pt idx="7">
                  <c:v>3.9E-2</c:v>
                </c:pt>
                <c:pt idx="8">
                  <c:v>9.0999999999999998E-2</c:v>
                </c:pt>
                <c:pt idx="9">
                  <c:v>5.5E-2</c:v>
                </c:pt>
                <c:pt idx="10">
                  <c:v>0.01</c:v>
                </c:pt>
              </c:numCache>
            </c:numRef>
          </c:xVal>
          <c:yVal>
            <c:numRef>
              <c:f>Sheet1!$C$15:$C$25</c:f>
              <c:numCache>
                <c:formatCode>0%</c:formatCode>
                <c:ptCount val="11"/>
                <c:pt idx="0">
                  <c:v>0.19258725815930583</c:v>
                </c:pt>
                <c:pt idx="1">
                  <c:v>0.15166557485015258</c:v>
                </c:pt>
                <c:pt idx="2">
                  <c:v>3.1238463569777927E-2</c:v>
                </c:pt>
                <c:pt idx="3">
                  <c:v>0.14338661965099572</c:v>
                </c:pt>
                <c:pt idx="4">
                  <c:v>5.689690232721234E-2</c:v>
                </c:pt>
                <c:pt idx="5">
                  <c:v>0.1022902790629629</c:v>
                </c:pt>
                <c:pt idx="6">
                  <c:v>0.14940704104045696</c:v>
                </c:pt>
                <c:pt idx="7">
                  <c:v>2.7136436360943036E-2</c:v>
                </c:pt>
                <c:pt idx="8">
                  <c:v>9.2004683550870922E-2</c:v>
                </c:pt>
                <c:pt idx="9">
                  <c:v>3.8646300994045146E-2</c:v>
                </c:pt>
                <c:pt idx="10">
                  <c:v>1.4740440433276835E-2</c:v>
                </c:pt>
              </c:numCache>
            </c:numRef>
          </c:yVal>
          <c:smooth val="0"/>
          <c:extLst>
            <c:ext xmlns:c16="http://schemas.microsoft.com/office/drawing/2014/chart" uri="{C3380CC4-5D6E-409C-BE32-E72D297353CC}">
              <c16:uniqueId val="{00000002-1C30-4147-840A-EED7AAEDE6BE}"/>
            </c:ext>
          </c:extLst>
        </c:ser>
        <c:dLbls>
          <c:showLegendKey val="0"/>
          <c:showVal val="0"/>
          <c:showCatName val="0"/>
          <c:showSerName val="0"/>
          <c:showPercent val="0"/>
          <c:showBubbleSize val="0"/>
        </c:dLbls>
        <c:axId val="636229296"/>
        <c:axId val="636227496"/>
      </c:scatterChart>
      <c:valAx>
        <c:axId val="636229296"/>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GB"/>
                  <a:t>SHARE OF MARKET (2022)</a:t>
                </a:r>
              </a:p>
            </c:rich>
          </c:tx>
          <c:layout>
            <c:manualLayout>
              <c:xMode val="edge"/>
              <c:yMode val="edge"/>
              <c:x val="0.43505407407407409"/>
              <c:y val="0.94066919191919196"/>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636227496"/>
        <c:crosses val="autoZero"/>
        <c:crossBetween val="midCat"/>
      </c:valAx>
      <c:valAx>
        <c:axId val="636227496"/>
        <c:scaling>
          <c:orientation val="minMax"/>
          <c:max val="0.30000000000000004"/>
        </c:scaling>
        <c:delete val="0"/>
        <c:axPos val="l"/>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GB"/>
                  <a:t>SHARE OF LINEAR TV VOICE (Q1)</a:t>
                </a:r>
              </a:p>
            </c:rich>
          </c:tx>
          <c:layout>
            <c:manualLayout>
              <c:xMode val="edge"/>
              <c:yMode val="edge"/>
              <c:x val="8.231481481481482E-3"/>
              <c:y val="0.17749419191919191"/>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63622929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1">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tags" Target="../tags/tag62.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6BA460-DC86-49AC-90AA-86C1E02239B2}" type="datetimeFigureOut">
              <a:rPr lang="en-GB" smtClean="0"/>
              <a:t>25/11/2024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DDBEB2-BA40-44C0-A1B9-C3272EDE07E4}" type="slidenum">
              <a:rPr lang="en-GB" smtClean="0"/>
              <a:t>‹#›</a:t>
            </a:fld>
            <a:endParaRPr lang="en-GB"/>
          </a:p>
        </p:txBody>
      </p:sp>
    </p:spTree>
    <p:custDataLst>
      <p:tags r:id="rId2"/>
    </p:custDataLst>
    <p:extLst>
      <p:ext uri="{BB962C8B-B14F-4D97-AF65-F5344CB8AC3E}">
        <p14:creationId xmlns:p14="http://schemas.microsoft.com/office/powerpoint/2010/main" val="902387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2C2853-E575-4BC1-90FA-3518084ECF7E}" type="datetimeFigureOut">
              <a:rPr lang="en-GB" smtClean="0"/>
              <a:t>25/11/2024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0DFD36-33EA-4DB4-B32D-6EBE0B1D4496}" type="slidenum">
              <a:rPr lang="en-GB" smtClean="0"/>
              <a:t>‹#›</a:t>
            </a:fld>
            <a:endParaRPr lang="en-GB"/>
          </a:p>
        </p:txBody>
      </p:sp>
    </p:spTree>
    <p:extLst>
      <p:ext uri="{BB962C8B-B14F-4D97-AF65-F5344CB8AC3E}">
        <p14:creationId xmlns:p14="http://schemas.microsoft.com/office/powerpoint/2010/main" val="1326831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system1group.com/compound-creativity-system1-ipa"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thinkbox.tv/training-and-tools/media-mix-navigator/media-mix-navigator"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thinkbox.tv/news-and-opinion/events/the-new-business-case-for-advertisin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00" dirty="0">
                <a:effectLst/>
                <a:latin typeface="Aptos" panose="020B0004020202020204" pitchFamily="34" charset="0"/>
                <a:ea typeface="Aptos" panose="020B0004020202020204" pitchFamily="34" charset="0"/>
                <a:cs typeface="Times New Roman" panose="02020603050405020304" pitchFamily="18" charset="0"/>
              </a:rPr>
              <a:t>Creatively consistent brands report more very large business effects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This month’s Chart of the Month show the impact of creative consistency on business effects.</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Showcased at the IPA Effectiveness Conference, System 1, in partnership with the IPA, explored how consistency leads to higher creative quality, stronger brands and greater profits. The study analysed 56 brands across digital and TV for 13 different creative consistency features – e.g. Consistent Positioning, Agency Tenure, Consistent Tone of Voice, Soundtrack Commitment, Fluent Device Tenure.</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When comparing the most to the least consistent brands, analysis found that a higher proportion of consistent brands reported large business effects. More specifically, 55% of the top consistent brands saw an effect on sales value gain, in comparison to 45% for the bottom 20%. This trend was also seen in market share gain, and profit gain where the difference is double.</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This data shows how creative consistency is essential for business growth.</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For more information on Compound Creativity and insights on creative consistency, download the research here: </a:t>
            </a:r>
            <a:r>
              <a:rPr lang="en-GB" sz="18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3"/>
              </a:rPr>
              <a:t>https://system1group.com/compound-creativity-system1-ipa</a:t>
            </a:r>
            <a:r>
              <a:rPr lang="en-GB" sz="1800" dirty="0">
                <a:effectLst/>
                <a:latin typeface="Aptos" panose="020B0004020202020204" pitchFamily="34" charset="0"/>
                <a:ea typeface="Aptos" panose="020B0004020202020204" pitchFamily="34" charset="0"/>
                <a:cs typeface="Aptos" panose="020B0004020202020204" pitchFamily="34" charset="0"/>
              </a:rPr>
              <a:t> </a:t>
            </a:r>
          </a:p>
          <a:p>
            <a:endParaRPr lang="en-GB" dirty="0"/>
          </a:p>
        </p:txBody>
      </p:sp>
      <p:sp>
        <p:nvSpPr>
          <p:cNvPr id="4" name="Slide Number Placeholder 3"/>
          <p:cNvSpPr>
            <a:spLocks noGrp="1"/>
          </p:cNvSpPr>
          <p:nvPr>
            <p:ph type="sldNum" sz="quarter" idx="5"/>
          </p:nvPr>
        </p:nvSpPr>
        <p:spPr/>
        <p:txBody>
          <a:bodyPr/>
          <a:lstStyle/>
          <a:p>
            <a:fld id="{1329B9E4-A68D-4D2F-830C-2230187E4ABA}" type="slidenum">
              <a:rPr lang="en-GB" smtClean="0"/>
              <a:t>1</a:t>
            </a:fld>
            <a:endParaRPr lang="en-GB"/>
          </a:p>
        </p:txBody>
      </p:sp>
    </p:spTree>
    <p:extLst>
      <p:ext uri="{BB962C8B-B14F-4D97-AF65-F5344CB8AC3E}">
        <p14:creationId xmlns:p14="http://schemas.microsoft.com/office/powerpoint/2010/main" val="2133297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What drives advertising profitability? </a:t>
            </a:r>
          </a:p>
          <a:p>
            <a:pPr marL="457200"/>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Back in 2014</a:t>
            </a:r>
            <a:r>
              <a:rPr lang="en-GB" sz="1800" kern="100" dirty="0">
                <a:effectLst/>
                <a:latin typeface="Segoe UI" panose="020B0502040204020203" pitchFamily="34" charset="0"/>
                <a:ea typeface="Calibri" panose="020F0502020204030204" pitchFamily="34" charset="0"/>
                <a:cs typeface="Times New Roman" panose="02020603050405020304" pitchFamily="18" charset="0"/>
              </a:rPr>
              <a:t>,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Paul Dyson, founder of the econometric consultancy Data2Decisions, conducted an analysis which revealed the advertising drivers of profitability (itself an update of work done in 2006). The data showed that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brand size was the biggest driver. Second came creative execution, which was by far the single most important element of advertising under a marketer’s direct control when it comes to delivering return on investment.</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Since the media landscape has changed dramatically since 2014, we wanted to see whether the list had changed. As a result, we approached accelero to do just this. </a:t>
            </a:r>
          </a:p>
          <a:p>
            <a:pPr marL="457200"/>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This month’s Chart of the Month identifies and ranks the ROI multiplier effects of different advertising levers.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time, rather than using a databank from just one modelling agency, the updated analysis used a range of sources – all available in the public domain – to unpick the variables that most influence advertising profitability. Analysis shows that factors such as target audience and laydown or phasing will deliver multiplier gains of 1.1 and 1.2 respectively whilst budget setting by geography has a multiplier of 5.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However, just like 2014, brand size comes in at number one – the biggest single factor influencing the potential advertising driven return. However, we have little short-term control over the size of the brand we’re working for. This makes the role of creative, still the second biggest driver of advertising profitability, even more important. It’s an element that marketers very much do have control over and has huge potential to supercharge advertising driven profitability with a multiplier of 12.</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A0DFD36-33EA-4DB4-B32D-6EBE0B1D4496}" type="slidenum">
              <a:rPr lang="en-GB" smtClean="0"/>
              <a:t>10</a:t>
            </a:fld>
            <a:endParaRPr lang="en-GB"/>
          </a:p>
        </p:txBody>
      </p:sp>
    </p:spTree>
    <p:extLst>
      <p:ext uri="{BB962C8B-B14F-4D97-AF65-F5344CB8AC3E}">
        <p14:creationId xmlns:p14="http://schemas.microsoft.com/office/powerpoint/2010/main" val="989433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i="0" dirty="0">
                <a:effectLst/>
                <a:latin typeface="Calibri" panose="020F0502020204030204" pitchFamily="34" charset="0"/>
                <a:ea typeface="Calibri" panose="020F0502020204030204" pitchFamily="34" charset="0"/>
              </a:rPr>
              <a:t>Price sensitivity and Excess Share of Voice (ESOV) are important factors to consider</a:t>
            </a:r>
            <a:r>
              <a:rPr lang="en-GB" sz="1800" i="0" dirty="0">
                <a:solidFill>
                  <a:srgbClr val="FF0000"/>
                </a:solidFill>
                <a:effectLst/>
                <a:latin typeface="Calibri" panose="020F0502020204030204" pitchFamily="34" charset="0"/>
                <a:ea typeface="Calibri" panose="020F0502020204030204" pitchFamily="34" charset="0"/>
              </a:rPr>
              <a:t>, </a:t>
            </a:r>
            <a:r>
              <a:rPr lang="en-GB" sz="1800" i="0" dirty="0">
                <a:effectLst/>
                <a:latin typeface="Calibri" panose="020F0502020204030204" pitchFamily="34" charset="0"/>
                <a:ea typeface="Calibri" panose="020F0502020204030204" pitchFamily="34" charset="0"/>
              </a:rPr>
              <a:t>especially with the economic climate in 2023. Price sensitivity is crucial</a:t>
            </a:r>
            <a:r>
              <a:rPr lang="en-GB" sz="1800" i="0" dirty="0">
                <a:solidFill>
                  <a:srgbClr val="FF0000"/>
                </a:solidFill>
                <a:effectLst/>
                <a:latin typeface="Calibri" panose="020F0502020204030204" pitchFamily="34" charset="0"/>
                <a:ea typeface="Calibri" panose="020F0502020204030204" pitchFamily="34" charset="0"/>
              </a:rPr>
              <a:t>;</a:t>
            </a:r>
            <a:r>
              <a:rPr lang="en-GB" sz="1800" i="0" dirty="0">
                <a:effectLst/>
                <a:latin typeface="Calibri" panose="020F0502020204030204" pitchFamily="34" charset="0"/>
                <a:ea typeface="Calibri" panose="020F0502020204030204" pitchFamily="34" charset="0"/>
              </a:rPr>
              <a:t> with inflation driving up business costs companies may have to raise prices to protect their margins. Products or brands highly sensitive to price fluctuations may experience reduced sales volumes.</a:t>
            </a:r>
          </a:p>
          <a:p>
            <a:r>
              <a:rPr lang="en-GB" sz="1800" i="0" dirty="0">
                <a:effectLst/>
                <a:latin typeface="Calibri" panose="020F0502020204030204" pitchFamily="34" charset="0"/>
                <a:ea typeface="Calibri" panose="020F0502020204030204" pitchFamily="34" charset="0"/>
              </a:rPr>
              <a:t> </a:t>
            </a:r>
          </a:p>
          <a:p>
            <a:r>
              <a:rPr lang="en-GB" sz="1800" i="0" dirty="0">
                <a:effectLst/>
                <a:latin typeface="Calibri" panose="020F0502020204030204" pitchFamily="34" charset="0"/>
                <a:ea typeface="Calibri" panose="020F0502020204030204" pitchFamily="34" charset="0"/>
              </a:rPr>
              <a:t>A brand’s share of voice (SOV) also plays a vital role. Econometric agency Gain Theory suggests a close relationship between SOV </a:t>
            </a:r>
            <a:r>
              <a:rPr lang="en-GB" sz="1800" i="0" u="none" kern="1200" dirty="0">
                <a:solidFill>
                  <a:schemeClr val="tx1"/>
                </a:solidFill>
                <a:effectLst/>
                <a:latin typeface="Calibri" panose="020F0502020204030204" pitchFamily="34" charset="0"/>
                <a:ea typeface="Calibri" panose="020F0502020204030204" pitchFamily="34" charset="0"/>
                <a:cs typeface="+mn-cs"/>
              </a:rPr>
              <a:t>and reduced price sensitivity where a 10% increase in a brand’s SOV can result in a 5-20% reduction in its price sensitivity. This happens because strong brands, supported by advertising, can maintain market share and profit margins even with higher prices.</a:t>
            </a:r>
          </a:p>
          <a:p>
            <a:r>
              <a:rPr lang="en-GB" sz="1800" i="0" u="none" kern="1200" dirty="0">
                <a:solidFill>
                  <a:schemeClr val="tx1"/>
                </a:solidFill>
                <a:effectLst/>
                <a:latin typeface="Calibri" panose="020F0502020204030204" pitchFamily="34" charset="0"/>
                <a:ea typeface="Calibri" panose="020F0502020204030204" pitchFamily="34" charset="0"/>
                <a:cs typeface="+mn-cs"/>
              </a:rPr>
              <a:t> </a:t>
            </a:r>
          </a:p>
          <a:p>
            <a:r>
              <a:rPr lang="en-GB" sz="1800" i="0" dirty="0">
                <a:effectLst/>
                <a:latin typeface="Calibri" panose="020F0502020204030204" pitchFamily="34" charset="0"/>
                <a:ea typeface="Calibri" panose="020F0502020204030204" pitchFamily="34" charset="0"/>
              </a:rPr>
              <a:t>The supermarket category is an example of how sustaining excess SOV can lead to potential market share gains. This month’s Chart of the Month shows the major supermarkets’ linear TV share of voice for 2023 Q1 (green dots), compared with the first quarter of the previous five years (red dots) and plots this against their 2022 market shares. Analysis shows that bigger supermarkets tend to have a higher TV share of voice, but there are notable changes this year. Lidl and Ocado are investing in increasing Excess SOV on TV, Aldi is maintaining a high ESOV, Tesco also has an increased SOV but has a lower SOV than SOM, while Asda has seen a significant reduction in SOV relative to its market share.</a:t>
            </a:r>
          </a:p>
          <a:p>
            <a:r>
              <a:rPr lang="en-GB" sz="1800" i="0" dirty="0">
                <a:effectLst/>
                <a:latin typeface="Calibri" panose="020F0502020204030204" pitchFamily="34" charset="0"/>
                <a:ea typeface="Calibri" panose="020F0502020204030204" pitchFamily="34" charset="0"/>
              </a:rPr>
              <a:t> </a:t>
            </a:r>
          </a:p>
          <a:p>
            <a:r>
              <a:rPr lang="en-GB" sz="1800" i="0" dirty="0">
                <a:effectLst/>
                <a:latin typeface="Calibri" panose="020F0502020204030204" pitchFamily="34" charset="0"/>
                <a:ea typeface="Calibri" panose="020F0502020204030204" pitchFamily="34" charset="0"/>
              </a:rPr>
              <a:t>Given the current economic climate, being bold and strategic in pursuing excess share of voice could offer significant advantages for businesses.</a:t>
            </a:r>
          </a:p>
          <a:p>
            <a:r>
              <a:rPr lang="en-GB" sz="1800" i="0" dirty="0">
                <a:effectLst/>
                <a:latin typeface="Calibri" panose="020F0502020204030204" pitchFamily="34" charset="0"/>
                <a:ea typeface="Calibri" panose="020F0502020204030204" pitchFamily="34" charset="0"/>
              </a:rPr>
              <a:t> </a:t>
            </a:r>
          </a:p>
          <a:p>
            <a:endParaRPr lang="en-GB" dirty="0"/>
          </a:p>
        </p:txBody>
      </p:sp>
      <p:sp>
        <p:nvSpPr>
          <p:cNvPr id="4" name="Slide Number Placeholder 3"/>
          <p:cNvSpPr>
            <a:spLocks noGrp="1"/>
          </p:cNvSpPr>
          <p:nvPr>
            <p:ph type="sldNum" sz="quarter" idx="5"/>
          </p:nvPr>
        </p:nvSpPr>
        <p:spPr/>
        <p:txBody>
          <a:bodyPr/>
          <a:lstStyle/>
          <a:p>
            <a:fld id="{BA0DFD36-33EA-4DB4-B32D-6EBE0B1D4496}" type="slidenum">
              <a:rPr lang="en-GB" smtClean="0"/>
              <a:t>11</a:t>
            </a:fld>
            <a:endParaRPr lang="en-GB"/>
          </a:p>
        </p:txBody>
      </p:sp>
    </p:spTree>
    <p:extLst>
      <p:ext uri="{BB962C8B-B14F-4D97-AF65-F5344CB8AC3E}">
        <p14:creationId xmlns:p14="http://schemas.microsoft.com/office/powerpoint/2010/main" val="3029572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Optimal ad mix varies dramatically by product sector</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month’s Chart of the Month shows how there are big variances in the optimal media mix between different product sectors.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It is based on data from the ‘Media Mix Navigator’, which lets brands easily explore the impact on revenue and profit that different budget levels have on budget allocation across channels.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 Media Mix Navigator tool has been engineered by EssenceMediacom and is powered by the blockbuster Profit Ability 2 databank, which takes in £1.8 billion of media spend across 141 brands during 2021-23. The brands included were carefully chosen to represent as many business types as possible. Each brand commissioned and paid for their own econometric analysis; the databank aggregated this existing data.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Media Mix Navigator enables analysis bespoke to a brand’s specific situation and attitude to risk. For this analysis, we have used an ‘average’ brand position.</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chart shows how the optimal media mix differs by category, and there are some interesting variances. For example, looking specifically at Generic PPC, the investment allocation is particularly high for sectors such as Finance, Travel and Automotive. This is explained by the fact that these sectors often deal with higher priced items which are usually ‘considered purchases – ones where consumers are likely to conduct online research before making a purchase decision. Similarly, Print is an important channel for Automotive and Travel, both of which benefit from extensive specialist titles that provide the opportunity to reach key audiences.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 one consistent factor throughout all the scenarios is that Linear TV is the largest single channel, although the extent to which it is the largest channel can vary greatly – e.g. higher in Retail, FMCG and Automotive but lower in Finance.</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For more information, visit: </a:t>
            </a:r>
            <a:r>
              <a:rPr lang="en-GB"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https://www.thinkbox.tv/training-and-tools/media-mix-navigator/media-mix-navigator</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Category input details: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All – Brand size (£m): 10,000, Annual Media Spend (£m): 50</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Automotive - Brand size (£m): 2,600, Annual Media Spend (£m): 17</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Finance - Brand size (£m): 10,000, Annual Media Spend (£m): 20</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FMCG - Brand size (£m): 60, Annual Media Spend (£m): 6</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Retail - Brand size (£m): 9,000, Annual Media Spend (£m): 25</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Travel - Brand size (£m): 5,200, Annual Media Spend (£m): 19</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Telecoms - Brand size (£m): 7,000, Annual Media Spend (£m): 45</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Output: Revenue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The brand size for each product category has been calculated by taking 20% of the maximum brand size whilst the annual media spend is an estimate of the average spend for that category.</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DFD36-33EA-4DB4-B32D-6EBE0B1D4496}"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5522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Aptos" panose="020B0004020202020204" pitchFamily="34" charset="0"/>
              </a:rPr>
              <a:t>Linear TV creates nearly </a:t>
            </a:r>
            <a:r>
              <a:rPr lang="en-GB" sz="1800" b="1">
                <a:effectLst/>
                <a:latin typeface="Calibri" panose="020F0502020204030204" pitchFamily="34" charset="0"/>
                <a:ea typeface="Aptos" panose="020B0004020202020204" pitchFamily="34" charset="0"/>
              </a:rPr>
              <a:t>half of all </a:t>
            </a:r>
            <a:r>
              <a:rPr lang="en-GB" sz="1800" b="1" dirty="0">
                <a:effectLst/>
                <a:latin typeface="Calibri" panose="020F0502020204030204" pitchFamily="34" charset="0"/>
                <a:ea typeface="Aptos" panose="020B0004020202020204" pitchFamily="34" charset="0"/>
              </a:rPr>
              <a:t>ad-generated profit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GB" sz="1800" dirty="0">
                <a:effectLst/>
                <a:latin typeface="Aptos" panose="020B0004020202020204" pitchFamily="34" charset="0"/>
                <a:ea typeface="Aptos" panose="020B0004020202020204" pitchFamily="34" charset="0"/>
                <a:cs typeface="Aptos" panose="020B0004020202020204" pitchFamily="34" charset="0"/>
              </a:rPr>
              <a:t>This month’s Chart of the Month draws on findings from our most recent study, ‘Profit Ability 2: the new business case for advertising’, which shows that Linear TV is unmatched as the profit volume driver when considering all three speeds of payback.</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Profit Ability 2 analysed the profit generated by advertising at different stages as its effects build over time. It examined four speeds of payback: immediate payback (within one week), short-term payback (up to 13 weeks), sustained payback (week 14 through to 24 months) and full payback (total payback over a 24-month period). The study brings together the vast econometric databases of client data from Ebiquity, EssenceMediacom, Gain Theory, Mindshare and Wavemaker UK, covering £1.8 billion of media investment in the UK across 10 media, 141 brands, and 14 product sectors. It is an update of Ebiquity and Gain Theory’s Profit Ability study from 2017 and offers the first post-Covid/Brexit view of advertising’s business performance. </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When looking at the full advertising profit return by channel, it found that Linear TV emerges as the biggest driver of full profit volume (47%), outperforming all other channels. This is followed by Generic PPC, which performs favourably when accounting for immediate payback, however, cannot compete with the scale that Linear TV offers beyond the first week after the advertising. </a:t>
            </a:r>
          </a:p>
          <a:p>
            <a:r>
              <a:rPr lang="en-GB" sz="1800" dirty="0">
                <a:effectLst/>
                <a:latin typeface="Aptos" panose="020B0004020202020204" pitchFamily="34" charset="0"/>
                <a:ea typeface="Aptos" panose="020B0004020202020204" pitchFamily="34" charset="0"/>
                <a:cs typeface="Aptos" panose="020B0004020202020204" pitchFamily="34" charset="0"/>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DFD36-33EA-4DB4-B32D-6EBE0B1D4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3418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ptos" panose="020B0004020202020204" pitchFamily="34" charset="0"/>
                <a:ea typeface="Aptos" panose="020B0004020202020204" pitchFamily="34" charset="0"/>
                <a:cs typeface="Aptos" panose="020B0004020202020204" pitchFamily="34" charset="0"/>
              </a:rPr>
              <a:t>This month’s Chart of the Month draws on findings from our most recent study, ‘Profit Ability 2: the new business case for advertising’, which shows that Linear TV has the highest weekly ‘saturation point’ – the last point where every pound invested in a channel generates at least £1 profit.</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Profit Ability 2 brings together the vast econometric databases of client data from Ebiquity, EssenceMediacom, Gain Theory, Mindshare and Wavemaker UK, covering £1.8 billion of media investment in the UK across 10 media, 141 brands, and 14 product sectors. It is an update of Ebiquity and Gain Theory’s Profit Ability study from 2017 and offers the first post-Covid/Brexit view of advertising’s business performance.</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It found that Linear TV has the highest saturation point, meaning that advertisers can increase their investment in Linear TV to a higher level than other media and it will continue to generate a profitable return.</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Based on immediate payback (payback within one week of investment), Linear TV advertising on average hits saturation at an investment of £330,000 – nearly triple the equivalent scale of the next largest channel (Print) and over 8-times the scale of Online Video. This shouldn’t be a surprise as TV’s broad reach and its ability to drive scale helps deliver this result in contrast to digital channels like Paid Social and Online Display. </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For more advertising effectiveness insight, read ‘Profit Ability 2: The new business case for advertising’.</a:t>
            </a:r>
          </a:p>
          <a:p>
            <a:endParaRPr lang="en-GB" dirty="0"/>
          </a:p>
        </p:txBody>
      </p:sp>
      <p:sp>
        <p:nvSpPr>
          <p:cNvPr id="4" name="Slide Number Placeholder 3"/>
          <p:cNvSpPr>
            <a:spLocks noGrp="1"/>
          </p:cNvSpPr>
          <p:nvPr>
            <p:ph type="sldNum" sz="quarter" idx="5"/>
          </p:nvPr>
        </p:nvSpPr>
        <p:spPr/>
        <p:txBody>
          <a:bodyPr/>
          <a:lstStyle/>
          <a:p>
            <a:fld id="{B5CBA251-C6B2-4917-95B7-796F4B4D5EB3}" type="slidenum">
              <a:rPr lang="en-GB" smtClean="0"/>
              <a:t>4</a:t>
            </a:fld>
            <a:endParaRPr lang="en-GB"/>
          </a:p>
        </p:txBody>
      </p:sp>
    </p:spTree>
    <p:extLst>
      <p:ext uri="{BB962C8B-B14F-4D97-AF65-F5344CB8AC3E}">
        <p14:creationId xmlns:p14="http://schemas.microsoft.com/office/powerpoint/2010/main" val="2873287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This month’s Chart of the Month draws on findings from our most recent study, ‘Profit Ability 2: the new business case for advertising’, which shows that TV (Linear and BVOD) accounts for 54.7% of advertising-driven profit (within 0-24 months) but only accounts for 43.6% of total advertising investment. </a:t>
            </a:r>
          </a:p>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 </a:t>
            </a:r>
          </a:p>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The study brings together the vast econometric databases of client data from </a:t>
            </a:r>
            <a:r>
              <a:rPr lang="en-GB" sz="1800" dirty="0" err="1">
                <a:effectLst/>
                <a:latin typeface="Proxima Nova Rg"/>
                <a:ea typeface="Calibri" panose="020F0502020204030204" pitchFamily="34" charset="0"/>
                <a:cs typeface="Times New Roman" panose="02020603050405020304" pitchFamily="18" charset="0"/>
              </a:rPr>
              <a:t>Ebiquity</a:t>
            </a:r>
            <a:r>
              <a:rPr lang="en-GB" sz="1800" dirty="0">
                <a:effectLst/>
                <a:latin typeface="Proxima Nova Rg"/>
                <a:ea typeface="Calibri" panose="020F0502020204030204" pitchFamily="34" charset="0"/>
                <a:cs typeface="Times New Roman" panose="02020603050405020304" pitchFamily="18" charset="0"/>
              </a:rPr>
              <a:t>, </a:t>
            </a:r>
            <a:r>
              <a:rPr lang="en-GB" sz="1800" dirty="0" err="1">
                <a:effectLst/>
                <a:latin typeface="Proxima Nova Rg"/>
                <a:ea typeface="Calibri" panose="020F0502020204030204" pitchFamily="34" charset="0"/>
                <a:cs typeface="Times New Roman" panose="02020603050405020304" pitchFamily="18" charset="0"/>
              </a:rPr>
              <a:t>EssenceMediacom</a:t>
            </a:r>
            <a:r>
              <a:rPr lang="en-GB" sz="1800" dirty="0">
                <a:effectLst/>
                <a:latin typeface="Proxima Nova Rg"/>
                <a:ea typeface="Calibri" panose="020F0502020204030204" pitchFamily="34" charset="0"/>
                <a:cs typeface="Times New Roman" panose="02020603050405020304" pitchFamily="18" charset="0"/>
              </a:rPr>
              <a:t>, Gain Theory, Mindshare and Wavemaker UK, covering £1.8 billion of media investment in the UK across 10 media, 141 brands, and 14 product sectors. It is an update of </a:t>
            </a:r>
            <a:r>
              <a:rPr lang="en-GB" sz="1800" dirty="0" err="1">
                <a:effectLst/>
                <a:latin typeface="Proxima Nova Rg"/>
                <a:ea typeface="Calibri" panose="020F0502020204030204" pitchFamily="34" charset="0"/>
                <a:cs typeface="Times New Roman" panose="02020603050405020304" pitchFamily="18" charset="0"/>
              </a:rPr>
              <a:t>Ebiquity</a:t>
            </a:r>
            <a:r>
              <a:rPr lang="en-GB" sz="1800" dirty="0">
                <a:effectLst/>
                <a:latin typeface="Proxima Nova Rg"/>
                <a:ea typeface="Calibri" panose="020F0502020204030204" pitchFamily="34" charset="0"/>
                <a:cs typeface="Times New Roman" panose="02020603050405020304" pitchFamily="18" charset="0"/>
              </a:rPr>
              <a:t> and Gain Theory’s Profit Ability study from 2017 and offers the first post-Covid/Brexit view of advertising’s business performance. </a:t>
            </a:r>
          </a:p>
          <a:p>
            <a:pPr marL="457200">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 </a:t>
            </a:r>
          </a:p>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Profit Ability 2 analysed the profit generated by advertising at different stages as its effects build over time. It examined four speeds of payback: immediate payback (within one week), short-term payback (up to 13 weeks), sustained payback (week 14 through to 24 months) and full payback (total payback over a 24-month period).</a:t>
            </a:r>
          </a:p>
          <a:p>
            <a:pPr marL="457200">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 </a:t>
            </a:r>
          </a:p>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It found that, on average, a pound invested in advertising returns £4.11 in profit (when sustained effects are included). Crucially, all the sectors analysed in the study generated a positive payback from advertising when sustained effects are accounted for. </a:t>
            </a:r>
          </a:p>
          <a:p>
            <a:pPr marL="457200">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 </a:t>
            </a:r>
          </a:p>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This chart shows how TV accounts for 54.7% of advertising’s full payback but only accounts for 43.6% of total advertising investment. Within this, Linear TV accounts for 46.6% of full payback and BVOD accounts for 8.2%.</a:t>
            </a:r>
          </a:p>
          <a:p>
            <a:pPr marL="457200">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 </a:t>
            </a:r>
          </a:p>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For more advertising effectiveness insight, watch </a:t>
            </a:r>
            <a:r>
              <a:rPr lang="en-GB" sz="1800" u="sng" dirty="0">
                <a:solidFill>
                  <a:srgbClr val="0000FF"/>
                </a:solidFill>
                <a:effectLst/>
                <a:latin typeface="Proxima Nova Rg"/>
                <a:ea typeface="Calibri" panose="020F0502020204030204" pitchFamily="34" charset="0"/>
                <a:cs typeface="Times New Roman" panose="02020603050405020304" pitchFamily="18" charset="0"/>
                <a:hlinkClick r:id="rId3"/>
              </a:rPr>
              <a:t>‘The new business case for advertising’</a:t>
            </a:r>
            <a:r>
              <a:rPr lang="en-GB" sz="1800" dirty="0">
                <a:effectLst/>
                <a:latin typeface="Proxima Nova Rg"/>
                <a:ea typeface="Calibri" panose="020F0502020204030204" pitchFamily="34" charset="0"/>
                <a:cs typeface="Times New Roman" panose="02020603050405020304" pitchFamily="18" charset="0"/>
              </a:rPr>
              <a:t> on demand.</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BA251-C6B2-4917-95B7-796F4B4D5EB3}"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57254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month’s Chart of the Month draws on findings from ‘Context Effects’ showcased at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Thinkbox’s</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recent ‘In Sight: new trends in TV’ event.</a:t>
            </a:r>
          </a:p>
          <a:p>
            <a:pPr marL="457200"/>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457200"/>
            <a:r>
              <a:rPr lang="en-GB" sz="1800" kern="100" dirty="0">
                <a:effectLst/>
                <a:latin typeface="Aptos" panose="020B0004020202020204" pitchFamily="34" charset="0"/>
                <a:ea typeface="Aptos" panose="020B0004020202020204" pitchFamily="34" charset="0"/>
                <a:cs typeface="Times New Roman" panose="02020603050405020304" pitchFamily="18" charset="0"/>
              </a:rPr>
              <a:t>The ‘Context Effects’ study, conducted by Map The Territory and Tapestry Research, is based on qualitative and videographic methodology to observe viewing habits, combined with quantitative research and statistical analysis. The study identified the key factors that drive ad recall at home such as professional video content, a big screen, being with company and the mood of those watching. The study also found that being in the living room facilitated these factors most effectively making it the perfect place for advertising. </a:t>
            </a:r>
          </a:p>
          <a:p>
            <a:pPr marL="457200"/>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457200"/>
            <a:r>
              <a:rPr lang="en-GB" sz="1800" kern="100" dirty="0">
                <a:effectLst/>
                <a:latin typeface="Aptos" panose="020B0004020202020204" pitchFamily="34" charset="0"/>
                <a:ea typeface="Aptos" panose="020B0004020202020204" pitchFamily="34" charset="0"/>
                <a:cs typeface="Times New Roman" panose="02020603050405020304" pitchFamily="18" charset="0"/>
              </a:rPr>
              <a:t>Looking specifically at the impact of the size of the screen, analysis found that TV screens drove 60% higher ad recall than tablets or smartphones and 34% higher than computers.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35AE6A-FC86-4838-A2A3-D08A46407DD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6564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Calibri" panose="020F0502020204030204" pitchFamily="34" charset="0"/>
                <a:ea typeface="Calibri" panose="020F0502020204030204" pitchFamily="34" charset="0"/>
              </a:rPr>
              <a:t>Recent years have seen a strengthening relationship between advertising trust and advertising</a:t>
            </a:r>
            <a:r>
              <a:rPr lang="en-GB" sz="1800" dirty="0">
                <a:solidFill>
                  <a:srgbClr val="FF0000"/>
                </a:solidFill>
                <a:effectLst/>
                <a:latin typeface="Calibri" panose="020F0502020204030204" pitchFamily="34" charset="0"/>
                <a:ea typeface="Calibri" panose="020F0502020204030204" pitchFamily="34" charset="0"/>
              </a:rPr>
              <a:t> </a:t>
            </a:r>
            <a:r>
              <a:rPr lang="en-GB" sz="1800" dirty="0">
                <a:solidFill>
                  <a:srgbClr val="000000"/>
                </a:solidFill>
                <a:effectLst/>
                <a:latin typeface="Calibri" panose="020F0502020204030204" pitchFamily="34" charset="0"/>
                <a:ea typeface="Calibri" panose="020F0502020204030204" pitchFamily="34" charset="0"/>
              </a:rPr>
              <a:t>driven profit.  Comparing IPA survey data from 2014-2022 with data from 2000-2012, trust jumped from the seventh-highest brand metric linked to profit to the second-highest, just below quality. </a:t>
            </a:r>
            <a:endParaRPr lang="en-GB"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Calibri" panose="020F0502020204030204" pitchFamily="34" charset="0"/>
                <a:ea typeface="Calibri" panose="020F0502020204030204" pitchFamily="34" charset="0"/>
              </a:rPr>
              <a:t>Trust is often correlated with quality and has become increasingly important. Consumers are continuously forming assessments of the quality of the brands they may buy, based on whether they trust the brand (and its advertising). </a:t>
            </a:r>
            <a:endParaRPr lang="en-GB"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Calibri" panose="020F0502020204030204" pitchFamily="34" charset="0"/>
                <a:ea typeface="Calibri" panose="020F0502020204030204" pitchFamily="34" charset="0"/>
              </a:rPr>
              <a:t>Data showcased by effectiveness expert Peter Field at </a:t>
            </a:r>
            <a:r>
              <a:rPr lang="en-GB" sz="1800" i="1" dirty="0">
                <a:solidFill>
                  <a:srgbClr val="000000"/>
                </a:solidFill>
                <a:effectLst/>
                <a:latin typeface="Calibri" panose="020F0502020204030204" pitchFamily="34" charset="0"/>
                <a:ea typeface="Calibri" panose="020F0502020204030204" pitchFamily="34" charset="0"/>
              </a:rPr>
              <a:t>The Future of TV Advertising Global 2023</a:t>
            </a:r>
            <a:r>
              <a:rPr lang="en-GB" sz="1800" dirty="0">
                <a:solidFill>
                  <a:srgbClr val="000000"/>
                </a:solidFill>
                <a:effectLst/>
                <a:latin typeface="Calibri" panose="020F0502020204030204" pitchFamily="34" charset="0"/>
                <a:ea typeface="Calibri" panose="020F0502020204030204" pitchFamily="34" charset="0"/>
              </a:rPr>
              <a:t> suggests that there seems to be a relationship between campaigns that created trust effects and their budget allocation to different media. Field’s work shows that campaigns using TV, search, online display, press, and radio achieved enhanced trust effects; whilst social media, social video, and online video were much less likely to deliver positive trust effects.</a:t>
            </a:r>
            <a:endParaRPr lang="en-GB"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Calibri" panose="020F0502020204030204" pitchFamily="34" charset="0"/>
                <a:ea typeface="Calibri" panose="020F0502020204030204" pitchFamily="34" charset="0"/>
              </a:rPr>
              <a:t>Additionally, many previous research studies have emphasised the importance of trust – not least </a:t>
            </a:r>
            <a:r>
              <a:rPr lang="en-GB" sz="1800" dirty="0" err="1">
                <a:solidFill>
                  <a:srgbClr val="000000"/>
                </a:solidFill>
                <a:effectLst/>
                <a:latin typeface="Calibri" panose="020F0502020204030204" pitchFamily="34" charset="0"/>
                <a:ea typeface="Calibri" panose="020F0502020204030204" pitchFamily="34" charset="0"/>
              </a:rPr>
              <a:t>Thinkbox’s</a:t>
            </a:r>
            <a:r>
              <a:rPr lang="en-GB" sz="1800" dirty="0">
                <a:solidFill>
                  <a:srgbClr val="000000"/>
                </a:solidFill>
                <a:effectLst/>
                <a:latin typeface="Calibri" panose="020F0502020204030204" pitchFamily="34" charset="0"/>
                <a:ea typeface="Calibri" panose="020F0502020204030204" pitchFamily="34" charset="0"/>
              </a:rPr>
              <a:t> ‘Adnormal Behaviour’ (conducted by Ipsos), which revealed how TV outperformed all other media as the leading source of advertising that people trust. </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BA0DFD36-33EA-4DB4-B32D-6EBE0B1D4496}" type="slidenum">
              <a:rPr lang="en-GB" smtClean="0"/>
              <a:t>7</a:t>
            </a:fld>
            <a:endParaRPr lang="en-GB"/>
          </a:p>
        </p:txBody>
      </p:sp>
    </p:spTree>
    <p:extLst>
      <p:ext uri="{BB962C8B-B14F-4D97-AF65-F5344CB8AC3E}">
        <p14:creationId xmlns:p14="http://schemas.microsoft.com/office/powerpoint/2010/main" val="2199968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This month’s Chart of the Month draws on findings from our most recent study, ‘Earning Attention’ – a large-scale academic study exploring how advertising competes for our attention.</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study explored the role of auditory and visual attention in driving memories and whether a multisensory experience had an impact on attention. In order to test both visual and auditory performance:</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Respondents were shown one of the ads at high attention (i.e. no distractions) and were asked whether they had seen a particular image from that ad. If they had low confidence about what they had </a:t>
            </a:r>
            <a:r>
              <a:rPr lang="en-GB" sz="1800" u="sng" kern="100" dirty="0">
                <a:effectLst/>
                <a:latin typeface="Calibri" panose="020F0502020204030204" pitchFamily="34" charset="0"/>
                <a:ea typeface="Calibri" panose="020F0502020204030204" pitchFamily="34" charset="0"/>
                <a:cs typeface="Times New Roman" panose="02020603050405020304" pitchFamily="18" charset="0"/>
              </a:rPr>
              <a:t>seen</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they were further prompted about whether they had heard something that would have looked like that image. </a:t>
            </a:r>
          </a:p>
          <a:p>
            <a:pPr marL="457200" algn="just"/>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Conversely, if respondents had low confidence about what they had </a:t>
            </a:r>
            <a:r>
              <a:rPr lang="en-GB" sz="1800" u="sng" kern="100" dirty="0">
                <a:effectLst/>
                <a:latin typeface="Calibri" panose="020F0502020204030204" pitchFamily="34" charset="0"/>
                <a:ea typeface="Calibri" panose="020F0502020204030204" pitchFamily="34" charset="0"/>
                <a:cs typeface="Times New Roman" panose="02020603050405020304" pitchFamily="18" charset="0"/>
              </a:rPr>
              <a:t>heard</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they were prompted about whether they had seen something that looked like the sound that was played. </a:t>
            </a:r>
          </a:p>
          <a:p>
            <a:pPr algn="just"/>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This recognition technique was used in order to gain a better understanding of whether people use both senses to understand advertising.</a:t>
            </a:r>
          </a:p>
          <a:p>
            <a:pPr algn="just"/>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en-GB" sz="1800" kern="100" dirty="0">
                <a:effectLst/>
                <a:latin typeface="Calibri" panose="020F0502020204030204" pitchFamily="34" charset="0"/>
                <a:ea typeface="Calibri" panose="020F0502020204030204" pitchFamily="34" charset="0"/>
                <a:cs typeface="Times New Roman" panose="02020603050405020304" pitchFamily="18" charset="0"/>
              </a:rPr>
              <a:t>We found that ads conveying information in </a:t>
            </a:r>
            <a:r>
              <a:rPr lang="en-GB" sz="1800" u="sng" kern="100" dirty="0">
                <a:effectLst/>
                <a:latin typeface="Calibri" panose="020F0502020204030204" pitchFamily="34" charset="0"/>
                <a:ea typeface="Calibri" panose="020F0502020204030204" pitchFamily="34" charset="0"/>
                <a:cs typeface="Times New Roman" panose="02020603050405020304" pitchFamily="18" charset="0"/>
              </a:rPr>
              <a:t>both</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 visual and auditory way performed better  than ads that were visually dominant as it produced more of these responses.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suggests</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that when the respondents were not sure if they had seen or heard an ad, they used another sense to assist in establishing whether it had been experienced. </a:t>
            </a:r>
          </a:p>
          <a:p>
            <a:pPr algn="just"/>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In a nutshell, there’s an advantage when ads communicate in a multisensory way. We combine what we see and hear to process an ad and use sound and vision to fill in for each other to subsequently form a narrative.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DFD36-33EA-4DB4-B32D-6EBE0B1D4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4719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This month’s Chart of the Month draws on findings by Dr Ali Goode (Gorilla in the room) showcased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Thinkbox’s</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recent ‘Earning Attention’ event. The study (Competing for attention) explored the role of auditory and visual attention in driving memories and showcased the importance of audio.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research suggests that when people had been distracted, they were more likely to recall things they heard rather than what they had seen. Sound plays an important part in the TV ad experience with its ability to communicate in its own right, mediate attention, draw eyes to the screen, and fill in the gaps when there is no visual attention.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Audio stimuli are important in human behaviour as ears are ‘open’ permanently - we don’t look around for things to listen to, instead our ears tell us where to look.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BA0DFD36-33EA-4DB4-B32D-6EBE0B1D4496}" type="slidenum">
              <a:rPr lang="en-GB" smtClean="0"/>
              <a:t>9</a:t>
            </a:fld>
            <a:endParaRPr lang="en-GB"/>
          </a:p>
        </p:txBody>
      </p:sp>
    </p:spTree>
    <p:extLst>
      <p:ext uri="{BB962C8B-B14F-4D97-AF65-F5344CB8AC3E}">
        <p14:creationId xmlns:p14="http://schemas.microsoft.com/office/powerpoint/2010/main" val="4358333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3.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4.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5.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6.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7.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8.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9.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0.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1.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2.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3.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4.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5.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6.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7.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8.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9.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0.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1.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2.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3.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4.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5.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6.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7.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8.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9.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0.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25/11/2024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286121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guide id="2" pos="30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25/11/2024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r>
              <a:rPr lang="en-US"/>
              <a:t>Click icon to add picture</a:t>
            </a:r>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r>
              <a:rPr lang="en-US"/>
              <a:t>Click icon to add picture</a:t>
            </a:r>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r>
              <a:rPr lang="en-US"/>
              <a:t>Click icon to add picture</a:t>
            </a:r>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97501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232006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r>
              <a:rPr lang="en-US"/>
              <a:t>Click icon to add picture</a:t>
            </a:r>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2279127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207339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3968757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25/11/2024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155199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25/11/2024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66277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25/11/2024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78112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25/11/2024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59579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guide id="2" userDrawn="1">
          <p15:clr>
            <a:srgbClr val="FBAE40"/>
          </p15:clr>
        </p15:guide>
        <p15:guide id="3" orient="horz" pos="216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25/11/2024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3910324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25/11/2024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459108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r>
              <a:rPr lang="en-US"/>
              <a:t>Click icon to add picture</a:t>
            </a:r>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r>
              <a:rPr lang="en-US"/>
              <a:t>Click icon to add picture</a:t>
            </a:r>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r>
              <a:rPr lang="en-US"/>
              <a:t>Click icon to add picture</a:t>
            </a:r>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r>
              <a:rPr lang="en-US"/>
              <a:t>Click icon to add picture</a:t>
            </a:r>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25/11/2024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32516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25/11/2024</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r>
              <a:rPr lang="en-US"/>
              <a:t>Click icon to add media</a:t>
            </a:r>
            <a:endParaRPr lang="en-GB"/>
          </a:p>
        </p:txBody>
      </p:sp>
    </p:spTree>
    <p:custDataLst>
      <p:tags r:id="rId1"/>
    </p:custDataLst>
    <p:extLst>
      <p:ext uri="{BB962C8B-B14F-4D97-AF65-F5344CB8AC3E}">
        <p14:creationId xmlns:p14="http://schemas.microsoft.com/office/powerpoint/2010/main" val="1810603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Click to 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71289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Click to 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r>
              <a:rPr lang="en-US"/>
              <a:t>Click icon to add picture</a:t>
            </a:r>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221023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162061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3831620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104459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1686801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25/11/2024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421857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25/11/2024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1223076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174825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25/11/2024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346727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25/11/2024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946283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84559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60363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30735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999058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2407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25/11/2024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768106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25/11/2024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custDataLst>
      <p:tags r:id="rId1"/>
    </p:custDataLst>
    <p:extLst>
      <p:ext uri="{BB962C8B-B14F-4D97-AF65-F5344CB8AC3E}">
        <p14:creationId xmlns:p14="http://schemas.microsoft.com/office/powerpoint/2010/main" val="128043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25/11/2024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79342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83157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605419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386374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423028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818666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25/11/2024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58577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25/11/2024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72995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25/11/2024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065372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25/11/2024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6582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25/11/2024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251100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25/11/2024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51007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35673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25/11/2024</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endParaRPr lang="en-GB"/>
          </a:p>
        </p:txBody>
      </p:sp>
    </p:spTree>
    <p:custDataLst>
      <p:tags r:id="rId1"/>
    </p:custDataLst>
    <p:extLst>
      <p:ext uri="{BB962C8B-B14F-4D97-AF65-F5344CB8AC3E}">
        <p14:creationId xmlns:p14="http://schemas.microsoft.com/office/powerpoint/2010/main" val="178487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1522815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1207953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51803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759906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456930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847261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25/11/2024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4199476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25/11/2024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184727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0BB3773D-6CED-4B8A-A46D-AF2BA032FCD8}"/>
              </a:ext>
            </a:extLst>
          </p:cNvPr>
          <p:cNvSpPr>
            <a:spLocks noGrp="1"/>
          </p:cNvSpPr>
          <p:nvPr>
            <p:ph type="sldNum" sz="quarter" idx="19"/>
          </p:nvPr>
        </p:nvSpPr>
        <p:spPr/>
        <p:txBody>
          <a:bodyPr/>
          <a:lstStyle/>
          <a:p>
            <a:fld id="{D61AABEC-672F-4B68-B914-690DA978312C}" type="slidenum">
              <a:rPr lang="en-GB" smtClean="0"/>
              <a:pPr/>
              <a:t>‹#›</a:t>
            </a:fld>
            <a:r>
              <a:rPr lang="en-GB" dirty="0"/>
              <a:t>  </a:t>
            </a:r>
          </a:p>
        </p:txBody>
      </p:sp>
      <p:sp>
        <p:nvSpPr>
          <p:cNvPr id="5" name="Title" descr="Header">
            <a:extLst>
              <a:ext uri="{FF2B5EF4-FFF2-40B4-BE49-F238E27FC236}">
                <a16:creationId xmlns:a16="http://schemas.microsoft.com/office/drawing/2014/main" id="{93A2C7FC-586B-457F-BC57-4BB7FE1F784D}"/>
              </a:ext>
            </a:extLst>
          </p:cNvPr>
          <p:cNvSpPr>
            <a:spLocks noGrp="1"/>
          </p:cNvSpPr>
          <p:nvPr>
            <p:ph type="title"/>
          </p:nvPr>
        </p:nvSpPr>
        <p:spPr/>
        <p:txBody>
          <a:bodyPr/>
          <a:lstStyle/>
          <a:p>
            <a:r>
              <a:rPr lang="en-US"/>
              <a:t>Click to edit Master title style</a:t>
            </a:r>
            <a:endParaRPr lang="en-GB" dirty="0"/>
          </a:p>
        </p:txBody>
      </p:sp>
      <p:sp>
        <p:nvSpPr>
          <p:cNvPr id="6" name="Subtitle">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50000" y="1241781"/>
            <a:ext cx="9341700" cy="307777"/>
          </a:xfrm>
          <a:noFill/>
        </p:spPr>
        <p:txBody>
          <a:bodyPr vert="horz" wrap="square" lIns="0" tIns="0" rIns="0" bIns="0" rtlCol="0">
            <a:spAutoFit/>
          </a:bodyPr>
          <a:lstStyle>
            <a:lvl1pPr>
              <a:lnSpc>
                <a:spcPct val="100000"/>
              </a:lnSpc>
              <a:defRPr lang="en-GB" sz="2000" b="1" dirty="0">
                <a:solidFill>
                  <a:schemeClr val="tx2"/>
                </a:solidFill>
              </a:defRPr>
            </a:lvl1pPr>
          </a:lstStyle>
          <a:p>
            <a:r>
              <a:rPr lang="en-GB" dirty="0"/>
              <a:t>Subtitle here</a:t>
            </a: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2800"/>
            <a:ext cx="11274425" cy="3876675"/>
          </a:xfrm>
          <a:solidFill>
            <a:srgbClr val="E8E8E8"/>
          </a:solidFill>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dirty="0"/>
              <a:t>Insert diagram here</a:t>
            </a:r>
          </a:p>
        </p:txBody>
      </p:sp>
      <p:sp>
        <p:nvSpPr>
          <p:cNvPr id="9" name="Base">
            <a:extLst>
              <a:ext uri="{FF2B5EF4-FFF2-40B4-BE49-F238E27FC236}">
                <a16:creationId xmlns:a16="http://schemas.microsoft.com/office/drawing/2014/main" id="{8A099BBE-5290-4ECD-A202-CB681241C242}"/>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Base and source info (delete if not necessary)</a:t>
            </a:r>
          </a:p>
        </p:txBody>
      </p:sp>
    </p:spTree>
    <p:extLst>
      <p:ext uri="{BB962C8B-B14F-4D97-AF65-F5344CB8AC3E}">
        <p14:creationId xmlns:p14="http://schemas.microsoft.com/office/powerpoint/2010/main" val="338899892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347193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orient="horz" pos="27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3281982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25/11/2024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271231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orient="horz" pos="27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25/11/2024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r>
              <a:rPr lang="en-US"/>
              <a:t>Click icon to add picture</a:t>
            </a:r>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r>
              <a:rPr lang="en-US"/>
              <a:t>Click icon to add picture</a:t>
            </a:r>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r>
              <a:rPr lang="en-US"/>
              <a:t>Click icon to add picture</a:t>
            </a:r>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r>
              <a:rPr lang="en-US"/>
              <a:t>Click icon to add picture</a:t>
            </a:r>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646399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33" Type="http://schemas.openxmlformats.org/officeDocument/2006/relationships/image" Target="../media/image1.jpeg"/><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32" Type="http://schemas.openxmlformats.org/officeDocument/2006/relationships/tags" Target="../tags/tag32.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theme" Target="../theme/theme2.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 Id="rId8"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25/11/2024</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ustDataLst>
      <p:tags r:id="rId31"/>
    </p:custDataLst>
    <p:extLst>
      <p:ext uri="{BB962C8B-B14F-4D97-AF65-F5344CB8AC3E}">
        <p14:creationId xmlns:p14="http://schemas.microsoft.com/office/powerpoint/2010/main" val="2116753593"/>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97" r:id="rId3"/>
    <p:sldLayoutId id="2147483687" r:id="rId4"/>
    <p:sldLayoutId id="2147483825" r:id="rId5"/>
    <p:sldLayoutId id="2147483686" r:id="rId6"/>
    <p:sldLayoutId id="2147483680" r:id="rId7"/>
    <p:sldLayoutId id="2147483678" r:id="rId8"/>
    <p:sldLayoutId id="2147483958" r:id="rId9"/>
    <p:sldLayoutId id="2147483956" r:id="rId10"/>
    <p:sldLayoutId id="2147483681" r:id="rId11"/>
    <p:sldLayoutId id="2147483682" r:id="rId12"/>
    <p:sldLayoutId id="2147483683" r:id="rId13"/>
    <p:sldLayoutId id="2147483957" r:id="rId14"/>
    <p:sldLayoutId id="2147483676" r:id="rId15"/>
    <p:sldLayoutId id="2147483696" r:id="rId16"/>
    <p:sldLayoutId id="2147483685" r:id="rId17"/>
    <p:sldLayoutId id="2147483688" r:id="rId18"/>
    <p:sldLayoutId id="2147483689" r:id="rId19"/>
    <p:sldLayoutId id="2147483690" r:id="rId20"/>
    <p:sldLayoutId id="2147483959" r:id="rId21"/>
    <p:sldLayoutId id="2147483691" r:id="rId22"/>
    <p:sldLayoutId id="2147483692" r:id="rId23"/>
    <p:sldLayoutId id="2147483693" r:id="rId24"/>
    <p:sldLayoutId id="2147483694" r:id="rId25"/>
    <p:sldLayoutId id="2147483695" r:id="rId26"/>
    <p:sldLayoutId id="2147483698" r:id="rId27"/>
    <p:sldLayoutId id="2147483679" r:id="rId28"/>
    <p:sldLayoutId id="2147483699"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302" userDrawn="1">
          <p15:clr>
            <a:srgbClr val="F26B43"/>
          </p15:clr>
        </p15:guide>
        <p15:guide id="3" pos="7378" userDrawn="1">
          <p15:clr>
            <a:srgbClr val="F26B43"/>
          </p15:clr>
        </p15:guide>
        <p15:guide id="4" orient="horz" pos="2160" userDrawn="1">
          <p15:clr>
            <a:srgbClr val="F26B43"/>
          </p15:clr>
        </p15:guide>
        <p15:guide id="5" orient="horz" pos="4165" userDrawn="1">
          <p15:clr>
            <a:srgbClr val="F26B43"/>
          </p15:clr>
        </p15:guide>
        <p15:guide id="6" orient="horz" pos="331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25/11/2024</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1032849836"/>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 id="2147483975" r:id="rId15"/>
    <p:sldLayoutId id="2147483976" r:id="rId16"/>
    <p:sldLayoutId id="2147483977" r:id="rId17"/>
    <p:sldLayoutId id="2147483978" r:id="rId18"/>
    <p:sldLayoutId id="2147483979" r:id="rId19"/>
    <p:sldLayoutId id="2147483980" r:id="rId20"/>
    <p:sldLayoutId id="2147483981" r:id="rId21"/>
    <p:sldLayoutId id="2147483982" r:id="rId22"/>
    <p:sldLayoutId id="2147483983" r:id="rId23"/>
    <p:sldLayoutId id="2147483984" r:id="rId24"/>
    <p:sldLayoutId id="2147483985" r:id="rId25"/>
    <p:sldLayoutId id="2147483986" r:id="rId26"/>
    <p:sldLayoutId id="2147483987" r:id="rId27"/>
    <p:sldLayoutId id="2147483988" r:id="rId28"/>
    <p:sldLayoutId id="2147483989" r:id="rId29"/>
    <p:sldLayoutId id="21474839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chart" Target="../charts/chart5.xml"/><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5CB4F-5A81-F1F6-BB47-46DFC93E8D42}"/>
              </a:ext>
            </a:extLst>
          </p:cNvPr>
          <p:cNvSpPr>
            <a:spLocks noGrp="1"/>
          </p:cNvSpPr>
          <p:nvPr>
            <p:ph type="title"/>
          </p:nvPr>
        </p:nvSpPr>
        <p:spPr/>
        <p:txBody>
          <a:bodyPr/>
          <a:lstStyle/>
          <a:p>
            <a:r>
              <a:rPr lang="en-GB" dirty="0"/>
              <a:t>Creatively consistent brands report more very large business effects</a:t>
            </a:r>
          </a:p>
        </p:txBody>
      </p:sp>
      <p:sp>
        <p:nvSpPr>
          <p:cNvPr id="3" name="Text Placeholder 2">
            <a:extLst>
              <a:ext uri="{FF2B5EF4-FFF2-40B4-BE49-F238E27FC236}">
                <a16:creationId xmlns:a16="http://schemas.microsoft.com/office/drawing/2014/main" id="{81232060-D5C1-A37D-4B6C-1463177DDA31}"/>
              </a:ext>
            </a:extLst>
          </p:cNvPr>
          <p:cNvSpPr>
            <a:spLocks noGrp="1"/>
          </p:cNvSpPr>
          <p:nvPr>
            <p:ph type="body" sz="quarter" idx="15"/>
          </p:nvPr>
        </p:nvSpPr>
        <p:spPr/>
        <p:txBody>
          <a:bodyPr/>
          <a:lstStyle/>
          <a:p>
            <a:r>
              <a:rPr lang="en-GB" dirty="0"/>
              <a:t>Source: System 1 / IPA, The Magic of Compound Creativity, 56 brands across 44 categories analysed between 2018 and 2024 for 13 different Creative Consistency Features, split into thirds. comparing the most to the least consistent brands. 4,164 TV ads with £3.3bil media spend. Matched with IPA awards cases.</a:t>
            </a:r>
          </a:p>
        </p:txBody>
      </p:sp>
      <p:pic>
        <p:nvPicPr>
          <p:cNvPr id="5" name="Picture 4">
            <a:extLst>
              <a:ext uri="{FF2B5EF4-FFF2-40B4-BE49-F238E27FC236}">
                <a16:creationId xmlns:a16="http://schemas.microsoft.com/office/drawing/2014/main" id="{08F24B53-A6B2-AC55-74D3-492B6302437B}"/>
              </a:ext>
            </a:extLst>
          </p:cNvPr>
          <p:cNvPicPr>
            <a:picLocks noChangeAspect="1"/>
          </p:cNvPicPr>
          <p:nvPr/>
        </p:nvPicPr>
        <p:blipFill>
          <a:blip r:embed="rId3"/>
          <a:srcRect l="6735" r="2296" b="12590"/>
          <a:stretch/>
        </p:blipFill>
        <p:spPr>
          <a:xfrm>
            <a:off x="2855152" y="1381125"/>
            <a:ext cx="6373744" cy="3426593"/>
          </a:xfrm>
          <a:prstGeom prst="rect">
            <a:avLst/>
          </a:prstGeom>
          <a:effectLst>
            <a:outerShdw blurRad="317500" dist="38100" dir="2700000" algn="ctr" rotWithShape="0">
              <a:srgbClr val="000000">
                <a:alpha val="40000"/>
              </a:srgbClr>
            </a:outerShdw>
          </a:effectLst>
        </p:spPr>
      </p:pic>
    </p:spTree>
    <p:extLst>
      <p:ext uri="{BB962C8B-B14F-4D97-AF65-F5344CB8AC3E}">
        <p14:creationId xmlns:p14="http://schemas.microsoft.com/office/powerpoint/2010/main" val="1295955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50D6E-C2C2-516F-89E4-F9D8FC3FA84D}"/>
              </a:ext>
            </a:extLst>
          </p:cNvPr>
          <p:cNvSpPr>
            <a:spLocks noGrp="1"/>
          </p:cNvSpPr>
          <p:nvPr>
            <p:ph type="title"/>
          </p:nvPr>
        </p:nvSpPr>
        <p:spPr/>
        <p:txBody>
          <a:bodyPr>
            <a:normAutofit/>
          </a:bodyPr>
          <a:lstStyle/>
          <a:p>
            <a:r>
              <a:rPr lang="en-GB" sz="2800" dirty="0"/>
              <a:t>Creativity is the biggest advertising profitability multiplier within our control</a:t>
            </a:r>
          </a:p>
        </p:txBody>
      </p:sp>
      <p:sp>
        <p:nvSpPr>
          <p:cNvPr id="3" name="Text Placeholder 2">
            <a:extLst>
              <a:ext uri="{FF2B5EF4-FFF2-40B4-BE49-F238E27FC236}">
                <a16:creationId xmlns:a16="http://schemas.microsoft.com/office/drawing/2014/main" id="{F7EE1578-B1B4-875D-3EBF-044B6CAE87D1}"/>
              </a:ext>
            </a:extLst>
          </p:cNvPr>
          <p:cNvSpPr>
            <a:spLocks noGrp="1"/>
          </p:cNvSpPr>
          <p:nvPr>
            <p:ph type="body" sz="quarter" idx="15"/>
          </p:nvPr>
        </p:nvSpPr>
        <p:spPr>
          <a:xfrm>
            <a:off x="257175" y="5530121"/>
            <a:ext cx="11334817" cy="304800"/>
          </a:xfrm>
        </p:spPr>
        <p:txBody>
          <a:bodyPr/>
          <a:lstStyle/>
          <a:p>
            <a:r>
              <a:rPr lang="en-GB" dirty="0"/>
              <a:t>Source: The Drivers of Profitability, 2023, Paul Dyson </a:t>
            </a:r>
            <a:r>
              <a:rPr lang="en-GB"/>
              <a:t>- accelero, </a:t>
            </a:r>
            <a:r>
              <a:rPr lang="en-GB" dirty="0"/>
              <a:t>ROI multiplier = area of the circle </a:t>
            </a:r>
          </a:p>
        </p:txBody>
      </p:sp>
      <p:sp>
        <p:nvSpPr>
          <p:cNvPr id="11" name="Oval 10">
            <a:extLst>
              <a:ext uri="{FF2B5EF4-FFF2-40B4-BE49-F238E27FC236}">
                <a16:creationId xmlns:a16="http://schemas.microsoft.com/office/drawing/2014/main" id="{C45BC7BA-CA50-188B-8730-B5A24DB55472}"/>
              </a:ext>
            </a:extLst>
          </p:cNvPr>
          <p:cNvSpPr/>
          <p:nvPr/>
        </p:nvSpPr>
        <p:spPr>
          <a:xfrm>
            <a:off x="9070696" y="1943568"/>
            <a:ext cx="2160000" cy="2160000"/>
          </a:xfrm>
          <a:prstGeom prst="ellipse">
            <a:avLst/>
          </a:prstGeom>
          <a:solidFill>
            <a:schemeClr val="bg1">
              <a:lumMod val="95000"/>
            </a:schemeClr>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72D87"/>
                </a:solidFill>
                <a:effectLst/>
                <a:uLnTx/>
                <a:uFillTx/>
                <a:latin typeface="Arial"/>
                <a:ea typeface="+mn-ea"/>
                <a:cs typeface="+mn-cs"/>
              </a:rPr>
              <a:t>X</a:t>
            </a:r>
            <a:r>
              <a:rPr kumimoji="0" lang="en-GB" sz="4400" b="1" i="0" u="none" strike="noStrike" kern="1200" cap="none" spc="0" normalizeH="0" baseline="0" noProof="0" dirty="0">
                <a:ln>
                  <a:noFill/>
                </a:ln>
                <a:solidFill>
                  <a:srgbClr val="372D87"/>
                </a:solidFill>
                <a:effectLst/>
                <a:uLnTx/>
                <a:uFillTx/>
                <a:latin typeface="Arial"/>
                <a:ea typeface="+mn-ea"/>
                <a:cs typeface="+mn-cs"/>
              </a:rPr>
              <a:t> 20</a:t>
            </a:r>
          </a:p>
        </p:txBody>
      </p:sp>
      <p:sp>
        <p:nvSpPr>
          <p:cNvPr id="21" name="TextBox 20">
            <a:extLst>
              <a:ext uri="{FF2B5EF4-FFF2-40B4-BE49-F238E27FC236}">
                <a16:creationId xmlns:a16="http://schemas.microsoft.com/office/drawing/2014/main" id="{71E2799F-14B2-8572-AD55-3D6768602236}"/>
              </a:ext>
            </a:extLst>
          </p:cNvPr>
          <p:cNvSpPr txBox="1"/>
          <p:nvPr/>
        </p:nvSpPr>
        <p:spPr>
          <a:xfrm>
            <a:off x="9525204" y="4467960"/>
            <a:ext cx="1250985" cy="338554"/>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mn-cs"/>
              </a:rPr>
              <a:t>Brand size</a:t>
            </a:r>
          </a:p>
        </p:txBody>
      </p:sp>
      <p:sp>
        <p:nvSpPr>
          <p:cNvPr id="12" name="Oval 11">
            <a:extLst>
              <a:ext uri="{FF2B5EF4-FFF2-40B4-BE49-F238E27FC236}">
                <a16:creationId xmlns:a16="http://schemas.microsoft.com/office/drawing/2014/main" id="{A7E9C276-0904-5E36-78B8-93AF44E22176}"/>
              </a:ext>
            </a:extLst>
          </p:cNvPr>
          <p:cNvSpPr/>
          <p:nvPr/>
        </p:nvSpPr>
        <p:spPr>
          <a:xfrm>
            <a:off x="7274558" y="2429568"/>
            <a:ext cx="1674000" cy="1674000"/>
          </a:xfrm>
          <a:prstGeom prst="ellipse">
            <a:avLst/>
          </a:prstGeom>
          <a:solidFill>
            <a:schemeClr val="accent2"/>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a:ea typeface="+mn-ea"/>
                <a:cs typeface="+mn-cs"/>
              </a:rPr>
              <a:t>X</a:t>
            </a:r>
            <a:r>
              <a:rPr kumimoji="0" lang="en-GB" sz="3200" b="1" i="0" u="none" strike="noStrike" kern="1200" cap="none" spc="0" normalizeH="0" baseline="0" noProof="0" dirty="0">
                <a:ln>
                  <a:noFill/>
                </a:ln>
                <a:solidFill>
                  <a:prstClr val="white"/>
                </a:solidFill>
                <a:effectLst/>
                <a:uLnTx/>
                <a:uFillTx/>
                <a:latin typeface="Arial"/>
                <a:ea typeface="+mn-ea"/>
                <a:cs typeface="+mn-cs"/>
              </a:rPr>
              <a:t> 12</a:t>
            </a:r>
            <a:endParaRPr kumimoji="0" lang="en-GB" sz="6000" b="1" i="0" u="none" strike="noStrike" kern="1200" cap="none" spc="0" normalizeH="0" baseline="0" noProof="0" dirty="0">
              <a:ln>
                <a:noFill/>
              </a:ln>
              <a:solidFill>
                <a:prstClr val="white"/>
              </a:solidFill>
              <a:effectLst/>
              <a:uLnTx/>
              <a:uFillTx/>
              <a:latin typeface="Arial"/>
              <a:ea typeface="+mn-ea"/>
              <a:cs typeface="+mn-cs"/>
            </a:endParaRPr>
          </a:p>
        </p:txBody>
      </p:sp>
      <p:sp>
        <p:nvSpPr>
          <p:cNvPr id="22" name="TextBox 21">
            <a:extLst>
              <a:ext uri="{FF2B5EF4-FFF2-40B4-BE49-F238E27FC236}">
                <a16:creationId xmlns:a16="http://schemas.microsoft.com/office/drawing/2014/main" id="{23F86AD9-D1CB-24B3-C35E-667D1E38ADE4}"/>
              </a:ext>
            </a:extLst>
          </p:cNvPr>
          <p:cNvSpPr txBox="1"/>
          <p:nvPr/>
        </p:nvSpPr>
        <p:spPr>
          <a:xfrm>
            <a:off x="7349345" y="4472335"/>
            <a:ext cx="1516762" cy="307777"/>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4D4D4D"/>
                </a:solidFill>
                <a:effectLst/>
                <a:uLnTx/>
                <a:uFillTx/>
                <a:latin typeface="Arial"/>
                <a:ea typeface="+mn-ea"/>
                <a:cs typeface="+mn-cs"/>
              </a:rPr>
              <a:t>Creative quality</a:t>
            </a:r>
          </a:p>
        </p:txBody>
      </p:sp>
      <p:sp>
        <p:nvSpPr>
          <p:cNvPr id="13" name="Oval 12">
            <a:extLst>
              <a:ext uri="{FF2B5EF4-FFF2-40B4-BE49-F238E27FC236}">
                <a16:creationId xmlns:a16="http://schemas.microsoft.com/office/drawing/2014/main" id="{D2387A7F-ADB2-A2D6-FBB8-C893CFA2FB5D}"/>
              </a:ext>
            </a:extLst>
          </p:cNvPr>
          <p:cNvSpPr/>
          <p:nvPr/>
        </p:nvSpPr>
        <p:spPr>
          <a:xfrm>
            <a:off x="6087709" y="3023568"/>
            <a:ext cx="1080000" cy="1080000"/>
          </a:xfrm>
          <a:prstGeom prst="ellipse">
            <a:avLst/>
          </a:prstGeom>
          <a:solidFill>
            <a:schemeClr val="bg1">
              <a:lumMod val="95000"/>
            </a:schemeClr>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372D87"/>
                </a:solidFill>
                <a:effectLst/>
                <a:uLnTx/>
                <a:uFillTx/>
                <a:latin typeface="Arial"/>
                <a:ea typeface="+mn-ea"/>
                <a:cs typeface="+mn-cs"/>
              </a:rPr>
              <a:t>X</a:t>
            </a:r>
            <a:r>
              <a:rPr kumimoji="0" lang="en-GB" sz="1200" b="1" i="0" u="none" strike="noStrike" kern="1200" cap="none" spc="0" normalizeH="0" baseline="0" noProof="0" dirty="0">
                <a:ln>
                  <a:noFill/>
                </a:ln>
                <a:solidFill>
                  <a:srgbClr val="372D87"/>
                </a:solidFill>
                <a:effectLst/>
                <a:uLnTx/>
                <a:uFillTx/>
                <a:latin typeface="Arial"/>
                <a:ea typeface="+mn-ea"/>
                <a:cs typeface="+mn-cs"/>
              </a:rPr>
              <a:t> 5</a:t>
            </a:r>
            <a:endParaRPr kumimoji="0" lang="en-GB" sz="4400" b="1" i="0" u="none" strike="noStrike" kern="1200" cap="none" spc="0" normalizeH="0" baseline="0" noProof="0" dirty="0">
              <a:ln>
                <a:noFill/>
              </a:ln>
              <a:solidFill>
                <a:srgbClr val="372D87"/>
              </a:solidFill>
              <a:effectLst/>
              <a:uLnTx/>
              <a:uFillTx/>
              <a:latin typeface="Arial"/>
              <a:ea typeface="+mn-ea"/>
              <a:cs typeface="+mn-cs"/>
            </a:endParaRPr>
          </a:p>
        </p:txBody>
      </p:sp>
      <p:sp>
        <p:nvSpPr>
          <p:cNvPr id="23" name="TextBox 22">
            <a:extLst>
              <a:ext uri="{FF2B5EF4-FFF2-40B4-BE49-F238E27FC236}">
                <a16:creationId xmlns:a16="http://schemas.microsoft.com/office/drawing/2014/main" id="{E967ACD9-A9DB-D124-4393-DC5C252E52C2}"/>
              </a:ext>
            </a:extLst>
          </p:cNvPr>
          <p:cNvSpPr txBox="1"/>
          <p:nvPr/>
        </p:nvSpPr>
        <p:spPr>
          <a:xfrm>
            <a:off x="6002217" y="4360238"/>
            <a:ext cx="1250984" cy="553998"/>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4D4D4D"/>
                </a:solidFill>
                <a:effectLst/>
                <a:uLnTx/>
                <a:uFillTx/>
                <a:latin typeface="Arial"/>
                <a:ea typeface="+mn-ea"/>
                <a:cs typeface="+mn-cs"/>
              </a:rPr>
              <a:t>Budget setting across geographies</a:t>
            </a:r>
          </a:p>
        </p:txBody>
      </p:sp>
      <p:sp>
        <p:nvSpPr>
          <p:cNvPr id="14" name="Oval 13">
            <a:extLst>
              <a:ext uri="{FF2B5EF4-FFF2-40B4-BE49-F238E27FC236}">
                <a16:creationId xmlns:a16="http://schemas.microsoft.com/office/drawing/2014/main" id="{0A5EA811-DCA0-3727-DA09-39A3C62D170E}"/>
              </a:ext>
            </a:extLst>
          </p:cNvPr>
          <p:cNvSpPr/>
          <p:nvPr/>
        </p:nvSpPr>
        <p:spPr>
          <a:xfrm>
            <a:off x="5119473" y="3268368"/>
            <a:ext cx="835200" cy="835200"/>
          </a:xfrm>
          <a:prstGeom prst="ellipse">
            <a:avLst/>
          </a:prstGeom>
          <a:solidFill>
            <a:schemeClr val="bg1">
              <a:lumMod val="95000"/>
            </a:schemeClr>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372D87"/>
                </a:solidFill>
                <a:effectLst/>
                <a:uLnTx/>
                <a:uFillTx/>
                <a:latin typeface="Arial"/>
                <a:ea typeface="+mn-ea"/>
                <a:cs typeface="+mn-cs"/>
              </a:rPr>
              <a:t>X </a:t>
            </a:r>
            <a:r>
              <a:rPr kumimoji="0" lang="en-GB" sz="1100" b="1" i="0" u="none" strike="noStrike" kern="1200" cap="none" spc="0" normalizeH="0" baseline="0" noProof="0" dirty="0">
                <a:ln>
                  <a:noFill/>
                </a:ln>
                <a:solidFill>
                  <a:srgbClr val="372D87"/>
                </a:solidFill>
                <a:effectLst/>
                <a:uLnTx/>
                <a:uFillTx/>
                <a:latin typeface="Arial"/>
                <a:ea typeface="+mn-ea"/>
                <a:cs typeface="+mn-cs"/>
              </a:rPr>
              <a:t>3</a:t>
            </a:r>
            <a:endParaRPr kumimoji="0" lang="en-GB" sz="4000" b="1" i="0" u="none" strike="noStrike" kern="1200" cap="none" spc="0" normalizeH="0" baseline="0" noProof="0" dirty="0">
              <a:ln>
                <a:noFill/>
              </a:ln>
              <a:solidFill>
                <a:srgbClr val="372D87"/>
              </a:solidFill>
              <a:effectLst/>
              <a:uLnTx/>
              <a:uFillTx/>
              <a:latin typeface="Arial"/>
              <a:ea typeface="+mn-ea"/>
              <a:cs typeface="+mn-cs"/>
            </a:endParaRPr>
          </a:p>
        </p:txBody>
      </p:sp>
      <p:sp>
        <p:nvSpPr>
          <p:cNvPr id="24" name="TextBox 23">
            <a:extLst>
              <a:ext uri="{FF2B5EF4-FFF2-40B4-BE49-F238E27FC236}">
                <a16:creationId xmlns:a16="http://schemas.microsoft.com/office/drawing/2014/main" id="{68FC698E-E5E7-C22B-6F6B-8F9A8C9EF7DF}"/>
              </a:ext>
            </a:extLst>
          </p:cNvPr>
          <p:cNvSpPr txBox="1"/>
          <p:nvPr/>
        </p:nvSpPr>
        <p:spPr>
          <a:xfrm>
            <a:off x="4986199" y="4360238"/>
            <a:ext cx="1101748" cy="553998"/>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4D4D4D"/>
                </a:solidFill>
                <a:effectLst/>
                <a:uLnTx/>
                <a:uFillTx/>
                <a:latin typeface="Arial"/>
                <a:ea typeface="+mn-ea"/>
                <a:cs typeface="+mn-cs"/>
              </a:rPr>
              <a:t>Budget setting across portfolios</a:t>
            </a:r>
          </a:p>
        </p:txBody>
      </p:sp>
      <p:sp>
        <p:nvSpPr>
          <p:cNvPr id="15" name="Oval 14">
            <a:extLst>
              <a:ext uri="{FF2B5EF4-FFF2-40B4-BE49-F238E27FC236}">
                <a16:creationId xmlns:a16="http://schemas.microsoft.com/office/drawing/2014/main" id="{D54097C9-829B-1925-ACCB-31D2735817E6}"/>
              </a:ext>
            </a:extLst>
          </p:cNvPr>
          <p:cNvSpPr/>
          <p:nvPr/>
        </p:nvSpPr>
        <p:spPr>
          <a:xfrm>
            <a:off x="4217377" y="3340368"/>
            <a:ext cx="763200" cy="763200"/>
          </a:xfrm>
          <a:prstGeom prst="ellipse">
            <a:avLst/>
          </a:prstGeom>
          <a:solidFill>
            <a:schemeClr val="bg1">
              <a:lumMod val="95000"/>
            </a:schemeClr>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372D87"/>
                </a:solidFill>
                <a:effectLst/>
                <a:uLnTx/>
                <a:uFillTx/>
                <a:latin typeface="Arial"/>
                <a:ea typeface="+mn-ea"/>
                <a:cs typeface="+mn-cs"/>
              </a:rPr>
              <a:t>X</a:t>
            </a:r>
            <a:r>
              <a:rPr kumimoji="0" lang="en-GB" sz="1050" b="1" i="0" u="none" strike="noStrike" kern="1200" cap="none" spc="0" normalizeH="0" baseline="0" noProof="0" dirty="0">
                <a:ln>
                  <a:noFill/>
                </a:ln>
                <a:solidFill>
                  <a:srgbClr val="372D87"/>
                </a:solidFill>
                <a:effectLst/>
                <a:uLnTx/>
                <a:uFillTx/>
                <a:latin typeface="Arial"/>
                <a:ea typeface="+mn-ea"/>
                <a:cs typeface="+mn-cs"/>
              </a:rPr>
              <a:t> 2.5</a:t>
            </a:r>
            <a:endParaRPr kumimoji="0" lang="en-GB" sz="3600" b="1" i="0" u="none" strike="noStrike" kern="1200" cap="none" spc="0" normalizeH="0" baseline="0" noProof="0" dirty="0">
              <a:ln>
                <a:noFill/>
              </a:ln>
              <a:solidFill>
                <a:srgbClr val="372D87"/>
              </a:solidFill>
              <a:effectLst/>
              <a:uLnTx/>
              <a:uFillTx/>
              <a:latin typeface="Arial"/>
              <a:ea typeface="+mn-ea"/>
              <a:cs typeface="+mn-cs"/>
            </a:endParaRPr>
          </a:p>
        </p:txBody>
      </p:sp>
      <p:sp>
        <p:nvSpPr>
          <p:cNvPr id="26" name="TextBox 25">
            <a:extLst>
              <a:ext uri="{FF2B5EF4-FFF2-40B4-BE49-F238E27FC236}">
                <a16:creationId xmlns:a16="http://schemas.microsoft.com/office/drawing/2014/main" id="{F299F3FF-8E5A-F5E2-C74A-0837C32DAAFB}"/>
              </a:ext>
            </a:extLst>
          </p:cNvPr>
          <p:cNvSpPr txBox="1"/>
          <p:nvPr/>
        </p:nvSpPr>
        <p:spPr>
          <a:xfrm>
            <a:off x="4193329" y="4437182"/>
            <a:ext cx="811296" cy="400110"/>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4D4D4D"/>
                </a:solidFill>
                <a:effectLst/>
                <a:uLnTx/>
                <a:uFillTx/>
                <a:latin typeface="Arial"/>
                <a:ea typeface="+mn-ea"/>
                <a:cs typeface="+mn-cs"/>
              </a:rPr>
              <a:t>Multi-media</a:t>
            </a:r>
          </a:p>
        </p:txBody>
      </p:sp>
      <p:sp>
        <p:nvSpPr>
          <p:cNvPr id="17" name="Oval 16">
            <a:extLst>
              <a:ext uri="{FF2B5EF4-FFF2-40B4-BE49-F238E27FC236}">
                <a16:creationId xmlns:a16="http://schemas.microsoft.com/office/drawing/2014/main" id="{82DFAABC-9F7B-06D1-23D0-0C2935E82A48}"/>
              </a:ext>
            </a:extLst>
          </p:cNvPr>
          <p:cNvSpPr/>
          <p:nvPr/>
        </p:nvSpPr>
        <p:spPr>
          <a:xfrm>
            <a:off x="1958207" y="3491568"/>
            <a:ext cx="612000" cy="612000"/>
          </a:xfrm>
          <a:prstGeom prst="ellipse">
            <a:avLst/>
          </a:prstGeom>
          <a:solidFill>
            <a:schemeClr val="bg1">
              <a:lumMod val="95000"/>
            </a:schemeClr>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372D87"/>
                </a:solidFill>
                <a:effectLst/>
                <a:uLnTx/>
                <a:uFillTx/>
                <a:latin typeface="Arial"/>
                <a:ea typeface="+mn-ea"/>
                <a:cs typeface="+mn-cs"/>
              </a:rPr>
              <a:t>X 1.6</a:t>
            </a:r>
            <a:endParaRPr kumimoji="0" lang="en-GB" sz="2800" b="1" i="0" u="none" strike="noStrike" kern="1200" cap="none" spc="0" normalizeH="0" baseline="0" noProof="0" dirty="0">
              <a:ln>
                <a:noFill/>
              </a:ln>
              <a:solidFill>
                <a:srgbClr val="372D87"/>
              </a:solidFill>
              <a:effectLst/>
              <a:uLnTx/>
              <a:uFillTx/>
              <a:latin typeface="Arial"/>
              <a:ea typeface="+mn-ea"/>
              <a:cs typeface="+mn-cs"/>
            </a:endParaRPr>
          </a:p>
        </p:txBody>
      </p:sp>
      <p:sp>
        <p:nvSpPr>
          <p:cNvPr id="27" name="TextBox 26">
            <a:extLst>
              <a:ext uri="{FF2B5EF4-FFF2-40B4-BE49-F238E27FC236}">
                <a16:creationId xmlns:a16="http://schemas.microsoft.com/office/drawing/2014/main" id="{E0D111C2-A0E7-AF21-DE33-AE2E66AFFA17}"/>
              </a:ext>
            </a:extLst>
          </p:cNvPr>
          <p:cNvSpPr txBox="1"/>
          <p:nvPr/>
        </p:nvSpPr>
        <p:spPr>
          <a:xfrm>
            <a:off x="1858559" y="4383322"/>
            <a:ext cx="811296" cy="507831"/>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4D4D4D"/>
                </a:solidFill>
                <a:effectLst/>
                <a:uLnTx/>
                <a:uFillTx/>
                <a:latin typeface="Arial"/>
                <a:ea typeface="+mn-ea"/>
                <a:cs typeface="+mn-cs"/>
              </a:rPr>
              <a:t>Cost / Product seasonality</a:t>
            </a:r>
          </a:p>
        </p:txBody>
      </p:sp>
      <p:sp>
        <p:nvSpPr>
          <p:cNvPr id="28" name="TextBox 27">
            <a:extLst>
              <a:ext uri="{FF2B5EF4-FFF2-40B4-BE49-F238E27FC236}">
                <a16:creationId xmlns:a16="http://schemas.microsoft.com/office/drawing/2014/main" id="{1A062120-0A69-4DDE-496B-CA8D94AF0919}"/>
              </a:ext>
            </a:extLst>
          </p:cNvPr>
          <p:cNvSpPr txBox="1"/>
          <p:nvPr/>
        </p:nvSpPr>
        <p:spPr>
          <a:xfrm>
            <a:off x="371475" y="1422352"/>
            <a:ext cx="651292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mn-cs"/>
              </a:rPr>
              <a:t>Potential multipliers of advertising profitability - (2023) </a:t>
            </a:r>
          </a:p>
        </p:txBody>
      </p:sp>
      <p:sp>
        <p:nvSpPr>
          <p:cNvPr id="18" name="Oval 17">
            <a:extLst>
              <a:ext uri="{FF2B5EF4-FFF2-40B4-BE49-F238E27FC236}">
                <a16:creationId xmlns:a16="http://schemas.microsoft.com/office/drawing/2014/main" id="{8842F010-A750-B5DB-BAE0-1341D45B06E2}"/>
              </a:ext>
            </a:extLst>
          </p:cNvPr>
          <p:cNvSpPr/>
          <p:nvPr/>
        </p:nvSpPr>
        <p:spPr>
          <a:xfrm>
            <a:off x="3418296" y="3419568"/>
            <a:ext cx="684000" cy="684000"/>
          </a:xfrm>
          <a:prstGeom prst="ellipse">
            <a:avLst/>
          </a:prstGeom>
          <a:solidFill>
            <a:schemeClr val="bg1">
              <a:lumMod val="95000"/>
            </a:schemeClr>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372D87"/>
                </a:solidFill>
                <a:effectLst/>
                <a:uLnTx/>
                <a:uFillTx/>
                <a:latin typeface="Arial"/>
                <a:ea typeface="+mn-ea"/>
                <a:cs typeface="+mn-cs"/>
              </a:rPr>
              <a:t>X 2.0</a:t>
            </a:r>
            <a:endParaRPr kumimoji="0" lang="en-GB" sz="2800" b="1" i="0" u="none" strike="noStrike" kern="1200" cap="none" spc="0" normalizeH="0" baseline="0" noProof="0" dirty="0">
              <a:ln>
                <a:noFill/>
              </a:ln>
              <a:solidFill>
                <a:srgbClr val="372D87"/>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17BB7F-4D57-8161-9EB5-8EF8A615EDD3}"/>
              </a:ext>
            </a:extLst>
          </p:cNvPr>
          <p:cNvSpPr txBox="1"/>
          <p:nvPr/>
        </p:nvSpPr>
        <p:spPr>
          <a:xfrm>
            <a:off x="3266531" y="4437182"/>
            <a:ext cx="987531" cy="400110"/>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4D4D4D"/>
                </a:solidFill>
                <a:effectLst/>
                <a:uLnTx/>
                <a:uFillTx/>
                <a:latin typeface="Arial"/>
                <a:ea typeface="+mn-ea"/>
                <a:cs typeface="+mn-cs"/>
              </a:rPr>
              <a:t>Brand : Performance</a:t>
            </a:r>
          </a:p>
        </p:txBody>
      </p:sp>
      <p:sp>
        <p:nvSpPr>
          <p:cNvPr id="19" name="Oval 18">
            <a:extLst>
              <a:ext uri="{FF2B5EF4-FFF2-40B4-BE49-F238E27FC236}">
                <a16:creationId xmlns:a16="http://schemas.microsoft.com/office/drawing/2014/main" id="{D285CCCC-6F73-FF11-3F83-1C2C4179B9ED}"/>
              </a:ext>
            </a:extLst>
          </p:cNvPr>
          <p:cNvSpPr/>
          <p:nvPr/>
        </p:nvSpPr>
        <p:spPr>
          <a:xfrm>
            <a:off x="1322462" y="3574368"/>
            <a:ext cx="529200" cy="529200"/>
          </a:xfrm>
          <a:prstGeom prst="ellipse">
            <a:avLst/>
          </a:prstGeom>
          <a:solidFill>
            <a:schemeClr val="bg1">
              <a:lumMod val="95000"/>
            </a:schemeClr>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372D87"/>
                </a:solidFill>
                <a:effectLst/>
                <a:uLnTx/>
                <a:uFillTx/>
                <a:latin typeface="Arial"/>
                <a:ea typeface="+mn-ea"/>
                <a:cs typeface="+mn-cs"/>
              </a:rPr>
              <a:t>X 1.2</a:t>
            </a:r>
            <a:endParaRPr kumimoji="0" lang="en-GB" sz="2800" b="1" i="0" u="none" strike="noStrike" kern="1200" cap="none" spc="0" normalizeH="0" baseline="0" noProof="0" dirty="0">
              <a:ln>
                <a:noFill/>
              </a:ln>
              <a:solidFill>
                <a:srgbClr val="372D87"/>
              </a:solidFill>
              <a:effectLst/>
              <a:uLnTx/>
              <a:uFillTx/>
              <a:latin typeface="Arial"/>
              <a:ea typeface="+mn-ea"/>
              <a:cs typeface="+mn-cs"/>
            </a:endParaRPr>
          </a:p>
        </p:txBody>
      </p:sp>
      <p:sp>
        <p:nvSpPr>
          <p:cNvPr id="30" name="TextBox 29">
            <a:extLst>
              <a:ext uri="{FF2B5EF4-FFF2-40B4-BE49-F238E27FC236}">
                <a16:creationId xmlns:a16="http://schemas.microsoft.com/office/drawing/2014/main" id="{C2225E26-0B34-D5FE-0481-2A59813850BB}"/>
              </a:ext>
            </a:extLst>
          </p:cNvPr>
          <p:cNvSpPr txBox="1"/>
          <p:nvPr/>
        </p:nvSpPr>
        <p:spPr>
          <a:xfrm>
            <a:off x="1093297" y="4452571"/>
            <a:ext cx="987531" cy="369332"/>
          </a:xfrm>
          <a:prstGeom prst="rect">
            <a:avLst/>
          </a:prstGeom>
          <a:noFill/>
        </p:spPr>
        <p:txBody>
          <a:bodyPr wrap="square" rtlCol="0" anchor="ctr" anchorCtr="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4D4D4D"/>
                </a:solidFill>
                <a:effectLst/>
                <a:uLnTx/>
                <a:uFillTx/>
                <a:latin typeface="Arial"/>
                <a:ea typeface="+mn-ea"/>
                <a:cs typeface="+mn-cs"/>
              </a:rPr>
              <a:t>Laydown / Phasing</a:t>
            </a:r>
          </a:p>
        </p:txBody>
      </p:sp>
      <p:sp>
        <p:nvSpPr>
          <p:cNvPr id="20" name="Oval 19">
            <a:extLst>
              <a:ext uri="{FF2B5EF4-FFF2-40B4-BE49-F238E27FC236}">
                <a16:creationId xmlns:a16="http://schemas.microsoft.com/office/drawing/2014/main" id="{F8F84F36-81FB-2601-205A-CFBF40B4B6FA}"/>
              </a:ext>
            </a:extLst>
          </p:cNvPr>
          <p:cNvSpPr/>
          <p:nvPr/>
        </p:nvSpPr>
        <p:spPr>
          <a:xfrm>
            <a:off x="656270" y="3595968"/>
            <a:ext cx="507600" cy="507600"/>
          </a:xfrm>
          <a:prstGeom prst="ellipse">
            <a:avLst/>
          </a:prstGeom>
          <a:solidFill>
            <a:schemeClr val="bg1">
              <a:lumMod val="95000"/>
            </a:schemeClr>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372D87"/>
                </a:solidFill>
                <a:effectLst/>
                <a:uLnTx/>
                <a:uFillTx/>
                <a:latin typeface="Arial"/>
                <a:ea typeface="+mn-ea"/>
                <a:cs typeface="+mn-cs"/>
              </a:rPr>
              <a:t>X</a:t>
            </a:r>
            <a:r>
              <a:rPr kumimoji="0" lang="en-GB" sz="900" b="1" i="0" u="none" strike="noStrike" kern="1200" cap="none" spc="0" normalizeH="0" baseline="0" noProof="0" dirty="0">
                <a:ln>
                  <a:noFill/>
                </a:ln>
                <a:solidFill>
                  <a:srgbClr val="372D87"/>
                </a:solidFill>
                <a:effectLst/>
                <a:uLnTx/>
                <a:uFillTx/>
                <a:latin typeface="Arial"/>
                <a:ea typeface="+mn-ea"/>
                <a:cs typeface="+mn-cs"/>
              </a:rPr>
              <a:t> 1.1</a:t>
            </a:r>
            <a:endParaRPr kumimoji="0" lang="en-GB" sz="2800" b="1" i="0" u="none" strike="noStrike" kern="1200" cap="none" spc="0" normalizeH="0" baseline="0" noProof="0" dirty="0">
              <a:ln>
                <a:noFill/>
              </a:ln>
              <a:solidFill>
                <a:srgbClr val="372D87"/>
              </a:solidFill>
              <a:effectLst/>
              <a:uLnTx/>
              <a:uFillTx/>
              <a:latin typeface="Arial"/>
              <a:ea typeface="+mn-ea"/>
              <a:cs typeface="+mn-cs"/>
            </a:endParaRPr>
          </a:p>
        </p:txBody>
      </p:sp>
      <p:sp>
        <p:nvSpPr>
          <p:cNvPr id="31" name="TextBox 30">
            <a:extLst>
              <a:ext uri="{FF2B5EF4-FFF2-40B4-BE49-F238E27FC236}">
                <a16:creationId xmlns:a16="http://schemas.microsoft.com/office/drawing/2014/main" id="{B6818B0F-CF3D-052A-FFDE-EAA3A18CF1E9}"/>
              </a:ext>
            </a:extLst>
          </p:cNvPr>
          <p:cNvSpPr txBox="1"/>
          <p:nvPr/>
        </p:nvSpPr>
        <p:spPr>
          <a:xfrm>
            <a:off x="560783" y="4452571"/>
            <a:ext cx="698574" cy="369332"/>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4D4D4D"/>
                </a:solidFill>
                <a:effectLst/>
                <a:uLnTx/>
                <a:uFillTx/>
                <a:latin typeface="Arial"/>
                <a:ea typeface="+mn-ea"/>
                <a:cs typeface="+mn-cs"/>
              </a:rPr>
              <a:t>Target audience</a:t>
            </a:r>
          </a:p>
        </p:txBody>
      </p:sp>
      <p:sp>
        <p:nvSpPr>
          <p:cNvPr id="16" name="Oval 15">
            <a:extLst>
              <a:ext uri="{FF2B5EF4-FFF2-40B4-BE49-F238E27FC236}">
                <a16:creationId xmlns:a16="http://schemas.microsoft.com/office/drawing/2014/main" id="{D594038B-BD6B-588B-8580-7FAE00455504}"/>
              </a:ext>
            </a:extLst>
          </p:cNvPr>
          <p:cNvSpPr/>
          <p:nvPr/>
        </p:nvSpPr>
        <p:spPr>
          <a:xfrm>
            <a:off x="2670922" y="3473568"/>
            <a:ext cx="630000" cy="630000"/>
          </a:xfrm>
          <a:prstGeom prst="ellipse">
            <a:avLst/>
          </a:prstGeom>
          <a:solidFill>
            <a:schemeClr val="bg1">
              <a:lumMod val="95000"/>
            </a:schemeClr>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372D87"/>
                </a:solidFill>
                <a:effectLst/>
                <a:uLnTx/>
                <a:uFillTx/>
                <a:latin typeface="Arial"/>
                <a:ea typeface="+mn-ea"/>
                <a:cs typeface="+mn-cs"/>
              </a:rPr>
              <a:t>X 1.7</a:t>
            </a:r>
            <a:endParaRPr kumimoji="0" lang="en-GB" sz="2800" b="1" i="0" u="none" strike="noStrike" kern="1200" cap="none" spc="0" normalizeH="0" baseline="0" noProof="0" dirty="0">
              <a:ln>
                <a:noFill/>
              </a:ln>
              <a:solidFill>
                <a:srgbClr val="372D87"/>
              </a:solidFill>
              <a:effectLst/>
              <a:uLnTx/>
              <a:uFillTx/>
              <a:latin typeface="Arial"/>
              <a:ea typeface="+mn-ea"/>
              <a:cs typeface="+mn-cs"/>
            </a:endParaRPr>
          </a:p>
        </p:txBody>
      </p:sp>
      <p:sp>
        <p:nvSpPr>
          <p:cNvPr id="32" name="TextBox 31">
            <a:extLst>
              <a:ext uri="{FF2B5EF4-FFF2-40B4-BE49-F238E27FC236}">
                <a16:creationId xmlns:a16="http://schemas.microsoft.com/office/drawing/2014/main" id="{7A105CBA-C6C2-68E7-5855-F4333666A60C}"/>
              </a:ext>
            </a:extLst>
          </p:cNvPr>
          <p:cNvSpPr txBox="1"/>
          <p:nvPr/>
        </p:nvSpPr>
        <p:spPr>
          <a:xfrm>
            <a:off x="2598567" y="4314072"/>
            <a:ext cx="774710" cy="646331"/>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4D4D4D"/>
                </a:solidFill>
                <a:effectLst/>
                <a:uLnTx/>
                <a:uFillTx/>
                <a:latin typeface="Arial"/>
                <a:ea typeface="+mn-ea"/>
                <a:cs typeface="+mn-cs"/>
              </a:rPr>
              <a:t>Budget setting across variants</a:t>
            </a:r>
          </a:p>
        </p:txBody>
      </p:sp>
      <p:pic>
        <p:nvPicPr>
          <p:cNvPr id="4" name="Picture 3">
            <a:extLst>
              <a:ext uri="{FF2B5EF4-FFF2-40B4-BE49-F238E27FC236}">
                <a16:creationId xmlns:a16="http://schemas.microsoft.com/office/drawing/2014/main" id="{0A1467A3-10C1-D247-3736-F3E3605A8276}"/>
              </a:ext>
            </a:extLst>
          </p:cNvPr>
          <p:cNvPicPr>
            <a:picLocks noChangeAspect="1"/>
          </p:cNvPicPr>
          <p:nvPr/>
        </p:nvPicPr>
        <p:blipFill>
          <a:blip r:embed="rId3"/>
          <a:stretch>
            <a:fillRect/>
          </a:stretch>
        </p:blipFill>
        <p:spPr>
          <a:xfrm>
            <a:off x="10128373" y="5045771"/>
            <a:ext cx="1905266" cy="724001"/>
          </a:xfrm>
          <a:prstGeom prst="rect">
            <a:avLst/>
          </a:prstGeom>
        </p:spPr>
      </p:pic>
    </p:spTree>
    <p:extLst>
      <p:ext uri="{BB962C8B-B14F-4D97-AF65-F5344CB8AC3E}">
        <p14:creationId xmlns:p14="http://schemas.microsoft.com/office/powerpoint/2010/main" val="146544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759EC-14BF-9F08-3E26-A8D85F179250}"/>
              </a:ext>
            </a:extLst>
          </p:cNvPr>
          <p:cNvSpPr>
            <a:spLocks noGrp="1"/>
          </p:cNvSpPr>
          <p:nvPr>
            <p:ph type="title"/>
          </p:nvPr>
        </p:nvSpPr>
        <p:spPr>
          <a:xfrm>
            <a:off x="370800" y="360000"/>
            <a:ext cx="11341099" cy="1021181"/>
          </a:xfrm>
        </p:spPr>
        <p:txBody>
          <a:bodyPr/>
          <a:lstStyle/>
          <a:p>
            <a:r>
              <a:rPr lang="en-GB" dirty="0"/>
              <a:t>Sustaining ESOV essential for brands in 2023</a:t>
            </a:r>
          </a:p>
        </p:txBody>
      </p:sp>
      <p:sp>
        <p:nvSpPr>
          <p:cNvPr id="3" name="Text Placeholder 2">
            <a:extLst>
              <a:ext uri="{FF2B5EF4-FFF2-40B4-BE49-F238E27FC236}">
                <a16:creationId xmlns:a16="http://schemas.microsoft.com/office/drawing/2014/main" id="{83CF2A9B-2B8B-7C08-ACFB-656DC20BCD1F}"/>
              </a:ext>
            </a:extLst>
          </p:cNvPr>
          <p:cNvSpPr>
            <a:spLocks noGrp="1"/>
          </p:cNvSpPr>
          <p:nvPr>
            <p:ph type="body" sz="quarter" idx="15"/>
          </p:nvPr>
        </p:nvSpPr>
        <p:spPr/>
        <p:txBody>
          <a:bodyPr/>
          <a:lstStyle/>
          <a:p>
            <a:r>
              <a:rPr lang="en-GB" dirty="0"/>
              <a:t>Source: BARB / ESM magazine / company financial reports </a:t>
            </a:r>
          </a:p>
          <a:p>
            <a:endParaRPr lang="en-GB" dirty="0"/>
          </a:p>
        </p:txBody>
      </p:sp>
      <p:graphicFrame>
        <p:nvGraphicFramePr>
          <p:cNvPr id="6" name="Chart 5">
            <a:extLst>
              <a:ext uri="{FF2B5EF4-FFF2-40B4-BE49-F238E27FC236}">
                <a16:creationId xmlns:a16="http://schemas.microsoft.com/office/drawing/2014/main" id="{F38767CB-963E-17A1-5909-20F7ABE9D386}"/>
              </a:ext>
            </a:extLst>
          </p:cNvPr>
          <p:cNvGraphicFramePr/>
          <p:nvPr/>
        </p:nvGraphicFramePr>
        <p:xfrm>
          <a:off x="696000" y="1449000"/>
          <a:ext cx="10800000" cy="3960000"/>
        </p:xfrm>
        <a:graphic>
          <a:graphicData uri="http://schemas.openxmlformats.org/drawingml/2006/chart">
            <c:chart xmlns:c="http://schemas.openxmlformats.org/drawingml/2006/chart" xmlns:r="http://schemas.openxmlformats.org/officeDocument/2006/relationships" r:id="rId3"/>
          </a:graphicData>
        </a:graphic>
      </p:graphicFrame>
      <p:pic>
        <p:nvPicPr>
          <p:cNvPr id="1026" name="Picture 2" descr="Ocado | Logopedia | Fandom">
            <a:extLst>
              <a:ext uri="{FF2B5EF4-FFF2-40B4-BE49-F238E27FC236}">
                <a16:creationId xmlns:a16="http://schemas.microsoft.com/office/drawing/2014/main" id="{001F3032-CF17-45ED-9864-2E5E2C5ECC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7194" y="3513201"/>
            <a:ext cx="237008" cy="2002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F22FDBE-AD4C-C533-6E41-0411CC8BF4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1830" y="4753282"/>
            <a:ext cx="309890" cy="735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amp;S Logo">
            <a:extLst>
              <a:ext uri="{FF2B5EF4-FFF2-40B4-BE49-F238E27FC236}">
                <a16:creationId xmlns:a16="http://schemas.microsoft.com/office/drawing/2014/main" id="{5054D46D-3B00-BE1D-B0ED-5D00AE9FB7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9695" y="4513221"/>
            <a:ext cx="406401" cy="3048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A34096DC-5091-1C12-2DA5-FB423128327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63335" y="4249804"/>
            <a:ext cx="406401" cy="8429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he Co-operative brand - Wikipedia">
            <a:extLst>
              <a:ext uri="{FF2B5EF4-FFF2-40B4-BE49-F238E27FC236}">
                <a16:creationId xmlns:a16="http://schemas.microsoft.com/office/drawing/2014/main" id="{1AFE065D-9318-7D2E-91CF-E2B8FB89375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69153" y="4553040"/>
            <a:ext cx="191157" cy="2023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E11ED09-5417-239A-6DF7-8289E2B9B5F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69312" y="2106933"/>
            <a:ext cx="310467" cy="31046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ALDI Logo | ALDI US">
            <a:extLst>
              <a:ext uri="{FF2B5EF4-FFF2-40B4-BE49-F238E27FC236}">
                <a16:creationId xmlns:a16="http://schemas.microsoft.com/office/drawing/2014/main" id="{63FB8376-E2CE-2E25-C585-203093DC990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68947" y="2677160"/>
            <a:ext cx="290569" cy="34868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27153EE6-E373-819E-1677-28C2E12DE06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35649" y="4347816"/>
            <a:ext cx="451875" cy="13415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3D304904-D076-0954-367E-383857617CE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31943" y="3818591"/>
            <a:ext cx="720086" cy="13642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ED5D17FB-60D8-F756-802D-960D814D2EC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503698" y="2599121"/>
            <a:ext cx="618152" cy="174097"/>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Morrisons Logo and symbol, meaning, history, PNG, brand">
            <a:extLst>
              <a:ext uri="{FF2B5EF4-FFF2-40B4-BE49-F238E27FC236}">
                <a16:creationId xmlns:a16="http://schemas.microsoft.com/office/drawing/2014/main" id="{BDA94D8F-7A72-314C-8E0D-D117EDA99A8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84121" y="4046715"/>
            <a:ext cx="582929" cy="327898"/>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a:extLst>
              <a:ext uri="{FF2B5EF4-FFF2-40B4-BE49-F238E27FC236}">
                <a16:creationId xmlns:a16="http://schemas.microsoft.com/office/drawing/2014/main" id="{A0CEACD4-788E-4ECE-A8FD-BAE08F721B7A}"/>
              </a:ext>
            </a:extLst>
          </p:cNvPr>
          <p:cNvCxnSpPr>
            <a:cxnSpLocks/>
          </p:cNvCxnSpPr>
          <p:nvPr/>
        </p:nvCxnSpPr>
        <p:spPr>
          <a:xfrm flipV="1">
            <a:off x="1738221" y="3903528"/>
            <a:ext cx="0" cy="689917"/>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2B13994-7117-9A02-B689-61B0C5BA03D7}"/>
              </a:ext>
            </a:extLst>
          </p:cNvPr>
          <p:cNvCxnSpPr>
            <a:cxnSpLocks/>
          </p:cNvCxnSpPr>
          <p:nvPr/>
        </p:nvCxnSpPr>
        <p:spPr>
          <a:xfrm flipV="1">
            <a:off x="3729011" y="2585104"/>
            <a:ext cx="0" cy="650429"/>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2A06029-91C1-7A31-20AB-84E1DC37AF4A}"/>
              </a:ext>
            </a:extLst>
          </p:cNvPr>
          <p:cNvCxnSpPr>
            <a:cxnSpLocks/>
          </p:cNvCxnSpPr>
          <p:nvPr/>
        </p:nvCxnSpPr>
        <p:spPr>
          <a:xfrm flipV="1">
            <a:off x="10416526" y="2748915"/>
            <a:ext cx="0" cy="413385"/>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FB503EE-0072-5EC8-C280-953DA61966D2}"/>
              </a:ext>
            </a:extLst>
          </p:cNvPr>
          <p:cNvCxnSpPr>
            <a:cxnSpLocks/>
          </p:cNvCxnSpPr>
          <p:nvPr/>
        </p:nvCxnSpPr>
        <p:spPr>
          <a:xfrm>
            <a:off x="1965516" y="4580110"/>
            <a:ext cx="0" cy="202351"/>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CFF54BA-925E-9989-B624-CC0ACB12E716}"/>
              </a:ext>
            </a:extLst>
          </p:cNvPr>
          <p:cNvCxnSpPr>
            <a:cxnSpLocks/>
          </p:cNvCxnSpPr>
          <p:nvPr/>
        </p:nvCxnSpPr>
        <p:spPr>
          <a:xfrm>
            <a:off x="3201862" y="4484646"/>
            <a:ext cx="0" cy="130389"/>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6E8F490-6B5D-E282-C23D-140070673E06}"/>
              </a:ext>
            </a:extLst>
          </p:cNvPr>
          <p:cNvCxnSpPr>
            <a:cxnSpLocks/>
          </p:cNvCxnSpPr>
          <p:nvPr/>
        </p:nvCxnSpPr>
        <p:spPr>
          <a:xfrm>
            <a:off x="6060950" y="3261360"/>
            <a:ext cx="0" cy="890184"/>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D87BB97-B0C0-3413-3066-6C8CF5275FB6}"/>
              </a:ext>
            </a:extLst>
          </p:cNvPr>
          <p:cNvCxnSpPr>
            <a:cxnSpLocks/>
          </p:cNvCxnSpPr>
          <p:nvPr/>
        </p:nvCxnSpPr>
        <p:spPr>
          <a:xfrm flipV="1">
            <a:off x="1402080" y="1596390"/>
            <a:ext cx="9766935" cy="324993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027" name="Oval 1026">
            <a:extLst>
              <a:ext uri="{FF2B5EF4-FFF2-40B4-BE49-F238E27FC236}">
                <a16:creationId xmlns:a16="http://schemas.microsoft.com/office/drawing/2014/main" id="{2BEE9B38-6C03-6893-BA03-9136840A01ED}"/>
              </a:ext>
            </a:extLst>
          </p:cNvPr>
          <p:cNvSpPr/>
          <p:nvPr/>
        </p:nvSpPr>
        <p:spPr>
          <a:xfrm>
            <a:off x="5359290" y="1489696"/>
            <a:ext cx="229453" cy="23946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031" name="Oval 1030">
            <a:extLst>
              <a:ext uri="{FF2B5EF4-FFF2-40B4-BE49-F238E27FC236}">
                <a16:creationId xmlns:a16="http://schemas.microsoft.com/office/drawing/2014/main" id="{9825AD84-A9EB-E0C7-9338-7244963997C6}"/>
              </a:ext>
            </a:extLst>
          </p:cNvPr>
          <p:cNvSpPr/>
          <p:nvPr/>
        </p:nvSpPr>
        <p:spPr>
          <a:xfrm>
            <a:off x="5359383" y="1867530"/>
            <a:ext cx="229360" cy="23940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033" name="TextBox 1">
            <a:extLst>
              <a:ext uri="{FF2B5EF4-FFF2-40B4-BE49-F238E27FC236}">
                <a16:creationId xmlns:a16="http://schemas.microsoft.com/office/drawing/2014/main" id="{7184FAF6-8832-F1E7-1E8C-BFE1B83E81BC}"/>
              </a:ext>
            </a:extLst>
          </p:cNvPr>
          <p:cNvSpPr txBox="1"/>
          <p:nvPr/>
        </p:nvSpPr>
        <p:spPr>
          <a:xfrm>
            <a:off x="5560380" y="1859618"/>
            <a:ext cx="2982885" cy="25522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00" b="1" dirty="0">
                <a:latin typeface="Arial" panose="020B0604020202020204" pitchFamily="34" charset="0"/>
                <a:cs typeface="Arial" panose="020B0604020202020204" pitchFamily="34" charset="0"/>
              </a:rPr>
              <a:t>Avg. 2018 to 2022 (Q1 only)</a:t>
            </a:r>
          </a:p>
        </p:txBody>
      </p:sp>
      <p:sp>
        <p:nvSpPr>
          <p:cNvPr id="1035" name="TextBox 1">
            <a:extLst>
              <a:ext uri="{FF2B5EF4-FFF2-40B4-BE49-F238E27FC236}">
                <a16:creationId xmlns:a16="http://schemas.microsoft.com/office/drawing/2014/main" id="{86E41D65-B3FE-6CD9-2BC6-866FDDDC3726}"/>
              </a:ext>
            </a:extLst>
          </p:cNvPr>
          <p:cNvSpPr txBox="1"/>
          <p:nvPr/>
        </p:nvSpPr>
        <p:spPr>
          <a:xfrm>
            <a:off x="5559006" y="1483873"/>
            <a:ext cx="1623283" cy="23946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00" b="1" dirty="0">
                <a:latin typeface="Arial" panose="020B0604020202020204" pitchFamily="34" charset="0"/>
                <a:cs typeface="Arial" panose="020B0604020202020204" pitchFamily="34" charset="0"/>
              </a:rPr>
              <a:t>Q1 2023</a:t>
            </a:r>
          </a:p>
        </p:txBody>
      </p:sp>
      <p:cxnSp>
        <p:nvCxnSpPr>
          <p:cNvPr id="1047" name="Straight Arrow Connector 1046">
            <a:extLst>
              <a:ext uri="{FF2B5EF4-FFF2-40B4-BE49-F238E27FC236}">
                <a16:creationId xmlns:a16="http://schemas.microsoft.com/office/drawing/2014/main" id="{3CD84892-64BB-AA1A-ED34-1E909937C6B2}"/>
              </a:ext>
            </a:extLst>
          </p:cNvPr>
          <p:cNvCxnSpPr>
            <a:cxnSpLocks/>
          </p:cNvCxnSpPr>
          <p:nvPr/>
        </p:nvCxnSpPr>
        <p:spPr>
          <a:xfrm>
            <a:off x="2490834" y="4297219"/>
            <a:ext cx="0" cy="202351"/>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9488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9E3E0778-7458-9664-DDE9-C8C4374FC994}"/>
              </a:ext>
            </a:extLst>
          </p:cNvPr>
          <p:cNvGraphicFramePr/>
          <p:nvPr/>
        </p:nvGraphicFramePr>
        <p:xfrm>
          <a:off x="-264369" y="918678"/>
          <a:ext cx="11817437" cy="4908884"/>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a:extLst>
              <a:ext uri="{FF2B5EF4-FFF2-40B4-BE49-F238E27FC236}">
                <a16:creationId xmlns:a16="http://schemas.microsoft.com/office/drawing/2014/main" id="{AA4879A3-3454-47DF-F616-D5774431B361}"/>
              </a:ext>
            </a:extLst>
          </p:cNvPr>
          <p:cNvSpPr>
            <a:spLocks noGrp="1"/>
          </p:cNvSpPr>
          <p:nvPr>
            <p:ph type="title"/>
          </p:nvPr>
        </p:nvSpPr>
        <p:spPr/>
        <p:txBody>
          <a:bodyPr>
            <a:normAutofit/>
          </a:bodyPr>
          <a:lstStyle/>
          <a:p>
            <a:r>
              <a:rPr lang="en-US" sz="2800" dirty="0"/>
              <a:t>Optimal ad mix varies dramatically by product sector</a:t>
            </a:r>
          </a:p>
        </p:txBody>
      </p:sp>
      <p:sp>
        <p:nvSpPr>
          <p:cNvPr id="6" name="Text Placeholder 5">
            <a:extLst>
              <a:ext uri="{FF2B5EF4-FFF2-40B4-BE49-F238E27FC236}">
                <a16:creationId xmlns:a16="http://schemas.microsoft.com/office/drawing/2014/main" id="{AB9C85FD-5E3D-E521-EC16-908E44BA0070}"/>
              </a:ext>
            </a:extLst>
          </p:cNvPr>
          <p:cNvSpPr>
            <a:spLocks noGrp="1"/>
          </p:cNvSpPr>
          <p:nvPr>
            <p:ph type="body" sz="quarter" idx="15"/>
          </p:nvPr>
        </p:nvSpPr>
        <p:spPr/>
        <p:txBody>
          <a:bodyPr/>
          <a:lstStyle/>
          <a:p>
            <a:pPr>
              <a:spcBef>
                <a:spcPts val="0"/>
              </a:spcBef>
            </a:pPr>
            <a:r>
              <a:rPr lang="en-GB" dirty="0"/>
              <a:t>Source: Media Mix Navigator, 2024.</a:t>
            </a:r>
            <a:r>
              <a:rPr lang="en-US" dirty="0"/>
              <a:t> </a:t>
            </a:r>
            <a:r>
              <a:rPr lang="en-GB" dirty="0"/>
              <a:t>Based on a mass market brand, 11-20% online sales (finance 71-80%), high risk, further details for each category is included in the notes </a:t>
            </a:r>
          </a:p>
        </p:txBody>
      </p:sp>
      <p:cxnSp>
        <p:nvCxnSpPr>
          <p:cNvPr id="3" name="Straight Connector 2">
            <a:extLst>
              <a:ext uri="{FF2B5EF4-FFF2-40B4-BE49-F238E27FC236}">
                <a16:creationId xmlns:a16="http://schemas.microsoft.com/office/drawing/2014/main" id="{7F993C82-C78C-EA89-E9B6-A31CBA46BB60}"/>
              </a:ext>
            </a:extLst>
          </p:cNvPr>
          <p:cNvCxnSpPr/>
          <p:nvPr/>
        </p:nvCxnSpPr>
        <p:spPr>
          <a:xfrm>
            <a:off x="2656526" y="1135336"/>
            <a:ext cx="0" cy="3408219"/>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4" name="TextBox 3">
            <a:extLst>
              <a:ext uri="{FF2B5EF4-FFF2-40B4-BE49-F238E27FC236}">
                <a16:creationId xmlns:a16="http://schemas.microsoft.com/office/drawing/2014/main" id="{B3797EF2-A115-3826-1636-A920F4243C3E}"/>
              </a:ext>
            </a:extLst>
          </p:cNvPr>
          <p:cNvSpPr txBox="1"/>
          <p:nvPr/>
        </p:nvSpPr>
        <p:spPr>
          <a:xfrm>
            <a:off x="5220070" y="967261"/>
            <a:ext cx="155363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4D4D4D"/>
                </a:solidFill>
                <a:effectLst/>
                <a:uLnTx/>
                <a:uFillTx/>
                <a:latin typeface="Arial"/>
                <a:ea typeface="+mn-ea"/>
                <a:cs typeface="+mn-cs"/>
              </a:rPr>
              <a:t>Optimal media mix</a:t>
            </a:r>
          </a:p>
        </p:txBody>
      </p:sp>
    </p:spTree>
    <p:extLst>
      <p:ext uri="{BB962C8B-B14F-4D97-AF65-F5344CB8AC3E}">
        <p14:creationId xmlns:p14="http://schemas.microsoft.com/office/powerpoint/2010/main" val="2623176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66D22-93F4-8CED-720B-B941E1F38905}"/>
              </a:ext>
            </a:extLst>
          </p:cNvPr>
          <p:cNvSpPr>
            <a:spLocks noGrp="1"/>
          </p:cNvSpPr>
          <p:nvPr>
            <p:ph type="title"/>
          </p:nvPr>
        </p:nvSpPr>
        <p:spPr/>
        <p:txBody>
          <a:bodyPr/>
          <a:lstStyle/>
          <a:p>
            <a:r>
              <a:rPr lang="en-US" dirty="0"/>
              <a:t>Linear TV creates nearly half of all ad-generated profit</a:t>
            </a:r>
            <a:endParaRPr lang="en-GB" dirty="0"/>
          </a:p>
        </p:txBody>
      </p:sp>
      <p:sp>
        <p:nvSpPr>
          <p:cNvPr id="3" name="Text Placeholder 2">
            <a:extLst>
              <a:ext uri="{FF2B5EF4-FFF2-40B4-BE49-F238E27FC236}">
                <a16:creationId xmlns:a16="http://schemas.microsoft.com/office/drawing/2014/main" id="{4B14ACDB-FAC6-17BC-DC83-1B4269F16618}"/>
              </a:ext>
            </a:extLst>
          </p:cNvPr>
          <p:cNvSpPr>
            <a:spLocks noGrp="1"/>
          </p:cNvSpPr>
          <p:nvPr>
            <p:ph type="body" sz="quarter" idx="15"/>
          </p:nvPr>
        </p:nvSpPr>
        <p:spPr/>
        <p:txBody>
          <a:bodyPr/>
          <a:lstStyle/>
          <a:p>
            <a:pPr>
              <a:spcBef>
                <a:spcPts val="0"/>
              </a:spcBef>
            </a:pPr>
            <a:r>
              <a:rPr lang="en-GB" dirty="0"/>
              <a:t>Source: Profit Ability 2, April 2024 – Short term benchmarks: Ebiquity, EssenceMediacom, Gain Theory, Mindshare, Wavemaker UK. Long Term Multipliers: EssenceMediacom, Gain Theory, Mindshare, Wavemaker UK. Immediate contribution = same week as advertising, Carryover = within 13 weeks, Sustained = within 2 years</a:t>
            </a:r>
          </a:p>
          <a:p>
            <a:pPr>
              <a:spcBef>
                <a:spcPts val="0"/>
              </a:spcBef>
            </a:pPr>
            <a:endParaRPr lang="en-GB" dirty="0"/>
          </a:p>
        </p:txBody>
      </p:sp>
      <p:graphicFrame>
        <p:nvGraphicFramePr>
          <p:cNvPr id="4" name="Chart 3">
            <a:extLst>
              <a:ext uri="{FF2B5EF4-FFF2-40B4-BE49-F238E27FC236}">
                <a16:creationId xmlns:a16="http://schemas.microsoft.com/office/drawing/2014/main" id="{2944CF13-7117-E9DE-3619-587FADD39D8E}"/>
              </a:ext>
            </a:extLst>
          </p:cNvPr>
          <p:cNvGraphicFramePr/>
          <p:nvPr/>
        </p:nvGraphicFramePr>
        <p:xfrm>
          <a:off x="642024" y="1381125"/>
          <a:ext cx="10800000" cy="396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77133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8D163-DE29-6BA6-A607-5B0CFC90BA77}"/>
              </a:ext>
            </a:extLst>
          </p:cNvPr>
          <p:cNvSpPr>
            <a:spLocks noGrp="1"/>
          </p:cNvSpPr>
          <p:nvPr>
            <p:ph type="title"/>
          </p:nvPr>
        </p:nvSpPr>
        <p:spPr/>
        <p:txBody>
          <a:bodyPr/>
          <a:lstStyle/>
          <a:p>
            <a:r>
              <a:rPr lang="en-US" dirty="0"/>
              <a:t>TV has the highest weekly saturation point</a:t>
            </a:r>
            <a:endParaRPr lang="en-GB" dirty="0"/>
          </a:p>
        </p:txBody>
      </p:sp>
      <p:sp>
        <p:nvSpPr>
          <p:cNvPr id="3" name="Text Placeholder 2">
            <a:extLst>
              <a:ext uri="{FF2B5EF4-FFF2-40B4-BE49-F238E27FC236}">
                <a16:creationId xmlns:a16="http://schemas.microsoft.com/office/drawing/2014/main" id="{3317D18E-7EF0-3D48-B0DF-1CA994B4B5E1}"/>
              </a:ext>
            </a:extLst>
          </p:cNvPr>
          <p:cNvSpPr>
            <a:spLocks noGrp="1"/>
          </p:cNvSpPr>
          <p:nvPr>
            <p:ph type="body" sz="quarter" idx="15"/>
          </p:nvPr>
        </p:nvSpPr>
        <p:spPr/>
        <p:txBody>
          <a:bodyPr/>
          <a:lstStyle/>
          <a:p>
            <a:pPr>
              <a:spcBef>
                <a:spcPts val="0"/>
              </a:spcBef>
            </a:pPr>
            <a:r>
              <a:rPr lang="en-US"/>
              <a:t>Saturation point based on all category average. Saturation ranking &amp; values will vary sector to sector</a:t>
            </a:r>
          </a:p>
          <a:p>
            <a:pPr>
              <a:spcBef>
                <a:spcPts val="0"/>
              </a:spcBef>
            </a:pPr>
            <a:r>
              <a:rPr lang="en-US"/>
              <a:t>Source: Profit Ability 2, April 2024 – Short term benchmarks: </a:t>
            </a:r>
            <a:r>
              <a:rPr lang="en-US" err="1"/>
              <a:t>Ebiquity</a:t>
            </a:r>
            <a:r>
              <a:rPr lang="en-US"/>
              <a:t>, </a:t>
            </a:r>
            <a:r>
              <a:rPr lang="en-US" err="1"/>
              <a:t>EssenceMediacom</a:t>
            </a:r>
            <a:r>
              <a:rPr lang="en-US"/>
              <a:t>, Gain Theory, Mindshare, Wavemaker UK.  Immediate effect = profit volume in week of advertising spend</a:t>
            </a:r>
          </a:p>
          <a:p>
            <a:pPr>
              <a:spcBef>
                <a:spcPts val="0"/>
              </a:spcBef>
            </a:pPr>
            <a:endParaRPr lang="en-GB"/>
          </a:p>
        </p:txBody>
      </p:sp>
      <p:graphicFrame>
        <p:nvGraphicFramePr>
          <p:cNvPr id="6" name="Chart 5">
            <a:extLst>
              <a:ext uri="{FF2B5EF4-FFF2-40B4-BE49-F238E27FC236}">
                <a16:creationId xmlns:a16="http://schemas.microsoft.com/office/drawing/2014/main" id="{14CC5F02-5FAC-424B-15ED-007D4DD9139E}"/>
              </a:ext>
            </a:extLst>
          </p:cNvPr>
          <p:cNvGraphicFramePr/>
          <p:nvPr/>
        </p:nvGraphicFramePr>
        <p:xfrm>
          <a:off x="561973" y="1381125"/>
          <a:ext cx="10800000" cy="396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7876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69C13-8714-B6AC-362E-96AF041618C8}"/>
              </a:ext>
            </a:extLst>
          </p:cNvPr>
          <p:cNvSpPr>
            <a:spLocks noGrp="1"/>
          </p:cNvSpPr>
          <p:nvPr>
            <p:ph type="title"/>
          </p:nvPr>
        </p:nvSpPr>
        <p:spPr>
          <a:xfrm>
            <a:off x="272955" y="359944"/>
            <a:ext cx="11919046" cy="1021181"/>
          </a:xfrm>
        </p:spPr>
        <p:txBody>
          <a:bodyPr>
            <a:normAutofit/>
          </a:bodyPr>
          <a:lstStyle/>
          <a:p>
            <a:r>
              <a:rPr lang="en-GB" sz="2900" dirty="0"/>
              <a:t>TV (Linear and BVOD) </a:t>
            </a:r>
            <a:r>
              <a:rPr lang="en-US" sz="2900" dirty="0"/>
              <a:t>accounts for over half of all ad-driven profit</a:t>
            </a:r>
            <a:endParaRPr lang="en-GB" sz="2900" dirty="0"/>
          </a:p>
        </p:txBody>
      </p:sp>
      <p:sp>
        <p:nvSpPr>
          <p:cNvPr id="3" name="Text Placeholder 2">
            <a:extLst>
              <a:ext uri="{FF2B5EF4-FFF2-40B4-BE49-F238E27FC236}">
                <a16:creationId xmlns:a16="http://schemas.microsoft.com/office/drawing/2014/main" id="{517AA81C-B2A9-9A4F-E88D-835251E1BC55}"/>
              </a:ext>
            </a:extLst>
          </p:cNvPr>
          <p:cNvSpPr>
            <a:spLocks noGrp="1"/>
          </p:cNvSpPr>
          <p:nvPr>
            <p:ph type="body" sz="quarter" idx="15"/>
          </p:nvPr>
        </p:nvSpPr>
        <p:spPr/>
        <p:txBody>
          <a:bodyPr/>
          <a:lstStyle/>
          <a:p>
            <a:pPr>
              <a:spcBef>
                <a:spcPts val="0"/>
              </a:spcBef>
            </a:pPr>
            <a:r>
              <a:rPr lang="en-GB" dirty="0"/>
              <a:t>Source: Profit Ability 2, April 2024 – Short term benchmarks: </a:t>
            </a:r>
            <a:r>
              <a:rPr lang="en-GB" dirty="0" err="1"/>
              <a:t>Ebiquity</a:t>
            </a:r>
            <a:r>
              <a:rPr lang="en-GB" dirty="0"/>
              <a:t>, </a:t>
            </a:r>
            <a:r>
              <a:rPr lang="en-GB" dirty="0" err="1"/>
              <a:t>EssenceMediacom</a:t>
            </a:r>
            <a:r>
              <a:rPr lang="en-GB" dirty="0"/>
              <a:t>, Gain Theory, Mindshare, Wavemaker UK.</a:t>
            </a:r>
          </a:p>
          <a:p>
            <a:pPr>
              <a:spcBef>
                <a:spcPts val="0"/>
              </a:spcBef>
            </a:pPr>
            <a:r>
              <a:rPr lang="en-GB" dirty="0"/>
              <a:t>Long Term Multipliers: </a:t>
            </a:r>
            <a:r>
              <a:rPr lang="en-GB" dirty="0" err="1"/>
              <a:t>EssenceMediacom</a:t>
            </a:r>
            <a:r>
              <a:rPr lang="en-GB" dirty="0"/>
              <a:t>, Gain Theory, Mindshare, Wavemaker UK</a:t>
            </a:r>
          </a:p>
        </p:txBody>
      </p:sp>
      <p:pic>
        <p:nvPicPr>
          <p:cNvPr id="5" name="Picture 4">
            <a:extLst>
              <a:ext uri="{FF2B5EF4-FFF2-40B4-BE49-F238E27FC236}">
                <a16:creationId xmlns:a16="http://schemas.microsoft.com/office/drawing/2014/main" id="{BF12F6F4-CD7A-21F2-113D-5BF60C4A45EE}"/>
              </a:ext>
            </a:extLst>
          </p:cNvPr>
          <p:cNvPicPr>
            <a:picLocks noChangeAspect="1"/>
          </p:cNvPicPr>
          <p:nvPr/>
        </p:nvPicPr>
        <p:blipFill>
          <a:blip r:embed="rId3"/>
          <a:stretch>
            <a:fillRect/>
          </a:stretch>
        </p:blipFill>
        <p:spPr>
          <a:xfrm>
            <a:off x="608211" y="1279525"/>
            <a:ext cx="10867625" cy="3694811"/>
          </a:xfrm>
          <a:prstGeom prst="rect">
            <a:avLst/>
          </a:prstGeom>
          <a:effectLst>
            <a:outerShdw blurRad="266700" dist="38100" dir="2700000" algn="tl" rotWithShape="0">
              <a:prstClr val="black">
                <a:alpha val="40000"/>
              </a:prstClr>
            </a:outerShdw>
          </a:effectLst>
        </p:spPr>
      </p:pic>
    </p:spTree>
    <p:extLst>
      <p:ext uri="{BB962C8B-B14F-4D97-AF65-F5344CB8AC3E}">
        <p14:creationId xmlns:p14="http://schemas.microsoft.com/office/powerpoint/2010/main" val="3847392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4C62DF-E903-EF0E-CBCA-EE87DEEEEA1F}"/>
              </a:ext>
            </a:extLst>
          </p:cNvPr>
          <p:cNvPicPr>
            <a:picLocks noChangeAspect="1"/>
          </p:cNvPicPr>
          <p:nvPr/>
        </p:nvPicPr>
        <p:blipFill>
          <a:blip r:embed="rId3"/>
          <a:stretch>
            <a:fillRect/>
          </a:stretch>
        </p:blipFill>
        <p:spPr>
          <a:xfrm>
            <a:off x="1510272" y="1058993"/>
            <a:ext cx="9171456" cy="4193640"/>
          </a:xfrm>
          <a:prstGeom prst="rect">
            <a:avLst/>
          </a:prstGeom>
          <a:effectLst>
            <a:outerShdw blurRad="266700" dist="38100" dir="2700000" algn="ctr" rotWithShape="0">
              <a:srgbClr val="000000">
                <a:alpha val="40000"/>
              </a:srgbClr>
            </a:outerShdw>
          </a:effectLst>
        </p:spPr>
      </p:pic>
      <p:sp>
        <p:nvSpPr>
          <p:cNvPr id="2" name="Title 1">
            <a:extLst>
              <a:ext uri="{FF2B5EF4-FFF2-40B4-BE49-F238E27FC236}">
                <a16:creationId xmlns:a16="http://schemas.microsoft.com/office/drawing/2014/main" id="{31A633AA-99C0-4795-AF77-8A309EAAC2F0}"/>
              </a:ext>
            </a:extLst>
          </p:cNvPr>
          <p:cNvSpPr>
            <a:spLocks noGrp="1"/>
          </p:cNvSpPr>
          <p:nvPr>
            <p:ph type="title"/>
          </p:nvPr>
        </p:nvSpPr>
        <p:spPr/>
        <p:txBody>
          <a:bodyPr>
            <a:normAutofit/>
          </a:bodyPr>
          <a:lstStyle/>
          <a:p>
            <a:r>
              <a:rPr lang="en-GB" dirty="0">
                <a:solidFill>
                  <a:schemeClr val="accent1"/>
                </a:solidFill>
              </a:rPr>
              <a:t>The TV screen drives the highest ad recall of all devices</a:t>
            </a:r>
            <a:endParaRPr lang="en-GB" sz="2800" dirty="0">
              <a:solidFill>
                <a:schemeClr val="accent1"/>
              </a:solidFill>
            </a:endParaRPr>
          </a:p>
        </p:txBody>
      </p:sp>
      <p:sp>
        <p:nvSpPr>
          <p:cNvPr id="5" name="Text Placeholder 4">
            <a:extLst>
              <a:ext uri="{FF2B5EF4-FFF2-40B4-BE49-F238E27FC236}">
                <a16:creationId xmlns:a16="http://schemas.microsoft.com/office/drawing/2014/main" id="{11D8E1B8-CA3D-15A8-5CE7-B49937472888}"/>
              </a:ext>
            </a:extLst>
          </p:cNvPr>
          <p:cNvSpPr>
            <a:spLocks noGrp="1"/>
          </p:cNvSpPr>
          <p:nvPr>
            <p:ph type="body" sz="quarter" idx="15"/>
          </p:nvPr>
        </p:nvSpPr>
        <p:spPr/>
        <p:txBody>
          <a:bodyPr/>
          <a:lstStyle/>
          <a:p>
            <a:r>
              <a:rPr lang="en-US" dirty="0"/>
              <a:t>Source: Context Effects, Map the Territory &amp; Tapestry Research, 2024</a:t>
            </a:r>
          </a:p>
        </p:txBody>
      </p:sp>
    </p:spTree>
    <p:extLst>
      <p:ext uri="{BB962C8B-B14F-4D97-AF65-F5344CB8AC3E}">
        <p14:creationId xmlns:p14="http://schemas.microsoft.com/office/powerpoint/2010/main" val="181567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7E052-016D-000D-4CE7-CD8DBB5667B7}"/>
              </a:ext>
            </a:extLst>
          </p:cNvPr>
          <p:cNvSpPr>
            <a:spLocks noGrp="1"/>
          </p:cNvSpPr>
          <p:nvPr>
            <p:ph type="title"/>
          </p:nvPr>
        </p:nvSpPr>
        <p:spPr>
          <a:xfrm>
            <a:off x="371475" y="359944"/>
            <a:ext cx="11820525" cy="1021181"/>
          </a:xfrm>
        </p:spPr>
        <p:txBody>
          <a:bodyPr>
            <a:normAutofit/>
          </a:bodyPr>
          <a:lstStyle/>
          <a:p>
            <a:r>
              <a:rPr lang="en-US" sz="2800" dirty="0"/>
              <a:t>TV is a trusted medium</a:t>
            </a:r>
          </a:p>
        </p:txBody>
      </p:sp>
      <p:sp>
        <p:nvSpPr>
          <p:cNvPr id="3" name="Text Placeholder 2">
            <a:extLst>
              <a:ext uri="{FF2B5EF4-FFF2-40B4-BE49-F238E27FC236}">
                <a16:creationId xmlns:a16="http://schemas.microsoft.com/office/drawing/2014/main" id="{72F860CA-3048-1390-7C39-EE84A0BABD12}"/>
              </a:ext>
            </a:extLst>
          </p:cNvPr>
          <p:cNvSpPr>
            <a:spLocks noGrp="1"/>
          </p:cNvSpPr>
          <p:nvPr>
            <p:ph type="body" sz="quarter" idx="15"/>
          </p:nvPr>
        </p:nvSpPr>
        <p:spPr/>
        <p:txBody>
          <a:bodyPr/>
          <a:lstStyle/>
          <a:p>
            <a:r>
              <a:rPr lang="en-GB" dirty="0"/>
              <a:t>Source</a:t>
            </a:r>
            <a:r>
              <a:rPr lang="en-US" dirty="0"/>
              <a:t>: IPA Databank 2014-2022 for profit cases *data available from 2016</a:t>
            </a:r>
            <a:endParaRPr lang="en-GB" dirty="0"/>
          </a:p>
        </p:txBody>
      </p:sp>
      <p:pic>
        <p:nvPicPr>
          <p:cNvPr id="5" name="Picture 4">
            <a:extLst>
              <a:ext uri="{FF2B5EF4-FFF2-40B4-BE49-F238E27FC236}">
                <a16:creationId xmlns:a16="http://schemas.microsoft.com/office/drawing/2014/main" id="{D2198AFC-238C-027E-A970-F59E56FA0094}"/>
              </a:ext>
            </a:extLst>
          </p:cNvPr>
          <p:cNvPicPr>
            <a:picLocks noChangeAspect="1"/>
          </p:cNvPicPr>
          <p:nvPr/>
        </p:nvPicPr>
        <p:blipFill>
          <a:blip r:embed="rId3"/>
          <a:stretch>
            <a:fillRect/>
          </a:stretch>
        </p:blipFill>
        <p:spPr>
          <a:xfrm>
            <a:off x="1455735" y="1264294"/>
            <a:ext cx="8660354" cy="3618791"/>
          </a:xfrm>
          <a:prstGeom prst="rect">
            <a:avLst/>
          </a:prstGeom>
          <a:effectLst>
            <a:outerShdw blurRad="266700" dist="38100" dir="2700000" algn="ctr" rotWithShape="0">
              <a:srgbClr val="000000">
                <a:alpha val="40000"/>
              </a:srgbClr>
            </a:outerShdw>
          </a:effectLst>
        </p:spPr>
      </p:pic>
      <p:grpSp>
        <p:nvGrpSpPr>
          <p:cNvPr id="11" name="Group 10">
            <a:extLst>
              <a:ext uri="{FF2B5EF4-FFF2-40B4-BE49-F238E27FC236}">
                <a16:creationId xmlns:a16="http://schemas.microsoft.com/office/drawing/2014/main" id="{791A554F-3AD2-89E0-8AD5-756412CA4344}"/>
              </a:ext>
            </a:extLst>
          </p:cNvPr>
          <p:cNvGrpSpPr/>
          <p:nvPr/>
        </p:nvGrpSpPr>
        <p:grpSpPr>
          <a:xfrm>
            <a:off x="9925522" y="5273288"/>
            <a:ext cx="2028365" cy="466476"/>
            <a:chOff x="9925522" y="5273288"/>
            <a:chExt cx="2028365" cy="466476"/>
          </a:xfrm>
        </p:grpSpPr>
        <p:pic>
          <p:nvPicPr>
            <p:cNvPr id="8" name="Picture 7">
              <a:extLst>
                <a:ext uri="{FF2B5EF4-FFF2-40B4-BE49-F238E27FC236}">
                  <a16:creationId xmlns:a16="http://schemas.microsoft.com/office/drawing/2014/main" id="{31513230-041B-AF2E-E8FF-6763A3C8B34F}"/>
                </a:ext>
              </a:extLst>
            </p:cNvPr>
            <p:cNvPicPr>
              <a:picLocks noChangeAspect="1"/>
            </p:cNvPicPr>
            <p:nvPr/>
          </p:nvPicPr>
          <p:blipFill>
            <a:blip r:embed="rId4"/>
            <a:stretch>
              <a:fillRect/>
            </a:stretch>
          </p:blipFill>
          <p:spPr>
            <a:xfrm>
              <a:off x="9925522" y="5301706"/>
              <a:ext cx="1257665" cy="409640"/>
            </a:xfrm>
            <a:prstGeom prst="rect">
              <a:avLst/>
            </a:prstGeom>
          </p:spPr>
        </p:pic>
        <p:pic>
          <p:nvPicPr>
            <p:cNvPr id="10" name="Picture 9">
              <a:extLst>
                <a:ext uri="{FF2B5EF4-FFF2-40B4-BE49-F238E27FC236}">
                  <a16:creationId xmlns:a16="http://schemas.microsoft.com/office/drawing/2014/main" id="{5BCDDEBF-453B-9232-0EB7-178293DF6D87}"/>
                </a:ext>
              </a:extLst>
            </p:cNvPr>
            <p:cNvPicPr>
              <a:picLocks noChangeAspect="1"/>
            </p:cNvPicPr>
            <p:nvPr/>
          </p:nvPicPr>
          <p:blipFill>
            <a:blip r:embed="rId5"/>
            <a:stretch>
              <a:fillRect/>
            </a:stretch>
          </p:blipFill>
          <p:spPr>
            <a:xfrm>
              <a:off x="11183187" y="5273288"/>
              <a:ext cx="770700" cy="466476"/>
            </a:xfrm>
            <a:prstGeom prst="rect">
              <a:avLst/>
            </a:prstGeom>
          </p:spPr>
        </p:pic>
      </p:grpSp>
    </p:spTree>
    <p:extLst>
      <p:ext uri="{BB962C8B-B14F-4D97-AF65-F5344CB8AC3E}">
        <p14:creationId xmlns:p14="http://schemas.microsoft.com/office/powerpoint/2010/main" val="3364355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095371F-5714-D624-930B-54B718BABAAF}"/>
              </a:ext>
            </a:extLst>
          </p:cNvPr>
          <p:cNvPicPr>
            <a:picLocks noChangeAspect="1"/>
          </p:cNvPicPr>
          <p:nvPr/>
        </p:nvPicPr>
        <p:blipFill rotWithShape="1">
          <a:blip r:embed="rId3"/>
          <a:srcRect l="30403" r="11022"/>
          <a:stretch/>
        </p:blipFill>
        <p:spPr>
          <a:xfrm>
            <a:off x="6007893" y="0"/>
            <a:ext cx="6184106" cy="5938635"/>
          </a:xfrm>
          <a:prstGeom prst="rect">
            <a:avLst/>
          </a:prstGeom>
        </p:spPr>
      </p:pic>
      <p:sp>
        <p:nvSpPr>
          <p:cNvPr id="13" name="Title 12">
            <a:extLst>
              <a:ext uri="{FF2B5EF4-FFF2-40B4-BE49-F238E27FC236}">
                <a16:creationId xmlns:a16="http://schemas.microsoft.com/office/drawing/2014/main" id="{7C37264E-DAE7-3642-15FB-337ABF86949A}"/>
              </a:ext>
            </a:extLst>
          </p:cNvPr>
          <p:cNvSpPr>
            <a:spLocks noGrp="1"/>
          </p:cNvSpPr>
          <p:nvPr>
            <p:ph type="title"/>
          </p:nvPr>
        </p:nvSpPr>
        <p:spPr/>
        <p:txBody>
          <a:bodyPr>
            <a:noAutofit/>
          </a:bodyPr>
          <a:lstStyle/>
          <a:p>
            <a:r>
              <a:rPr lang="en-GB" sz="2400" dirty="0"/>
              <a:t>Ads that conveyed information in both a visual and auditory way performed better</a:t>
            </a:r>
          </a:p>
        </p:txBody>
      </p:sp>
      <p:sp>
        <p:nvSpPr>
          <p:cNvPr id="16" name="Text Placeholder 15">
            <a:extLst>
              <a:ext uri="{FF2B5EF4-FFF2-40B4-BE49-F238E27FC236}">
                <a16:creationId xmlns:a16="http://schemas.microsoft.com/office/drawing/2014/main" id="{3CA28653-D40E-1618-8E26-0911F906BE71}"/>
              </a:ext>
            </a:extLst>
          </p:cNvPr>
          <p:cNvSpPr>
            <a:spLocks noGrp="1"/>
          </p:cNvSpPr>
          <p:nvPr>
            <p:ph type="body" sz="quarter" idx="15"/>
          </p:nvPr>
        </p:nvSpPr>
        <p:spPr>
          <a:xfrm>
            <a:off x="377759" y="5365115"/>
            <a:ext cx="3920864" cy="304800"/>
          </a:xfrm>
        </p:spPr>
        <p:txBody>
          <a:bodyPr/>
          <a:lstStyle/>
          <a:p>
            <a:r>
              <a:rPr lang="en-US" dirty="0"/>
              <a:t>Source: Competing for Attention, GITR / Thinkbox 2023, n=305</a:t>
            </a:r>
            <a:r>
              <a:rPr lang="en-GB" dirty="0"/>
              <a:t>.  Full attention state only</a:t>
            </a:r>
            <a:endParaRPr lang="en-US" dirty="0"/>
          </a:p>
        </p:txBody>
      </p:sp>
      <p:graphicFrame>
        <p:nvGraphicFramePr>
          <p:cNvPr id="17" name="Content Placeholder 7">
            <a:extLst>
              <a:ext uri="{FF2B5EF4-FFF2-40B4-BE49-F238E27FC236}">
                <a16:creationId xmlns:a16="http://schemas.microsoft.com/office/drawing/2014/main" id="{58E8007B-5438-1835-916F-79C1875360E6}"/>
              </a:ext>
            </a:extLst>
          </p:cNvPr>
          <p:cNvGraphicFramePr>
            <a:graphicFrameLocks/>
          </p:cNvGraphicFramePr>
          <p:nvPr/>
        </p:nvGraphicFramePr>
        <p:xfrm>
          <a:off x="379413" y="1614488"/>
          <a:ext cx="5562600" cy="3651250"/>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a:extLst>
              <a:ext uri="{FF2B5EF4-FFF2-40B4-BE49-F238E27FC236}">
                <a16:creationId xmlns:a16="http://schemas.microsoft.com/office/drawing/2014/main" id="{F2FC2D17-9BE6-8173-3082-ACDD32275BF8}"/>
              </a:ext>
            </a:extLst>
          </p:cNvPr>
          <p:cNvSpPr txBox="1"/>
          <p:nvPr/>
        </p:nvSpPr>
        <p:spPr>
          <a:xfrm rot="16200000">
            <a:off x="10320073" y="4157422"/>
            <a:ext cx="331620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prstClr val="white"/>
                </a:solidFill>
                <a:latin typeface="Arial"/>
              </a:rPr>
              <a:t>JD Sports, The Bag For Life</a:t>
            </a:r>
            <a:endParaRPr kumimoji="0" lang="en-GB" sz="10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extBox 1">
            <a:extLst>
              <a:ext uri="{FF2B5EF4-FFF2-40B4-BE49-F238E27FC236}">
                <a16:creationId xmlns:a16="http://schemas.microsoft.com/office/drawing/2014/main" id="{CBF77458-8EB6-7B31-68DE-0FAD44253521}"/>
              </a:ext>
            </a:extLst>
          </p:cNvPr>
          <p:cNvSpPr txBox="1"/>
          <p:nvPr/>
        </p:nvSpPr>
        <p:spPr>
          <a:xfrm rot="16200000">
            <a:off x="-1502062" y="3182762"/>
            <a:ext cx="3581523"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50000"/>
                    <a:lumOff val="50000"/>
                  </a:prstClr>
                </a:solidFill>
                <a:effectLst/>
                <a:uLnTx/>
                <a:uFillTx/>
                <a:latin typeface="Helvetica Neue" panose="02000503000000020004" pitchFamily="2" charset="0"/>
                <a:ea typeface="Helvetica Neue" panose="02000503000000020004" pitchFamily="2" charset="0"/>
                <a:cs typeface="Helvetica Neue" panose="02000503000000020004" pitchFamily="2" charset="0"/>
              </a:rPr>
              <a:t>% responses at high attention but low confidence </a:t>
            </a:r>
          </a:p>
        </p:txBody>
      </p:sp>
    </p:spTree>
    <p:extLst>
      <p:ext uri="{BB962C8B-B14F-4D97-AF65-F5344CB8AC3E}">
        <p14:creationId xmlns:p14="http://schemas.microsoft.com/office/powerpoint/2010/main" val="2360824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7E052-016D-000D-4CE7-CD8DBB5667B7}"/>
              </a:ext>
            </a:extLst>
          </p:cNvPr>
          <p:cNvSpPr>
            <a:spLocks noGrp="1"/>
          </p:cNvSpPr>
          <p:nvPr>
            <p:ph type="title"/>
          </p:nvPr>
        </p:nvSpPr>
        <p:spPr>
          <a:xfrm>
            <a:off x="371475" y="359944"/>
            <a:ext cx="11820525" cy="1021181"/>
          </a:xfrm>
        </p:spPr>
        <p:txBody>
          <a:bodyPr>
            <a:normAutofit/>
          </a:bodyPr>
          <a:lstStyle/>
          <a:p>
            <a:r>
              <a:rPr lang="en-GB" sz="2800" dirty="0"/>
              <a:t>Auditory attention more resilient to distraction than visual attention</a:t>
            </a:r>
          </a:p>
        </p:txBody>
      </p:sp>
      <p:sp>
        <p:nvSpPr>
          <p:cNvPr id="3" name="Text Placeholder 2">
            <a:extLst>
              <a:ext uri="{FF2B5EF4-FFF2-40B4-BE49-F238E27FC236}">
                <a16:creationId xmlns:a16="http://schemas.microsoft.com/office/drawing/2014/main" id="{72F860CA-3048-1390-7C39-EE84A0BABD12}"/>
              </a:ext>
            </a:extLst>
          </p:cNvPr>
          <p:cNvSpPr>
            <a:spLocks noGrp="1"/>
          </p:cNvSpPr>
          <p:nvPr>
            <p:ph type="body" sz="quarter" idx="15"/>
          </p:nvPr>
        </p:nvSpPr>
        <p:spPr/>
        <p:txBody>
          <a:bodyPr/>
          <a:lstStyle/>
          <a:p>
            <a:r>
              <a:rPr lang="en-GB" dirty="0"/>
              <a:t>Source: Competing for Attention, GITR / Thinkbox, 2023, n=305</a:t>
            </a:r>
          </a:p>
        </p:txBody>
      </p:sp>
      <p:pic>
        <p:nvPicPr>
          <p:cNvPr id="7" name="Picture 6">
            <a:extLst>
              <a:ext uri="{FF2B5EF4-FFF2-40B4-BE49-F238E27FC236}">
                <a16:creationId xmlns:a16="http://schemas.microsoft.com/office/drawing/2014/main" id="{E1676F35-4420-D428-7BAE-13AD046B5656}"/>
              </a:ext>
            </a:extLst>
          </p:cNvPr>
          <p:cNvPicPr>
            <a:picLocks noChangeAspect="1"/>
          </p:cNvPicPr>
          <p:nvPr/>
        </p:nvPicPr>
        <p:blipFill>
          <a:blip r:embed="rId3"/>
          <a:stretch>
            <a:fillRect/>
          </a:stretch>
        </p:blipFill>
        <p:spPr>
          <a:xfrm>
            <a:off x="2527030" y="1188085"/>
            <a:ext cx="7137939" cy="3726573"/>
          </a:xfrm>
          <a:prstGeom prst="rect">
            <a:avLst/>
          </a:prstGeom>
          <a:effectLst>
            <a:outerShdw blurRad="266700" dist="38100" dir="2700000" algn="tl" rotWithShape="0">
              <a:prstClr val="black">
                <a:alpha val="40000"/>
              </a:prstClr>
            </a:outerShdw>
          </a:effectLst>
        </p:spPr>
      </p:pic>
    </p:spTree>
    <p:extLst>
      <p:ext uri="{BB962C8B-B14F-4D97-AF65-F5344CB8AC3E}">
        <p14:creationId xmlns:p14="http://schemas.microsoft.com/office/powerpoint/2010/main" val="3897844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THUMBNAIL_REFRESH" val="1"/>
  <p:tag name="ARTICULATE_SLIDE_COUNT" val="36"/>
  <p:tag name="ISPRING_SCORM_RATE_SLIDES" val="0"/>
  <p:tag name="ISPRING_SCORM_RATE_QUIZZES" val="0"/>
  <p:tag name="ISPRING_SCORM_PASSING_SCORE" val="0.000000"/>
  <p:tag name="ISPRING_ULTRA_SCORM_COURSE_ID" val="A32961C3-60E5-4515-91E3-535CC9F0099D"/>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22"/>
  <p:tag name="ISPRINGCLOUDFOLDERPATH" val="Repository/Nickable Charts/Ultimate Nickables/"/>
  <p:tag name="ISPRINGCLOUDFOLDERDOMAIN" val="https://thinkbox.ispringcloud.eu"/>
  <p:tag name="ISPRING_PLAYERS_CUSTOMIZATION" val="UEsDBBQAAgAIACJV40qpAcR2+wIAALAIAAAUAAAAdW5pdmVyc2FsL3BsYXllci54bWytVU1v2zAMPadA/4Ohe6WkH2sb2C26AsUO61Ag67ZboNqKrcW2PEmum/76UZK/53QrsEMCm+J7pMhH2r9+yVLvmUnFRR6gBZ4jj+WhiHgeB+jx693RBbq+Ojzwi5TumPR4FKAy5wZAU+RFTIWSFxrAD1QnAeoZMDAjr5BcSK53wH0G3G2k41N0eDADl1wFKNG6WBJSVRXmChB5rERaGhKFQ5GRQjLFcs0kcWkgr8Eu9d/R8MtETvSuYKqHLPT7A9ckLceL4gOS6gQLGZPj+XxBftx/XoUJy+gRz5WmeciQB5Wc2VI+0XB7L6IyZcrYZr5LcsW0NklY28zXS764yD0lwwA5h3XGlKIxUzjNY0QclkyA/U1KVVLzqAGt4VVbXvNav7V5XzdutnOkcy7Kp5SrBI76kM46CfTJMKqf2etaBT02CrozTMiT7FfJJYvs67dWjPMFcgFbxdk8sapCOICnOxpqIXe3AAMV1R3EbdOwaxq2oJYDt9FXHQVqbrthVJeSNaWa+c88YuILlZIaWVxpWTKfjIw1lgzBPnFXrpvUNcRPdJae/UNvjN+oNT/VW52xgP/RmE9A1NaE5xF7uePgo1kGNdUMim1sWBcpNjG7nFT5lPV0PTC5HOumwEU8TWXMYAwjqinp7GQflEmqwCUs5QjbO9gLTnicpPDTkwzj0700GZXbSYbewV5wKsLtBLQ1t2Uk4zqOxNQqyCcT68QPS6VFxl+tPAd7Ri+tDt8auebopuDtwfn8j1EcxGgGc4MmVpd56u2r5vDBzKlWnc+6cJaBWmEemC4L59XMQlmMfCK2oWWqb/s5NfuwBx3lPDUd01zfQe+iWvFX5lU8Ml+6xYmpScKMZgL04eKkxwD9hO0yCG9N+yJuRN7UAWNi39y/rWiz5evWua7v67APNXzmrHIYN1MfQR2xFGUejXqIi+4jolLYaTeSUS9lG7jR4hhEKooAncJDfefLs8vuyueLywZr83pwgV0u71jpdcKdgkit6/Yifr0b4PE3UEsDBBQAAgAIAOtiAlMxtD4H3QQAAGoSAAAdAAAAdW5pdmVyc2FsL2NvbW1vbl9tZXNzYWdlcy5sbmetWG1v2zYQ/l6g/4EQUGADurQd0KIYEgeyxDhCZMqV6DjZMAiMxNhEKNHTi1Pv037Nfth+yY6U7dhNCklJAduQaN1zx3t57qjj06+ZRCtelELlJ9aHo/cW4nmiUpHPT6wpPfvls4XKiuUpkyrnJ1auLHQ6eP3qWLJ8XrM5h+vXrxA6znhZwm050HcP90ikJ9ZkGDvBeGKT69gPRkE89EbWwFHZkuVr5Ku5+unXT5+/fvj46efjdxu5LjDR2Pb9QyBkkD6+7wBEaBj4MaBhPyb4iloD/dtPLphS3yPYGmwu+klPQnxpDfRvq9w0DDGhceR7Lo69KCYBNb7wMcWuNbhWNVqwFUeVQivB71G14BDHShQclVKk5o9EwUJe8zZlbjC2PRKHOKKh51AvINYgUkWxfmtgWV0tVAHqSpSKkt1InhqdkDHm/2XBS1DNKsgoBJ9qIeBJlTGRH7WrnhE/sN3YnkziMY4iewTOpbtNAdIB/L2oFvBfytVbUHGfS8VSdFtwAAwixJZLKZLmSREtC23hRLJ1qxWhPfPIKKZB4EcxJu52xRrgPEVuwfRme6KEdoRDAChYyYtnyMYm1404sqXsh3Dujc59+FJtwrmYLyR8q752TDBkwoTnbVKQqTiEHI+iWRC62mmgCjG0ZGV5r4r0IEv349kG7BEngEJw6B441RhbYMgPAexVFDyp2sB8e0qc83hICVwOMTjXZ3WeLDrKQYU8maT7KVlDrPYTrzX/N2jxMLiCEgdGCvpIBBdARBd9JK5xBOSBozYZYl96I1tTgSafLTNsmSdhutDlGrEkATkd0pVQdQkr2iXAD4aDyn5aIvxlCpnk2f4T/NYAQrBNDs3FioMJRdqe0cC2DnZ1Tn+Zer/HZ7bnYzeGJAfqialpA1oZA+LMVYWYlEpvAPSydMXyhKMbnjAd2DU8lorUPKYT0FjyVy3+RqzakO6bDV8TF1+9Oepp2gHFP7Ywq0swr6p4tqzaVO+Z/xwrdLF914QuW3+e/sjBxA694LtByti6CVKXyJQiq2XTC14cn51lfWPUasQLPdU9Wj/akqgh/aEHrDUUqrsEhmFDNzaYD2R3KY+cgaJJ0zuguXj5bQ+dJNgAEIWei3EJrjow4VJzfnf5GR5GHoXGMeM3pahapzJTjU2Ang5tAmOw5BV/KMYbfquAxyRnq2Y4g/ZoIt0a0L3Z76BfUI/6YDIBwPlmriqRFBnYn3bAnI7x1gMNzR/sZKZqmZrileLOUD34ts7446nytlCZWZWs3CZv02lOX2JFs7mwUTrpMZfs6q9zfPbK7/lRirAdwiTi2MTR44uja1V2FIIS0K7wabSdfqAWMlYlC2irt6rO045AzVHGxWc2gG32HHFWJIv//vm3I8Y3ljSraLP6Wy8QPZcBC+Id2B9EVbz8sw2E2sNDOXPTRWpz9NvKdTwJUg+y8IccsVjTWjKVwdJRu15I8k3QbEpt53wMdRCZtFd1kbRPafsIYzu8AC4zxwNrMGbFHRAhVUr2QjGutgaXerAz0eoj/HAEX/FCO6mP8Msait429Sax7brmhQSUIJw375rOmcKBJ9m8mZBq3hnMObcJsO03eDwVVV/AEOPdCwd9qDYHWB9OyJBGHWrTNLgtlwFdNPcPZLF63O92d6V5K3T8bu8l0f9QSwMEFAACAAgA62ICU0dLVwP8AwAAFxEAACcAAAB1bml2ZXJzYWwvZmxhc2hfcHVibGlzaGluZ19zZXR0aW5ncy54bWzVWO9y2kYQ/85T3KiTj0F2atcOA3g8thgzwUCR3CbT6XgO3YKuPt2puhOEfOrT9MH6JN3TYQwBJyIpnWQYD+i0+9u/v13JzYv3qSAzyDVXsuUd1488AjJWjMtpy7uLOi/PPaINlYwKJaHlSeWRi3atmRVjwXUSgjEoqgnCSN3ITMtLjMkavj+fz+tcZ7m9q0RhEF/XY5X6WQ4apIHczwRd4JdZZKC9JUIFAPxLlVyqtWs1QpoO6VaxQgDhDD2X3AZFRUdQnXi+ExvT+GGaq0KyKyVUTvLpuOX9cH5pP48yDuqapyBtTnQbD+2xaVDGuPWCipB/AJIAnybo7tmJR+acmaTlvTqxKCjtb6OU2C50alGuFOZAmiV8CoYyaqi7dPYMvDf68cAdsYWkKY8jvENs/C3vOroPe93r4L4/iILw/ia67Tkf9lCKgrfRHkpRN+oF+8hXhb95NwxGvW7/zX00GPSi7vBJCzO6kZCmv5mxJmZWFXkMq4Q1TVKkY0m5wB79KI0aDHa5oPkUItXhWMQJFRo88kcG058LKrhZIBmOkAwPANmlziA2I1u2lmfyArwnOAeIjmEtVy1x+nrVEmfnG6H7zvpTWDu9bFJjaJxg8+BZ6VrTXz96FJsouRGavSZjJdgqIEjHwPo0hTVKhA9cdlDy2CMTLILAUAcZSBJSiTTkBsOPVwC6GGvDTUm/zlL6MudUEMTDOQHkNtxKR5zQXG9kfZV52/xx+7e+MqB/d+lwR8+J/qoKwchCFUTwByBGESx1keKvBMg6ocgkV2l5ipQ3RAuOzs04zIFdVDH0Dk2kBWrifMkEGGfhz4J/IGOYqBxxgc5wGuE51w6/vhdwRrV+AqWPPr5wNOn2r4O3L2yAlM2ojPcEx/6ANDOHwKcYu1RoQgiF2VyDwMzEtNBQ1odxVopVCbP+5RXRPC2Eq/h/XZc16ANW5zBW6MLVqEphPutBZbMJnZWctDwroZGNHEviMPFGjIOGywKqAsZUEiXFgtAYh7m2DJ9xVWg8cVx20PqLHHSqhMvS1SnOQzSWM8iroB0dv/rx5PSns/PXjbr/z19/v/yk0nLBDQW11tyGu3p2g1bT+miPfkbpE9t0S7ej8tS2KNsyuvsJYbnJtud807c7aPdKKjfnt7qRwuBydHVDRkF414vCRpWG6CtknYkT7KiJfaasojO4i7AkQRXR4Sj4pZIbWJtKbAjCSnCDSnG8qSI1cpt6uLalK7mA43zqxhMOdMFTjp35XVD0ObZ8Pbv/F4Z+9UOjo/iBGAo0jxOs6sE64buYgodM8beUNXe1et3beL9r+jvfpO2dlEueYi7tpl+9frdPT47wjXHnrVoN0Tb/mdGu/QtQSwMEFAACAAgA62ICU6GEF03jAgAAlAoAACEAAAB1bml2ZXJzYWwvZmxhc2hfc2tpbl9zZXR0aW5ncy54bWyVVsFu4jAQve9XRNl706XdlpUCElAqVepuqxb17iRDYuHYke3Q8vdrxw6xgUAaCymeec8zHj9PiMUG0+mPIIjTmnOgcgVlRZCEgKISJuGqwHSTsK8Av1cc0zxQzh3wQFpYGBkyI4y/g5QKIrSltQU4m4RJLSWjVymjUkW4ooyXiITTn9fNE0cN8hKLbYErzmPzXOCsUQpdmOEUG+P3vR59hJSVFaK7Z5azqwSlm5yzmmYX4xS7CjhR1dQb/3O/WPYGIFjIJ1VgL6flWI9hlIqDEKBTulvqcZFFUAKkjXT+VA44Xajzuz+gbbHAsqHNfunRR6tQDn6RxzM9+vFUre4Rrpej0c3deYKEL6mgNyM9eqGN8r+1OKvq6jsaqTjLdUF9zvxuMetXy55DGMrU9VOE0fz2cXx7kaA3pAMpxsNYjz6GLc/tgx4OyL669z7W15Uz8qrretAQ9KEnBKaS1xBH7cz4RME+X2qp7kfrdy0d5lXl/IpqAdM1IsLCOmMHfINPTDMXZS0d5IORuoSFSdhF+o6OsFjMm2bhZLg3OSly2B7hHGOH/KfqeoR0jB3yneAMXijZWY+T7KHLkNpDniN7nOfrr7xAkZpm1tvOWq+O9KyvrnBStYYWU7IMpkKns8Il6IOLo8ZmUoqOcoop2uIcSczoX41Lds1mRBwdOKzWTisrllgSOCW4JkfVpt1yNXNfj9brC9J8FrrNmXkgVRefhMzoMgwsZxI2a5iP4TGcMgliKBhJidKiVJ+8wRTdhBUe+BNds6GkEvEN8BVjpDdOHDlViKPTdY5tMU4dAK3LBPhSnRuGVji+zeAKnBdE/eQHhk/IfEKP0zBloZajCO916RisCADxtGhVaybGU9ZEYgJbINbrGJoN9+0sFkqlfYKbyWdYS1dy1jJIk7ZXdMfp9TnPcYLwofJiftdxHQNkL1Eimp15N7/tw04uXmtu+5nWuQsyBqslb2nlP66hMup/o/8BUEsDBBQAAgAIAOtiAlOpYJAf6AMAAKgQAAAmAAAAdW5pdmVyc2FsL2h0bWxfcHVibGlzaGluZ19zZXR0aW5ncy54bWzVWO9u2kgQ/85TrHzqx+K0l15SZIiixCioBDjs3LWqqmjxDngv613Xu4bST/c0fbA+yY29hEAgqWnL5U4oAo9nfvP3t2PHO/mUCDKFTHMlm86L+oFDQEaKcTlpOldh+/mxQ7ShklGhJDQdqRxy0qp5aT4SXMcBGIOqmiCM1I3UNJ3YmLThurPZrM51mhV3lcgN4ut6pBI3zUCDNJC5qaBz/DLzFLSzQKgAgH+JkguzVq1GiGeRLhXLBRDOMHLJi6SouDCJcFyrNaLRzSRTuWRnSqiMZJNR0/nl+LT43OpYpHOegCxKolsoLMSmQRnjRRBUBPwzkBj4JMZojw4dMuPMxE3n5WGBgtruJkqJbTOnBcqZwhJIs4BPwFBGDbWX1p+BT0bfCqyIzSVNeBTiHVKk33TOw+ug2zn3r3v90A+uL8LLro1hB6PQfxvuYBR2wq6/i35V+It3A3/Y7fTeXIf9fjfsDO6ssKJrBfHc9Yp5WFmVZxEsC+aZOE9GknKBI3qvjBoMDrmg2QRC1ebYxDEVGhzyVwqT33MquJkjFw6QCzcA6alOITLDom1Nx2Q5OHdwFhADw14uR+LV6+VIHB2vpe5a73dpbY3So8bQKMbhQVkZmueuim7VxkqupVZck5ESbJkQJCNgPZpggQdt6ZAxVl1gbv0UJAmoRNpxg/lGSwudj7ThpqRbe6F9mnEqCFIKzwUgl8FG/lFMM71W5mWpi2mPWu97yoD+YPO3oodU/1S5YGSuciL4DRCjCPY2T/BXDGSVQWScqaSUCqoN0YJjcFMOM2AnVRy9QxdJjpZ4nqQCjPXwMeefyQjGKkNcoFM8fVDOtcWv7wScUq3vQOltjM8sLzq9c//tsyJByqZURjuC40BAkpp94FPMXSp0IYTCaq5AYGUimmso+8M4K9WqpFn//o5onuTCdvxn92UFeo/d2Y8XOrc9qtKYb0ZQ2W1MpyUnC56V0MhGji2xmHgjwjOIyxyqAkZUEiXFnNAIT29dMHzKVa5RYrlsofV3BWhNCZdlqBN8JEBnGYOsCtrBi5e/Hr767ej4daPufv37y/NHjRYbbSBo4c2utLMHV2Y1q3uL8xtGj6zPDdu2ypJiRNmG0+2PBIvVtXnOe26xdLbvoHJV3ltBo6fbQYF/Ojy7IEM/uOqGQaPKCPQU8sxEMc7QuHhsrGLTvwqxCX4V1cHQ/6NSGNiNSvPvB5Xg+pXyeFNFa2h382BlL1cKAQ/wiT2Q8AgXPOE4i/8LUj7Ejx/n87/Cya3PhfxRUloa74mTQLMoxj7urfdPd9I9XVX/S4WyV8vXtrX3NM/d+kZcQ/n6fxdatX8AUEsDBBQAAgAIAOtiAlMyYqOLkAEAAAMGAAAfAAAAdW5pdmVyc2FsL2h0bWxfc2tpbl9zZXR0aW5ncy5qc42Uy27CMBBF93xFlG4r1AYKaXc8glSJRaV2V3XhhCFEOLZlOykp4t+LEx6247R4NvHVyR3PWJ59zzsuP/G9F29ff9f7N3Nfa6A0yQu4N3XcoedK9wXOVvCR5YAzAr6FlOdfL/LhSriMfVKbxtW7shWan08dNFPaGmGhi9wBChdYOsBvF7hzgD8XsKfV1dSkNToupKSkn1Aigcg+oTxHNePfPdRLL9GCaQm8QRf1cqBrlIBh+jd5dXwaq9C5hOYMkWpJU9qPUbJNOS3Iqst1UzHgxyvfnmp5Hs8iww5nQr5KyO3EUaiim2QchIBT3lGkwgljFAPWfNvdtFDDuF2QRZeZyOSZnjyq0GmGUmh1KZyoMDFy9LK5hygIBqM2J2EnG2IQqDAIjCrgt1hRVrAbLpBxmqqOtNDpaDYxr/KCYopWGUkbLpgOF+HQyanDKtsGnIcqdPBa6HCuwjeeELWe0Mbx+vKu0eF695YmjaF0ziqsrEvXIMAukbhE6hJZ5xRqDxJpDxK1//S+/juNbdc7/AJQSwMEFAACAAgATmlyVCkQ9LPCDwAAfiUAABcAAAB1bml2ZXJzYWwvdW5pdmVyc2FsLnBuZ+2a+1tSWffAabrNVF6apsbJC1Zv01zKa6lh4liWNaVNmmmmkjliXtDQQAGBKZ+ypoScSkdRaOI188o0hBcUtJs0KZJ5IUSlYowAlUQOKAh8wXrf7/P+D/7AOex99uectfZaZ+21zrMv/xQWYrNi/QoQCGRzYH9wOAi0JBgEWpz26TJLz+GXoWGW06Ls8JDdoIYeJ7mlsSQ5KDQIBLpHXjmXsNTS/uzM/uPZIJDtI+tvES/z7s8g0OY1B4KDjubGT4xIrozn4HlT2fTiY4Wh2277FIbWI8oeR6xZG/x4cPcf9zZrlj8MOu0W4NrfuIRz7fPPf/1CfPRbTdQK1snHxSvil/y47f5q3AaHoKzVHprdQf8uCTKf+1bFx4ADZRRBz+TcywDcWyD3UT7Tf7qi1EhI7qHO7spB91QOeAgCzA8Vik3kepe2LOBpmgrra5G0Y1u1YR+LlOoijbXbSMuduyy/sMjSbRvEIlPprur+Eio141NLx5n9NeeclhapCCpDnw3IOuII69pBALed6b3oPy0dV/WHvNR6seBuzNNK0Vfzfw/ZWwe8+XSj5fiDU9ASy+nSpkvWS8glqy1HV5LrJ5bT49WWKQb94nfe+jT7kAVoAVqAFqAFaAFagBagBWgBWoAWoAVoAVqAFqAFaAFagBagBeh/ocYVG3NiTR2KCBo+C2AxiNnAiApPTPKhQOCocYXD4L1y50TLOLRvAyyTVc1omeMH4pF0ViLiRIm8S1ITATMcb6D42m60fssduBI485rlLhiHoLYqf+8h7bCAYpxqeWCeR+BjBitxQpAeGMLi/1EvUkJ38bmZqdL5D8Zc7eZSfKhzn+jesh7eTEQ+fi5fHnkSBPKFGV/N/nRqv6APNqs4C7OQG8JGSgwEzwedQY9r92gDUYeSeev9cMnGmiZ2BuOTxSA/GLCnWkYlvh7y/utRmchEssUooCMyOyeLgG/T4ei6HKThhISFFePt6uLNK1Vl1MDpQRzYjz2cO+RInKoIEWbrxLAs3oiq7XWeVmmTiZMTahPjiCQdj0KUVwhVBa2TmJMAm0aTNCkb/SdQW/kujihR05ya3JCZl97fiCqFMrRpbeMpTbXiuwwmd3JKg4eQoziYtQ6gjtmaKIWLolubc/ZdhG4ivb1pw6XYa6XOSsTAbTW1S8eYNNw0kOMuuUX6VXdtPczYm7G3KOb3QdQI0Wx03LvOJ0J33FkFGUSNf7+uX77WVm/auvYgvOjkCLqKQ6qUWuVgk7jcoTsZ9J5aRuupAxXxhoim1ra5A+IB1AAgBAZ9pGNa+a544K11cmVVo2lvriU3Cuh7aNgMDkO3ZnWw29NuEtCYmnCc2GD4ey7c+IVpO8P08h+I6NBI5lpQZ59bu9SkZPzmoKJ5hh/1e3fyz4xWlKw+eziR7ubfeW/oTmM9o4k7iRQPMQixx/ZX855bHk1jhU6Ijy8rmi4TIRaD/oQByi8KtNwNXaUTum8SFFHJcAP326B/znePR6tSr+f2rlSJMHT9Z6bmT+FE+Eoz1y5Zl8SJqTLVGeh7nrEnBiuaepDkwrEkHoNpchI46upvH3hCut54ImcIWiHsznAE/WKE9Pt+4ZzcKKHfqDYfy200U+w/KNYAX/mqVH8Zb07thAArfhn73uElTfSQuGpVlyFrnfcgImdI6VCPS093DB5KaaJUNB6W7WCKl4FOEhug6pes5PiCACYevJl/k7zLK2BZ1eYPtovjr+vwljK+daoi1LTHtv0FY14wOzgU68YwS4pQZJugn5mlIz4gkAE5aM5+tdfikuTf4EJz79SdJUWZeOWJ2mQq5i17TDPrzp15w4qIL0MaxlBXFVmV0IYJOLOtUJUn8xe6t5ePARo0fUzIln/Uo5JA54sw9fGbf1J9iSyDVSfg1roUMzp28nGXrs5rcnpLgE8j3q4IPTSRAbeffcmDNmLNBglx5JFdYJ5Gx6niZvanSH1QpRD8znktA9Gz7mgeayw9rimj/mWfjIwNjSnuE+7Ejea+6NYS7/M1ntENNBxYr3TSpRz1JuwKo0FdeJVjExlerW20py3Li/xVbdko+YtKx2G0GFHrTpztEjZGO2/7TqGBeEg12h0c/iFwv765kcJX+7jgNb3KEvOwDJpzNkagxmJbe9VpI2fhPGxU1WcbOZcqKqIgF/uB+8jV3YRI13fSEwm3YEFHqiLL330zYPY/iI99fXuyymr20e4D5EIIcZWf0a+arNSQ3AGgULUnHJZWgX6BnoAvLUJJEhXg8+GSVrhMqGsZm3eRkQHcgXEvpgwP7GFQkfUv3WDcvD3d0VRYamG0eIDXtdS8xy7g7Fl9sy10opv04DTlK/KDZhinoSHRg8A9GsGrg7oI+wBkxTHe6+auYiSHw083EDbK1gfrzx1dToe64Z+nJvT25XR6eWke1MjPA6WCvLd61KCssjaygjB8Lm60c8aV8eRQXMi85lwOlx9njU2RV0TX3+zd9isOCYlYqa5EXfkZHaHbu/c8pAeQOSz/zqd7Mh+Cz6t8ghRXnB19YdE73JPOYNAPVTNaG9oFjuACABNyDSVmsUen2DqEj7GwtR3cLzGbqEckaal6XBTtmExIAzCcH3/+YHJfu/gW7IRoUNsnmE5FHFc+NG0guI/j6qMFZoV0lHt732F8fHHa43gGSWCn1EAQsYszvZhSjyE4lvasGcYCo2ImdDOzzSa3HSwY63AldFKQZohpF8o4+MDMBmkETaVeUUTFbu0m8SCydcH6MFW+Zxh4riHRiAG/pHLn/FihFcdKvpI19+GKm3rt1FCO6n3ZGNAvS6J5+w92iCihxHw3qa5W7xIp8e5UJXcRnyrAPRDiR+ENM7Ak0glHbdmZWUzAljrBYea+cVmh9PtLhoJMJvh2BRzOS7jP7+f2Z7+ydcBvxcaNGEZpZAM0THXiCd206BQMXT7mKeH1Jyagdw3ubHJ9sbzBVp1VbPen1Das4ljnzknbnXJSzOg+ok3ce8W55+5rY+IP40erWHHJ6LpzTF+KyZ971TnAaKzs5j4QwNFiEGgcDmbGOmp3cwcv7uAcq+tLo5jyVq0HMKX1qw3CRCxeJGyfqN04L5bG8x1whiE2YDIDZRMCJSZLJfMa16AKhczy0TvkWS7cKpPONdyfW074AQiCTr7qT0kqlzbkjEwMbM2kt1/Ut00+1ze73N3RpawWlKArrGvnaLpeBSAlgXrDQblqwxb+eOMi0Es+9I7w4kFnD2y9X80F0wHVhhd9jLJ3HeGeCVpqdlWFCOmA8MavSk2VKKR6tgGj8rp0tVhQ6l9zY1Q2ppmo0LZoUpItwrTYM+zlIOSR8/s5dSl51c/VWMX0X4JS57RX4/w7xMz7V9tN4eZ3AzIgmRZoIiXxZ+ykfh/sJDGO6hgB4iECFhGdNqBvJnhAuaIUxlplG4EV8uQ8Ut/yOl0vhCvURqWP2MQ+xB/3u9pYCl22A3h2U988+NgIuOXvRwRS4g+SO2V9AXgcx+W/VhP6Rtbne4rl8XkaOXP5cfcfFJD/Gm5Ron31V0T3dEwAgBHJLHETwjCJumrBOKOgPh5lcPa926doEyX9UmLxs8BvALtEfLwCF9meVdfue0NPjZTlDMeZFh/3bkVYkp/pyzxaszY9zZLr2JT0CWyUgphhYfbDmJKe+A1Zw5r1TebhsdDg5I+WlctYeOwEjn9AOc6N5Xj9G/ZtuKGt/Dpp1ieCfEE0FS2Lzd8feE3xIAJcQvjhqvtXipIvCsXAohPF96WT16CcBnpPGucnuVLpf6u9ccpWjigWBlIH0ZgfhBYlDj0hrQDroO+pAzTzE1g91HzBffTVdTKUy55G6JwRm652/A2PMD8HDi4tUeB+rIARZUqpyEequ0KdX35bGXgjRUhFInyB4XrqI+cmPxXrlPE4czI0EoeP7txxCnanm5B26nqpc36vTx/vVhVM3gvLVhmQyvGpNqRZvxNQRyXrtST/t5SwgGVw3pt/WaJeqv7B9pr8+6tWxBXvM14XIfW3dBXP+6rcAeeWtsV65XrVtamkKSmgS6HHqZ6K7sVj+SdcojnqRl+XveRMokHM03cyBS6ICPFgEly4tO3nka3tdgO6c1ObiQCS6J7SdVr8wQo5vDFL2jb3wI4RoBzKK057NKaJuSf8bYcx3xj/Tpf9oFeth3g46bjrLW7tOe/WnfIvv7sxqhuqgiKO9k0lxoqFPEvQMsz8WmaxxtcROvxHHVyCUxW3+klN0ju20ZnebrttkZaVSB4ZiJIpdIy5B9vPd1tTOxFqkftOxof1fOrVzVohFeVssqyNN3yioOqnGr/yztDPNr4dswQvOm2m1EAirIWvgw62GEbaW7BKhrlXQS0wXT3R/YioZ9QSzZ3me50w0zQxzMxNf9P2IYAIqqCGf/4/1YiAYbHYVWEH7VtcrTfFMvuxgmtJ72dmqsxJwB+BpoJNwJR6botJ//cAZXSqtW+p75eSrZ+coYskJaHlH7Mh7OTslw0BBsiwNeFKUhBvirRRSWWuWUGWFSeEkTvheMwMSATD9v6myWpzrugTdphjE+ZtrZnJNjbo2tL9M2yYoI5COBHmg4yfN4NWOaoLuN9nuDy8wlusOvKsTZcPpk6av15StNKLmRiAfZJG0F98fgS+8t1fw5NbVHnCs/5u3OOgV/uY7e4UPzLRQ+kDb7IBdZgGcD86qbu1mBseUWBMOltF+fxDnrbf/u/tK0HDp7W6pDUAriA5oNWUsQkEouwky3J90+AGf4hGJMtWFuY//aN97h28O4WA3WW4WWqZmrFPsLPQjYSkt4M+/7lBsvGvZ+xJdqHV+8+guVogMx63D+0XoaJ4ioVHENl3I3TydFoTC2m/858XaObb7RdqTYZhEaWGoJkSwGC7hLyuaWVopGRGK+EmFPHrE9eBmnvHVV13FDo7wRtwN7sHPzcvnf9j3Zqd/KGpn4TjyVP5nYX5+x9S+stl5dow42VfCZOtO6dr25pb/s9IuxZX20oA6H1PfL4ULwbrNdtB7zeZtd1miyNYqrNqcJjzMz1wP423J5YpNJU/sVtvKV7G6ghlZT4Uk2bmJgM3rbC88FAbsDcLYckb4qzbh2wTjGz50NS1wXHKpOFrS0037MTgTjuHqDarC4jqqRRQiiRXK6IjUsXs7nG2tUwsdc26Ut1xRLVF7dgO+NcKiK+vuF/ZQDTozLma2h2sQgdrFZl9/uk2BU9yVqeIbJIgNZIpkuI+JBNt3afzavOH0lL2gmsWr7fWmlfqYp5W1pJ3+QSssV63j1zZohmedj8ksJabfsEDu90GzEqDJZL+ngH6uEGo32lpUdlhvPZv+cX5rT+3hkIEgGv4tCaKy8a+fzYgv2Dtztg7AKnBzJ0+VmtefifxhleZW0Ghtf/A3rDght0nz/8fUEsDBBQAAgAIAE5pclTAqrEVSgAAAGsAAAAbAAAAdW5pdmVyc2FsL3VuaXZlcnNhbC5wbmcueG1ss7GvyM1RKEstKs7Mz7NVMtQzULK34+WyKShKLctMLVeoAIoBBSFASaESyDVCcMszU0oygEIGZhYIwYzUzPSMElslCwOERn2gmQBQSwECAAAUAAIACAAiVeNKqQHEdvsCAACwCAAAFAAAAAAAAAABAAAAAAAAAAAAdW5pdmVyc2FsL3BsYXllci54bWxQSwECAAAUAAIACADrYgJTMbQ+B90EAABqEgAAHQAAAAAAAAABAAAAAAAtAwAAdW5pdmVyc2FsL2NvbW1vbl9tZXNzYWdlcy5sbmdQSwECAAAUAAIACADrYgJTR0tXA/wDAAAXEQAAJwAAAAAAAAABAAAAAABFCAAAdW5pdmVyc2FsL2ZsYXNoX3B1Ymxpc2hpbmdfc2V0dGluZ3MueG1sUEsBAgAAFAACAAgA62ICU6GEF03jAgAAlAoAACEAAAAAAAAAAQAAAAAAhgwAAHVuaXZlcnNhbC9mbGFzaF9za2luX3NldHRpbmdzLnhtbFBLAQIAABQAAgAIAOtiAlOpYJAf6AMAAKgQAAAmAAAAAAAAAAEAAAAAAKgPAAB1bml2ZXJzYWwvaHRtbF9wdWJsaXNoaW5nX3NldHRpbmdzLnhtbFBLAQIAABQAAgAIAOtiAlMyYqOLkAEAAAMGAAAfAAAAAAAAAAEAAAAAANQTAAB1bml2ZXJzYWwvaHRtbF9za2luX3NldHRpbmdzLmpzUEsBAgAAFAACAAgATmlyVCkQ9LPCDwAAfiUAABcAAAAAAAAAAAAAAAAAoRUAAHVuaXZlcnNhbC91bml2ZXJzYWwucG5nUEsBAgAAFAACAAgATmlyVMCqsRVKAAAAawAAABsAAAAAAAAAAQAAAAAAmCUAAHVuaXZlcnNhbC91bml2ZXJzYWwucG5nLnhtbFBLBQYAAAAACAAIAGACAAAbJgAAAAA="/>
  <p:tag name="ISPRING_PRESENTATION_TITLE" val="Chart of the Month - September 2023"/>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ThinkboxPowerPoint_Template_Nov17_FINAL.pptx" id="{3F326CAD-93B2-44EF-A03C-22051131FAD6}" vid="{43955D0F-805C-462F-9BA3-8D8784816F2A}"/>
    </a:ext>
  </a:extLst>
</a:theme>
</file>

<file path=ppt/theme/theme2.xml><?xml version="1.0" encoding="utf-8"?>
<a:theme xmlns:a="http://schemas.openxmlformats.org/drawingml/2006/main" name="1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ThinkboxPowerPointTemplate</Template>
  <TotalTime>0</TotalTime>
  <Words>3535</Words>
  <Application>Microsoft Office PowerPoint</Application>
  <PresentationFormat>Widescreen</PresentationFormat>
  <Paragraphs>183</Paragraphs>
  <Slides>11</Slides>
  <Notes>11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11</vt:i4>
      </vt:variant>
    </vt:vector>
  </HeadingPairs>
  <TitlesOfParts>
    <vt:vector size="21" baseType="lpstr">
      <vt:lpstr>Aptos</vt:lpstr>
      <vt:lpstr>Arial</vt:lpstr>
      <vt:lpstr>Arial (Body)</vt:lpstr>
      <vt:lpstr>Calibri</vt:lpstr>
      <vt:lpstr>Helvetica Neue</vt:lpstr>
      <vt:lpstr>Proxima Nova Rg</vt:lpstr>
      <vt:lpstr>Segoe UI</vt:lpstr>
      <vt:lpstr>Symbol</vt:lpstr>
      <vt:lpstr>Thinkbox</vt:lpstr>
      <vt:lpstr>1_Thinkbox</vt:lpstr>
      <vt:lpstr>Creatively consistent brands report more very large business effects</vt:lpstr>
      <vt:lpstr>Optimal ad mix varies dramatically by product sector</vt:lpstr>
      <vt:lpstr>Linear TV creates nearly half of all ad-generated profit</vt:lpstr>
      <vt:lpstr>TV has the highest weekly saturation point</vt:lpstr>
      <vt:lpstr>TV (Linear and BVOD) accounts for over half of all ad-driven profit</vt:lpstr>
      <vt:lpstr>The TV screen drives the highest ad recall of all devices</vt:lpstr>
      <vt:lpstr>TV is a trusted medium</vt:lpstr>
      <vt:lpstr>Ads that conveyed information in both a visual and auditory way performed better</vt:lpstr>
      <vt:lpstr>Auditory attention more resilient to distraction than visual attention</vt:lpstr>
      <vt:lpstr>Creativity is the biggest advertising profitability multiplier within our control</vt:lpstr>
      <vt:lpstr>Sustaining ESOV essential for brands in 2023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Chart of the Month - September 2023</dc:title>
  <dc:creator>Nailah Uddin</dc:creator>
  <cp:lastModifiedBy>Nailah Uddin</cp:lastModifiedBy>
  <cp:revision>50</cp:revision>
  <dcterms:created xsi:type="dcterms:W3CDTF">2022-12-21T11:21:32Z</dcterms:created>
  <dcterms:modified xsi:type="dcterms:W3CDTF">2024-11-25T12:40:14Z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C1462182-D2AD-484E-BA59-D92BD6CB2974</vt:lpwstr>
  </property>
  <property fmtid="{D5CDD505-2E9C-101B-9397-08002B2CF9AE}" pid="3" name="ArticulatePath">
    <vt:lpwstr>Presentation1</vt:lpwstr>
  </property>
</Properties>
</file>