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147376358" r:id="rId2"/>
    <p:sldId id="2147376357" r:id="rId3"/>
    <p:sldId id="2147376238" r:id="rId4"/>
    <p:sldId id="2147376334" r:id="rId5"/>
    <p:sldId id="2147376106" r:id="rId6"/>
    <p:sldId id="11433" r:id="rId7"/>
    <p:sldId id="4837" r:id="rId8"/>
    <p:sldId id="294" r:id="rId9"/>
    <p:sldId id="2146848293" r:id="rId10"/>
    <p:sldId id="2146848247" r:id="rId11"/>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358"/>
          </p14:sldIdLst>
        </p14:section>
        <p14:section name="September 2023" id="{BB6B122F-07BD-4BBA-85CA-2BC0C428705F}">
          <p14:sldIdLst>
            <p14:sldId id="2147376357"/>
          </p14:sldIdLst>
        </p14:section>
        <p14:section name="August 2023" id="{9E4F8FEE-5D67-4419-A6C5-D663A1296CCC}">
          <p14:sldIdLst>
            <p14:sldId id="2147376238"/>
          </p14:sldIdLst>
        </p14:section>
        <p14:section name="July 2023" id="{4272B85A-D9E2-4A48-8F41-F7B738AFA369}">
          <p14:sldIdLst>
            <p14:sldId id="2147376334"/>
          </p14:sldIdLst>
        </p14:section>
        <p14:section name="June 2023" id="{338938A5-9D75-4C01-8775-04EC31E103AF}">
          <p14:sldIdLst>
            <p14:sldId id="2147376106"/>
          </p14:sldIdLst>
        </p14:section>
        <p14:section name="May 2023" id="{7E5CB8B5-502C-4523-AB68-E32446463897}">
          <p14:sldIdLst>
            <p14:sldId id="11433"/>
          </p14:sldIdLst>
        </p14:section>
        <p14:section name="April 2023" id="{FDDF3C6B-B772-4899-9A22-491CB9D2E2F0}">
          <p14:sldIdLst>
            <p14:sldId id="4837"/>
          </p14:sldIdLst>
        </p14:section>
        <p14:section name="March 2023" id="{A1B43CEC-BC90-4358-B87B-648AEEB536BF}">
          <p14:sldIdLst>
            <p14:sldId id="294"/>
          </p14:sldIdLst>
        </p14:section>
        <p14:section name="February 2023" id="{80FABFB5-3832-424B-9677-62E7AF73FBD0}">
          <p14:sldIdLst>
            <p14:sldId id="2146848293"/>
          </p14:sldIdLst>
        </p14:section>
        <p14:section name="January 2023" id="{7532993D-35BC-4D8D-998E-98C78A58EF61}">
          <p14:sldIdLst>
            <p14:sldId id="2146848247"/>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9685" autoAdjust="0"/>
  </p:normalViewPr>
  <p:slideViewPr>
    <p:cSldViewPr snapToGrid="0" showGuides="1">
      <p:cViewPr varScale="1">
        <p:scale>
          <a:sx n="66" d="100"/>
          <a:sy n="66" d="100"/>
        </p:scale>
        <p:origin x="2196" y="60"/>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8" Type="http://schemas.openxmlformats.org/officeDocument/2006/relationships/oleObject" Target="NULL"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Jan / Feb 2023</c:v>
          </c:tx>
          <c:spPr>
            <a:ln w="25400" cap="rnd">
              <a:noFill/>
              <a:round/>
            </a:ln>
            <a:effectLst/>
          </c:spPr>
          <c:marker>
            <c:symbol val="circle"/>
            <c:size val="5"/>
            <c:spPr>
              <a:solidFill>
                <a:srgbClr val="00B050"/>
              </a:solidFill>
              <a:ln w="9525">
                <a:noFill/>
              </a:ln>
              <a:effectLst/>
            </c:spPr>
          </c:marker>
          <c:xVal>
            <c:numRef>
              <c:f>Sheet1!$B$2:$B$12</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Sheet1!$C$2:$C$12</c:f>
              <c:numCache>
                <c:formatCode>0%</c:formatCode>
                <c:ptCount val="11"/>
                <c:pt idx="0">
                  <c:v>0.18350941861571876</c:v>
                </c:pt>
                <c:pt idx="1">
                  <c:v>5.8433706270712732E-2</c:v>
                </c:pt>
                <c:pt idx="2">
                  <c:v>0</c:v>
                </c:pt>
                <c:pt idx="3">
                  <c:v>0.21430162932966451</c:v>
                </c:pt>
                <c:pt idx="4">
                  <c:v>2.7103937907224256E-2</c:v>
                </c:pt>
                <c:pt idx="5">
                  <c:v>8.8276267857297364E-2</c:v>
                </c:pt>
                <c:pt idx="6">
                  <c:v>0.19859780737048863</c:v>
                </c:pt>
                <c:pt idx="7">
                  <c:v>4.0235703346053003E-2</c:v>
                </c:pt>
                <c:pt idx="8">
                  <c:v>7.7200633387846218E-2</c:v>
                </c:pt>
                <c:pt idx="9">
                  <c:v>1.7678832558904203E-2</c:v>
                </c:pt>
                <c:pt idx="10">
                  <c:v>9.4662063356090301E-2</c:v>
                </c:pt>
              </c:numCache>
            </c:numRef>
          </c:yVal>
          <c:smooth val="0"/>
          <c:extLst>
            <c:ext xmlns:c16="http://schemas.microsoft.com/office/drawing/2014/chart" uri="{C3380CC4-5D6E-409C-BE32-E72D297353CC}">
              <c16:uniqueId val="{00000001-1C30-4147-840A-EED7AAEDE6BE}"/>
            </c:ext>
          </c:extLst>
        </c:ser>
        <c:ser>
          <c:idx val="1"/>
          <c:order val="1"/>
          <c:tx>
            <c:v>Jan / Feb 2017-2022</c:v>
          </c:tx>
          <c:spPr>
            <a:ln w="25400" cap="rnd">
              <a:noFill/>
              <a:round/>
            </a:ln>
            <a:effectLst/>
          </c:spPr>
          <c:marker>
            <c:symbol val="circle"/>
            <c:size val="5"/>
            <c:spPr>
              <a:solidFill>
                <a:srgbClr val="FF0000"/>
              </a:solidFill>
              <a:ln w="9525">
                <a:noFill/>
              </a:ln>
              <a:effectLst/>
            </c:spPr>
          </c:marker>
          <c:xVal>
            <c:numRef>
              <c:f>Sheet1!$B$15:$B$25</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Sheet1!$C$15:$C$25</c:f>
              <c:numCache>
                <c:formatCode>0%</c:formatCode>
                <c:ptCount val="11"/>
                <c:pt idx="0">
                  <c:v>0.19258725815930583</c:v>
                </c:pt>
                <c:pt idx="1">
                  <c:v>0.15166557485015258</c:v>
                </c:pt>
                <c:pt idx="2">
                  <c:v>3.1238463569777927E-2</c:v>
                </c:pt>
                <c:pt idx="3">
                  <c:v>0.14338661965099572</c:v>
                </c:pt>
                <c:pt idx="4">
                  <c:v>5.689690232721234E-2</c:v>
                </c:pt>
                <c:pt idx="5">
                  <c:v>0.1022902790629629</c:v>
                </c:pt>
                <c:pt idx="6">
                  <c:v>0.14940704104045696</c:v>
                </c:pt>
                <c:pt idx="7">
                  <c:v>2.7136436360943036E-2</c:v>
                </c:pt>
                <c:pt idx="8">
                  <c:v>9.2004683550870922E-2</c:v>
                </c:pt>
                <c:pt idx="9">
                  <c:v>3.8646300994045146E-2</c:v>
                </c:pt>
                <c:pt idx="10">
                  <c:v>1.4740440433276835E-2</c:v>
                </c:pt>
              </c:numCache>
            </c:numRef>
          </c:yVal>
          <c:smooth val="0"/>
          <c:extLst>
            <c:ext xmlns:c16="http://schemas.microsoft.com/office/drawing/2014/chart" uri="{C3380CC4-5D6E-409C-BE32-E72D297353CC}">
              <c16:uniqueId val="{00000002-1C30-4147-840A-EED7AAEDE6BE}"/>
            </c:ext>
          </c:extLst>
        </c:ser>
        <c:dLbls>
          <c:showLegendKey val="0"/>
          <c:showVal val="0"/>
          <c:showCatName val="0"/>
          <c:showSerName val="0"/>
          <c:showPercent val="0"/>
          <c:showBubbleSize val="0"/>
        </c:dLbls>
        <c:axId val="636229296"/>
        <c:axId val="636227496"/>
      </c:scatterChart>
      <c:valAx>
        <c:axId val="6362292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MARKET (2022)</a:t>
                </a:r>
              </a:p>
            </c:rich>
          </c:tx>
          <c:layout>
            <c:manualLayout>
              <c:xMode val="edge"/>
              <c:yMode val="edge"/>
              <c:x val="0.43505407407407409"/>
              <c:y val="0.9406691919191919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7496"/>
        <c:crosses val="autoZero"/>
        <c:crossBetween val="midCat"/>
      </c:valAx>
      <c:valAx>
        <c:axId val="636227496"/>
        <c:scaling>
          <c:orientation val="minMax"/>
          <c:max val="0.30000000000000004"/>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LINEAR TV VOICE (Q1)</a:t>
                </a:r>
              </a:p>
            </c:rich>
          </c:tx>
          <c:layout>
            <c:manualLayout>
              <c:xMode val="edge"/>
              <c:yMode val="edge"/>
              <c:x val="8.231481481481482E-3"/>
              <c:y val="0.1774941919191919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92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Hybrid/Electric/Alternative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7.8162218743035972E-2</c:v>
                </c:pt>
                <c:pt idx="1">
                  <c:v>0.23034380008292435</c:v>
                </c:pt>
                <c:pt idx="2">
                  <c:v>0.50074805181001314</c:v>
                </c:pt>
                <c:pt idx="3">
                  <c:v>0.71584237733762734</c:v>
                </c:pt>
                <c:pt idx="4">
                  <c:v>0.75340460259762798</c:v>
                </c:pt>
              </c:numCache>
            </c:numRef>
          </c:val>
          <c:extLst>
            <c:ext xmlns:c16="http://schemas.microsoft.com/office/drawing/2014/chart" uri="{C3380CC4-5D6E-409C-BE32-E72D297353CC}">
              <c16:uniqueId val="{00000000-4C0C-4FDE-95C4-C21C7B6B2782}"/>
            </c:ext>
          </c:extLst>
        </c:ser>
        <c:ser>
          <c:idx val="1"/>
          <c:order val="1"/>
          <c:tx>
            <c:strRef>
              <c:f>Sheet1!$A$3</c:f>
              <c:strCache>
                <c:ptCount val="1"/>
                <c:pt idx="0">
                  <c:v>4x4/SUV/Crossovers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Sheet1!$B$3:$F$3</c:f>
              <c:numCache>
                <c:formatCode>0%</c:formatCode>
                <c:ptCount val="5"/>
                <c:pt idx="0">
                  <c:v>0.42474001568640091</c:v>
                </c:pt>
                <c:pt idx="1">
                  <c:v>0.36767342660039259</c:v>
                </c:pt>
                <c:pt idx="2">
                  <c:v>0.24745946296868412</c:v>
                </c:pt>
                <c:pt idx="3">
                  <c:v>0.12780661399189602</c:v>
                </c:pt>
                <c:pt idx="4">
                  <c:v>0.14588342584373268</c:v>
                </c:pt>
              </c:numCache>
            </c:numRef>
          </c:val>
          <c:extLst>
            <c:ext xmlns:c16="http://schemas.microsoft.com/office/drawing/2014/chart" uri="{C3380CC4-5D6E-409C-BE32-E72D297353CC}">
              <c16:uniqueId val="{00000001-4C0C-4FDE-95C4-C21C7B6B2782}"/>
            </c:ext>
          </c:extLst>
        </c:ser>
        <c:ser>
          <c:idx val="2"/>
          <c:order val="2"/>
          <c:tx>
            <c:strRef>
              <c:f>Sheet1!$A$4</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Sheet1!$B$4:$F$4</c:f>
              <c:numCache>
                <c:formatCode>0%</c:formatCode>
                <c:ptCount val="5"/>
                <c:pt idx="0">
                  <c:v>0.49709776557056307</c:v>
                </c:pt>
                <c:pt idx="1">
                  <c:v>0.40198277331668308</c:v>
                </c:pt>
                <c:pt idx="2">
                  <c:v>0.25179248522130265</c:v>
                </c:pt>
                <c:pt idx="3">
                  <c:v>0.15635100867047666</c:v>
                </c:pt>
                <c:pt idx="4">
                  <c:v>0.10071197155863937</c:v>
                </c:pt>
              </c:numCache>
            </c:numRef>
          </c:val>
          <c:extLst>
            <c:ext xmlns:c16="http://schemas.microsoft.com/office/drawing/2014/chart" uri="{C3380CC4-5D6E-409C-BE32-E72D297353CC}">
              <c16:uniqueId val="{00000002-4C0C-4FDE-95C4-C21C7B6B2782}"/>
            </c:ext>
          </c:extLst>
        </c:ser>
        <c:dLbls>
          <c:dLblPos val="ctr"/>
          <c:showLegendKey val="0"/>
          <c:showVal val="1"/>
          <c:showCatName val="0"/>
          <c:showSerName val="0"/>
          <c:showPercent val="0"/>
          <c:showBubbleSize val="0"/>
        </c:dLbls>
        <c:gapWidth val="70"/>
        <c:overlap val="100"/>
        <c:axId val="572474560"/>
        <c:axId val="572471648"/>
      </c:barChart>
      <c:catAx>
        <c:axId val="572474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crossAx val="572471648"/>
        <c:crosses val="autoZero"/>
        <c:auto val="1"/>
        <c:lblAlgn val="ctr"/>
        <c:lblOffset val="100"/>
        <c:noMultiLvlLbl val="0"/>
      </c:catAx>
      <c:valAx>
        <c:axId val="572471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r>
                  <a:rPr lang="en-GB" sz="1200" b="1" i="0" baseline="0">
                    <a:effectLst/>
                  </a:rPr>
                  <a:t>Proportion of linear TV expenditure</a:t>
                </a:r>
                <a:endParaRPr lang="en-GB" sz="1200">
                  <a:effectLst/>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crossAx val="57247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Arial (Body)"/>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1928228990412E-2"/>
          <c:y val="3.5054702398875842E-2"/>
          <c:w val="0.92916931049069373"/>
          <c:h val="0.81608476362541416"/>
        </c:manualLayout>
      </c:layout>
      <c:barChart>
        <c:barDir val="col"/>
        <c:grouping val="stacked"/>
        <c:varyColors val="0"/>
        <c:ser>
          <c:idx val="0"/>
          <c:order val="0"/>
          <c:tx>
            <c:strRef>
              <c:f>Sheet1!$A$2</c:f>
              <c:strCache>
                <c:ptCount val="1"/>
                <c:pt idx="0">
                  <c:v>Spend (£m)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_-* #,##0_-;\-* #,##0_-;_-* "-"??_-;_-@_-</c:formatCode>
                <c:ptCount val="5"/>
                <c:pt idx="0">
                  <c:v>51.380175999999999</c:v>
                </c:pt>
                <c:pt idx="1">
                  <c:v>74.788641999999996</c:v>
                </c:pt>
                <c:pt idx="2">
                  <c:v>78.242418999999998</c:v>
                </c:pt>
                <c:pt idx="3">
                  <c:v>99.441395</c:v>
                </c:pt>
                <c:pt idx="4">
                  <c:v>107.979895</c:v>
                </c:pt>
              </c:numCache>
            </c:numRef>
          </c:val>
          <c:extLst>
            <c:ext xmlns:c16="http://schemas.microsoft.com/office/drawing/2014/chart" uri="{C3380CC4-5D6E-409C-BE32-E72D297353CC}">
              <c16:uniqueId val="{00000000-AC51-49AB-A3C2-6F2D1A4E2EFC}"/>
            </c:ext>
          </c:extLst>
        </c:ser>
        <c:dLbls>
          <c:showLegendKey val="0"/>
          <c:showVal val="0"/>
          <c:showCatName val="0"/>
          <c:showSerName val="0"/>
          <c:showPercent val="0"/>
          <c:showBubbleSize val="0"/>
        </c:dLbls>
        <c:gapWidth val="150"/>
        <c:overlap val="100"/>
        <c:axId val="646226728"/>
        <c:axId val="646226400"/>
      </c:barChart>
      <c:catAx>
        <c:axId val="64622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46226400"/>
        <c:crosses val="autoZero"/>
        <c:auto val="1"/>
        <c:lblAlgn val="ctr"/>
        <c:lblOffset val="100"/>
        <c:noMultiLvlLbl val="0"/>
      </c:catAx>
      <c:valAx>
        <c:axId val="64622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46226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0067040683108"/>
          <c:y val="6.7997152234771679E-2"/>
          <c:w val="0.79461623549921179"/>
          <c:h val="0.77724265657724745"/>
        </c:manualLayout>
      </c:layout>
      <c:bubbleChart>
        <c:varyColors val="0"/>
        <c:ser>
          <c:idx val="1"/>
          <c:order val="0"/>
          <c:tx>
            <c:strRef>
              <c:f>'Table and charts'!$D$4</c:f>
              <c:strCache>
                <c:ptCount val="1"/>
                <c:pt idx="0">
                  <c:v>Ave reach per day</c:v>
                </c:pt>
              </c:strCache>
            </c:strRef>
          </c:tx>
          <c:spPr>
            <a:solidFill>
              <a:schemeClr val="accent2">
                <a:alpha val="75000"/>
              </a:schemeClr>
            </a:solidFill>
            <a:ln w="25400">
              <a:noFill/>
            </a:ln>
            <a:effectLst/>
          </c:spPr>
          <c:invertIfNegative val="0"/>
          <c:dPt>
            <c:idx val="0"/>
            <c:invertIfNegative val="0"/>
            <c:bubble3D val="1"/>
            <c:spPr>
              <a:blipFill dpi="0" rotWithShape="0">
                <a:blip xmlns:r="http://schemas.openxmlformats.org/officeDocument/2006/relationships" r:embed="rId1"/>
                <a:srcRect/>
                <a:stretch>
                  <a:fillRect/>
                </a:stretch>
              </a:blipFill>
              <a:ln w="25400">
                <a:noFill/>
              </a:ln>
            </c:spPr>
            <c:pictureOptions>
              <c:pictureFormat val="stretch"/>
            </c:pictureOptions>
            <c:extLst>
              <c:ext xmlns:c16="http://schemas.microsoft.com/office/drawing/2014/chart" uri="{C3380CC4-5D6E-409C-BE32-E72D297353CC}">
                <c16:uniqueId val="{00000001-7668-46E4-BBEE-E439904B4DB4}"/>
              </c:ext>
            </c:extLst>
          </c:dPt>
          <c:dPt>
            <c:idx val="1"/>
            <c:invertIfNegative val="0"/>
            <c:bubble3D val="1"/>
            <c:spPr>
              <a:blipFill dpi="0" rotWithShape="0">
                <a:blip xmlns:r="http://schemas.openxmlformats.org/officeDocument/2006/relationships" r:embed="rId2"/>
                <a:srcRect/>
                <a:stretch>
                  <a:fillRect/>
                </a:stretch>
              </a:blipFill>
              <a:ln w="25400">
                <a:noFill/>
              </a:ln>
            </c:spPr>
            <c:pictureOptions>
              <c:pictureFormat val="stretch"/>
            </c:pictureOptions>
            <c:extLst>
              <c:ext xmlns:c16="http://schemas.microsoft.com/office/drawing/2014/chart" uri="{C3380CC4-5D6E-409C-BE32-E72D297353CC}">
                <c16:uniqueId val="{00000003-7668-46E4-BBEE-E439904B4DB4}"/>
              </c:ext>
            </c:extLst>
          </c:dPt>
          <c:dPt>
            <c:idx val="2"/>
            <c:invertIfNegative val="0"/>
            <c:bubble3D val="1"/>
            <c:spPr>
              <a:blipFill dpi="0" rotWithShape="0">
                <a:blip xmlns:r="http://schemas.openxmlformats.org/officeDocument/2006/relationships" r:embed="rId3"/>
                <a:srcRect/>
                <a:stretch>
                  <a:fillRect/>
                </a:stretch>
              </a:blipFill>
              <a:ln w="25400">
                <a:noFill/>
              </a:ln>
            </c:spPr>
            <c:pictureOptions>
              <c:pictureFormat val="stretch"/>
            </c:pictureOptions>
            <c:extLst>
              <c:ext xmlns:c16="http://schemas.microsoft.com/office/drawing/2014/chart" uri="{C3380CC4-5D6E-409C-BE32-E72D297353CC}">
                <c16:uniqueId val="{00000005-7668-46E4-BBEE-E439904B4DB4}"/>
              </c:ext>
            </c:extLst>
          </c:dPt>
          <c:dPt>
            <c:idx val="3"/>
            <c:invertIfNegative val="0"/>
            <c:bubble3D val="1"/>
            <c:spPr>
              <a:blipFill dpi="0" rotWithShape="0">
                <a:blip xmlns:r="http://schemas.openxmlformats.org/officeDocument/2006/relationships" r:embed="rId4"/>
                <a:srcRect/>
                <a:stretch>
                  <a:fillRect/>
                </a:stretch>
              </a:blipFill>
              <a:ln w="25400">
                <a:noFill/>
              </a:ln>
            </c:spPr>
            <c:pictureOptions>
              <c:pictureFormat val="stretch"/>
            </c:pictureOptions>
            <c:extLst>
              <c:ext xmlns:c16="http://schemas.microsoft.com/office/drawing/2014/chart" uri="{C3380CC4-5D6E-409C-BE32-E72D297353CC}">
                <c16:uniqueId val="{00000007-7668-46E4-BBEE-E439904B4DB4}"/>
              </c:ext>
            </c:extLst>
          </c:dPt>
          <c:dPt>
            <c:idx val="4"/>
            <c:invertIfNegative val="0"/>
            <c:bubble3D val="1"/>
            <c:spPr>
              <a:blipFill dpi="0" rotWithShape="0">
                <a:blip xmlns:r="http://schemas.openxmlformats.org/officeDocument/2006/relationships" r:embed="rId5"/>
                <a:srcRect/>
                <a:stretch>
                  <a:fillRect/>
                </a:stretch>
              </a:blipFill>
              <a:ln w="25400">
                <a:noFill/>
              </a:ln>
            </c:spPr>
            <c:pictureOptions>
              <c:pictureFormat val="stretch"/>
            </c:pictureOptions>
            <c:extLst>
              <c:ext xmlns:c16="http://schemas.microsoft.com/office/drawing/2014/chart" uri="{C3380CC4-5D6E-409C-BE32-E72D297353CC}">
                <c16:uniqueId val="{00000009-7668-46E4-BBEE-E439904B4DB4}"/>
              </c:ext>
            </c:extLst>
          </c:dPt>
          <c:dPt>
            <c:idx val="5"/>
            <c:invertIfNegative val="0"/>
            <c:bubble3D val="1"/>
            <c:spPr>
              <a:solidFill>
                <a:srgbClr val="00B050"/>
              </a:solidFill>
              <a:ln w="25400">
                <a:noFill/>
              </a:ln>
            </c:spPr>
            <c:extLst>
              <c:ext xmlns:c16="http://schemas.microsoft.com/office/drawing/2014/chart" uri="{C3380CC4-5D6E-409C-BE32-E72D297353CC}">
                <c16:uniqueId val="{0000000B-7668-46E4-BBEE-E439904B4DB4}"/>
              </c:ext>
            </c:extLst>
          </c:dPt>
          <c:dPt>
            <c:idx val="6"/>
            <c:invertIfNegative val="0"/>
            <c:bubble3D val="1"/>
            <c:spPr>
              <a:blipFill dpi="0" rotWithShape="0">
                <a:blip xmlns:r="http://schemas.openxmlformats.org/officeDocument/2006/relationships" r:embed="rId6"/>
                <a:srcRect/>
                <a:stretch>
                  <a:fillRect/>
                </a:stretch>
              </a:blipFill>
              <a:ln w="25400">
                <a:noFill/>
              </a:ln>
            </c:spPr>
            <c:pictureOptions>
              <c:pictureFormat val="stretch"/>
            </c:pictureOptions>
            <c:extLst>
              <c:ext xmlns:c16="http://schemas.microsoft.com/office/drawing/2014/chart" uri="{C3380CC4-5D6E-409C-BE32-E72D297353CC}">
                <c16:uniqueId val="{0000000D-7668-46E4-BBEE-E439904B4DB4}"/>
              </c:ext>
            </c:extLst>
          </c:dPt>
          <c:dPt>
            <c:idx val="7"/>
            <c:invertIfNegative val="0"/>
            <c:bubble3D val="1"/>
            <c:spPr>
              <a:blipFill dpi="0" rotWithShape="0">
                <a:blip xmlns:r="http://schemas.openxmlformats.org/officeDocument/2006/relationships" r:embed="rId7"/>
                <a:srcRect/>
                <a:stretch>
                  <a:fillRect/>
                </a:stretch>
              </a:blipFill>
              <a:ln w="25400">
                <a:noFill/>
              </a:ln>
            </c:spPr>
            <c:pictureOptions>
              <c:pictureFormat val="stretch"/>
            </c:pictureOptions>
            <c:extLst>
              <c:ext xmlns:c16="http://schemas.microsoft.com/office/drawing/2014/chart" uri="{C3380CC4-5D6E-409C-BE32-E72D297353CC}">
                <c16:uniqueId val="{0000000F-7668-46E4-BBEE-E439904B4DB4}"/>
              </c:ext>
            </c:extLst>
          </c:dPt>
          <c:dPt>
            <c:idx val="8"/>
            <c:invertIfNegative val="0"/>
            <c:bubble3D val="1"/>
            <c:spPr>
              <a:solidFill>
                <a:srgbClr val="7030A0"/>
              </a:solidFill>
              <a:ln w="25400">
                <a:noFill/>
              </a:ln>
            </c:spPr>
            <c:extLst>
              <c:ext xmlns:c16="http://schemas.microsoft.com/office/drawing/2014/chart" uri="{C3380CC4-5D6E-409C-BE32-E72D297353CC}">
                <c16:uniqueId val="{00000011-7668-46E4-BBEE-E439904B4DB4}"/>
              </c:ext>
            </c:extLst>
          </c:dPt>
          <c:xVal>
            <c:numRef>
              <c:f>'Table and charts'!$C$5:$C$14</c:f>
              <c:numCache>
                <c:formatCode>[$-F400]h:mm:ss\ AM/PM</c:formatCode>
                <c:ptCount val="10"/>
                <c:pt idx="0">
                  <c:v>0.14207215568854947</c:v>
                </c:pt>
                <c:pt idx="1">
                  <c:v>8.7111756174286306E-2</c:v>
                </c:pt>
                <c:pt idx="2">
                  <c:v>7.4402812489046635E-2</c:v>
                </c:pt>
                <c:pt idx="3">
                  <c:v>6.3552260097284929E-2</c:v>
                </c:pt>
                <c:pt idx="4">
                  <c:v>6.742700656194496E-2</c:v>
                </c:pt>
                <c:pt idx="5">
                  <c:v>2.6515594385675995E-2</c:v>
                </c:pt>
                <c:pt idx="6">
                  <c:v>7.0875143713609479E-2</c:v>
                </c:pt>
                <c:pt idx="7">
                  <c:v>6.3866406734866127E-2</c:v>
                </c:pt>
                <c:pt idx="8">
                  <c:v>9.4136444066460614E-2</c:v>
                </c:pt>
                <c:pt idx="9">
                  <c:v>6.3555359938645181E-2</c:v>
                </c:pt>
              </c:numCache>
            </c:numRef>
          </c:xVal>
          <c:yVal>
            <c:numRef>
              <c:f>'Table and charts'!$D$5:$D$14</c:f>
              <c:numCache>
                <c:formatCode>_-* #,##0\ _k_r_-;\-* #,##0\ _k_r_-;_-* "-"??\ _k_r_-;_-@_-</c:formatCode>
                <c:ptCount val="10"/>
                <c:pt idx="0">
                  <c:v>33136.369599999998</c:v>
                </c:pt>
                <c:pt idx="1">
                  <c:v>26881.064416438356</c:v>
                </c:pt>
                <c:pt idx="2">
                  <c:v>12447.802915068492</c:v>
                </c:pt>
                <c:pt idx="3">
                  <c:v>5254.4123835616438</c:v>
                </c:pt>
                <c:pt idx="4">
                  <c:v>4383.7306246575345</c:v>
                </c:pt>
                <c:pt idx="5">
                  <c:v>83.120479452054781</c:v>
                </c:pt>
                <c:pt idx="6">
                  <c:v>20346.636235616439</c:v>
                </c:pt>
                <c:pt idx="7">
                  <c:v>6396.5348821917805</c:v>
                </c:pt>
                <c:pt idx="8">
                  <c:v>692.72371232876719</c:v>
                </c:pt>
                <c:pt idx="9">
                  <c:v>412.78436164383561</c:v>
                </c:pt>
              </c:numCache>
            </c:numRef>
          </c:yVal>
          <c:bubbleSize>
            <c:numRef>
              <c:f>'Table and charts'!$E$5:$E$14</c:f>
              <c:numCache>
                <c:formatCode>_-* #,##0\ _k_r_-;\-* #,##0\ _k_r_-;_-* "-"??\ _k_r_-;_-@_-</c:formatCode>
                <c:ptCount val="10"/>
                <c:pt idx="0">
                  <c:v>4717.9016438356166</c:v>
                </c:pt>
                <c:pt idx="1">
                  <c:v>2359.2419178082191</c:v>
                </c:pt>
                <c:pt idx="2">
                  <c:v>931.03315068493157</c:v>
                </c:pt>
                <c:pt idx="3">
                  <c:v>336.28630136986305</c:v>
                </c:pt>
                <c:pt idx="4">
                  <c:v>298.10493150684931</c:v>
                </c:pt>
                <c:pt idx="5">
                  <c:v>2.1978082191780821</c:v>
                </c:pt>
                <c:pt idx="6">
                  <c:v>1438.3550684931506</c:v>
                </c:pt>
                <c:pt idx="7">
                  <c:v>408.42794520547943</c:v>
                </c:pt>
                <c:pt idx="8">
                  <c:v>65.16876712328768</c:v>
                </c:pt>
                <c:pt idx="9">
                  <c:v>26.589589041095888</c:v>
                </c:pt>
              </c:numCache>
            </c:numRef>
          </c:bubbleSize>
          <c:bubble3D val="1"/>
          <c:extLst>
            <c:ext xmlns:c16="http://schemas.microsoft.com/office/drawing/2014/chart" uri="{C3380CC4-5D6E-409C-BE32-E72D297353CC}">
              <c16:uniqueId val="{00000012-7668-46E4-BBEE-E439904B4DB4}"/>
            </c:ext>
          </c:extLst>
        </c:ser>
        <c:dLbls>
          <c:showLegendKey val="0"/>
          <c:showVal val="0"/>
          <c:showCatName val="0"/>
          <c:showSerName val="0"/>
          <c:showPercent val="0"/>
          <c:showBubbleSize val="0"/>
        </c:dLbls>
        <c:bubbleScale val="100"/>
        <c:showNegBubbles val="0"/>
        <c:axId val="830274208"/>
        <c:axId val="1"/>
      </c:bubbleChart>
      <c:valAx>
        <c:axId val="830274208"/>
        <c:scaling>
          <c:orientation val="minMax"/>
          <c:min val="0"/>
        </c:scaling>
        <c:delete val="0"/>
        <c:axPos val="b"/>
        <c:title>
          <c:tx>
            <c:rich>
              <a:bodyPr/>
              <a:lstStyle/>
              <a:p>
                <a:pPr>
                  <a:defRPr sz="1000" b="1" i="0" u="none" strike="noStrike" baseline="0">
                    <a:solidFill>
                      <a:srgbClr val="000000"/>
                    </a:solidFill>
                    <a:latin typeface="+mj-lt"/>
                    <a:ea typeface="Calibri"/>
                    <a:cs typeface="Calibri"/>
                  </a:defRPr>
                </a:pPr>
                <a:r>
                  <a:rPr lang="en-GB" dirty="0">
                    <a:latin typeface="+mj-lt"/>
                  </a:rPr>
                  <a:t>AVE TIME VIEWED PER </a:t>
                </a:r>
                <a:r>
                  <a:rPr lang="en-GB" u="sng" dirty="0">
                    <a:latin typeface="+mj-lt"/>
                  </a:rPr>
                  <a:t>VIEWER</a:t>
                </a:r>
                <a:r>
                  <a:rPr lang="en-GB" dirty="0">
                    <a:latin typeface="+mj-lt"/>
                  </a:rPr>
                  <a:t> PER DAY</a:t>
                </a:r>
              </a:p>
            </c:rich>
          </c:tx>
          <c:layout>
            <c:manualLayout>
              <c:xMode val="edge"/>
              <c:yMode val="edge"/>
              <c:x val="0.43181326472122017"/>
              <c:y val="0.95424478623652487"/>
            </c:manualLayout>
          </c:layout>
          <c:overlay val="0"/>
        </c:title>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1"/>
        <c:crosses val="autoZero"/>
        <c:crossBetween val="midCat"/>
        <c:majorUnit val="2.0833000000000001E-2"/>
      </c:valAx>
      <c:valAx>
        <c:axId val="1"/>
        <c:scaling>
          <c:orientation val="minMax"/>
          <c:max val="45000"/>
          <c:min val="0"/>
        </c:scaling>
        <c:delete val="0"/>
        <c:axPos val="l"/>
        <c:title>
          <c:tx>
            <c:rich>
              <a:bodyPr/>
              <a:lstStyle/>
              <a:p>
                <a:pPr>
                  <a:defRPr sz="1000" b="1" i="0" u="none" strike="noStrike" baseline="0">
                    <a:solidFill>
                      <a:srgbClr val="000000"/>
                    </a:solidFill>
                    <a:latin typeface="+mj-lt"/>
                    <a:ea typeface="Calibri"/>
                    <a:cs typeface="Calibri"/>
                  </a:defRPr>
                </a:pPr>
                <a:r>
                  <a:rPr lang="en-GB">
                    <a:latin typeface="+mj-lt"/>
                  </a:rPr>
                  <a:t>AVERAGE DAILY REACH (000s)</a:t>
                </a:r>
              </a:p>
            </c:rich>
          </c:tx>
          <c:layout>
            <c:manualLayout>
              <c:xMode val="edge"/>
              <c:yMode val="edge"/>
              <c:x val="3.1996753819554712E-2"/>
              <c:y val="0.18743049522154648"/>
            </c:manualLayout>
          </c:layout>
          <c:overlay val="0"/>
          <c:spPr>
            <a:ln>
              <a:noFill/>
            </a:ln>
          </c:spPr>
        </c:title>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830274208"/>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8">
    <c:autoUpdate val="0"/>
  </c:externalData>
  <c:userShapes r:id="rId9"/>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0.60384</cdr:x>
      <cdr:y>0.76442</cdr:y>
    </cdr:from>
    <cdr:to>
      <cdr:x>0.63057</cdr:x>
      <cdr:y>0.79601</cdr:y>
    </cdr:to>
    <cdr:pic>
      <cdr:nvPicPr>
        <cdr:cNvPr id="3" name="chart">
          <a:extLst xmlns:a="http://schemas.openxmlformats.org/drawingml/2006/main">
            <a:ext uri="{FF2B5EF4-FFF2-40B4-BE49-F238E27FC236}">
              <a16:creationId xmlns:a16="http://schemas.microsoft.com/office/drawing/2014/main" id="{5483F8E7-E44C-347E-E9C0-FCCB3F7D0CD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45337" y="3167435"/>
          <a:ext cx="303022" cy="130911"/>
        </a:xfrm>
        <a:prstGeom xmlns:a="http://schemas.openxmlformats.org/drawingml/2006/main" prst="rect">
          <a:avLst/>
        </a:prstGeom>
      </cdr:spPr>
    </cdr:pic>
  </cdr:relSizeAnchor>
  <cdr:relSizeAnchor xmlns:cdr="http://schemas.openxmlformats.org/drawingml/2006/chartDrawing">
    <cdr:from>
      <cdr:x>0.5832</cdr:x>
      <cdr:y>0.79962</cdr:y>
    </cdr:from>
    <cdr:to>
      <cdr:x>0.59887</cdr:x>
      <cdr:y>0.82074</cdr:y>
    </cdr:to>
    <cdr:cxnSp macro="">
      <cdr:nvCxnSpPr>
        <cdr:cNvPr id="4" name="Straight Arrow Connector 3">
          <a:extLst xmlns:a="http://schemas.openxmlformats.org/drawingml/2006/main">
            <a:ext uri="{FF2B5EF4-FFF2-40B4-BE49-F238E27FC236}">
              <a16:creationId xmlns:a16="http://schemas.microsoft.com/office/drawing/2014/main" id="{FEDC394F-7CD4-846F-1A59-61B20987D339}"/>
            </a:ext>
          </a:extLst>
        </cdr:cNvPr>
        <cdr:cNvCxnSpPr/>
      </cdr:nvCxnSpPr>
      <cdr:spPr>
        <a:xfrm xmlns:a="http://schemas.openxmlformats.org/drawingml/2006/main" flipH="1">
          <a:off x="6611414" y="3313295"/>
          <a:ext cx="177642" cy="8751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0.40936</cdr:x>
      <cdr:y>0.80136</cdr:y>
    </cdr:from>
    <cdr:to>
      <cdr:x>0.42689</cdr:x>
      <cdr:y>0.8277</cdr:y>
    </cdr:to>
    <cdr:cxnSp macro="">
      <cdr:nvCxnSpPr>
        <cdr:cNvPr id="5" name="Straight Arrow Connector 4">
          <a:extLst xmlns:a="http://schemas.openxmlformats.org/drawingml/2006/main">
            <a:ext uri="{FF2B5EF4-FFF2-40B4-BE49-F238E27FC236}">
              <a16:creationId xmlns:a16="http://schemas.microsoft.com/office/drawing/2014/main" id="{5B111D02-C2DF-F6BD-79C3-6659B3D653FE}"/>
            </a:ext>
          </a:extLst>
        </cdr:cNvPr>
        <cdr:cNvCxnSpPr/>
      </cdr:nvCxnSpPr>
      <cdr:spPr>
        <a:xfrm xmlns:a="http://schemas.openxmlformats.org/drawingml/2006/main">
          <a:off x="4640616" y="3320502"/>
          <a:ext cx="198727" cy="10914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0.34927</cdr:x>
      <cdr:y>0.74656</cdr:y>
    </cdr:from>
    <cdr:to>
      <cdr:x>0.42996</cdr:x>
      <cdr:y>0.80943</cdr:y>
    </cdr:to>
    <cdr:sp macro="" textlink="">
      <cdr:nvSpPr>
        <cdr:cNvPr id="8" name="TextBox 1"/>
        <cdr:cNvSpPr txBox="1"/>
      </cdr:nvSpPr>
      <cdr:spPr>
        <a:xfrm xmlns:a="http://schemas.openxmlformats.org/drawingml/2006/main">
          <a:off x="3959428" y="3093453"/>
          <a:ext cx="914734"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SVOD</a:t>
          </a:r>
        </a:p>
      </cdr:txBody>
    </cdr:sp>
  </cdr:relSizeAnchor>
  <cdr:relSizeAnchor xmlns:cdr="http://schemas.openxmlformats.org/drawingml/2006/chartDrawing">
    <cdr:from>
      <cdr:x>0.18835</cdr:x>
      <cdr:y>0.74656</cdr:y>
    </cdr:from>
    <cdr:to>
      <cdr:x>0.2427</cdr:x>
      <cdr:y>0.80943</cdr:y>
    </cdr:to>
    <cdr:sp macro="" textlink="">
      <cdr:nvSpPr>
        <cdr:cNvPr id="2" name="TextBox 1">
          <a:extLst xmlns:a="http://schemas.openxmlformats.org/drawingml/2006/main">
            <a:ext uri="{FF2B5EF4-FFF2-40B4-BE49-F238E27FC236}">
              <a16:creationId xmlns:a16="http://schemas.microsoft.com/office/drawing/2014/main" id="{C2251149-743D-6385-6338-43E485F71B42}"/>
            </a:ext>
          </a:extLst>
        </cdr:cNvPr>
        <cdr:cNvSpPr txBox="1"/>
      </cdr:nvSpPr>
      <cdr:spPr>
        <a:xfrm xmlns:a="http://schemas.openxmlformats.org/drawingml/2006/main">
          <a:off x="2135169" y="3093453"/>
          <a:ext cx="616198"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AVOD</a:t>
          </a:r>
        </a:p>
      </cdr:txBody>
    </cdr:sp>
  </cdr:relSizeAnchor>
  <cdr:relSizeAnchor xmlns:cdr="http://schemas.openxmlformats.org/drawingml/2006/chartDrawing">
    <cdr:from>
      <cdr:x>0.23551</cdr:x>
      <cdr:y>0.81377</cdr:y>
    </cdr:from>
    <cdr:to>
      <cdr:x>0.25086</cdr:x>
      <cdr:y>0.84087</cdr:y>
    </cdr:to>
    <cdr:cxnSp macro="">
      <cdr:nvCxnSpPr>
        <cdr:cNvPr id="6" name="Straight Arrow Connector 5">
          <a:extLst xmlns:a="http://schemas.openxmlformats.org/drawingml/2006/main">
            <a:ext uri="{FF2B5EF4-FFF2-40B4-BE49-F238E27FC236}">
              <a16:creationId xmlns:a16="http://schemas.microsoft.com/office/drawing/2014/main" id="{CD45FCD0-4BAA-768A-C94E-5B18B59D9E95}"/>
            </a:ext>
          </a:extLst>
        </cdr:cNvPr>
        <cdr:cNvCxnSpPr/>
      </cdr:nvCxnSpPr>
      <cdr:spPr>
        <a:xfrm xmlns:a="http://schemas.openxmlformats.org/drawingml/2006/main">
          <a:off x="2669789" y="3371925"/>
          <a:ext cx="174004" cy="11228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tags" Target="../tags/tag3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16/10/2023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16/10/2023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by Dr Ali Goode (Gorilla in the room) showcased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Thinkbox’s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recent ‘Earning Attention’ event. The study (Competing for attention) explored the role of auditory and visual attention in driving memories and showcased the importance of audio.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research suggests that when people had been distracted, they were more likely to recall things they heard rather than what they had seen. Sound plays an important part in the TV ad experience with its ability to communicate in its own right, mediate attention, draw eyes to the screen, and fill in the gaps when there is no visual attention.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Audio stimuli are important in human behaviour as ears are ‘open’ permanently - we don’t look around for things to listen to, instead our ears tell us where to look.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A0DFD36-33EA-4DB4-B32D-6EBE0B1D4496}" type="slidenum">
              <a:rPr lang="en-GB" smtClean="0"/>
              <a:t>1</a:t>
            </a:fld>
            <a:endParaRPr lang="en-GB"/>
          </a:p>
        </p:txBody>
      </p:sp>
    </p:spTree>
    <p:extLst>
      <p:ext uri="{BB962C8B-B14F-4D97-AF65-F5344CB8AC3E}">
        <p14:creationId xmlns:p14="http://schemas.microsoft.com/office/powerpoint/2010/main" val="435833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This month’s Chart of the Month draws on findings from ‘BVOD Almighty: Reach and Return’, showcased at </a:t>
            </a:r>
            <a:r>
              <a:rPr lang="en-GB" sz="1800" dirty="0" err="1">
                <a:effectLst/>
                <a:latin typeface="Calibri" panose="020F0502020204030204" pitchFamily="34" charset="0"/>
                <a:ea typeface="Calibri" panose="020F0502020204030204" pitchFamily="34" charset="0"/>
              </a:rPr>
              <a:t>Thinkbox’s</a:t>
            </a:r>
            <a:r>
              <a:rPr lang="en-GB" sz="1800" dirty="0">
                <a:effectLst/>
                <a:latin typeface="Calibri" panose="020F0502020204030204" pitchFamily="34" charset="0"/>
                <a:ea typeface="Calibri" panose="020F0502020204030204" pitchFamily="34" charset="0"/>
              </a:rPr>
              <a:t> recent ‘BVOD in Focus’ event. Using the Media Mix Navigator, it’s based on data from Gain Theory, </a:t>
            </a:r>
            <a:r>
              <a:rPr lang="en-GB" sz="1800" dirty="0" err="1">
                <a:effectLst/>
                <a:latin typeface="Calibri" panose="020F0502020204030204" pitchFamily="34" charset="0"/>
                <a:ea typeface="Calibri" panose="020F0502020204030204" pitchFamily="34" charset="0"/>
              </a:rPr>
              <a:t>MediaCom</a:t>
            </a:r>
            <a:r>
              <a:rPr lang="en-GB" sz="1800" dirty="0">
                <a:effectLst/>
                <a:latin typeface="Calibri" panose="020F0502020204030204" pitchFamily="34" charset="0"/>
                <a:ea typeface="Calibri" panose="020F0502020204030204" pitchFamily="34" charset="0"/>
              </a:rPr>
              <a:t>, Wavemaker, and Mindshare which covers 52 brands and £2.2 billion of media spend over 3 years. </a:t>
            </a:r>
          </a:p>
          <a:p>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The charts shows how the variability of returns differs significantly across different forms of advertising. This essentially indicates the risk of investing in different channels based on the predictability of their returns.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The median brand ROI in the databank for each channel is represented by the zero across the middle. To assess the predictability of each channel, the analysis looks at how spread out the different brand ROIs are for each channel in comparison to that middle brand. Basically, the bigger the bar, the bigger variance there is between the best performer and the worst performer – so the greater degree of risk. Outliers have been removed.</a:t>
            </a:r>
          </a:p>
          <a:p>
            <a:r>
              <a:rPr lang="en-GB" sz="1800" dirty="0">
                <a:effectLst/>
                <a:latin typeface="Calibri" panose="020F0502020204030204" pitchFamily="34" charset="0"/>
                <a:ea typeface="Calibri" panose="020F0502020204030204" pitchFamily="34" charset="0"/>
              </a:rPr>
              <a:t> </a:t>
            </a:r>
          </a:p>
          <a:p>
            <a:pPr algn="just"/>
            <a:r>
              <a:rPr lang="en-GB" sz="1800" dirty="0">
                <a:effectLst/>
                <a:latin typeface="Calibri" panose="020F0502020204030204" pitchFamily="34" charset="0"/>
                <a:ea typeface="Calibri" panose="020F0502020204030204" pitchFamily="34" charset="0"/>
              </a:rPr>
              <a:t>As you can see, BVOD is the most predictable (therefore least risky) channel, delivering 20% of variance compared with the median return. This was closely followed by linear TV with a variability of 24%. </a:t>
            </a:r>
          </a:p>
          <a:p>
            <a:pPr algn="just"/>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It’s worth noting that high variability works both ways: although it involves greater risk, there is the possibility of achieving a much higher than average ROI (as well as a much lower 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39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drives advertising profitability?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Back in 2014</a:t>
            </a: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Paul Dyson, founder of the econometric consultancy Data2Decisions, conducted an analysis which revealed the advertising drivers of profitability (itself an update of work done in 2006). The data showed that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brand size was the biggest driver. Second came creative execution, which was by far the single most important element of advertising under a marketer’s direct control when it comes to delivering return on investment.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Since the media landscape has changed dramatically since 2014, we wanted to see whether the list had changed. As a result, we approached accelero to do just this.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identifies and ranks the ROI multiplier effects of different advertising levers.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time, rather than using a databank from just one modelling agency, the updated analysis used a range of sources – all available in the public domain – to unpick the variables that most influence advertising profitability. Analysis shows that factors such as target audience and laydown or phasing will deliver multiplier gains of 1.1 and 1.2 respectively whilst budget setting by geography has a multiplier of 5.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just like 2014, brand size comes in at number one – the biggest single factor influencing the potential advertising driven return. However, we have little short-term control over the size of the brand we’re working for. This makes the role of creative, still the second biggest driver of advertising profitability, even more important. It’s an element that marketers very much do have control over and has huge potential to supercharge advertising driven profitability with a multiplier of 12.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0DFD36-33EA-4DB4-B32D-6EBE0B1D4496}" type="slidenum">
              <a:rPr lang="en-GB" smtClean="0"/>
              <a:t>2</a:t>
            </a:fld>
            <a:endParaRPr lang="en-GB"/>
          </a:p>
        </p:txBody>
      </p:sp>
    </p:spTree>
    <p:extLst>
      <p:ext uri="{BB962C8B-B14F-4D97-AF65-F5344CB8AC3E}">
        <p14:creationId xmlns:p14="http://schemas.microsoft.com/office/powerpoint/2010/main" val="98943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Calibri" panose="020F0502020204030204" pitchFamily="34" charset="0"/>
                <a:ea typeface="Calibri" panose="020F0502020204030204" pitchFamily="34" charset="0"/>
              </a:rPr>
              <a:t>Price sensitivity and Excess Share of Voice (ESOV) are important factors to consider</a:t>
            </a:r>
            <a:r>
              <a:rPr lang="en-GB" sz="1800" i="0" dirty="0">
                <a:solidFill>
                  <a:srgbClr val="FF0000"/>
                </a:solidFill>
                <a:effectLst/>
                <a:latin typeface="Calibri" panose="020F0502020204030204" pitchFamily="34" charset="0"/>
                <a:ea typeface="Calibri" panose="020F0502020204030204" pitchFamily="34" charset="0"/>
              </a:rPr>
              <a:t>, </a:t>
            </a:r>
            <a:r>
              <a:rPr lang="en-GB" sz="1800" i="0" dirty="0">
                <a:effectLst/>
                <a:latin typeface="Calibri" panose="020F0502020204030204" pitchFamily="34" charset="0"/>
                <a:ea typeface="Calibri" panose="020F0502020204030204" pitchFamily="34" charset="0"/>
              </a:rPr>
              <a:t>especially with the economic climate in 2023. Price sensitivity is crucial</a:t>
            </a:r>
            <a:r>
              <a:rPr lang="en-GB" sz="1800" i="0" dirty="0">
                <a:solidFill>
                  <a:srgbClr val="FF0000"/>
                </a:solidFill>
                <a:effectLst/>
                <a:latin typeface="Calibri" panose="020F0502020204030204" pitchFamily="34" charset="0"/>
                <a:ea typeface="Calibri" panose="020F0502020204030204" pitchFamily="34" charset="0"/>
              </a:rPr>
              <a:t>;</a:t>
            </a:r>
            <a:r>
              <a:rPr lang="en-GB" sz="1800" i="0" dirty="0">
                <a:effectLst/>
                <a:latin typeface="Calibri" panose="020F0502020204030204" pitchFamily="34" charset="0"/>
                <a:ea typeface="Calibri" panose="020F0502020204030204" pitchFamily="34" charset="0"/>
              </a:rPr>
              <a:t> with inflation driving up business costs companies may have to raise prices to protect their margins. Products or brands highly sensitive to price fluctuations may experience reduced sales volumes.</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A brand’s share of voice (SOV) also plays a vital role. Econometric agency Gain Theory suggests a close relationship between SOV </a:t>
            </a:r>
            <a:r>
              <a:rPr lang="en-GB" sz="1800" i="0" u="none" kern="1200" dirty="0">
                <a:solidFill>
                  <a:schemeClr val="tx1"/>
                </a:solidFill>
                <a:effectLst/>
                <a:latin typeface="Calibri" panose="020F0502020204030204" pitchFamily="34" charset="0"/>
                <a:ea typeface="Calibri" panose="020F0502020204030204" pitchFamily="34" charset="0"/>
                <a:cs typeface="+mn-cs"/>
              </a:rPr>
              <a:t>and reduced price sensitivity where a 10% increase in a brand’s SOV can result in a 5-20% reduction in its price sensitivity. This happens because strong brands, supported by advertising, can maintain market share and profit margins even with higher prices.</a:t>
            </a:r>
          </a:p>
          <a:p>
            <a:r>
              <a:rPr lang="en-GB" sz="1800" i="0" u="none" kern="1200" dirty="0">
                <a:solidFill>
                  <a:schemeClr val="tx1"/>
                </a:solidFill>
                <a:effectLst/>
                <a:latin typeface="Calibri" panose="020F0502020204030204" pitchFamily="34" charset="0"/>
                <a:ea typeface="Calibri" panose="020F0502020204030204" pitchFamily="34" charset="0"/>
                <a:cs typeface="+mn-cs"/>
              </a:rPr>
              <a:t> </a:t>
            </a:r>
          </a:p>
          <a:p>
            <a:r>
              <a:rPr lang="en-GB" sz="1800" i="0" dirty="0">
                <a:effectLst/>
                <a:latin typeface="Calibri" panose="020F0502020204030204" pitchFamily="34" charset="0"/>
                <a:ea typeface="Calibri" panose="020F0502020204030204" pitchFamily="34" charset="0"/>
              </a:rPr>
              <a:t>The supermarket category is an example of how sustaining excess SOV can lead to potential market share gains. This month’s Chart of the Month shows the major supermarkets’ linear TV share of voice for 2023 Q1 (green dots), compared with the first quarter of the previous five years (red dots) and plots this against their 2022 market shares. Analysis shows that bigger supermarkets tend to have a higher TV share of voice, but there are notable changes this year. Lidl and Ocado are investing in increasing Excess SOV on TV, Aldi is maintaining a high ESOV, Tesco also has an increased SOV but has a lower SOV than SOM, while Asda has seen a significant reduction in SOV relative to its market share.</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Given the current economic climate, being bold and strategic in pursuing excess share of voice could offer significant advantages for businesses.</a:t>
            </a:r>
          </a:p>
          <a:p>
            <a:r>
              <a:rPr lang="en-GB" sz="1800" i="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3</a:t>
            </a:fld>
            <a:endParaRPr lang="en-GB"/>
          </a:p>
        </p:txBody>
      </p:sp>
    </p:spTree>
    <p:extLst>
      <p:ext uri="{BB962C8B-B14F-4D97-AF65-F5344CB8AC3E}">
        <p14:creationId xmlns:p14="http://schemas.microsoft.com/office/powerpoint/2010/main" val="302957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err="1">
                <a:effectLst/>
                <a:latin typeface="Proxima Nova Rg"/>
                <a:ea typeface="Calibri" panose="020F0502020204030204" pitchFamily="34" charset="0"/>
                <a:cs typeface="Times New Roman" panose="02020603050405020304" pitchFamily="18" charset="0"/>
              </a:rPr>
              <a:t>Thinkbox’s</a:t>
            </a:r>
            <a:r>
              <a:rPr lang="en-GB" sz="1800" dirty="0">
                <a:effectLst/>
                <a:latin typeface="Proxima Nova Rg"/>
                <a:ea typeface="Calibri" panose="020F0502020204030204" pitchFamily="34" charset="0"/>
                <a:cs typeface="Times New Roman" panose="02020603050405020304" pitchFamily="18" charset="0"/>
              </a:rPr>
              <a:t> ‘Creative Drivers of Effectiveness’ study explores the factors most strongly linked to long-term memory encoding (LTME), a proven metric in driving decision making and future behaviour.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As one part of the study, research agency Neuro-Insight explored whether the duration of TV ads within their databank influenced both LTME and the emotional impact achieved.  This month’s Chart of the Month shows that 30 seconds is the optimal time to develop a narrative and build a strong connection with your audience and therefore deliver the greatest impact.</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Ads under 30 seconds often fail to create a strong connection with the audience and develop a compelling narrative, causing the audience to be less involved emotionally and therefore less likely to store these stories into memory.  Ads over 30 seconds were still memorable, however they lose their emotional impact slightly. LTME can be driven by pace, music and developing excitement but after 30 seconds these mechanisms can start to lose their strength.</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r>
              <a:rPr lang="en-GB" sz="1800" dirty="0">
                <a:effectLst/>
                <a:latin typeface="Proxima Nova Rg"/>
                <a:ea typeface="Calibri" panose="020F0502020204030204" pitchFamily="34" charset="0"/>
                <a:cs typeface="Times New Roman" panose="02020603050405020304" pitchFamily="18" charset="0"/>
              </a:rPr>
              <a:t>For more insight into what factors to consider when it comes to creative executions, check out ‘Creative Drivers of Effectiveness’. </a:t>
            </a:r>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4</a:t>
            </a:fld>
            <a:endParaRPr lang="en-GB"/>
          </a:p>
        </p:txBody>
      </p:sp>
    </p:spTree>
    <p:extLst>
      <p:ext uri="{BB962C8B-B14F-4D97-AF65-F5344CB8AC3E}">
        <p14:creationId xmlns:p14="http://schemas.microsoft.com/office/powerpoint/2010/main" val="255564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‘BVOD Almighty: Reach and Return’</a:t>
            </a:r>
            <a:r>
              <a:rPr lang="en-US" sz="1800" dirty="0">
                <a:solidFill>
                  <a:srgbClr val="FF0000"/>
                </a:solidFill>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(2022) identified a segment which is key to BVOD’s incremental reach. This ‘middle tier’ of viewers accounts for 7% of linear TV viewing, but makes up 28% of BVOD consumption, making them a vital audience to extend campaigns through BVOD. As a result, we call them the ‘Reach Extenders’.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This month’s Chart of the Month looks into this valuable audience further and shows the times that you are most likely to reach them. Analysis from Barb shows that the Reach Extenders’ peak viewing hours are 8-11pm, with a higher likelihood of viewing occurring at the weekend.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For more information on Reach Extenders and the key genres and shows that over index for this audience, check out our new Future Focus Report.</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5</a:t>
            </a:fld>
            <a:endParaRPr lang="en-GB" dirty="0"/>
          </a:p>
        </p:txBody>
      </p:sp>
    </p:spTree>
    <p:extLst>
      <p:ext uri="{BB962C8B-B14F-4D97-AF65-F5344CB8AC3E}">
        <p14:creationId xmlns:p14="http://schemas.microsoft.com/office/powerpoint/2010/main" val="41081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rPr>
              <a:t>This month’s Chart of the Month shows how TV has the ability to help drive societal change. </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Looking more closely at the motor sector, analysis from Nielsen Ad Intel shows the movement of TV expenditure towards the promotion of electric vehicles/hybrid cars and away from 4x4/SUV (sports utility vehicle)/Crossovers. Data shows that in 2022, electric vehicle/hybrid advertising was three quarters of the motors category’s linear TV investment compared to just 8% in 2018.</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38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This month’s Chart of the Month looks at the growth in TV expenditure in the B2B sector. According to Nielsen Ad Intel, B2B brands have more than doubled their investment in TV advertising over the past four years, reaching £108m in 2022.</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Analysis shows that there has been growth in TV expenditure from B2B advertisers each year across 2019 – 2021. This growth was also seen in 2022, a 9% increase from the previous year, with the largest spend attributed to web hosting firm </a:t>
            </a:r>
            <a:r>
              <a:rPr lang="en-GB" sz="1800" dirty="0" err="1">
                <a:effectLst/>
                <a:latin typeface="Calibri" panose="020F0502020204030204" pitchFamily="34" charset="0"/>
                <a:ea typeface="Calibri" panose="020F0502020204030204" pitchFamily="34" charset="0"/>
              </a:rPr>
              <a:t>Ionos</a:t>
            </a:r>
            <a:r>
              <a:rPr lang="en-GB" sz="1800" dirty="0">
                <a:effectLst/>
                <a:latin typeface="Calibri" panose="020F0502020204030204" pitchFamily="34" charset="0"/>
                <a:ea typeface="Calibri" panose="020F0502020204030204" pitchFamily="34" charset="0"/>
              </a:rPr>
              <a:t> By 1&amp;1, spending £13.5m in total (+194% vs. the previous year). Other top advertisers within the B2B sector include financial services company Sage Group (£13.4m), Intuit (£11.2m), accounting software service Xero (£8.4m), followed by NatWest who increased their spend by 326% to £7.2m.</a:t>
            </a:r>
          </a:p>
          <a:p>
            <a:r>
              <a:rPr lang="en-GB" sz="18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AF87405B-5B13-4883-8B1B-D3A55F57D209}" type="slidenum">
              <a:rPr lang="en-GB" smtClean="0"/>
              <a:t>7</a:t>
            </a:fld>
            <a:endParaRPr lang="en-GB"/>
          </a:p>
        </p:txBody>
      </p:sp>
    </p:spTree>
    <p:extLst>
      <p:ext uri="{BB962C8B-B14F-4D97-AF65-F5344CB8AC3E}">
        <p14:creationId xmlns:p14="http://schemas.microsoft.com/office/powerpoint/2010/main" val="235728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Calibri" panose="020F0502020204030204" pitchFamily="34" charset="0"/>
              </a:rPr>
              <a:t>Barb data allows us to dive into the detail of viewing patterns with great granularity. This month’s Chart of the Month breaks down viewing to the various platforms in terms of the average number of people watching per day (for at least 3 minutes) compared with the average time spent watching per viewer (i.e. only counting those who watched on that day).</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Analysis across 2022 shows that the commercial broadcasters (linear and on demand) collectively reach just over 33 million viewers every day, with each of those viewers watching for an average of 3hrs, 25 mins a day. The combined portfolio of BBC channels (linear and on demand) attracts the second largest volume of viewing, with 27 million daily reach and an average view time of just over 2 hours. YouTube is next, with a daily reach of 20 million people and a view time of 1hr 42 mins (Barb only measure in-home viewing, we estimate that YouTube would be circa. 25% larger in viewing time if out of home viewing was included).</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SVOD services such as Netflix has a daily reach of 12.4 million people and a view time of 1hr 47 mins, whilst other AVOD services (covering Chili, Rakuten TV, Samsung TV Plus, Red Bull TV, </a:t>
            </a:r>
            <a:r>
              <a:rPr lang="en-US" sz="1800" dirty="0" err="1">
                <a:effectLst/>
                <a:latin typeface="Calibri" panose="020F0502020204030204" pitchFamily="34" charset="0"/>
                <a:ea typeface="Calibri" panose="020F0502020204030204" pitchFamily="34" charset="0"/>
              </a:rPr>
              <a:t>TVPlayer</a:t>
            </a:r>
            <a:r>
              <a:rPr lang="en-US" sz="1800" dirty="0">
                <a:effectLst/>
                <a:latin typeface="Calibri" panose="020F0502020204030204" pitchFamily="34" charset="0"/>
                <a:ea typeface="Calibri" panose="020F0502020204030204" pitchFamily="34" charset="0"/>
              </a:rPr>
              <a:t>, Vevo, W4FREE, and </a:t>
            </a:r>
            <a:r>
              <a:rPr lang="en-US" sz="1800" dirty="0" err="1">
                <a:effectLst/>
                <a:latin typeface="Calibri" panose="020F0502020204030204" pitchFamily="34" charset="0"/>
                <a:ea typeface="Calibri" panose="020F0502020204030204" pitchFamily="34" charset="0"/>
              </a:rPr>
              <a:t>YuppTV</a:t>
            </a:r>
            <a:r>
              <a:rPr lang="en-US" sz="1800" dirty="0">
                <a:effectLst/>
                <a:latin typeface="Calibri" panose="020F0502020204030204" pitchFamily="34" charset="0"/>
                <a:ea typeface="Calibri" panose="020F0502020204030204" pitchFamily="34" charset="0"/>
              </a:rPr>
              <a:t>) have a collective average daily reach of 83,000 viewers and a view time of 38 mins a day.</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BF2D90E-523F-45FB-AEC1-23DAC667075A}" type="slidenum">
              <a:rPr lang="en-GB" smtClean="0"/>
              <a:t>8</a:t>
            </a:fld>
            <a:endParaRPr lang="en-GB"/>
          </a:p>
        </p:txBody>
      </p:sp>
    </p:spTree>
    <p:extLst>
      <p:ext uri="{BB962C8B-B14F-4D97-AF65-F5344CB8AC3E}">
        <p14:creationId xmlns:p14="http://schemas.microsoft.com/office/powerpoint/2010/main" val="194328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Analysis from Barb shows that people in the UK spent an average of 4 hours, 26 minutes a day viewing content during the final month of 2022. Using Barb’s definition of ‘total identified viewing’*, this month’s Chart of the Month shows that the majority of this viewing (2 hours, 57 minutes) was spent watching broadcaster channels and VOD services. Broadcaster TV also accounted for the highest monthly 4-screen reach (93.7%).</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In terms of devices, the TV set is the most popular screen for broadcaster viewing (2 hours, 54 minutes) and SVOD/AVOD viewing (37 minutes). For video-sharing services like YouTube, TV set viewing accounts for the smallest proportion (11.4 minutes), with three times as much video-sharing viewing taking place on other devices (34 minutes).</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Total identified viewing includes:</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broadcaster viewing</a:t>
            </a:r>
            <a:r>
              <a:rPr lang="en-US" sz="1800" dirty="0">
                <a:effectLst/>
                <a:latin typeface="Calibri" panose="020F0502020204030204" pitchFamily="34" charset="0"/>
                <a:ea typeface="Times New Roman" panose="02020603050405020304" pitchFamily="18" charset="0"/>
              </a:rPr>
              <a:t> – this represents the time spent watching linear broadcast TV channels and broadcaster-owned VOD services (BVOD). This includes live viewing, as well as pre- and post-broadcast viewing, and viewing to archive box-sets on a BVOD service. This is reported across four screens — TV sets, tablets, PCs, and smartphones — by gathering information about what is streamed through the home Wi-Fi network. For tagged services that share their own census level data with Barb, this includes any streaming regardless of whether it was through the home Wi-Fi network or not.</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SVOD/AVOD viewing</a:t>
            </a:r>
            <a:r>
              <a:rPr lang="en-US" sz="1800" dirty="0">
                <a:effectLst/>
                <a:latin typeface="Calibri" panose="020F0502020204030204" pitchFamily="34" charset="0"/>
                <a:ea typeface="Times New Roman" panose="02020603050405020304" pitchFamily="18" charset="0"/>
              </a:rPr>
              <a:t> – this covers 19 VOD services, notably Amazon Prime Video, Disney+, and Netflix. Viewing is reported on all four screens, although this only includes viewing through a home’s Wi-Fi network as these services are not tagged.</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video-sharing </a:t>
            </a:r>
            <a:r>
              <a:rPr lang="en-US" sz="1800" dirty="0">
                <a:effectLst/>
                <a:latin typeface="Calibri" panose="020F0502020204030204" pitchFamily="34" charset="0"/>
                <a:ea typeface="Times New Roman" panose="02020603050405020304" pitchFamily="18" charset="0"/>
              </a:rPr>
              <a:t>– this covers the use of platforms such as TikTok, Twitch, and YouTube. As with SVOD/AVOD viewing, reporting for video-sharing platforms only includes viewing through a home Wi-Fi network on all four screens.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9</a:t>
            </a:fld>
            <a:endParaRPr lang="en-GB"/>
          </a:p>
        </p:txBody>
      </p:sp>
    </p:spTree>
    <p:extLst>
      <p:ext uri="{BB962C8B-B14F-4D97-AF65-F5344CB8AC3E}">
        <p14:creationId xmlns:p14="http://schemas.microsoft.com/office/powerpoint/2010/main" val="2040310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16/10/2023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16/10/2023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16/10/2023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chart" Target="../charts/chart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GB" sz="2800" dirty="0"/>
              <a:t>Auditory attention more resilient to distraction than visual attention</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 Competing for Attention, GITR / Thinkbox, 2023, n=305</a:t>
            </a:r>
          </a:p>
        </p:txBody>
      </p:sp>
      <p:pic>
        <p:nvPicPr>
          <p:cNvPr id="7" name="Picture 6">
            <a:extLst>
              <a:ext uri="{FF2B5EF4-FFF2-40B4-BE49-F238E27FC236}">
                <a16:creationId xmlns:a16="http://schemas.microsoft.com/office/drawing/2014/main" id="{E1676F35-4420-D428-7BAE-13AD046B5656}"/>
              </a:ext>
            </a:extLst>
          </p:cNvPr>
          <p:cNvPicPr>
            <a:picLocks noChangeAspect="1"/>
          </p:cNvPicPr>
          <p:nvPr/>
        </p:nvPicPr>
        <p:blipFill>
          <a:blip r:embed="rId3"/>
          <a:stretch>
            <a:fillRect/>
          </a:stretch>
        </p:blipFill>
        <p:spPr>
          <a:xfrm>
            <a:off x="2527030" y="1188085"/>
            <a:ext cx="7137939" cy="3726573"/>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978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D4FA14-9952-335F-3702-431E509567C1}"/>
              </a:ext>
            </a:extLst>
          </p:cNvPr>
          <p:cNvSpPr>
            <a:spLocks noGrp="1"/>
          </p:cNvSpPr>
          <p:nvPr>
            <p:ph type="title"/>
          </p:nvPr>
        </p:nvSpPr>
        <p:spPr/>
        <p:txBody>
          <a:bodyPr>
            <a:normAutofit/>
          </a:bodyPr>
          <a:lstStyle/>
          <a:p>
            <a:r>
              <a:rPr lang="en-GB" sz="2600" dirty="0"/>
              <a:t>Different video channels sit at different ends of predictability spectrum</a:t>
            </a:r>
          </a:p>
        </p:txBody>
      </p:sp>
      <p:sp>
        <p:nvSpPr>
          <p:cNvPr id="6" name="Text Placeholder 5">
            <a:extLst>
              <a:ext uri="{FF2B5EF4-FFF2-40B4-BE49-F238E27FC236}">
                <a16:creationId xmlns:a16="http://schemas.microsoft.com/office/drawing/2014/main" id="{59EE352F-A9A2-0CDA-B053-01DE6DC583DC}"/>
              </a:ext>
            </a:extLst>
          </p:cNvPr>
          <p:cNvSpPr>
            <a:spLocks noGrp="1"/>
          </p:cNvSpPr>
          <p:nvPr>
            <p:ph type="body" sz="quarter" idx="15"/>
          </p:nvPr>
        </p:nvSpPr>
        <p:spPr/>
        <p:txBody>
          <a:bodyPr/>
          <a:lstStyle/>
          <a:p>
            <a:r>
              <a:rPr lang="en-GB" dirty="0"/>
              <a:t>Source: Media Mix Navigator, Sep. 2022, </a:t>
            </a:r>
            <a:r>
              <a:rPr lang="en-GB" dirty="0" err="1"/>
              <a:t>MediaCom</a:t>
            </a:r>
            <a:r>
              <a:rPr lang="en-GB" dirty="0"/>
              <a:t> / Wavemaker / Mindshare / Gain Theory</a:t>
            </a:r>
          </a:p>
          <a:p>
            <a:endParaRPr lang="en-GB" dirty="0"/>
          </a:p>
        </p:txBody>
      </p:sp>
      <p:pic>
        <p:nvPicPr>
          <p:cNvPr id="8" name="Picture 7">
            <a:extLst>
              <a:ext uri="{FF2B5EF4-FFF2-40B4-BE49-F238E27FC236}">
                <a16:creationId xmlns:a16="http://schemas.microsoft.com/office/drawing/2014/main" id="{67470671-9F3A-AA41-3BC0-6CBF59EB9800}"/>
              </a:ext>
            </a:extLst>
          </p:cNvPr>
          <p:cNvPicPr>
            <a:picLocks noChangeAspect="1"/>
          </p:cNvPicPr>
          <p:nvPr/>
        </p:nvPicPr>
        <p:blipFill>
          <a:blip r:embed="rId3"/>
          <a:stretch>
            <a:fillRect/>
          </a:stretch>
        </p:blipFill>
        <p:spPr>
          <a:xfrm>
            <a:off x="1121675" y="1110264"/>
            <a:ext cx="9840698" cy="38581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5544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0D6E-C2C2-516F-89E4-F9D8FC3FA84D}"/>
              </a:ext>
            </a:extLst>
          </p:cNvPr>
          <p:cNvSpPr>
            <a:spLocks noGrp="1"/>
          </p:cNvSpPr>
          <p:nvPr>
            <p:ph type="title"/>
          </p:nvPr>
        </p:nvSpPr>
        <p:spPr/>
        <p:txBody>
          <a:bodyPr>
            <a:normAutofit/>
          </a:bodyPr>
          <a:lstStyle/>
          <a:p>
            <a:r>
              <a:rPr lang="en-GB" sz="2800" dirty="0"/>
              <a:t>Creativity is the biggest advertising profitability multiplier within our control</a:t>
            </a:r>
          </a:p>
        </p:txBody>
      </p:sp>
      <p:sp>
        <p:nvSpPr>
          <p:cNvPr id="3" name="Text Placeholder 2">
            <a:extLst>
              <a:ext uri="{FF2B5EF4-FFF2-40B4-BE49-F238E27FC236}">
                <a16:creationId xmlns:a16="http://schemas.microsoft.com/office/drawing/2014/main" id="{F7EE1578-B1B4-875D-3EBF-044B6CAE87D1}"/>
              </a:ext>
            </a:extLst>
          </p:cNvPr>
          <p:cNvSpPr>
            <a:spLocks noGrp="1"/>
          </p:cNvSpPr>
          <p:nvPr>
            <p:ph type="body" sz="quarter" idx="15"/>
          </p:nvPr>
        </p:nvSpPr>
        <p:spPr>
          <a:xfrm>
            <a:off x="257175" y="5530121"/>
            <a:ext cx="11334817" cy="304800"/>
          </a:xfrm>
        </p:spPr>
        <p:txBody>
          <a:bodyPr/>
          <a:lstStyle/>
          <a:p>
            <a:r>
              <a:rPr lang="en-GB" dirty="0"/>
              <a:t>Source: The Drivers of Profitability, 2023, Paul Dyson </a:t>
            </a:r>
            <a:r>
              <a:rPr lang="en-GB"/>
              <a:t>- accelero, </a:t>
            </a:r>
            <a:r>
              <a:rPr lang="en-GB" dirty="0"/>
              <a:t>ROI multiplier = area of the circle </a:t>
            </a:r>
          </a:p>
        </p:txBody>
      </p:sp>
      <p:sp>
        <p:nvSpPr>
          <p:cNvPr id="11" name="Oval 10">
            <a:extLst>
              <a:ext uri="{FF2B5EF4-FFF2-40B4-BE49-F238E27FC236}">
                <a16:creationId xmlns:a16="http://schemas.microsoft.com/office/drawing/2014/main" id="{C45BC7BA-CA50-188B-8730-B5A24DB55472}"/>
              </a:ext>
            </a:extLst>
          </p:cNvPr>
          <p:cNvSpPr/>
          <p:nvPr/>
        </p:nvSpPr>
        <p:spPr>
          <a:xfrm>
            <a:off x="9070696" y="1943568"/>
            <a:ext cx="2160000" cy="216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72D87"/>
                </a:solidFill>
                <a:effectLst/>
                <a:uLnTx/>
                <a:uFillTx/>
                <a:latin typeface="Arial"/>
                <a:ea typeface="+mn-ea"/>
                <a:cs typeface="+mn-cs"/>
              </a:rPr>
              <a:t>X</a:t>
            </a:r>
            <a:r>
              <a:rPr kumimoji="0" lang="en-GB" sz="4400" b="1" i="0" u="none" strike="noStrike" kern="1200" cap="none" spc="0" normalizeH="0" baseline="0" noProof="0" dirty="0">
                <a:ln>
                  <a:noFill/>
                </a:ln>
                <a:solidFill>
                  <a:srgbClr val="372D87"/>
                </a:solidFill>
                <a:effectLst/>
                <a:uLnTx/>
                <a:uFillTx/>
                <a:latin typeface="Arial"/>
                <a:ea typeface="+mn-ea"/>
                <a:cs typeface="+mn-cs"/>
              </a:rPr>
              <a:t> 20</a:t>
            </a:r>
          </a:p>
        </p:txBody>
      </p:sp>
      <p:sp>
        <p:nvSpPr>
          <p:cNvPr id="21" name="TextBox 20">
            <a:extLst>
              <a:ext uri="{FF2B5EF4-FFF2-40B4-BE49-F238E27FC236}">
                <a16:creationId xmlns:a16="http://schemas.microsoft.com/office/drawing/2014/main" id="{71E2799F-14B2-8572-AD55-3D6768602236}"/>
              </a:ext>
            </a:extLst>
          </p:cNvPr>
          <p:cNvSpPr txBox="1"/>
          <p:nvPr/>
        </p:nvSpPr>
        <p:spPr>
          <a:xfrm>
            <a:off x="9525204" y="4467960"/>
            <a:ext cx="1250985" cy="33855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Brand size</a:t>
            </a:r>
          </a:p>
        </p:txBody>
      </p:sp>
      <p:sp>
        <p:nvSpPr>
          <p:cNvPr id="12" name="Oval 11">
            <a:extLst>
              <a:ext uri="{FF2B5EF4-FFF2-40B4-BE49-F238E27FC236}">
                <a16:creationId xmlns:a16="http://schemas.microsoft.com/office/drawing/2014/main" id="{A7E9C276-0904-5E36-78B8-93AF44E22176}"/>
              </a:ext>
            </a:extLst>
          </p:cNvPr>
          <p:cNvSpPr/>
          <p:nvPr/>
        </p:nvSpPr>
        <p:spPr>
          <a:xfrm>
            <a:off x="7274558" y="2429568"/>
            <a:ext cx="1674000" cy="1674000"/>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X</a:t>
            </a:r>
            <a:r>
              <a:rPr kumimoji="0" lang="en-GB" sz="3200" b="1" i="0" u="none" strike="noStrike" kern="1200" cap="none" spc="0" normalizeH="0" baseline="0" noProof="0" dirty="0">
                <a:ln>
                  <a:noFill/>
                </a:ln>
                <a:solidFill>
                  <a:prstClr val="white"/>
                </a:solidFill>
                <a:effectLst/>
                <a:uLnTx/>
                <a:uFillTx/>
                <a:latin typeface="Arial"/>
                <a:ea typeface="+mn-ea"/>
                <a:cs typeface="+mn-cs"/>
              </a:rPr>
              <a:t> 12</a:t>
            </a:r>
            <a:endParaRPr kumimoji="0" lang="en-GB" sz="6000" b="1"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23F86AD9-D1CB-24B3-C35E-667D1E38ADE4}"/>
              </a:ext>
            </a:extLst>
          </p:cNvPr>
          <p:cNvSpPr txBox="1"/>
          <p:nvPr/>
        </p:nvSpPr>
        <p:spPr>
          <a:xfrm>
            <a:off x="7349345" y="4472335"/>
            <a:ext cx="1516762" cy="30777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Creative quality</a:t>
            </a:r>
          </a:p>
        </p:txBody>
      </p:sp>
      <p:sp>
        <p:nvSpPr>
          <p:cNvPr id="13" name="Oval 12">
            <a:extLst>
              <a:ext uri="{FF2B5EF4-FFF2-40B4-BE49-F238E27FC236}">
                <a16:creationId xmlns:a16="http://schemas.microsoft.com/office/drawing/2014/main" id="{D2387A7F-ADB2-A2D6-FBB8-C893CFA2FB5D}"/>
              </a:ext>
            </a:extLst>
          </p:cNvPr>
          <p:cNvSpPr/>
          <p:nvPr/>
        </p:nvSpPr>
        <p:spPr>
          <a:xfrm>
            <a:off x="6087709" y="3023568"/>
            <a:ext cx="1080000" cy="108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200" b="1" i="0" u="none" strike="noStrike" kern="1200" cap="none" spc="0" normalizeH="0" baseline="0" noProof="0" dirty="0">
                <a:ln>
                  <a:noFill/>
                </a:ln>
                <a:solidFill>
                  <a:srgbClr val="372D87"/>
                </a:solidFill>
                <a:effectLst/>
                <a:uLnTx/>
                <a:uFillTx/>
                <a:latin typeface="Arial"/>
                <a:ea typeface="+mn-ea"/>
                <a:cs typeface="+mn-cs"/>
              </a:rPr>
              <a:t> 5</a:t>
            </a:r>
            <a:endParaRPr kumimoji="0" lang="en-GB" sz="4400" b="1" i="0" u="none" strike="noStrike" kern="1200" cap="none" spc="0" normalizeH="0" baseline="0" noProof="0" dirty="0">
              <a:ln>
                <a:noFill/>
              </a:ln>
              <a:solidFill>
                <a:srgbClr val="372D87"/>
              </a:solidFill>
              <a:effectLst/>
              <a:uLnTx/>
              <a:uFillTx/>
              <a:latin typeface="Arial"/>
              <a:ea typeface="+mn-ea"/>
              <a:cs typeface="+mn-cs"/>
            </a:endParaRPr>
          </a:p>
        </p:txBody>
      </p:sp>
      <p:sp>
        <p:nvSpPr>
          <p:cNvPr id="23" name="TextBox 22">
            <a:extLst>
              <a:ext uri="{FF2B5EF4-FFF2-40B4-BE49-F238E27FC236}">
                <a16:creationId xmlns:a16="http://schemas.microsoft.com/office/drawing/2014/main" id="{E967ACD9-A9DB-D124-4393-DC5C252E52C2}"/>
              </a:ext>
            </a:extLst>
          </p:cNvPr>
          <p:cNvSpPr txBox="1"/>
          <p:nvPr/>
        </p:nvSpPr>
        <p:spPr>
          <a:xfrm>
            <a:off x="6002217" y="4360238"/>
            <a:ext cx="1250984"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geographies</a:t>
            </a:r>
          </a:p>
        </p:txBody>
      </p:sp>
      <p:sp>
        <p:nvSpPr>
          <p:cNvPr id="14" name="Oval 13">
            <a:extLst>
              <a:ext uri="{FF2B5EF4-FFF2-40B4-BE49-F238E27FC236}">
                <a16:creationId xmlns:a16="http://schemas.microsoft.com/office/drawing/2014/main" id="{0A5EA811-DCA0-3727-DA09-39A3C62D170E}"/>
              </a:ext>
            </a:extLst>
          </p:cNvPr>
          <p:cNvSpPr/>
          <p:nvPr/>
        </p:nvSpPr>
        <p:spPr>
          <a:xfrm>
            <a:off x="5119473" y="3268368"/>
            <a:ext cx="835200" cy="835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a:t>
            </a:r>
            <a:r>
              <a:rPr kumimoji="0" lang="en-GB" sz="1100" b="1" i="0" u="none" strike="noStrike" kern="1200" cap="none" spc="0" normalizeH="0" baseline="0" noProof="0" dirty="0">
                <a:ln>
                  <a:noFill/>
                </a:ln>
                <a:solidFill>
                  <a:srgbClr val="372D87"/>
                </a:solidFill>
                <a:effectLst/>
                <a:uLnTx/>
                <a:uFillTx/>
                <a:latin typeface="Arial"/>
                <a:ea typeface="+mn-ea"/>
                <a:cs typeface="+mn-cs"/>
              </a:rPr>
              <a:t>3</a:t>
            </a:r>
            <a:endParaRPr kumimoji="0" lang="en-GB" sz="4000" b="1" i="0" u="none" strike="noStrike" kern="1200" cap="none" spc="0" normalizeH="0" baseline="0" noProof="0" dirty="0">
              <a:ln>
                <a:noFill/>
              </a:ln>
              <a:solidFill>
                <a:srgbClr val="372D87"/>
              </a:solidFill>
              <a:effectLst/>
              <a:uLnTx/>
              <a:uFillTx/>
              <a:latin typeface="Arial"/>
              <a:ea typeface="+mn-ea"/>
              <a:cs typeface="+mn-cs"/>
            </a:endParaRPr>
          </a:p>
        </p:txBody>
      </p:sp>
      <p:sp>
        <p:nvSpPr>
          <p:cNvPr id="24" name="TextBox 23">
            <a:extLst>
              <a:ext uri="{FF2B5EF4-FFF2-40B4-BE49-F238E27FC236}">
                <a16:creationId xmlns:a16="http://schemas.microsoft.com/office/drawing/2014/main" id="{68FC698E-E5E7-C22B-6F6B-8F9A8C9EF7DF}"/>
              </a:ext>
            </a:extLst>
          </p:cNvPr>
          <p:cNvSpPr txBox="1"/>
          <p:nvPr/>
        </p:nvSpPr>
        <p:spPr>
          <a:xfrm>
            <a:off x="4986199" y="4360238"/>
            <a:ext cx="1101748"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portfolios</a:t>
            </a:r>
          </a:p>
        </p:txBody>
      </p:sp>
      <p:sp>
        <p:nvSpPr>
          <p:cNvPr id="15" name="Oval 14">
            <a:extLst>
              <a:ext uri="{FF2B5EF4-FFF2-40B4-BE49-F238E27FC236}">
                <a16:creationId xmlns:a16="http://schemas.microsoft.com/office/drawing/2014/main" id="{D54097C9-829B-1925-ACCB-31D2735817E6}"/>
              </a:ext>
            </a:extLst>
          </p:cNvPr>
          <p:cNvSpPr/>
          <p:nvPr/>
        </p:nvSpPr>
        <p:spPr>
          <a:xfrm>
            <a:off x="4217377" y="3340368"/>
            <a:ext cx="763200" cy="763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050" b="1" i="0" u="none" strike="noStrike" kern="1200" cap="none" spc="0" normalizeH="0" baseline="0" noProof="0" dirty="0">
                <a:ln>
                  <a:noFill/>
                </a:ln>
                <a:solidFill>
                  <a:srgbClr val="372D87"/>
                </a:solidFill>
                <a:effectLst/>
                <a:uLnTx/>
                <a:uFillTx/>
                <a:latin typeface="Arial"/>
                <a:ea typeface="+mn-ea"/>
                <a:cs typeface="+mn-cs"/>
              </a:rPr>
              <a:t> 2.5</a:t>
            </a:r>
            <a:endParaRPr kumimoji="0" lang="en-GB" sz="3600" b="1" i="0" u="none" strike="noStrike" kern="1200" cap="none" spc="0" normalizeH="0" baseline="0" noProof="0" dirty="0">
              <a:ln>
                <a:noFill/>
              </a:ln>
              <a:solidFill>
                <a:srgbClr val="372D87"/>
              </a:solidFill>
              <a:effectLst/>
              <a:uLnTx/>
              <a:uFillTx/>
              <a:latin typeface="Arial"/>
              <a:ea typeface="+mn-ea"/>
              <a:cs typeface="+mn-cs"/>
            </a:endParaRPr>
          </a:p>
        </p:txBody>
      </p:sp>
      <p:sp>
        <p:nvSpPr>
          <p:cNvPr id="26" name="TextBox 25">
            <a:extLst>
              <a:ext uri="{FF2B5EF4-FFF2-40B4-BE49-F238E27FC236}">
                <a16:creationId xmlns:a16="http://schemas.microsoft.com/office/drawing/2014/main" id="{F299F3FF-8E5A-F5E2-C74A-0837C32DAAFB}"/>
              </a:ext>
            </a:extLst>
          </p:cNvPr>
          <p:cNvSpPr txBox="1"/>
          <p:nvPr/>
        </p:nvSpPr>
        <p:spPr>
          <a:xfrm>
            <a:off x="4193329" y="4437182"/>
            <a:ext cx="811296"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Multi-media</a:t>
            </a:r>
          </a:p>
        </p:txBody>
      </p:sp>
      <p:sp>
        <p:nvSpPr>
          <p:cNvPr id="17" name="Oval 16">
            <a:extLst>
              <a:ext uri="{FF2B5EF4-FFF2-40B4-BE49-F238E27FC236}">
                <a16:creationId xmlns:a16="http://schemas.microsoft.com/office/drawing/2014/main" id="{82DFAABC-9F7B-06D1-23D0-0C2935E82A48}"/>
              </a:ext>
            </a:extLst>
          </p:cNvPr>
          <p:cNvSpPr/>
          <p:nvPr/>
        </p:nvSpPr>
        <p:spPr>
          <a:xfrm>
            <a:off x="1958207" y="3491568"/>
            <a:ext cx="612000" cy="612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1.6</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7" name="TextBox 26">
            <a:extLst>
              <a:ext uri="{FF2B5EF4-FFF2-40B4-BE49-F238E27FC236}">
                <a16:creationId xmlns:a16="http://schemas.microsoft.com/office/drawing/2014/main" id="{E0D111C2-A0E7-AF21-DE33-AE2E66AFFA17}"/>
              </a:ext>
            </a:extLst>
          </p:cNvPr>
          <p:cNvSpPr txBox="1"/>
          <p:nvPr/>
        </p:nvSpPr>
        <p:spPr>
          <a:xfrm>
            <a:off x="1858559" y="4383322"/>
            <a:ext cx="811296" cy="5078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Cost / Product seasonality</a:t>
            </a:r>
          </a:p>
        </p:txBody>
      </p:sp>
      <p:sp>
        <p:nvSpPr>
          <p:cNvPr id="28" name="TextBox 27">
            <a:extLst>
              <a:ext uri="{FF2B5EF4-FFF2-40B4-BE49-F238E27FC236}">
                <a16:creationId xmlns:a16="http://schemas.microsoft.com/office/drawing/2014/main" id="{1A062120-0A69-4DDE-496B-CA8D94AF0919}"/>
              </a:ext>
            </a:extLst>
          </p:cNvPr>
          <p:cNvSpPr txBox="1"/>
          <p:nvPr/>
        </p:nvSpPr>
        <p:spPr>
          <a:xfrm>
            <a:off x="371475" y="1422352"/>
            <a:ext cx="6512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Potential multipliers of advertising profitability - (2023) </a:t>
            </a:r>
          </a:p>
        </p:txBody>
      </p:sp>
      <p:sp>
        <p:nvSpPr>
          <p:cNvPr id="18" name="Oval 17">
            <a:extLst>
              <a:ext uri="{FF2B5EF4-FFF2-40B4-BE49-F238E27FC236}">
                <a16:creationId xmlns:a16="http://schemas.microsoft.com/office/drawing/2014/main" id="{8842F010-A750-B5DB-BAE0-1341D45B06E2}"/>
              </a:ext>
            </a:extLst>
          </p:cNvPr>
          <p:cNvSpPr/>
          <p:nvPr/>
        </p:nvSpPr>
        <p:spPr>
          <a:xfrm>
            <a:off x="3418296" y="3419568"/>
            <a:ext cx="684000" cy="684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2.0</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17BB7F-4D57-8161-9EB5-8EF8A615EDD3}"/>
              </a:ext>
            </a:extLst>
          </p:cNvPr>
          <p:cNvSpPr txBox="1"/>
          <p:nvPr/>
        </p:nvSpPr>
        <p:spPr>
          <a:xfrm>
            <a:off x="3266531" y="4437182"/>
            <a:ext cx="987531"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Brand : Performance</a:t>
            </a:r>
          </a:p>
        </p:txBody>
      </p:sp>
      <p:sp>
        <p:nvSpPr>
          <p:cNvPr id="19" name="Oval 18">
            <a:extLst>
              <a:ext uri="{FF2B5EF4-FFF2-40B4-BE49-F238E27FC236}">
                <a16:creationId xmlns:a16="http://schemas.microsoft.com/office/drawing/2014/main" id="{D285CCCC-6F73-FF11-3F83-1C2C4179B9ED}"/>
              </a:ext>
            </a:extLst>
          </p:cNvPr>
          <p:cNvSpPr/>
          <p:nvPr/>
        </p:nvSpPr>
        <p:spPr>
          <a:xfrm>
            <a:off x="1322462" y="3574368"/>
            <a:ext cx="529200" cy="529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1.2</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0" name="TextBox 29">
            <a:extLst>
              <a:ext uri="{FF2B5EF4-FFF2-40B4-BE49-F238E27FC236}">
                <a16:creationId xmlns:a16="http://schemas.microsoft.com/office/drawing/2014/main" id="{C2225E26-0B34-D5FE-0481-2A59813850BB}"/>
              </a:ext>
            </a:extLst>
          </p:cNvPr>
          <p:cNvSpPr txBox="1"/>
          <p:nvPr/>
        </p:nvSpPr>
        <p:spPr>
          <a:xfrm>
            <a:off x="1093297" y="4452571"/>
            <a:ext cx="987531" cy="369332"/>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Laydown / Phasing</a:t>
            </a:r>
          </a:p>
        </p:txBody>
      </p:sp>
      <p:sp>
        <p:nvSpPr>
          <p:cNvPr id="20" name="Oval 19">
            <a:extLst>
              <a:ext uri="{FF2B5EF4-FFF2-40B4-BE49-F238E27FC236}">
                <a16:creationId xmlns:a16="http://schemas.microsoft.com/office/drawing/2014/main" id="{F8F84F36-81FB-2601-205A-CFBF40B4B6FA}"/>
              </a:ext>
            </a:extLst>
          </p:cNvPr>
          <p:cNvSpPr/>
          <p:nvPr/>
        </p:nvSpPr>
        <p:spPr>
          <a:xfrm>
            <a:off x="656270" y="3595968"/>
            <a:ext cx="507600" cy="5076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72D87"/>
                </a:solidFill>
                <a:effectLst/>
                <a:uLnTx/>
                <a:uFillTx/>
                <a:latin typeface="Arial"/>
                <a:ea typeface="+mn-ea"/>
                <a:cs typeface="+mn-cs"/>
              </a:rPr>
              <a:t>X</a:t>
            </a:r>
            <a:r>
              <a:rPr kumimoji="0" lang="en-GB" sz="900" b="1" i="0" u="none" strike="noStrike" kern="1200" cap="none" spc="0" normalizeH="0" baseline="0" noProof="0" dirty="0">
                <a:ln>
                  <a:noFill/>
                </a:ln>
                <a:solidFill>
                  <a:srgbClr val="372D87"/>
                </a:solidFill>
                <a:effectLst/>
                <a:uLnTx/>
                <a:uFillTx/>
                <a:latin typeface="Arial"/>
                <a:ea typeface="+mn-ea"/>
                <a:cs typeface="+mn-cs"/>
              </a:rPr>
              <a:t> 1.1</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1" name="TextBox 30">
            <a:extLst>
              <a:ext uri="{FF2B5EF4-FFF2-40B4-BE49-F238E27FC236}">
                <a16:creationId xmlns:a16="http://schemas.microsoft.com/office/drawing/2014/main" id="{B6818B0F-CF3D-052A-FFDE-EAA3A18CF1E9}"/>
              </a:ext>
            </a:extLst>
          </p:cNvPr>
          <p:cNvSpPr txBox="1"/>
          <p:nvPr/>
        </p:nvSpPr>
        <p:spPr>
          <a:xfrm>
            <a:off x="560783" y="4452571"/>
            <a:ext cx="698574" cy="36933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Target audience</a:t>
            </a:r>
          </a:p>
        </p:txBody>
      </p:sp>
      <p:sp>
        <p:nvSpPr>
          <p:cNvPr id="16" name="Oval 15">
            <a:extLst>
              <a:ext uri="{FF2B5EF4-FFF2-40B4-BE49-F238E27FC236}">
                <a16:creationId xmlns:a16="http://schemas.microsoft.com/office/drawing/2014/main" id="{D594038B-BD6B-588B-8580-7FAE00455504}"/>
              </a:ext>
            </a:extLst>
          </p:cNvPr>
          <p:cNvSpPr/>
          <p:nvPr/>
        </p:nvSpPr>
        <p:spPr>
          <a:xfrm>
            <a:off x="2670922" y="3473568"/>
            <a:ext cx="630000" cy="63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1.7</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2" name="TextBox 31">
            <a:extLst>
              <a:ext uri="{FF2B5EF4-FFF2-40B4-BE49-F238E27FC236}">
                <a16:creationId xmlns:a16="http://schemas.microsoft.com/office/drawing/2014/main" id="{7A105CBA-C6C2-68E7-5855-F4333666A60C}"/>
              </a:ext>
            </a:extLst>
          </p:cNvPr>
          <p:cNvSpPr txBox="1"/>
          <p:nvPr/>
        </p:nvSpPr>
        <p:spPr>
          <a:xfrm>
            <a:off x="2598567" y="4314072"/>
            <a:ext cx="774710" cy="6463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Budget setting across variants</a:t>
            </a:r>
          </a:p>
        </p:txBody>
      </p:sp>
      <p:pic>
        <p:nvPicPr>
          <p:cNvPr id="4" name="Picture 3">
            <a:extLst>
              <a:ext uri="{FF2B5EF4-FFF2-40B4-BE49-F238E27FC236}">
                <a16:creationId xmlns:a16="http://schemas.microsoft.com/office/drawing/2014/main" id="{0A1467A3-10C1-D247-3736-F3E3605A8276}"/>
              </a:ext>
            </a:extLst>
          </p:cNvPr>
          <p:cNvPicPr>
            <a:picLocks noChangeAspect="1"/>
          </p:cNvPicPr>
          <p:nvPr/>
        </p:nvPicPr>
        <p:blipFill>
          <a:blip r:embed="rId3"/>
          <a:stretch>
            <a:fillRect/>
          </a:stretch>
        </p:blipFill>
        <p:spPr>
          <a:xfrm>
            <a:off x="10128373" y="5045771"/>
            <a:ext cx="1905266" cy="724001"/>
          </a:xfrm>
          <a:prstGeom prst="rect">
            <a:avLst/>
          </a:prstGeom>
        </p:spPr>
      </p:pic>
    </p:spTree>
    <p:extLst>
      <p:ext uri="{BB962C8B-B14F-4D97-AF65-F5344CB8AC3E}">
        <p14:creationId xmlns:p14="http://schemas.microsoft.com/office/powerpoint/2010/main" val="14654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59EC-14BF-9F08-3E26-A8D85F179250}"/>
              </a:ext>
            </a:extLst>
          </p:cNvPr>
          <p:cNvSpPr>
            <a:spLocks noGrp="1"/>
          </p:cNvSpPr>
          <p:nvPr>
            <p:ph type="title"/>
          </p:nvPr>
        </p:nvSpPr>
        <p:spPr>
          <a:xfrm>
            <a:off x="370800" y="360000"/>
            <a:ext cx="11341099" cy="1021181"/>
          </a:xfrm>
        </p:spPr>
        <p:txBody>
          <a:bodyPr/>
          <a:lstStyle/>
          <a:p>
            <a:r>
              <a:rPr lang="en-GB" dirty="0"/>
              <a:t>Sustaining ESOV essential for brands in 2023</a:t>
            </a:r>
          </a:p>
        </p:txBody>
      </p:sp>
      <p:sp>
        <p:nvSpPr>
          <p:cNvPr id="3" name="Text Placeholder 2">
            <a:extLst>
              <a:ext uri="{FF2B5EF4-FFF2-40B4-BE49-F238E27FC236}">
                <a16:creationId xmlns:a16="http://schemas.microsoft.com/office/drawing/2014/main" id="{83CF2A9B-2B8B-7C08-ACFB-656DC20BCD1F}"/>
              </a:ext>
            </a:extLst>
          </p:cNvPr>
          <p:cNvSpPr>
            <a:spLocks noGrp="1"/>
          </p:cNvSpPr>
          <p:nvPr>
            <p:ph type="body" sz="quarter" idx="15"/>
          </p:nvPr>
        </p:nvSpPr>
        <p:spPr/>
        <p:txBody>
          <a:bodyPr/>
          <a:lstStyle/>
          <a:p>
            <a:r>
              <a:rPr lang="en-GB" dirty="0"/>
              <a:t>Source: BARB / ESM magazine / company financial reports </a:t>
            </a:r>
          </a:p>
          <a:p>
            <a:endParaRPr lang="en-GB" dirty="0"/>
          </a:p>
        </p:txBody>
      </p:sp>
      <p:graphicFrame>
        <p:nvGraphicFramePr>
          <p:cNvPr id="6" name="Chart 5">
            <a:extLst>
              <a:ext uri="{FF2B5EF4-FFF2-40B4-BE49-F238E27FC236}">
                <a16:creationId xmlns:a16="http://schemas.microsoft.com/office/drawing/2014/main" id="{F38767CB-963E-17A1-5909-20F7ABE9D386}"/>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Ocado | Logopedia | Fandom">
            <a:extLst>
              <a:ext uri="{FF2B5EF4-FFF2-40B4-BE49-F238E27FC236}">
                <a16:creationId xmlns:a16="http://schemas.microsoft.com/office/drawing/2014/main" id="{001F3032-CF17-45ED-9864-2E5E2C5EC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194" y="3513201"/>
            <a:ext cx="237008" cy="200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22FDBE-AD4C-C533-6E41-0411CC8BF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830" y="4753282"/>
            <a:ext cx="309890" cy="73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mp;S Logo">
            <a:extLst>
              <a:ext uri="{FF2B5EF4-FFF2-40B4-BE49-F238E27FC236}">
                <a16:creationId xmlns:a16="http://schemas.microsoft.com/office/drawing/2014/main" id="{5054D46D-3B00-BE1D-B0ED-5D00AE9FB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695" y="4513221"/>
            <a:ext cx="406401" cy="304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34096DC-5091-1C12-2DA5-FB42312832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3335" y="4249804"/>
            <a:ext cx="406401" cy="842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Co-operative brand - Wikipedia">
            <a:extLst>
              <a:ext uri="{FF2B5EF4-FFF2-40B4-BE49-F238E27FC236}">
                <a16:creationId xmlns:a16="http://schemas.microsoft.com/office/drawing/2014/main" id="{1AFE065D-9318-7D2E-91CF-E2B8FB8937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9153" y="4553040"/>
            <a:ext cx="191157" cy="2023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E11ED09-5417-239A-6DF7-8289E2B9B5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9312" y="2106933"/>
            <a:ext cx="310467" cy="3104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LDI Logo | ALDI US">
            <a:extLst>
              <a:ext uri="{FF2B5EF4-FFF2-40B4-BE49-F238E27FC236}">
                <a16:creationId xmlns:a16="http://schemas.microsoft.com/office/drawing/2014/main" id="{63FB8376-E2CE-2E25-C585-203093DC99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8947" y="2677160"/>
            <a:ext cx="290569" cy="3486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7153EE6-E373-819E-1677-28C2E12DE0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5649" y="4347816"/>
            <a:ext cx="451875" cy="1341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D304904-D076-0954-367E-383857617C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1943" y="3818591"/>
            <a:ext cx="720086" cy="1364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ED5D17FB-60D8-F756-802D-960D814D2E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03698" y="2599121"/>
            <a:ext cx="618152" cy="17409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orrisons Logo and symbol, meaning, history, PNG, brand">
            <a:extLst>
              <a:ext uri="{FF2B5EF4-FFF2-40B4-BE49-F238E27FC236}">
                <a16:creationId xmlns:a16="http://schemas.microsoft.com/office/drawing/2014/main" id="{BDA94D8F-7A72-314C-8E0D-D117EDA99A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4121" y="4046715"/>
            <a:ext cx="582929" cy="32789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A0CEACD4-788E-4ECE-A8FD-BAE08F721B7A}"/>
              </a:ext>
            </a:extLst>
          </p:cNvPr>
          <p:cNvCxnSpPr>
            <a:cxnSpLocks/>
          </p:cNvCxnSpPr>
          <p:nvPr/>
        </p:nvCxnSpPr>
        <p:spPr>
          <a:xfrm flipV="1">
            <a:off x="1738221" y="3903528"/>
            <a:ext cx="0" cy="689917"/>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2B13994-7117-9A02-B689-61B0C5BA03D7}"/>
              </a:ext>
            </a:extLst>
          </p:cNvPr>
          <p:cNvCxnSpPr>
            <a:cxnSpLocks/>
          </p:cNvCxnSpPr>
          <p:nvPr/>
        </p:nvCxnSpPr>
        <p:spPr>
          <a:xfrm flipV="1">
            <a:off x="3729011" y="2585104"/>
            <a:ext cx="0" cy="65042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A06029-91C1-7A31-20AB-84E1DC37AF4A}"/>
              </a:ext>
            </a:extLst>
          </p:cNvPr>
          <p:cNvCxnSpPr>
            <a:cxnSpLocks/>
          </p:cNvCxnSpPr>
          <p:nvPr/>
        </p:nvCxnSpPr>
        <p:spPr>
          <a:xfrm flipV="1">
            <a:off x="10416526" y="2748915"/>
            <a:ext cx="0" cy="413385"/>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B503EE-0072-5EC8-C280-953DA61966D2}"/>
              </a:ext>
            </a:extLst>
          </p:cNvPr>
          <p:cNvCxnSpPr>
            <a:cxnSpLocks/>
          </p:cNvCxnSpPr>
          <p:nvPr/>
        </p:nvCxnSpPr>
        <p:spPr>
          <a:xfrm>
            <a:off x="1965516" y="4580110"/>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CFF54BA-925E-9989-B624-CC0ACB12E716}"/>
              </a:ext>
            </a:extLst>
          </p:cNvPr>
          <p:cNvCxnSpPr>
            <a:cxnSpLocks/>
          </p:cNvCxnSpPr>
          <p:nvPr/>
        </p:nvCxnSpPr>
        <p:spPr>
          <a:xfrm>
            <a:off x="3201862" y="4484646"/>
            <a:ext cx="0" cy="13038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6E8F490-6B5D-E282-C23D-140070673E06}"/>
              </a:ext>
            </a:extLst>
          </p:cNvPr>
          <p:cNvCxnSpPr>
            <a:cxnSpLocks/>
          </p:cNvCxnSpPr>
          <p:nvPr/>
        </p:nvCxnSpPr>
        <p:spPr>
          <a:xfrm>
            <a:off x="6060950" y="3261360"/>
            <a:ext cx="0" cy="890184"/>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7BB97-B0C0-3413-3066-6C8CF5275FB6}"/>
              </a:ext>
            </a:extLst>
          </p:cNvPr>
          <p:cNvCxnSpPr>
            <a:cxnSpLocks/>
          </p:cNvCxnSpPr>
          <p:nvPr/>
        </p:nvCxnSpPr>
        <p:spPr>
          <a:xfrm flipV="1">
            <a:off x="1402080" y="1596390"/>
            <a:ext cx="9766935" cy="32499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27" name="Oval 1026">
            <a:extLst>
              <a:ext uri="{FF2B5EF4-FFF2-40B4-BE49-F238E27FC236}">
                <a16:creationId xmlns:a16="http://schemas.microsoft.com/office/drawing/2014/main" id="{2BEE9B38-6C03-6893-BA03-9136840A01ED}"/>
              </a:ext>
            </a:extLst>
          </p:cNvPr>
          <p:cNvSpPr/>
          <p:nvPr/>
        </p:nvSpPr>
        <p:spPr>
          <a:xfrm>
            <a:off x="5359290" y="1489696"/>
            <a:ext cx="229453" cy="239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1" name="Oval 1030">
            <a:extLst>
              <a:ext uri="{FF2B5EF4-FFF2-40B4-BE49-F238E27FC236}">
                <a16:creationId xmlns:a16="http://schemas.microsoft.com/office/drawing/2014/main" id="{9825AD84-A9EB-E0C7-9338-7244963997C6}"/>
              </a:ext>
            </a:extLst>
          </p:cNvPr>
          <p:cNvSpPr/>
          <p:nvPr/>
        </p:nvSpPr>
        <p:spPr>
          <a:xfrm>
            <a:off x="5359383" y="1867530"/>
            <a:ext cx="229360" cy="2394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3" name="TextBox 1">
            <a:extLst>
              <a:ext uri="{FF2B5EF4-FFF2-40B4-BE49-F238E27FC236}">
                <a16:creationId xmlns:a16="http://schemas.microsoft.com/office/drawing/2014/main" id="{7184FAF6-8832-F1E7-1E8C-BFE1B83E81BC}"/>
              </a:ext>
            </a:extLst>
          </p:cNvPr>
          <p:cNvSpPr txBox="1"/>
          <p:nvPr/>
        </p:nvSpPr>
        <p:spPr>
          <a:xfrm>
            <a:off x="5560380" y="1859618"/>
            <a:ext cx="2982885" cy="2552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Avg. 2018 to 2022 (Q1 only)</a:t>
            </a:r>
          </a:p>
        </p:txBody>
      </p:sp>
      <p:sp>
        <p:nvSpPr>
          <p:cNvPr id="1035" name="TextBox 1">
            <a:extLst>
              <a:ext uri="{FF2B5EF4-FFF2-40B4-BE49-F238E27FC236}">
                <a16:creationId xmlns:a16="http://schemas.microsoft.com/office/drawing/2014/main" id="{86E41D65-B3FE-6CD9-2BC6-866FDDDC3726}"/>
              </a:ext>
            </a:extLst>
          </p:cNvPr>
          <p:cNvSpPr txBox="1"/>
          <p:nvPr/>
        </p:nvSpPr>
        <p:spPr>
          <a:xfrm>
            <a:off x="5559006" y="1483873"/>
            <a:ext cx="1623283" cy="2394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Q1 2023</a:t>
            </a:r>
          </a:p>
        </p:txBody>
      </p:sp>
      <p:cxnSp>
        <p:nvCxnSpPr>
          <p:cNvPr id="1047" name="Straight Arrow Connector 1046">
            <a:extLst>
              <a:ext uri="{FF2B5EF4-FFF2-40B4-BE49-F238E27FC236}">
                <a16:creationId xmlns:a16="http://schemas.microsoft.com/office/drawing/2014/main" id="{3CD84892-64BB-AA1A-ED34-1E909937C6B2}"/>
              </a:ext>
            </a:extLst>
          </p:cNvPr>
          <p:cNvCxnSpPr>
            <a:cxnSpLocks/>
          </p:cNvCxnSpPr>
          <p:nvPr/>
        </p:nvCxnSpPr>
        <p:spPr>
          <a:xfrm>
            <a:off x="2490834" y="4297219"/>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48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02BEF-AE76-C0BC-75F7-6919B6AFF1F2}"/>
              </a:ext>
            </a:extLst>
          </p:cNvPr>
          <p:cNvSpPr>
            <a:spLocks noGrp="1"/>
          </p:cNvSpPr>
          <p:nvPr>
            <p:ph type="title"/>
          </p:nvPr>
        </p:nvSpPr>
        <p:spPr/>
        <p:txBody>
          <a:bodyPr/>
          <a:lstStyle/>
          <a:p>
            <a:r>
              <a:rPr lang="en-US" dirty="0"/>
              <a:t>30 second ads deliver the greatest impact </a:t>
            </a:r>
          </a:p>
        </p:txBody>
      </p:sp>
      <p:sp>
        <p:nvSpPr>
          <p:cNvPr id="6" name="Text Placeholder 5">
            <a:extLst>
              <a:ext uri="{FF2B5EF4-FFF2-40B4-BE49-F238E27FC236}">
                <a16:creationId xmlns:a16="http://schemas.microsoft.com/office/drawing/2014/main" id="{6EFF2263-C2B1-DD13-7527-1B5D20A9A87B}"/>
              </a:ext>
            </a:extLst>
          </p:cNvPr>
          <p:cNvSpPr>
            <a:spLocks noGrp="1"/>
          </p:cNvSpPr>
          <p:nvPr>
            <p:ph type="body" sz="quarter" idx="15"/>
          </p:nvPr>
        </p:nvSpPr>
        <p:spPr/>
        <p:txBody>
          <a:bodyPr/>
          <a:lstStyle/>
          <a:p>
            <a:r>
              <a:rPr lang="en-GB" sz="1000"/>
              <a:t>Source:  Creative Drivers of Effectiveness, 2023, Neuro-Insight/Thinkbox</a:t>
            </a:r>
          </a:p>
          <a:p>
            <a:endParaRPr lang="en-GB"/>
          </a:p>
        </p:txBody>
      </p:sp>
      <p:pic>
        <p:nvPicPr>
          <p:cNvPr id="49" name="Picture 48">
            <a:extLst>
              <a:ext uri="{FF2B5EF4-FFF2-40B4-BE49-F238E27FC236}">
                <a16:creationId xmlns:a16="http://schemas.microsoft.com/office/drawing/2014/main" id="{282DCA76-1DE7-6649-A58B-1DA3942002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5111" y="1116842"/>
            <a:ext cx="8938975" cy="4248273"/>
          </a:xfrm>
          <a:prstGeom prst="rect">
            <a:avLst/>
          </a:prstGeom>
        </p:spPr>
      </p:pic>
    </p:spTree>
    <p:extLst>
      <p:ext uri="{BB962C8B-B14F-4D97-AF65-F5344CB8AC3E}">
        <p14:creationId xmlns:p14="http://schemas.microsoft.com/office/powerpoint/2010/main" val="50915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CBB0-EB64-71F1-50CE-D877A42B8B6B}"/>
              </a:ext>
            </a:extLst>
          </p:cNvPr>
          <p:cNvSpPr>
            <a:spLocks noGrp="1"/>
          </p:cNvSpPr>
          <p:nvPr>
            <p:ph type="title"/>
          </p:nvPr>
        </p:nvSpPr>
        <p:spPr/>
        <p:txBody>
          <a:bodyPr/>
          <a:lstStyle/>
          <a:p>
            <a:r>
              <a:rPr lang="en-GB" dirty="0"/>
              <a:t>Late evenings and weekends are valuable dayparts when targeting ‘Reach Extenders’</a:t>
            </a:r>
          </a:p>
        </p:txBody>
      </p:sp>
      <p:sp>
        <p:nvSpPr>
          <p:cNvPr id="3" name="Text Placeholder 2">
            <a:extLst>
              <a:ext uri="{FF2B5EF4-FFF2-40B4-BE49-F238E27FC236}">
                <a16:creationId xmlns:a16="http://schemas.microsoft.com/office/drawing/2014/main" id="{EFD09B86-EBB4-497A-77C8-2E451A2B4900}"/>
              </a:ext>
            </a:extLst>
          </p:cNvPr>
          <p:cNvSpPr>
            <a:spLocks noGrp="1"/>
          </p:cNvSpPr>
          <p:nvPr>
            <p:ph type="body" sz="quarter" idx="15"/>
          </p:nvPr>
        </p:nvSpPr>
        <p:spPr/>
        <p:txBody>
          <a:bodyPr/>
          <a:lstStyle/>
          <a:p>
            <a:r>
              <a:rPr lang="en-GB" dirty="0"/>
              <a:t>Source: Barb Q3 2022, commercial linear &amp; BVOD, ‘Reach Extender’ index vs all adults.</a:t>
            </a:r>
          </a:p>
        </p:txBody>
      </p:sp>
      <p:graphicFrame>
        <p:nvGraphicFramePr>
          <p:cNvPr id="6" name="Table 5">
            <a:extLst>
              <a:ext uri="{FF2B5EF4-FFF2-40B4-BE49-F238E27FC236}">
                <a16:creationId xmlns:a16="http://schemas.microsoft.com/office/drawing/2014/main" id="{71B37619-C1C0-4A5D-6088-C903DA424AFF}"/>
              </a:ext>
            </a:extLst>
          </p:cNvPr>
          <p:cNvGraphicFramePr>
            <a:graphicFrameLocks noGrp="1"/>
          </p:cNvGraphicFramePr>
          <p:nvPr/>
        </p:nvGraphicFramePr>
        <p:xfrm>
          <a:off x="696001" y="1386778"/>
          <a:ext cx="10799997" cy="3060896"/>
        </p:xfrm>
        <a:graphic>
          <a:graphicData uri="http://schemas.openxmlformats.org/drawingml/2006/table">
            <a:tbl>
              <a:tblPr/>
              <a:tblGrid>
                <a:gridCol w="818277">
                  <a:extLst>
                    <a:ext uri="{9D8B030D-6E8A-4147-A177-3AD203B41FA5}">
                      <a16:colId xmlns:a16="http://schemas.microsoft.com/office/drawing/2014/main" val="1806483096"/>
                    </a:ext>
                  </a:extLst>
                </a:gridCol>
                <a:gridCol w="415905">
                  <a:extLst>
                    <a:ext uri="{9D8B030D-6E8A-4147-A177-3AD203B41FA5}">
                      <a16:colId xmlns:a16="http://schemas.microsoft.com/office/drawing/2014/main" val="1538823417"/>
                    </a:ext>
                  </a:extLst>
                </a:gridCol>
                <a:gridCol w="415905">
                  <a:extLst>
                    <a:ext uri="{9D8B030D-6E8A-4147-A177-3AD203B41FA5}">
                      <a16:colId xmlns:a16="http://schemas.microsoft.com/office/drawing/2014/main" val="79622860"/>
                    </a:ext>
                  </a:extLst>
                </a:gridCol>
                <a:gridCol w="415905">
                  <a:extLst>
                    <a:ext uri="{9D8B030D-6E8A-4147-A177-3AD203B41FA5}">
                      <a16:colId xmlns:a16="http://schemas.microsoft.com/office/drawing/2014/main" val="2756284042"/>
                    </a:ext>
                  </a:extLst>
                </a:gridCol>
                <a:gridCol w="415905">
                  <a:extLst>
                    <a:ext uri="{9D8B030D-6E8A-4147-A177-3AD203B41FA5}">
                      <a16:colId xmlns:a16="http://schemas.microsoft.com/office/drawing/2014/main" val="3069061691"/>
                    </a:ext>
                  </a:extLst>
                </a:gridCol>
                <a:gridCol w="415905">
                  <a:extLst>
                    <a:ext uri="{9D8B030D-6E8A-4147-A177-3AD203B41FA5}">
                      <a16:colId xmlns:a16="http://schemas.microsoft.com/office/drawing/2014/main" val="2202483552"/>
                    </a:ext>
                  </a:extLst>
                </a:gridCol>
                <a:gridCol w="415905">
                  <a:extLst>
                    <a:ext uri="{9D8B030D-6E8A-4147-A177-3AD203B41FA5}">
                      <a16:colId xmlns:a16="http://schemas.microsoft.com/office/drawing/2014/main" val="2440722257"/>
                    </a:ext>
                  </a:extLst>
                </a:gridCol>
                <a:gridCol w="415905">
                  <a:extLst>
                    <a:ext uri="{9D8B030D-6E8A-4147-A177-3AD203B41FA5}">
                      <a16:colId xmlns:a16="http://schemas.microsoft.com/office/drawing/2014/main" val="2570441528"/>
                    </a:ext>
                  </a:extLst>
                </a:gridCol>
                <a:gridCol w="415905">
                  <a:extLst>
                    <a:ext uri="{9D8B030D-6E8A-4147-A177-3AD203B41FA5}">
                      <a16:colId xmlns:a16="http://schemas.microsoft.com/office/drawing/2014/main" val="2589442507"/>
                    </a:ext>
                  </a:extLst>
                </a:gridCol>
                <a:gridCol w="415905">
                  <a:extLst>
                    <a:ext uri="{9D8B030D-6E8A-4147-A177-3AD203B41FA5}">
                      <a16:colId xmlns:a16="http://schemas.microsoft.com/office/drawing/2014/main" val="1293656484"/>
                    </a:ext>
                  </a:extLst>
                </a:gridCol>
                <a:gridCol w="415905">
                  <a:extLst>
                    <a:ext uri="{9D8B030D-6E8A-4147-A177-3AD203B41FA5}">
                      <a16:colId xmlns:a16="http://schemas.microsoft.com/office/drawing/2014/main" val="236201853"/>
                    </a:ext>
                  </a:extLst>
                </a:gridCol>
                <a:gridCol w="415905">
                  <a:extLst>
                    <a:ext uri="{9D8B030D-6E8A-4147-A177-3AD203B41FA5}">
                      <a16:colId xmlns:a16="http://schemas.microsoft.com/office/drawing/2014/main" val="2928495749"/>
                    </a:ext>
                  </a:extLst>
                </a:gridCol>
                <a:gridCol w="415905">
                  <a:extLst>
                    <a:ext uri="{9D8B030D-6E8A-4147-A177-3AD203B41FA5}">
                      <a16:colId xmlns:a16="http://schemas.microsoft.com/office/drawing/2014/main" val="3795462426"/>
                    </a:ext>
                  </a:extLst>
                </a:gridCol>
                <a:gridCol w="415905">
                  <a:extLst>
                    <a:ext uri="{9D8B030D-6E8A-4147-A177-3AD203B41FA5}">
                      <a16:colId xmlns:a16="http://schemas.microsoft.com/office/drawing/2014/main" val="1057430591"/>
                    </a:ext>
                  </a:extLst>
                </a:gridCol>
                <a:gridCol w="415905">
                  <a:extLst>
                    <a:ext uri="{9D8B030D-6E8A-4147-A177-3AD203B41FA5}">
                      <a16:colId xmlns:a16="http://schemas.microsoft.com/office/drawing/2014/main" val="2788663056"/>
                    </a:ext>
                  </a:extLst>
                </a:gridCol>
                <a:gridCol w="415905">
                  <a:extLst>
                    <a:ext uri="{9D8B030D-6E8A-4147-A177-3AD203B41FA5}">
                      <a16:colId xmlns:a16="http://schemas.microsoft.com/office/drawing/2014/main" val="1043662734"/>
                    </a:ext>
                  </a:extLst>
                </a:gridCol>
                <a:gridCol w="415905">
                  <a:extLst>
                    <a:ext uri="{9D8B030D-6E8A-4147-A177-3AD203B41FA5}">
                      <a16:colId xmlns:a16="http://schemas.microsoft.com/office/drawing/2014/main" val="1140841557"/>
                    </a:ext>
                  </a:extLst>
                </a:gridCol>
                <a:gridCol w="415905">
                  <a:extLst>
                    <a:ext uri="{9D8B030D-6E8A-4147-A177-3AD203B41FA5}">
                      <a16:colId xmlns:a16="http://schemas.microsoft.com/office/drawing/2014/main" val="2408719949"/>
                    </a:ext>
                  </a:extLst>
                </a:gridCol>
                <a:gridCol w="415905">
                  <a:extLst>
                    <a:ext uri="{9D8B030D-6E8A-4147-A177-3AD203B41FA5}">
                      <a16:colId xmlns:a16="http://schemas.microsoft.com/office/drawing/2014/main" val="368058766"/>
                    </a:ext>
                  </a:extLst>
                </a:gridCol>
                <a:gridCol w="415905">
                  <a:extLst>
                    <a:ext uri="{9D8B030D-6E8A-4147-A177-3AD203B41FA5}">
                      <a16:colId xmlns:a16="http://schemas.microsoft.com/office/drawing/2014/main" val="3498904401"/>
                    </a:ext>
                  </a:extLst>
                </a:gridCol>
                <a:gridCol w="415905">
                  <a:extLst>
                    <a:ext uri="{9D8B030D-6E8A-4147-A177-3AD203B41FA5}">
                      <a16:colId xmlns:a16="http://schemas.microsoft.com/office/drawing/2014/main" val="773530581"/>
                    </a:ext>
                  </a:extLst>
                </a:gridCol>
                <a:gridCol w="415905">
                  <a:extLst>
                    <a:ext uri="{9D8B030D-6E8A-4147-A177-3AD203B41FA5}">
                      <a16:colId xmlns:a16="http://schemas.microsoft.com/office/drawing/2014/main" val="2324847461"/>
                    </a:ext>
                  </a:extLst>
                </a:gridCol>
                <a:gridCol w="415905">
                  <a:extLst>
                    <a:ext uri="{9D8B030D-6E8A-4147-A177-3AD203B41FA5}">
                      <a16:colId xmlns:a16="http://schemas.microsoft.com/office/drawing/2014/main" val="3760393837"/>
                    </a:ext>
                  </a:extLst>
                </a:gridCol>
                <a:gridCol w="415905">
                  <a:extLst>
                    <a:ext uri="{9D8B030D-6E8A-4147-A177-3AD203B41FA5}">
                      <a16:colId xmlns:a16="http://schemas.microsoft.com/office/drawing/2014/main" val="456681255"/>
                    </a:ext>
                  </a:extLst>
                </a:gridCol>
                <a:gridCol w="415905">
                  <a:extLst>
                    <a:ext uri="{9D8B030D-6E8A-4147-A177-3AD203B41FA5}">
                      <a16:colId xmlns:a16="http://schemas.microsoft.com/office/drawing/2014/main" val="1309469585"/>
                    </a:ext>
                  </a:extLst>
                </a:gridCol>
              </a:tblGrid>
              <a:tr h="301952">
                <a:tc gridSpan="25">
                  <a:txBody>
                    <a:bodyPr/>
                    <a:lstStyle/>
                    <a:p>
                      <a:pPr algn="ctr" fontAlgn="b"/>
                      <a:r>
                        <a:rPr lang="en-GB" sz="1000" b="1" i="0" u="none" strike="noStrike" dirty="0">
                          <a:solidFill>
                            <a:srgbClr val="FFFFFF"/>
                          </a:solidFill>
                          <a:effectLst/>
                          <a:latin typeface="+mn-lt"/>
                        </a:rPr>
                        <a:t>‘Reach Extenders’ index by daypart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194543"/>
                  </a:ext>
                </a:extLst>
              </a:tr>
              <a:tr h="342726">
                <a:tc>
                  <a:txBody>
                    <a:bodyPr/>
                    <a:lstStyle/>
                    <a:p>
                      <a:pPr algn="ctr" fontAlgn="b"/>
                      <a:r>
                        <a:rPr lang="en-GB" sz="1000" b="1" i="0" u="none" strike="noStrike" dirty="0">
                          <a:solidFill>
                            <a:srgbClr val="000000"/>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6am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7am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8am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9am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10am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11am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12pm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2pm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3pm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4pm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5pm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6pm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7pm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8pm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9pm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10pm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11pm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12am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2am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3am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4am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5am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8579571"/>
                  </a:ext>
                </a:extLst>
              </a:tr>
              <a:tr h="342726">
                <a:tc>
                  <a:txBody>
                    <a:bodyPr/>
                    <a:lstStyle/>
                    <a:p>
                      <a:pPr algn="ctr" fontAlgn="b"/>
                      <a:r>
                        <a:rPr lang="en-GB" sz="1000" b="1" i="0" u="none" strike="noStrike" dirty="0">
                          <a:solidFill>
                            <a:srgbClr val="000000"/>
                          </a:solidFill>
                          <a:effectLst/>
                          <a:latin typeface="+mn-lt"/>
                        </a:rPr>
                        <a:t>Monday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en-GB" sz="1000" b="0" i="0" u="none" strike="noStrike" dirty="0">
                          <a:solidFill>
                            <a:srgbClr val="000000"/>
                          </a:solidFill>
                          <a:effectLst/>
                          <a:latin typeface="+mn-lt"/>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ctr" fontAlgn="ctr"/>
                      <a:r>
                        <a:rPr lang="en-GB" sz="1000" b="0" i="0" u="none" strike="noStrike" dirty="0">
                          <a:solidFill>
                            <a:srgbClr val="000000"/>
                          </a:solidFill>
                          <a:effectLst/>
                          <a:latin typeface="+mn-lt"/>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07F"/>
                    </a:solidFill>
                  </a:tcPr>
                </a:tc>
                <a:tc>
                  <a:txBody>
                    <a:bodyPr/>
                    <a:lstStyle/>
                    <a:p>
                      <a:pPr algn="ctr" fontAlgn="ctr"/>
                      <a:r>
                        <a:rPr lang="en-GB" sz="1000" b="0" i="0" u="none" strike="noStrike" dirty="0">
                          <a:solidFill>
                            <a:srgbClr val="000000"/>
                          </a:solidFill>
                          <a:effectLst/>
                          <a:latin typeface="+mn-lt"/>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17C"/>
                    </a:solidFill>
                  </a:tcPr>
                </a:tc>
                <a:tc>
                  <a:txBody>
                    <a:bodyPr/>
                    <a:lstStyle/>
                    <a:p>
                      <a:pPr algn="ctr" fontAlgn="ctr"/>
                      <a:r>
                        <a:rPr lang="en-GB" sz="1000" b="0" i="0" u="none" strike="noStrike" dirty="0">
                          <a:solidFill>
                            <a:srgbClr val="000000"/>
                          </a:solidFill>
                          <a:effectLst/>
                          <a:latin typeface="+mn-lt"/>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ctr"/>
                      <a:r>
                        <a:rPr lang="en-GB" sz="1000" b="0" i="0" u="none" strike="noStrike" dirty="0">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ctr" fontAlgn="ctr"/>
                      <a:r>
                        <a:rPr lang="en-GB" sz="1000" b="0" i="0" u="none" strike="noStrike" dirty="0">
                          <a:solidFill>
                            <a:srgbClr val="000000"/>
                          </a:solidFill>
                          <a:effectLst/>
                          <a:latin typeface="+mn-lt"/>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ctr"/>
                      <a:r>
                        <a:rPr lang="en-GB" sz="1000" b="0" i="0" u="none" strike="noStrike" dirty="0">
                          <a:solidFill>
                            <a:srgbClr val="000000"/>
                          </a:solidFill>
                          <a:effectLst/>
                          <a:latin typeface="+mn-lt"/>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ctr"/>
                      <a:r>
                        <a:rPr lang="en-GB" sz="1000" b="0" i="0" u="none" strike="noStrike" dirty="0">
                          <a:solidFill>
                            <a:srgbClr val="000000"/>
                          </a:solidFill>
                          <a:effectLst/>
                          <a:latin typeface="+mn-lt"/>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extLst>
                  <a:ext uri="{0D108BD9-81ED-4DB2-BD59-A6C34878D82A}">
                    <a16:rowId xmlns:a16="http://schemas.microsoft.com/office/drawing/2014/main" val="2057030314"/>
                  </a:ext>
                </a:extLst>
              </a:tr>
              <a:tr h="342726">
                <a:tc>
                  <a:txBody>
                    <a:bodyPr/>
                    <a:lstStyle/>
                    <a:p>
                      <a:pPr algn="ctr" fontAlgn="b"/>
                      <a:r>
                        <a:rPr lang="en-GB" sz="1000" b="1" i="0" u="none" strike="noStrike" dirty="0">
                          <a:solidFill>
                            <a:srgbClr val="000000"/>
                          </a:solidFill>
                          <a:effectLst/>
                          <a:latin typeface="+mn-lt"/>
                        </a:rPr>
                        <a:t>Tuesday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C"/>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000" b="0" i="0" u="none" strike="noStrike" dirty="0">
                          <a:solidFill>
                            <a:srgbClr val="000000"/>
                          </a:solidFill>
                          <a:effectLst/>
                          <a:latin typeface="+mn-lt"/>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GB" sz="1000" b="0" i="0" u="none" strike="noStrike" dirty="0">
                          <a:solidFill>
                            <a:srgbClr val="000000"/>
                          </a:solidFill>
                          <a:effectLst/>
                          <a:latin typeface="+mn-lt"/>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GB" sz="1000" b="0" i="0" u="none" strike="noStrike" dirty="0">
                          <a:solidFill>
                            <a:srgbClr val="000000"/>
                          </a:solidFill>
                          <a:effectLst/>
                          <a:latin typeface="+mn-lt"/>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A7E"/>
                    </a:solidFill>
                  </a:tcPr>
                </a:tc>
                <a:tc>
                  <a:txBody>
                    <a:bodyPr/>
                    <a:lstStyle/>
                    <a:p>
                      <a:pPr algn="ctr" fontAlgn="ctr"/>
                      <a:r>
                        <a:rPr lang="en-GB" sz="1000" b="0" i="0" u="none" strike="noStrike" dirty="0">
                          <a:solidFill>
                            <a:srgbClr val="000000"/>
                          </a:solidFill>
                          <a:effectLst/>
                          <a:latin typeface="+mn-lt"/>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000" b="0" i="0" u="none" strike="noStrike" dirty="0">
                          <a:solidFill>
                            <a:srgbClr val="000000"/>
                          </a:solidFill>
                          <a:effectLst/>
                          <a:latin typeface="+mn-lt"/>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F"/>
                    </a:solidFill>
                  </a:tcPr>
                </a:tc>
                <a:tc>
                  <a:txBody>
                    <a:bodyPr/>
                    <a:lstStyle/>
                    <a:p>
                      <a:pPr algn="ctr" fontAlgn="ctr"/>
                      <a:r>
                        <a:rPr lang="en-GB" sz="1000" b="0" i="0" u="none" strike="noStrike" dirty="0">
                          <a:solidFill>
                            <a:srgbClr val="000000"/>
                          </a:solidFill>
                          <a:effectLst/>
                          <a:latin typeface="+mn-lt"/>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en-GB" sz="1000" b="0" i="0" u="none" strike="noStrike" dirty="0">
                          <a:solidFill>
                            <a:srgbClr val="000000"/>
                          </a:solidFill>
                          <a:effectLst/>
                          <a:latin typeface="+mn-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79"/>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tc>
                  <a:txBody>
                    <a:bodyPr/>
                    <a:lstStyle/>
                    <a:p>
                      <a:pPr algn="ctr" fontAlgn="ctr"/>
                      <a:r>
                        <a:rPr lang="en-GB" sz="1000" b="0" i="0" u="none" strike="noStrike" dirty="0">
                          <a:solidFill>
                            <a:srgbClr val="000000"/>
                          </a:solidFill>
                          <a:effectLst/>
                          <a:latin typeface="+mn-lt"/>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46D"/>
                    </a:solidFill>
                  </a:tcPr>
                </a:tc>
                <a:tc>
                  <a:txBody>
                    <a:bodyPr/>
                    <a:lstStyle/>
                    <a:p>
                      <a:pPr algn="ctr" fontAlgn="ctr"/>
                      <a:r>
                        <a:rPr lang="en-GB" sz="1000" b="0" i="0" u="none" strike="noStrike" dirty="0">
                          <a:solidFill>
                            <a:srgbClr val="000000"/>
                          </a:solidFill>
                          <a:effectLst/>
                          <a:latin typeface="+mn-lt"/>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extLst>
                  <a:ext uri="{0D108BD9-81ED-4DB2-BD59-A6C34878D82A}">
                    <a16:rowId xmlns:a16="http://schemas.microsoft.com/office/drawing/2014/main" val="188253891"/>
                  </a:ext>
                </a:extLst>
              </a:tr>
              <a:tr h="342726">
                <a:tc>
                  <a:txBody>
                    <a:bodyPr/>
                    <a:lstStyle/>
                    <a:p>
                      <a:pPr algn="ctr" fontAlgn="b"/>
                      <a:r>
                        <a:rPr lang="en-GB" sz="1000" b="1" i="0" u="none" strike="noStrike" dirty="0">
                          <a:solidFill>
                            <a:srgbClr val="000000"/>
                          </a:solidFill>
                          <a:effectLst/>
                          <a:latin typeface="+mn-lt"/>
                        </a:rPr>
                        <a:t>Wednesday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7F"/>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ctr"/>
                      <a:r>
                        <a:rPr lang="en-GB" sz="1000" b="0" i="0" u="none" strike="noStrike" dirty="0">
                          <a:solidFill>
                            <a:srgbClr val="000000"/>
                          </a:solidFill>
                          <a:effectLst/>
                          <a:latin typeface="+mn-lt"/>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ctr" fontAlgn="ctr"/>
                      <a:r>
                        <a:rPr lang="en-GB" sz="1000" b="0" i="0" u="none" strike="noStrike" dirty="0">
                          <a:solidFill>
                            <a:srgbClr val="000000"/>
                          </a:solidFill>
                          <a:effectLst/>
                          <a:latin typeface="+mn-lt"/>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ctr"/>
                      <a:r>
                        <a:rPr lang="en-GB" sz="1000" b="0" i="0" u="none" strike="noStrike" dirty="0">
                          <a:solidFill>
                            <a:srgbClr val="000000"/>
                          </a:solidFill>
                          <a:effectLst/>
                          <a:latin typeface="+mn-lt"/>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ctr" fontAlgn="ctr"/>
                      <a:r>
                        <a:rPr lang="en-GB" sz="1000" b="0" i="0" u="none" strike="noStrike" dirty="0">
                          <a:solidFill>
                            <a:srgbClr val="000000"/>
                          </a:solidFill>
                          <a:effectLst/>
                          <a:latin typeface="+mn-lt"/>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ctr"/>
                      <a:r>
                        <a:rPr lang="en-GB" sz="1000" b="0" i="0" u="none" strike="noStrike" dirty="0">
                          <a:solidFill>
                            <a:srgbClr val="000000"/>
                          </a:solidFill>
                          <a:effectLst/>
                          <a:latin typeface="+mn-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000" b="0" i="0" u="none" strike="noStrike" dirty="0">
                          <a:solidFill>
                            <a:srgbClr val="000000"/>
                          </a:solidFill>
                          <a:effectLst/>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ctr"/>
                      <a:r>
                        <a:rPr lang="en-GB" sz="1000" b="0" i="0" u="none" strike="noStrike" dirty="0">
                          <a:solidFill>
                            <a:srgbClr val="000000"/>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0"/>
                    </a:solidFill>
                  </a:tcPr>
                </a:tc>
                <a:tc>
                  <a:txBody>
                    <a:bodyPr/>
                    <a:lstStyle/>
                    <a:p>
                      <a:pPr algn="ctr" fontAlgn="ctr"/>
                      <a:r>
                        <a:rPr lang="en-GB" sz="1000" b="0" i="0" u="none" strike="noStrike" dirty="0">
                          <a:solidFill>
                            <a:srgbClr val="000000"/>
                          </a:solidFill>
                          <a:effectLst/>
                          <a:latin typeface="+mn-lt"/>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ctr"/>
                      <a:r>
                        <a:rPr lang="en-GB" sz="10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670"/>
                    </a:solidFill>
                  </a:tcPr>
                </a:tc>
                <a:tc>
                  <a:txBody>
                    <a:bodyPr/>
                    <a:lstStyle/>
                    <a:p>
                      <a:pPr algn="ctr" fontAlgn="ctr"/>
                      <a:r>
                        <a:rPr lang="en-GB" sz="10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extLst>
                  <a:ext uri="{0D108BD9-81ED-4DB2-BD59-A6C34878D82A}">
                    <a16:rowId xmlns:a16="http://schemas.microsoft.com/office/drawing/2014/main" val="2973354167"/>
                  </a:ext>
                </a:extLst>
              </a:tr>
              <a:tr h="342726">
                <a:tc>
                  <a:txBody>
                    <a:bodyPr/>
                    <a:lstStyle/>
                    <a:p>
                      <a:pPr algn="ctr" fontAlgn="b"/>
                      <a:r>
                        <a:rPr lang="en-GB" sz="1000" b="1" i="0" u="none" strike="noStrike" dirty="0">
                          <a:solidFill>
                            <a:srgbClr val="000000"/>
                          </a:solidFill>
                          <a:effectLst/>
                          <a:latin typeface="+mn-lt"/>
                        </a:rPr>
                        <a:t>Thursday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C"/>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000" b="0" i="0" u="none" strike="noStrike" dirty="0">
                          <a:solidFill>
                            <a:srgbClr val="000000"/>
                          </a:solidFill>
                          <a:effectLst/>
                          <a:latin typeface="+mn-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ctr" fontAlgn="ctr"/>
                      <a:r>
                        <a:rPr lang="en-GB" sz="1000" b="0" i="0" u="none" strike="noStrike" dirty="0">
                          <a:solidFill>
                            <a:srgbClr val="000000"/>
                          </a:solidFill>
                          <a:effectLst/>
                          <a:latin typeface="+mn-lt"/>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ctr" fontAlgn="ctr"/>
                      <a:r>
                        <a:rPr lang="en-GB" sz="1000" b="0" i="0" u="none" strike="noStrike" dirty="0">
                          <a:solidFill>
                            <a:srgbClr val="000000"/>
                          </a:solidFill>
                          <a:effectLst/>
                          <a:latin typeface="+mn-lt"/>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7F"/>
                    </a:solidFill>
                  </a:tcPr>
                </a:tc>
                <a:tc>
                  <a:txBody>
                    <a:bodyPr/>
                    <a:lstStyle/>
                    <a:p>
                      <a:pPr algn="ctr" fontAlgn="ctr"/>
                      <a:r>
                        <a:rPr lang="en-GB" sz="1000" b="0" i="0" u="none" strike="noStrike" dirty="0">
                          <a:solidFill>
                            <a:srgbClr val="000000"/>
                          </a:solidFill>
                          <a:effectLst/>
                          <a:latin typeface="+mn-lt"/>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37C"/>
                    </a:solidFill>
                  </a:tcPr>
                </a:tc>
                <a:tc>
                  <a:txBody>
                    <a:bodyPr/>
                    <a:lstStyle/>
                    <a:p>
                      <a:pPr algn="ctr" fontAlgn="ctr"/>
                      <a:r>
                        <a:rPr lang="en-GB" sz="1000" b="0" i="0" u="none" strike="noStrike" dirty="0">
                          <a:solidFill>
                            <a:srgbClr val="000000"/>
                          </a:solidFill>
                          <a:effectLst/>
                          <a:latin typeface="+mn-lt"/>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ctr" fontAlgn="ctr"/>
                      <a:r>
                        <a:rPr lang="en-GB" sz="1000" b="0" i="0" u="none" strike="noStrike" dirty="0">
                          <a:solidFill>
                            <a:srgbClr val="000000"/>
                          </a:solidFill>
                          <a:effectLst/>
                          <a:latin typeface="+mn-lt"/>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ctr" fontAlgn="ctr"/>
                      <a:r>
                        <a:rPr lang="en-GB" sz="10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ctr" fontAlgn="ctr"/>
                      <a:r>
                        <a:rPr lang="en-GB" sz="1000" b="0" i="0" u="none" strike="noStrike" dirty="0">
                          <a:solidFill>
                            <a:srgbClr val="000000"/>
                          </a:solidFill>
                          <a:effectLst/>
                          <a:latin typeface="+mn-lt"/>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extLst>
                  <a:ext uri="{0D108BD9-81ED-4DB2-BD59-A6C34878D82A}">
                    <a16:rowId xmlns:a16="http://schemas.microsoft.com/office/drawing/2014/main" val="2900670097"/>
                  </a:ext>
                </a:extLst>
              </a:tr>
              <a:tr h="342726">
                <a:tc>
                  <a:txBody>
                    <a:bodyPr/>
                    <a:lstStyle/>
                    <a:p>
                      <a:pPr algn="ctr" fontAlgn="b"/>
                      <a:r>
                        <a:rPr lang="en-GB" sz="1000" b="1" i="0" u="none" strike="noStrike" dirty="0">
                          <a:solidFill>
                            <a:srgbClr val="000000"/>
                          </a:solidFill>
                          <a:effectLst/>
                          <a:latin typeface="+mn-lt"/>
                        </a:rPr>
                        <a:t>Friday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ctr" fontAlgn="ctr"/>
                      <a:r>
                        <a:rPr lang="en-GB" sz="1000" b="0" i="0" u="none" strike="noStrike" dirty="0">
                          <a:solidFill>
                            <a:srgbClr val="000000"/>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GB" sz="1000" b="0" i="0" u="none" strike="noStrike" dirty="0">
                          <a:solidFill>
                            <a:srgbClr val="000000"/>
                          </a:solidFill>
                          <a:effectLst/>
                          <a:latin typeface="+mn-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000" b="0" i="0" u="none" strike="noStrike" dirty="0">
                          <a:solidFill>
                            <a:srgbClr val="000000"/>
                          </a:solidFill>
                          <a:effectLst/>
                          <a:latin typeface="+mn-lt"/>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F"/>
                    </a:solidFill>
                  </a:tcPr>
                </a:tc>
                <a:tc>
                  <a:txBody>
                    <a:bodyPr/>
                    <a:lstStyle/>
                    <a:p>
                      <a:pPr algn="ctr" fontAlgn="ctr"/>
                      <a:r>
                        <a:rPr lang="en-GB" sz="1000" b="0" i="0" u="none" strike="noStrike" dirty="0">
                          <a:solidFill>
                            <a:srgbClr val="000000"/>
                          </a:solidFill>
                          <a:effectLst/>
                          <a:latin typeface="+mn-lt"/>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ctr" fontAlgn="ctr"/>
                      <a:r>
                        <a:rPr lang="en-GB" sz="1000" b="0" i="0" u="none" strike="noStrike" dirty="0">
                          <a:solidFill>
                            <a:srgbClr val="000000"/>
                          </a:solidFill>
                          <a:effectLst/>
                          <a:latin typeface="+mn-lt"/>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77D"/>
                    </a:solidFill>
                  </a:tcPr>
                </a:tc>
                <a:tc>
                  <a:txBody>
                    <a:bodyPr/>
                    <a:lstStyle/>
                    <a:p>
                      <a:pPr algn="ctr" fontAlgn="ctr"/>
                      <a:r>
                        <a:rPr lang="en-GB" sz="1000" b="0" i="0" u="none" strike="noStrike" dirty="0">
                          <a:solidFill>
                            <a:srgbClr val="000000"/>
                          </a:solidFill>
                          <a:effectLst/>
                          <a:latin typeface="+mn-lt"/>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7F"/>
                    </a:solidFill>
                  </a:tcPr>
                </a:tc>
                <a:tc>
                  <a:txBody>
                    <a:bodyPr/>
                    <a:lstStyle/>
                    <a:p>
                      <a:pPr algn="ctr" fontAlgn="ctr"/>
                      <a:r>
                        <a:rPr lang="en-GB" sz="1000" b="0" i="0" u="none" strike="noStrike" dirty="0">
                          <a:solidFill>
                            <a:srgbClr val="000000"/>
                          </a:solidFill>
                          <a:effectLst/>
                          <a:latin typeface="+mn-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c>
                  <a:txBody>
                    <a:bodyPr/>
                    <a:lstStyle/>
                    <a:p>
                      <a:pPr algn="ctr" fontAlgn="ctr"/>
                      <a:r>
                        <a:rPr lang="en-GB" sz="1000" b="0" i="0" u="none" strike="noStrike" dirty="0">
                          <a:solidFill>
                            <a:srgbClr val="000000"/>
                          </a:solidFill>
                          <a:effectLst/>
                          <a:latin typeface="+mn-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ctr" fontAlgn="ctr"/>
                      <a:r>
                        <a:rPr lang="en-GB" sz="1000" b="0" i="0" u="none" strike="noStrike" dirty="0">
                          <a:solidFill>
                            <a:srgbClr val="000000"/>
                          </a:solidFill>
                          <a:effectLst/>
                          <a:latin typeface="+mn-lt"/>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extLst>
                  <a:ext uri="{0D108BD9-81ED-4DB2-BD59-A6C34878D82A}">
                    <a16:rowId xmlns:a16="http://schemas.microsoft.com/office/drawing/2014/main" val="2108927341"/>
                  </a:ext>
                </a:extLst>
              </a:tr>
              <a:tr h="342726">
                <a:tc>
                  <a:txBody>
                    <a:bodyPr/>
                    <a:lstStyle/>
                    <a:p>
                      <a:pPr algn="ctr" fontAlgn="b"/>
                      <a:r>
                        <a:rPr lang="en-GB" sz="1000" b="1" i="0" u="none" strike="noStrike" dirty="0">
                          <a:solidFill>
                            <a:srgbClr val="000000"/>
                          </a:solidFill>
                          <a:effectLst/>
                          <a:latin typeface="+mn-lt"/>
                        </a:rPr>
                        <a:t>Saturday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ctr" fontAlgn="ctr"/>
                      <a:r>
                        <a:rPr lang="en-GB" sz="1000" b="0" i="0" u="none" strike="noStrike" dirty="0">
                          <a:solidFill>
                            <a:srgbClr val="000000"/>
                          </a:solidFill>
                          <a:effectLst/>
                          <a:latin typeface="+mn-lt"/>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ctr"/>
                      <a:r>
                        <a:rPr lang="en-GB" sz="1000" b="0" i="0" u="none" strike="noStrike" dirty="0">
                          <a:solidFill>
                            <a:srgbClr val="000000"/>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ctr"/>
                      <a:r>
                        <a:rPr lang="en-GB" sz="1000" b="0" i="0" u="none" strike="noStrike" dirty="0">
                          <a:solidFill>
                            <a:srgbClr val="000000"/>
                          </a:solidFill>
                          <a:effectLst/>
                          <a:latin typeface="+mn-lt"/>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en-GB" sz="1000" b="0" i="0" u="none" strike="noStrike" dirty="0">
                          <a:solidFill>
                            <a:srgbClr val="000000"/>
                          </a:solidFill>
                          <a:effectLst/>
                          <a:latin typeface="+mn-lt"/>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tc>
                  <a:txBody>
                    <a:bodyPr/>
                    <a:lstStyle/>
                    <a:p>
                      <a:pPr algn="ctr" fontAlgn="ctr"/>
                      <a:r>
                        <a:rPr lang="en-GB" sz="1000" b="0" i="0" u="none" strike="noStrike" dirty="0">
                          <a:solidFill>
                            <a:srgbClr val="000000"/>
                          </a:solidFill>
                          <a:effectLst/>
                          <a:latin typeface="+mn-lt"/>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ctr" fontAlgn="ctr"/>
                      <a:r>
                        <a:rPr lang="en-GB" sz="1000" b="0" i="0" u="none" strike="noStrike" dirty="0">
                          <a:solidFill>
                            <a:srgbClr val="000000"/>
                          </a:solidFill>
                          <a:effectLst/>
                          <a:latin typeface="+mn-lt"/>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ctr" fontAlgn="ctr"/>
                      <a:r>
                        <a:rPr lang="en-GB" sz="1000" b="0" i="0" u="none" strike="noStrike" dirty="0">
                          <a:solidFill>
                            <a:srgbClr val="000000"/>
                          </a:solidFill>
                          <a:effectLst/>
                          <a:latin typeface="+mn-lt"/>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F"/>
                    </a:solidFill>
                  </a:tcPr>
                </a:tc>
                <a:tc>
                  <a:txBody>
                    <a:bodyPr/>
                    <a:lstStyle/>
                    <a:p>
                      <a:pPr algn="ctr" fontAlgn="ctr"/>
                      <a:r>
                        <a:rPr lang="en-GB" sz="1000" b="0" i="0" u="none" strike="noStrike" dirty="0">
                          <a:solidFill>
                            <a:srgbClr val="000000"/>
                          </a:solidFill>
                          <a:effectLst/>
                          <a:latin typeface="+mn-lt"/>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383"/>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ctr"/>
                      <a:r>
                        <a:rPr lang="en-GB" sz="1000" b="0" i="0" u="none" strike="noStrike" dirty="0">
                          <a:solidFill>
                            <a:srgbClr val="000000"/>
                          </a:solidFill>
                          <a:effectLst/>
                          <a:latin typeface="+mn-lt"/>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6"/>
                    </a:solidFill>
                  </a:tcPr>
                </a:tc>
                <a:tc>
                  <a:txBody>
                    <a:bodyPr/>
                    <a:lstStyle/>
                    <a:p>
                      <a:pPr algn="ctr" fontAlgn="ctr"/>
                      <a:r>
                        <a:rPr lang="en-GB" sz="1000" b="0" i="0" u="none" strike="noStrike" dirty="0">
                          <a:solidFill>
                            <a:srgbClr val="000000"/>
                          </a:solidFill>
                          <a:effectLst/>
                          <a:latin typeface="+mn-lt"/>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ctr" fontAlgn="ctr"/>
                      <a:r>
                        <a:rPr lang="en-GB" sz="1000" b="0" i="0" u="none" strike="noStrike" dirty="0">
                          <a:solidFill>
                            <a:srgbClr val="000000"/>
                          </a:solidFill>
                          <a:effectLst/>
                          <a:latin typeface="+mn-lt"/>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extLst>
                  <a:ext uri="{0D108BD9-81ED-4DB2-BD59-A6C34878D82A}">
                    <a16:rowId xmlns:a16="http://schemas.microsoft.com/office/drawing/2014/main" val="1290445642"/>
                  </a:ext>
                </a:extLst>
              </a:tr>
              <a:tr h="359862">
                <a:tc>
                  <a:txBody>
                    <a:bodyPr/>
                    <a:lstStyle/>
                    <a:p>
                      <a:pPr algn="ctr" fontAlgn="b"/>
                      <a:r>
                        <a:rPr lang="en-GB" sz="1000" b="1" i="0" u="none" strike="noStrike" dirty="0">
                          <a:solidFill>
                            <a:srgbClr val="000000"/>
                          </a:solidFill>
                          <a:effectLst/>
                          <a:latin typeface="+mn-lt"/>
                        </a:rPr>
                        <a:t>Sunday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B7A"/>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482"/>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9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983"/>
                    </a:solidFill>
                  </a:tcPr>
                </a:tc>
                <a:tc>
                  <a:txBody>
                    <a:bodyPr/>
                    <a:lstStyle/>
                    <a:p>
                      <a:pPr algn="ctr" fontAlgn="ctr"/>
                      <a:r>
                        <a:rPr lang="en-GB" sz="1000" b="0" i="0" u="none" strike="noStrike" dirty="0">
                          <a:solidFill>
                            <a:srgbClr val="000000"/>
                          </a:solidFill>
                          <a:effectLst/>
                          <a:latin typeface="+mn-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A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283"/>
                    </a:solidFill>
                  </a:tcPr>
                </a:tc>
                <a:tc>
                  <a:txBody>
                    <a:bodyPr/>
                    <a:lstStyle/>
                    <a:p>
                      <a:pPr algn="ctr" fontAlgn="ctr"/>
                      <a:r>
                        <a:rPr lang="en-GB" sz="1000" b="0" i="0" u="none" strike="noStrike" dirty="0">
                          <a:solidFill>
                            <a:srgbClr val="000000"/>
                          </a:solidFill>
                          <a:effectLst/>
                          <a:latin typeface="+mn-lt"/>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F82"/>
                    </a:solidFill>
                  </a:tcPr>
                </a:tc>
                <a:tc>
                  <a:txBody>
                    <a:bodyPr/>
                    <a:lstStyle/>
                    <a:p>
                      <a:pPr algn="ctr" fontAlgn="ctr"/>
                      <a:r>
                        <a:rPr lang="en-GB" sz="1000" b="0" i="0" u="none" strike="noStrike" dirty="0">
                          <a:solidFill>
                            <a:srgbClr val="000000"/>
                          </a:solidFill>
                          <a:effectLst/>
                          <a:latin typeface="+mn-lt"/>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182"/>
                    </a:solidFill>
                  </a:tcPr>
                </a:tc>
                <a:tc>
                  <a:txBody>
                    <a:bodyPr/>
                    <a:lstStyle/>
                    <a:p>
                      <a:pPr algn="ctr" fontAlgn="ctr"/>
                      <a:r>
                        <a:rPr lang="en-GB" sz="1000" b="0" i="0" u="none" strike="noStrike" dirty="0">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F82"/>
                    </a:solidFill>
                  </a:tcPr>
                </a:tc>
                <a:tc>
                  <a:txBody>
                    <a:bodyPr/>
                    <a:lstStyle/>
                    <a:p>
                      <a:pPr algn="ctr" fontAlgn="ctr"/>
                      <a:r>
                        <a:rPr lang="en-GB" sz="1000" b="0" i="0" u="none" strike="noStrike" dirty="0">
                          <a:solidFill>
                            <a:srgbClr val="000000"/>
                          </a:solidFill>
                          <a:effectLst/>
                          <a:latin typeface="+mn-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E82"/>
                    </a:solidFill>
                  </a:tcPr>
                </a:tc>
                <a:tc>
                  <a:txBody>
                    <a:bodyPr/>
                    <a:lstStyle/>
                    <a:p>
                      <a:pPr algn="ctr" fontAlgn="ctr"/>
                      <a:r>
                        <a:rPr lang="en-GB" sz="1000" b="0" i="0" u="none" strike="noStrike" dirty="0">
                          <a:solidFill>
                            <a:srgbClr val="000000"/>
                          </a:solidFill>
                          <a:effectLst/>
                          <a:latin typeface="+mn-lt"/>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C81"/>
                    </a:solidFill>
                  </a:tcPr>
                </a:tc>
                <a:tc>
                  <a:txBody>
                    <a:bodyPr/>
                    <a:lstStyle/>
                    <a:p>
                      <a:pPr algn="ctr" fontAlgn="ctr"/>
                      <a:r>
                        <a:rPr lang="en-GB" sz="1000" b="0" i="0" u="none" strike="noStrike" dirty="0">
                          <a:solidFill>
                            <a:srgbClr val="000000"/>
                          </a:solidFill>
                          <a:effectLst/>
                          <a:latin typeface="+mn-lt"/>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D480"/>
                    </a:solidFill>
                  </a:tcPr>
                </a:tc>
                <a:tc>
                  <a:txBody>
                    <a:bodyPr/>
                    <a:lstStyle/>
                    <a:p>
                      <a:pPr algn="ctr" fontAlgn="ctr"/>
                      <a:r>
                        <a:rPr lang="en-GB" sz="1000" b="0" i="0" u="none" strike="noStrike" dirty="0">
                          <a:solidFill>
                            <a:srgbClr val="000000"/>
                          </a:solidFill>
                          <a:effectLst/>
                          <a:latin typeface="+mn-lt"/>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C7E"/>
                    </a:solidFill>
                  </a:tcPr>
                </a:tc>
                <a:tc>
                  <a:txBody>
                    <a:bodyPr/>
                    <a:lstStyle/>
                    <a:p>
                      <a:pPr algn="ctr" fontAlgn="ctr"/>
                      <a:r>
                        <a:rPr lang="en-GB" sz="1000" b="0" i="0" u="none" strike="noStrike" dirty="0">
                          <a:solidFill>
                            <a:srgbClr val="000000"/>
                          </a:solidFill>
                          <a:effectLst/>
                          <a:latin typeface="+mn-lt"/>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D480"/>
                    </a:solidFill>
                  </a:tcPr>
                </a:tc>
                <a:tc>
                  <a:txBody>
                    <a:bodyPr/>
                    <a:lstStyle/>
                    <a:p>
                      <a:pPr algn="ctr" fontAlgn="ctr"/>
                      <a:r>
                        <a:rPr lang="en-GB" sz="1000" b="0" i="0" u="none" strike="noStrike" dirty="0">
                          <a:solidFill>
                            <a:srgbClr val="000000"/>
                          </a:solidFill>
                          <a:effectLst/>
                          <a:latin typeface="+mn-lt"/>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082"/>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B84"/>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F7E"/>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777"/>
                    </a:solidFill>
                  </a:tcPr>
                </a:tc>
                <a:tc>
                  <a:txBody>
                    <a:bodyPr/>
                    <a:lstStyle/>
                    <a:p>
                      <a:pPr algn="ctr" fontAlgn="ctr"/>
                      <a:r>
                        <a:rPr lang="en-GB" sz="1000" b="0" i="0" u="none" strike="noStrike" dirty="0">
                          <a:solidFill>
                            <a:srgbClr val="000000"/>
                          </a:solidFill>
                          <a:effectLst/>
                          <a:latin typeface="+mn-lt"/>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7B6E"/>
                    </a:solidFill>
                  </a:tcPr>
                </a:tc>
                <a:tc>
                  <a:txBody>
                    <a:bodyPr/>
                    <a:lstStyle/>
                    <a:p>
                      <a:pPr algn="ctr" fontAlgn="ctr"/>
                      <a:r>
                        <a:rPr lang="en-GB" sz="10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r>
                        <a:rPr lang="en-GB" sz="1000" b="0" i="0" u="none" strike="noStrike" dirty="0">
                          <a:solidFill>
                            <a:srgbClr val="000000"/>
                          </a:solidFill>
                          <a:effectLst/>
                          <a:latin typeface="+mn-lt"/>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E75"/>
                    </a:solidFill>
                  </a:tcPr>
                </a:tc>
                <a:extLst>
                  <a:ext uri="{0D108BD9-81ED-4DB2-BD59-A6C34878D82A}">
                    <a16:rowId xmlns:a16="http://schemas.microsoft.com/office/drawing/2014/main" val="2310253764"/>
                  </a:ext>
                </a:extLst>
              </a:tr>
            </a:tbl>
          </a:graphicData>
        </a:graphic>
      </p:graphicFrame>
      <p:graphicFrame>
        <p:nvGraphicFramePr>
          <p:cNvPr id="5" name="Table 4">
            <a:extLst>
              <a:ext uri="{FF2B5EF4-FFF2-40B4-BE49-F238E27FC236}">
                <a16:creationId xmlns:a16="http://schemas.microsoft.com/office/drawing/2014/main" id="{1B926788-C255-76A0-1206-30D270B228A5}"/>
              </a:ext>
            </a:extLst>
          </p:cNvPr>
          <p:cNvGraphicFramePr>
            <a:graphicFrameLocks noGrp="1"/>
          </p:cNvGraphicFramePr>
          <p:nvPr/>
        </p:nvGraphicFramePr>
        <p:xfrm>
          <a:off x="3473449" y="4715894"/>
          <a:ext cx="5245100" cy="381000"/>
        </p:xfrm>
        <a:graphic>
          <a:graphicData uri="http://schemas.openxmlformats.org/drawingml/2006/table">
            <a:tbl>
              <a:tblPr/>
              <a:tblGrid>
                <a:gridCol w="749300">
                  <a:extLst>
                    <a:ext uri="{9D8B030D-6E8A-4147-A177-3AD203B41FA5}">
                      <a16:colId xmlns:a16="http://schemas.microsoft.com/office/drawing/2014/main" val="293192617"/>
                    </a:ext>
                  </a:extLst>
                </a:gridCol>
                <a:gridCol w="749300">
                  <a:extLst>
                    <a:ext uri="{9D8B030D-6E8A-4147-A177-3AD203B41FA5}">
                      <a16:colId xmlns:a16="http://schemas.microsoft.com/office/drawing/2014/main" val="2704822765"/>
                    </a:ext>
                  </a:extLst>
                </a:gridCol>
                <a:gridCol w="749300">
                  <a:extLst>
                    <a:ext uri="{9D8B030D-6E8A-4147-A177-3AD203B41FA5}">
                      <a16:colId xmlns:a16="http://schemas.microsoft.com/office/drawing/2014/main" val="133563077"/>
                    </a:ext>
                  </a:extLst>
                </a:gridCol>
                <a:gridCol w="749300">
                  <a:extLst>
                    <a:ext uri="{9D8B030D-6E8A-4147-A177-3AD203B41FA5}">
                      <a16:colId xmlns:a16="http://schemas.microsoft.com/office/drawing/2014/main" val="3018025374"/>
                    </a:ext>
                  </a:extLst>
                </a:gridCol>
                <a:gridCol w="749300">
                  <a:extLst>
                    <a:ext uri="{9D8B030D-6E8A-4147-A177-3AD203B41FA5}">
                      <a16:colId xmlns:a16="http://schemas.microsoft.com/office/drawing/2014/main" val="3867791230"/>
                    </a:ext>
                  </a:extLst>
                </a:gridCol>
                <a:gridCol w="749300">
                  <a:extLst>
                    <a:ext uri="{9D8B030D-6E8A-4147-A177-3AD203B41FA5}">
                      <a16:colId xmlns:a16="http://schemas.microsoft.com/office/drawing/2014/main" val="3884723972"/>
                    </a:ext>
                  </a:extLst>
                </a:gridCol>
                <a:gridCol w="749300">
                  <a:extLst>
                    <a:ext uri="{9D8B030D-6E8A-4147-A177-3AD203B41FA5}">
                      <a16:colId xmlns:a16="http://schemas.microsoft.com/office/drawing/2014/main" val="1413749022"/>
                    </a:ext>
                  </a:extLst>
                </a:gridCol>
              </a:tblGrid>
              <a:tr h="190500">
                <a:tc>
                  <a:txBody>
                    <a:bodyPr/>
                    <a:lstStyle/>
                    <a:p>
                      <a:pPr algn="ctr" fontAlgn="b"/>
                      <a:r>
                        <a:rPr lang="en-GB" sz="1000" b="1" i="0" u="none" strike="noStrike" dirty="0">
                          <a:solidFill>
                            <a:srgbClr val="000000"/>
                          </a:solidFill>
                          <a:effectLst/>
                          <a:latin typeface="+mn-lt"/>
                        </a:rPr>
                        <a:t>Monday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Tuesday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Wednesday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Thursday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Friday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Saturday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Sunday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835199769"/>
                  </a:ext>
                </a:extLst>
              </a:tr>
              <a:tr h="190500">
                <a:tc>
                  <a:txBody>
                    <a:bodyPr/>
                    <a:lstStyle/>
                    <a:p>
                      <a:pPr algn="ctr" fontAlgn="b"/>
                      <a:r>
                        <a:rPr lang="en-GB" sz="1000" b="0" i="0" u="none" strike="noStrike" dirty="0">
                          <a:solidFill>
                            <a:srgbClr val="000000"/>
                          </a:solidFill>
                          <a:effectLst/>
                          <a:latin typeface="+mn-lt"/>
                        </a:rPr>
                        <a:t>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881"/>
                    </a:solidFill>
                  </a:tcPr>
                </a:tc>
                <a:tc>
                  <a:txBody>
                    <a:bodyPr/>
                    <a:lstStyle/>
                    <a:p>
                      <a:pPr algn="ctr" fontAlgn="b"/>
                      <a:r>
                        <a:rPr lang="en-GB" sz="1000" b="0" i="0" u="none" strike="noStrike" dirty="0">
                          <a:solidFill>
                            <a:srgbClr val="000000"/>
                          </a:solidFill>
                          <a:effectLst/>
                          <a:latin typeface="+mn-lt"/>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84"/>
                    </a:solidFill>
                  </a:tcPr>
                </a:tc>
                <a:tc>
                  <a:txBody>
                    <a:bodyPr/>
                    <a:lstStyle/>
                    <a:p>
                      <a:pPr algn="ctr" fontAlgn="b"/>
                      <a:r>
                        <a:rPr lang="en-GB" sz="1000" b="0" i="0" u="none" strike="noStrike" dirty="0">
                          <a:solidFill>
                            <a:srgbClr val="000000"/>
                          </a:solidFill>
                          <a:effectLst/>
                          <a:latin typeface="+mn-lt"/>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A676"/>
                    </a:solidFill>
                  </a:tcPr>
                </a:tc>
                <a:tc>
                  <a:txBody>
                    <a:bodyPr/>
                    <a:lstStyle/>
                    <a:p>
                      <a:pPr algn="ctr" fontAlgn="b"/>
                      <a:r>
                        <a:rPr lang="en-GB" sz="1000" b="0" i="0" u="none" strike="noStrike" dirty="0">
                          <a:solidFill>
                            <a:srgbClr val="000000"/>
                          </a:solidFill>
                          <a:effectLst/>
                          <a:latin typeface="+mn-lt"/>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GB" sz="1000" b="0" i="0" u="none" strike="noStrike" dirty="0">
                          <a:solidFill>
                            <a:srgbClr val="000000"/>
                          </a:solidFill>
                          <a:effectLst/>
                          <a:latin typeface="+mn-lt"/>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BC7B"/>
                    </a:solidFill>
                  </a:tcPr>
                </a:tc>
                <a:tc>
                  <a:txBody>
                    <a:bodyPr/>
                    <a:lstStyle/>
                    <a:p>
                      <a:pPr algn="ctr" fontAlgn="b"/>
                      <a:r>
                        <a:rPr lang="en-GB" sz="1000" b="0" i="0" u="none" strike="noStrike" dirty="0">
                          <a:solidFill>
                            <a:srgbClr val="000000"/>
                          </a:solidFill>
                          <a:effectLst/>
                          <a:latin typeface="+mn-lt"/>
                        </a:rPr>
                        <a:t>105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D17F"/>
                    </a:solidFill>
                  </a:tcPr>
                </a:tc>
                <a:tc>
                  <a:txBody>
                    <a:bodyPr/>
                    <a:lstStyle/>
                    <a:p>
                      <a:pPr algn="ctr" fontAlgn="b"/>
                      <a:r>
                        <a:rPr lang="en-GB" sz="1000" b="0" i="0" u="none" strike="noStrike" dirty="0">
                          <a:solidFill>
                            <a:srgbClr val="000000"/>
                          </a:solidFill>
                          <a:effectLst/>
                          <a:latin typeface="+mn-lt"/>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4039395906"/>
                  </a:ext>
                </a:extLst>
              </a:tr>
            </a:tbl>
          </a:graphicData>
        </a:graphic>
      </p:graphicFrame>
    </p:spTree>
    <p:extLst>
      <p:ext uri="{BB962C8B-B14F-4D97-AF65-F5344CB8AC3E}">
        <p14:creationId xmlns:p14="http://schemas.microsoft.com/office/powerpoint/2010/main" val="22509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5CE4-291B-22C4-1B94-E7F171E168E8}"/>
              </a:ext>
            </a:extLst>
          </p:cNvPr>
          <p:cNvSpPr>
            <a:spLocks noGrp="1"/>
          </p:cNvSpPr>
          <p:nvPr>
            <p:ph type="title"/>
          </p:nvPr>
        </p:nvSpPr>
        <p:spPr/>
        <p:txBody>
          <a:bodyPr>
            <a:normAutofit/>
          </a:bodyPr>
          <a:lstStyle/>
          <a:p>
            <a:r>
              <a:rPr lang="en-GB" dirty="0"/>
              <a:t>Electric/hybrid vehicles are motoring ahead in TV advertising</a:t>
            </a:r>
          </a:p>
        </p:txBody>
      </p:sp>
      <p:sp>
        <p:nvSpPr>
          <p:cNvPr id="3" name="Text Placeholder 2">
            <a:extLst>
              <a:ext uri="{FF2B5EF4-FFF2-40B4-BE49-F238E27FC236}">
                <a16:creationId xmlns:a16="http://schemas.microsoft.com/office/drawing/2014/main" id="{88A2FBB9-7A21-3FE0-8D6A-12BAF99732E2}"/>
              </a:ext>
            </a:extLst>
          </p:cNvPr>
          <p:cNvSpPr>
            <a:spLocks noGrp="1"/>
          </p:cNvSpPr>
          <p:nvPr>
            <p:ph type="body" sz="quarter" idx="15"/>
          </p:nvPr>
        </p:nvSpPr>
        <p:spPr>
          <a:xfrm>
            <a:off x="360000" y="5400000"/>
            <a:ext cx="11334817" cy="304800"/>
          </a:xfrm>
        </p:spPr>
        <p:txBody>
          <a:bodyPr/>
          <a:lstStyle/>
          <a:p>
            <a:r>
              <a:rPr lang="en-GB"/>
              <a:t>Source: Nielsen Ad Intel, linear TV expenditure, Advertisers and brands included in this analysis are a Thinkbox created category specifically in relation to cars (and includes brand building), and does not include other vehicles, car dealers or motor accessories etc. ‘Other’ includes all other categories in product  / advertiser mid category </a:t>
            </a:r>
          </a:p>
        </p:txBody>
      </p:sp>
      <p:graphicFrame>
        <p:nvGraphicFramePr>
          <p:cNvPr id="7" name="Chart 6">
            <a:extLst>
              <a:ext uri="{FF2B5EF4-FFF2-40B4-BE49-F238E27FC236}">
                <a16:creationId xmlns:a16="http://schemas.microsoft.com/office/drawing/2014/main" id="{C270F1A8-730E-863A-FDF5-4580BD5EF665}"/>
              </a:ext>
            </a:extLst>
          </p:cNvPr>
          <p:cNvGraphicFramePr/>
          <p:nvPr/>
        </p:nvGraphicFramePr>
        <p:xfrm>
          <a:off x="447408" y="1381125"/>
          <a:ext cx="11160000" cy="3928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69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ACFBA13-2CC1-9DCE-AF68-04374641F1C8}"/>
              </a:ext>
            </a:extLst>
          </p:cNvPr>
          <p:cNvGraphicFramePr/>
          <p:nvPr/>
        </p:nvGraphicFramePr>
        <p:xfrm>
          <a:off x="422400" y="1436400"/>
          <a:ext cx="11347200" cy="3985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ACB5F0F-F0B6-4916-E88D-06A9DF6B9258}"/>
              </a:ext>
            </a:extLst>
          </p:cNvPr>
          <p:cNvSpPr>
            <a:spLocks noGrp="1"/>
          </p:cNvSpPr>
          <p:nvPr>
            <p:ph type="title"/>
          </p:nvPr>
        </p:nvSpPr>
        <p:spPr/>
        <p:txBody>
          <a:bodyPr/>
          <a:lstStyle/>
          <a:p>
            <a:r>
              <a:rPr lang="en-GB" dirty="0"/>
              <a:t>B2B TV advertising spend has doubled since 2018</a:t>
            </a:r>
          </a:p>
        </p:txBody>
      </p:sp>
      <p:sp>
        <p:nvSpPr>
          <p:cNvPr id="3" name="Text Placeholder 2">
            <a:extLst>
              <a:ext uri="{FF2B5EF4-FFF2-40B4-BE49-F238E27FC236}">
                <a16:creationId xmlns:a16="http://schemas.microsoft.com/office/drawing/2014/main" id="{007CDB67-0ABD-05BB-5B40-CF8065F124CE}"/>
              </a:ext>
            </a:extLst>
          </p:cNvPr>
          <p:cNvSpPr>
            <a:spLocks noGrp="1"/>
          </p:cNvSpPr>
          <p:nvPr>
            <p:ph type="body" sz="quarter" idx="15"/>
          </p:nvPr>
        </p:nvSpPr>
        <p:spPr>
          <a:xfrm>
            <a:off x="360000" y="5400000"/>
            <a:ext cx="11334817" cy="304800"/>
          </a:xfrm>
        </p:spPr>
        <p:txBody>
          <a:bodyPr/>
          <a:lstStyle/>
          <a:p>
            <a:r>
              <a:rPr lang="en-GB"/>
              <a:t>Source: Nielsen Ad Intel, 2018-2022, TV Spend, %’s show YoY Increase, Thinkbox-created category of B2B businesses </a:t>
            </a:r>
          </a:p>
        </p:txBody>
      </p:sp>
      <p:grpSp>
        <p:nvGrpSpPr>
          <p:cNvPr id="17" name="Group 16">
            <a:extLst>
              <a:ext uri="{FF2B5EF4-FFF2-40B4-BE49-F238E27FC236}">
                <a16:creationId xmlns:a16="http://schemas.microsoft.com/office/drawing/2014/main" id="{6F84D0B7-8CD2-618B-5BC3-7C2E7A8C107E}"/>
              </a:ext>
            </a:extLst>
          </p:cNvPr>
          <p:cNvGrpSpPr/>
          <p:nvPr/>
        </p:nvGrpSpPr>
        <p:grpSpPr>
          <a:xfrm>
            <a:off x="3733227" y="2390470"/>
            <a:ext cx="963967" cy="418316"/>
            <a:chOff x="4538132" y="2530449"/>
            <a:chExt cx="963967" cy="418316"/>
          </a:xfrm>
        </p:grpSpPr>
        <p:sp>
          <p:nvSpPr>
            <p:cNvPr id="18" name="TextBox 17">
              <a:extLst>
                <a:ext uri="{FF2B5EF4-FFF2-40B4-BE49-F238E27FC236}">
                  <a16:creationId xmlns:a16="http://schemas.microsoft.com/office/drawing/2014/main" id="{4F5DDB50-8F47-DEA7-C5CF-66B58EEDC2C9}"/>
                </a:ext>
              </a:extLst>
            </p:cNvPr>
            <p:cNvSpPr txBox="1"/>
            <p:nvPr/>
          </p:nvSpPr>
          <p:spPr>
            <a:xfrm>
              <a:off x="4538132" y="2702544"/>
              <a:ext cx="677334" cy="246221"/>
            </a:xfrm>
            <a:prstGeom prst="rect">
              <a:avLst/>
            </a:prstGeom>
            <a:noFill/>
          </p:spPr>
          <p:txBody>
            <a:bodyPr wrap="square" rtlCol="0">
              <a:spAutoFit/>
            </a:bodyPr>
            <a:lstStyle/>
            <a:p>
              <a:pPr algn="l"/>
              <a:r>
                <a:rPr lang="en-GB" sz="1000" b="1"/>
                <a:t>+£23m</a:t>
              </a:r>
            </a:p>
          </p:txBody>
        </p:sp>
        <p:sp>
          <p:nvSpPr>
            <p:cNvPr id="19" name="Arrow: Up 18">
              <a:extLst>
                <a:ext uri="{FF2B5EF4-FFF2-40B4-BE49-F238E27FC236}">
                  <a16:creationId xmlns:a16="http://schemas.microsoft.com/office/drawing/2014/main" id="{7C0AA17D-BA65-2BC9-C70A-38C806900CD4}"/>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46%</a:t>
              </a:r>
            </a:p>
          </p:txBody>
        </p:sp>
      </p:grpSp>
      <p:grpSp>
        <p:nvGrpSpPr>
          <p:cNvPr id="20" name="Group 19">
            <a:extLst>
              <a:ext uri="{FF2B5EF4-FFF2-40B4-BE49-F238E27FC236}">
                <a16:creationId xmlns:a16="http://schemas.microsoft.com/office/drawing/2014/main" id="{74F93076-B312-6FB5-EF1E-526C5E4D322B}"/>
              </a:ext>
            </a:extLst>
          </p:cNvPr>
          <p:cNvGrpSpPr/>
          <p:nvPr/>
        </p:nvGrpSpPr>
        <p:grpSpPr>
          <a:xfrm>
            <a:off x="5859893" y="2287655"/>
            <a:ext cx="895871" cy="418316"/>
            <a:chOff x="4538132" y="2530449"/>
            <a:chExt cx="895871" cy="418316"/>
          </a:xfrm>
        </p:grpSpPr>
        <p:sp>
          <p:nvSpPr>
            <p:cNvPr id="21" name="TextBox 20">
              <a:extLst>
                <a:ext uri="{FF2B5EF4-FFF2-40B4-BE49-F238E27FC236}">
                  <a16:creationId xmlns:a16="http://schemas.microsoft.com/office/drawing/2014/main" id="{43EB7CEA-8EBB-5B72-7A75-B5A08DA6865B}"/>
                </a:ext>
              </a:extLst>
            </p:cNvPr>
            <p:cNvSpPr txBox="1"/>
            <p:nvPr/>
          </p:nvSpPr>
          <p:spPr>
            <a:xfrm>
              <a:off x="4538132" y="2702544"/>
              <a:ext cx="677334" cy="246221"/>
            </a:xfrm>
            <a:prstGeom prst="rect">
              <a:avLst/>
            </a:prstGeom>
            <a:noFill/>
          </p:spPr>
          <p:txBody>
            <a:bodyPr wrap="square" rtlCol="0">
              <a:spAutoFit/>
            </a:bodyPr>
            <a:lstStyle/>
            <a:p>
              <a:pPr algn="l"/>
              <a:r>
                <a:rPr lang="en-GB" sz="1000" b="1"/>
                <a:t>+£3m</a:t>
              </a:r>
            </a:p>
          </p:txBody>
        </p:sp>
        <p:sp>
          <p:nvSpPr>
            <p:cNvPr id="22" name="Arrow: Up 21">
              <a:extLst>
                <a:ext uri="{FF2B5EF4-FFF2-40B4-BE49-F238E27FC236}">
                  <a16:creationId xmlns:a16="http://schemas.microsoft.com/office/drawing/2014/main" id="{D009ECA3-89B1-FF69-471E-16CC479788CE}"/>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Arial"/>
                </a:rPr>
                <a:t>5</a:t>
              </a:r>
              <a:r>
                <a:rPr kumimoji="0" lang="en-GB" sz="800" b="1" i="0" u="none" strike="noStrike" kern="1200" cap="none" spc="0" normalizeH="0" baseline="0" noProof="0">
                  <a:ln>
                    <a:noFill/>
                  </a:ln>
                  <a:solidFill>
                    <a:prstClr val="white"/>
                  </a:solidFill>
                  <a:effectLst/>
                  <a:uLnTx/>
                  <a:uFillTx/>
                  <a:latin typeface="Arial"/>
                  <a:ea typeface="+mn-ea"/>
                  <a:cs typeface="+mn-cs"/>
                </a:rPr>
                <a:t>%</a:t>
              </a:r>
            </a:p>
          </p:txBody>
        </p:sp>
      </p:grpSp>
      <p:grpSp>
        <p:nvGrpSpPr>
          <p:cNvPr id="23" name="Group 22">
            <a:extLst>
              <a:ext uri="{FF2B5EF4-FFF2-40B4-BE49-F238E27FC236}">
                <a16:creationId xmlns:a16="http://schemas.microsoft.com/office/drawing/2014/main" id="{528A70E5-C12B-6628-176D-E87E73AE1DA9}"/>
              </a:ext>
            </a:extLst>
          </p:cNvPr>
          <p:cNvGrpSpPr/>
          <p:nvPr/>
        </p:nvGrpSpPr>
        <p:grpSpPr>
          <a:xfrm>
            <a:off x="7944042" y="1734729"/>
            <a:ext cx="963967" cy="418316"/>
            <a:chOff x="4538132" y="2530449"/>
            <a:chExt cx="963967" cy="418316"/>
          </a:xfrm>
        </p:grpSpPr>
        <p:sp>
          <p:nvSpPr>
            <p:cNvPr id="24" name="TextBox 23">
              <a:extLst>
                <a:ext uri="{FF2B5EF4-FFF2-40B4-BE49-F238E27FC236}">
                  <a16:creationId xmlns:a16="http://schemas.microsoft.com/office/drawing/2014/main" id="{2C751BB0-EF6F-CA60-363B-8F8618BFA4D5}"/>
                </a:ext>
              </a:extLst>
            </p:cNvPr>
            <p:cNvSpPr txBox="1"/>
            <p:nvPr/>
          </p:nvSpPr>
          <p:spPr>
            <a:xfrm>
              <a:off x="4538132" y="2702544"/>
              <a:ext cx="677334" cy="246221"/>
            </a:xfrm>
            <a:prstGeom prst="rect">
              <a:avLst/>
            </a:prstGeom>
            <a:noFill/>
          </p:spPr>
          <p:txBody>
            <a:bodyPr wrap="square" rtlCol="0">
              <a:spAutoFit/>
            </a:bodyPr>
            <a:lstStyle/>
            <a:p>
              <a:pPr algn="l"/>
              <a:r>
                <a:rPr lang="en-GB" sz="1000" b="1"/>
                <a:t>+£21m</a:t>
              </a:r>
            </a:p>
          </p:txBody>
        </p:sp>
        <p:sp>
          <p:nvSpPr>
            <p:cNvPr id="25" name="Arrow: Up 24">
              <a:extLst>
                <a:ext uri="{FF2B5EF4-FFF2-40B4-BE49-F238E27FC236}">
                  <a16:creationId xmlns:a16="http://schemas.microsoft.com/office/drawing/2014/main" id="{3A69D9A1-1C00-CB6F-74B5-C9A1DF156172}"/>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27%</a:t>
              </a:r>
            </a:p>
          </p:txBody>
        </p:sp>
      </p:grpSp>
      <p:grpSp>
        <p:nvGrpSpPr>
          <p:cNvPr id="4" name="Group 3">
            <a:extLst>
              <a:ext uri="{FF2B5EF4-FFF2-40B4-BE49-F238E27FC236}">
                <a16:creationId xmlns:a16="http://schemas.microsoft.com/office/drawing/2014/main" id="{B00F8EC3-5044-C5FE-CDC4-2169C860D1C4}"/>
              </a:ext>
            </a:extLst>
          </p:cNvPr>
          <p:cNvGrpSpPr/>
          <p:nvPr/>
        </p:nvGrpSpPr>
        <p:grpSpPr>
          <a:xfrm>
            <a:off x="10041974" y="1525571"/>
            <a:ext cx="963967" cy="418316"/>
            <a:chOff x="4538132" y="2530449"/>
            <a:chExt cx="963967" cy="418316"/>
          </a:xfrm>
        </p:grpSpPr>
        <p:sp>
          <p:nvSpPr>
            <p:cNvPr id="5" name="TextBox 4">
              <a:extLst>
                <a:ext uri="{FF2B5EF4-FFF2-40B4-BE49-F238E27FC236}">
                  <a16:creationId xmlns:a16="http://schemas.microsoft.com/office/drawing/2014/main" id="{4F77AB2B-6229-4BC2-E466-441A838C2819}"/>
                </a:ext>
              </a:extLst>
            </p:cNvPr>
            <p:cNvSpPr txBox="1"/>
            <p:nvPr/>
          </p:nvSpPr>
          <p:spPr>
            <a:xfrm>
              <a:off x="4538132" y="2702544"/>
              <a:ext cx="677334" cy="246221"/>
            </a:xfrm>
            <a:prstGeom prst="rect">
              <a:avLst/>
            </a:prstGeom>
            <a:noFill/>
          </p:spPr>
          <p:txBody>
            <a:bodyPr wrap="square" rtlCol="0">
              <a:spAutoFit/>
            </a:bodyPr>
            <a:lstStyle/>
            <a:p>
              <a:pPr algn="l"/>
              <a:r>
                <a:rPr lang="en-GB" sz="1000" b="1"/>
                <a:t>+£9m</a:t>
              </a:r>
            </a:p>
          </p:txBody>
        </p:sp>
        <p:sp>
          <p:nvSpPr>
            <p:cNvPr id="6" name="Arrow: Up 5">
              <a:extLst>
                <a:ext uri="{FF2B5EF4-FFF2-40B4-BE49-F238E27FC236}">
                  <a16:creationId xmlns:a16="http://schemas.microsoft.com/office/drawing/2014/main" id="{8FFC16EC-88AB-19C8-3A13-911DB39AA227}"/>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9%</a:t>
              </a:r>
            </a:p>
          </p:txBody>
        </p:sp>
      </p:grpSp>
    </p:spTree>
    <p:extLst>
      <p:ext uri="{BB962C8B-B14F-4D97-AF65-F5344CB8AC3E}">
        <p14:creationId xmlns:p14="http://schemas.microsoft.com/office/powerpoint/2010/main" val="379340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3721-1EC9-3904-DEC6-BFF12B7E98E9}"/>
              </a:ext>
            </a:extLst>
          </p:cNvPr>
          <p:cNvSpPr>
            <a:spLocks noGrp="1"/>
          </p:cNvSpPr>
          <p:nvPr>
            <p:ph type="title"/>
          </p:nvPr>
        </p:nvSpPr>
        <p:spPr/>
        <p:txBody>
          <a:bodyPr/>
          <a:lstStyle/>
          <a:p>
            <a:r>
              <a:rPr lang="en-GB" dirty="0"/>
              <a:t>Commercial broadcasters are unrivalled for scale</a:t>
            </a:r>
          </a:p>
        </p:txBody>
      </p:sp>
      <p:sp>
        <p:nvSpPr>
          <p:cNvPr id="3" name="Text Placeholder 2">
            <a:extLst>
              <a:ext uri="{FF2B5EF4-FFF2-40B4-BE49-F238E27FC236}">
                <a16:creationId xmlns:a16="http://schemas.microsoft.com/office/drawing/2014/main" id="{B9FD3D59-A2D0-92A6-2693-EF52DA101C12}"/>
              </a:ext>
            </a:extLst>
          </p:cNvPr>
          <p:cNvSpPr>
            <a:spLocks noGrp="1"/>
          </p:cNvSpPr>
          <p:nvPr>
            <p:ph type="body" sz="quarter" idx="15"/>
          </p:nvPr>
        </p:nvSpPr>
        <p:spPr/>
        <p:txBody>
          <a:bodyPr/>
          <a:lstStyle/>
          <a:p>
            <a:r>
              <a:rPr lang="en-GB" dirty="0"/>
              <a:t>Source: Barb / All devices – 2022</a:t>
            </a:r>
          </a:p>
        </p:txBody>
      </p:sp>
      <p:graphicFrame>
        <p:nvGraphicFramePr>
          <p:cNvPr id="4" name="Chart 3">
            <a:extLst>
              <a:ext uri="{FF2B5EF4-FFF2-40B4-BE49-F238E27FC236}">
                <a16:creationId xmlns:a16="http://schemas.microsoft.com/office/drawing/2014/main" id="{4D76ED79-41E5-2FA1-CFA4-8D2AC45BBB8D}"/>
              </a:ext>
            </a:extLst>
          </p:cNvPr>
          <p:cNvGraphicFramePr>
            <a:graphicFrameLocks noGrp="1"/>
          </p:cNvGraphicFramePr>
          <p:nvPr/>
        </p:nvGraphicFramePr>
        <p:xfrm>
          <a:off x="268357" y="1373915"/>
          <a:ext cx="11336400" cy="414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9B8228A8-5EFD-0FD6-AEEA-B1B83FC6734E}"/>
              </a:ext>
            </a:extLst>
          </p:cNvPr>
          <p:cNvSpPr txBox="1"/>
          <p:nvPr/>
        </p:nvSpPr>
        <p:spPr>
          <a:xfrm>
            <a:off x="1917048" y="2730801"/>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a:t>Bubble</a:t>
            </a:r>
            <a:r>
              <a:rPr lang="en-GB" sz="1100" b="1" baseline="0" dirty="0"/>
              <a:t> area represents total volume of daily viewing </a:t>
            </a:r>
            <a:endParaRPr lang="en-GB" sz="1100" b="1" dirty="0"/>
          </a:p>
        </p:txBody>
      </p:sp>
      <p:sp>
        <p:nvSpPr>
          <p:cNvPr id="6" name="TextBox 2">
            <a:extLst>
              <a:ext uri="{FF2B5EF4-FFF2-40B4-BE49-F238E27FC236}">
                <a16:creationId xmlns:a16="http://schemas.microsoft.com/office/drawing/2014/main" id="{87B8EC82-F237-9AE2-8190-BCAEE07D9E4B}"/>
              </a:ext>
            </a:extLst>
          </p:cNvPr>
          <p:cNvSpPr txBox="1"/>
          <p:nvPr/>
        </p:nvSpPr>
        <p:spPr>
          <a:xfrm>
            <a:off x="1872704" y="1548150"/>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dirty="0">
                <a:solidFill>
                  <a:schemeClr val="bg2"/>
                </a:solidFill>
              </a:rPr>
              <a:t>All Individuals – All devices</a:t>
            </a:r>
          </a:p>
        </p:txBody>
      </p:sp>
    </p:spTree>
    <p:extLst>
      <p:ext uri="{BB962C8B-B14F-4D97-AF65-F5344CB8AC3E}">
        <p14:creationId xmlns:p14="http://schemas.microsoft.com/office/powerpoint/2010/main" val="253800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F6034-8413-8B21-3F45-276865326FC4}"/>
              </a:ext>
            </a:extLst>
          </p:cNvPr>
          <p:cNvSpPr>
            <a:spLocks noGrp="1"/>
          </p:cNvSpPr>
          <p:nvPr>
            <p:ph type="title"/>
          </p:nvPr>
        </p:nvSpPr>
        <p:spPr/>
        <p:txBody>
          <a:bodyPr/>
          <a:lstStyle/>
          <a:p>
            <a:r>
              <a:rPr lang="en-GB" dirty="0"/>
              <a:t>Broadcaster TV was two thirds of Barb’s identified viewing in Dec 2022</a:t>
            </a:r>
          </a:p>
        </p:txBody>
      </p:sp>
      <p:sp>
        <p:nvSpPr>
          <p:cNvPr id="6" name="Text Placeholder 5">
            <a:extLst>
              <a:ext uri="{FF2B5EF4-FFF2-40B4-BE49-F238E27FC236}">
                <a16:creationId xmlns:a16="http://schemas.microsoft.com/office/drawing/2014/main" id="{6A156684-D743-0530-CD70-FC15274EB640}"/>
              </a:ext>
            </a:extLst>
          </p:cNvPr>
          <p:cNvSpPr>
            <a:spLocks noGrp="1"/>
          </p:cNvSpPr>
          <p:nvPr>
            <p:ph type="body" sz="quarter" idx="15"/>
          </p:nvPr>
        </p:nvSpPr>
        <p:spPr/>
        <p:txBody>
          <a:bodyPr/>
          <a:lstStyle/>
          <a:p>
            <a:r>
              <a:rPr lang="en-GB" dirty="0"/>
              <a:t>Source: BARB, Individuals 4+, Barb Online Multiple Screens Network,  1</a:t>
            </a:r>
            <a:r>
              <a:rPr lang="en-GB" baseline="30000" dirty="0"/>
              <a:t>st</a:t>
            </a:r>
            <a:r>
              <a:rPr lang="en-GB" dirty="0"/>
              <a:t> – 31</a:t>
            </a:r>
            <a:r>
              <a:rPr lang="en-GB" baseline="30000" dirty="0"/>
              <a:t>st</a:t>
            </a:r>
            <a:r>
              <a:rPr lang="en-GB" dirty="0"/>
              <a:t> December 2022</a:t>
            </a:r>
          </a:p>
        </p:txBody>
      </p:sp>
      <p:pic>
        <p:nvPicPr>
          <p:cNvPr id="4" name="Picture 3">
            <a:extLst>
              <a:ext uri="{FF2B5EF4-FFF2-40B4-BE49-F238E27FC236}">
                <a16:creationId xmlns:a16="http://schemas.microsoft.com/office/drawing/2014/main" id="{3EB235FE-969A-B338-17E0-D91D83098DD3}"/>
              </a:ext>
            </a:extLst>
          </p:cNvPr>
          <p:cNvPicPr>
            <a:picLocks noChangeAspect="1"/>
          </p:cNvPicPr>
          <p:nvPr/>
        </p:nvPicPr>
        <p:blipFill>
          <a:blip r:embed="rId3"/>
          <a:stretch>
            <a:fillRect/>
          </a:stretch>
        </p:blipFill>
        <p:spPr>
          <a:xfrm>
            <a:off x="2267863" y="1293774"/>
            <a:ext cx="7420148" cy="3834946"/>
          </a:xfrm>
          <a:prstGeom prst="rect">
            <a:avLst/>
          </a:prstGeom>
          <a:effectLst>
            <a:outerShdw blurRad="241300" dist="38100" dir="2700000" algn="tl" rotWithShape="0">
              <a:prstClr val="black">
                <a:alpha val="40000"/>
              </a:prstClr>
            </a:outerShdw>
          </a:effectLst>
        </p:spPr>
      </p:pic>
    </p:spTree>
    <p:extLst>
      <p:ext uri="{BB962C8B-B14F-4D97-AF65-F5344CB8AC3E}">
        <p14:creationId xmlns:p14="http://schemas.microsoft.com/office/powerpoint/2010/main" val="121906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2880</Words>
  <Application>Microsoft Office PowerPoint</Application>
  <PresentationFormat>Widescreen</PresentationFormat>
  <Paragraphs>354</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(Body)</vt:lpstr>
      <vt:lpstr>Calibri</vt:lpstr>
      <vt:lpstr>Proxima Nova Rg</vt:lpstr>
      <vt:lpstr>Segoe UI</vt:lpstr>
      <vt:lpstr>Symbol</vt:lpstr>
      <vt:lpstr>Thinkbox</vt:lpstr>
      <vt:lpstr>Auditory attention more resilient to distraction than visual attention</vt:lpstr>
      <vt:lpstr>Creativity is the biggest advertising profitability multiplier within our control</vt:lpstr>
      <vt:lpstr>Sustaining ESOV essential for brands in 2023</vt:lpstr>
      <vt:lpstr>30 second ads deliver the greatest impact </vt:lpstr>
      <vt:lpstr>Late evenings and weekends are valuable dayparts when targeting ‘Reach Extenders’</vt:lpstr>
      <vt:lpstr>Electric/hybrid vehicles are motoring ahead in TV advertising</vt:lpstr>
      <vt:lpstr>B2B TV advertising spend has doubled since 2018</vt:lpstr>
      <vt:lpstr>Commercial broadcasters are unrivalled for scale</vt:lpstr>
      <vt:lpstr>Broadcaster TV was two thirds of Barb’s identified viewing in Dec 2022</vt:lpstr>
      <vt:lpstr>Different video channels sit at different ends of predictability spectrum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35</cp:revision>
  <dcterms:created xsi:type="dcterms:W3CDTF">2022-12-21T11:21:32Z</dcterms:created>
  <dcterms:modified xsi:type="dcterms:W3CDTF">2023-10-16T10:23:59Z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