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4"/>
  </p:notesMasterIdLst>
  <p:handoutMasterIdLst>
    <p:handoutMasterId r:id="rId15"/>
  </p:handoutMasterIdLst>
  <p:sldIdLst>
    <p:sldId id="2147376365" r:id="rId3"/>
    <p:sldId id="2147376278" r:id="rId4"/>
    <p:sldId id="258" r:id="rId5"/>
    <p:sldId id="2147376242" r:id="rId6"/>
    <p:sldId id="2147376566" r:id="rId7"/>
    <p:sldId id="2147376565" r:id="rId8"/>
    <p:sldId id="2147376358" r:id="rId9"/>
    <p:sldId id="2147376357" r:id="rId10"/>
    <p:sldId id="2147376238" r:id="rId11"/>
    <p:sldId id="2147376334" r:id="rId12"/>
    <p:sldId id="2147376106"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365"/>
          </p14:sldIdLst>
        </p14:section>
        <p14:section name="June 2024" id="{A3D66347-E617-4A7D-BA59-54F895078150}">
          <p14:sldIdLst>
            <p14:sldId id="2147376278"/>
          </p14:sldIdLst>
        </p14:section>
        <p14:section name="May 2024" id="{72C6E2C5-4AF0-4914-ACF4-29047768FFC9}">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 name="July 2023" id="{4272B85A-D9E2-4A48-8F41-F7B738AFA369}">
          <p14:sldIdLst>
            <p14:sldId id="2147376334"/>
          </p14:sldIdLst>
        </p14:section>
        <p14:section name="June 2023" id="{338938A5-9D75-4C01-8775-04EC31E103AF}">
          <p14:sldIdLst>
            <p14:sldId id="2147376106"/>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324" autoAdjust="0"/>
  </p:normalViewPr>
  <p:slideViewPr>
    <p:cSldViewPr snapToGrid="0" showGuides="1">
      <p:cViewPr varScale="1">
        <p:scale>
          <a:sx n="91" d="100"/>
          <a:sy n="91" d="100"/>
        </p:scale>
        <p:origin x="1236" y="84"/>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Immediate</c:v>
                </c:pt>
              </c:strCache>
            </c:strRef>
          </c:tx>
          <c:spPr>
            <a:solidFill>
              <a:srgbClr val="E10514"/>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Sheet1!$B$2:$B$11</c:f>
              <c:numCache>
                <c:formatCode>0.0%</c:formatCode>
                <c:ptCount val="10"/>
                <c:pt idx="0">
                  <c:v>7.1125386925873944E-4</c:v>
                </c:pt>
                <c:pt idx="1">
                  <c:v>1.4040416125937779E-2</c:v>
                </c:pt>
                <c:pt idx="2">
                  <c:v>7.9021879553349116E-3</c:v>
                </c:pt>
                <c:pt idx="3">
                  <c:v>8.5818207311255685E-3</c:v>
                </c:pt>
                <c:pt idx="4">
                  <c:v>1.1296963859977104E-2</c:v>
                </c:pt>
                <c:pt idx="5">
                  <c:v>2.0252925519972927E-2</c:v>
                </c:pt>
                <c:pt idx="6">
                  <c:v>1.7199872714938072E-2</c:v>
                </c:pt>
                <c:pt idx="7">
                  <c:v>3.5723079647782326E-2</c:v>
                </c:pt>
                <c:pt idx="8">
                  <c:v>7.1873168444407678E-2</c:v>
                </c:pt>
                <c:pt idx="9">
                  <c:v>4.8422809221853512E-2</c:v>
                </c:pt>
              </c:numCache>
            </c:numRef>
          </c:val>
          <c:extLst>
            <c:ext xmlns:c16="http://schemas.microsoft.com/office/drawing/2014/chart" uri="{C3380CC4-5D6E-409C-BE32-E72D297353CC}">
              <c16:uniqueId val="{00000000-49F5-4497-8B4B-13EE78801F70}"/>
            </c:ext>
          </c:extLst>
        </c:ser>
        <c:ser>
          <c:idx val="1"/>
          <c:order val="1"/>
          <c:tx>
            <c:strRef>
              <c:f>Sheet1!$C$1</c:f>
              <c:strCache>
                <c:ptCount val="1"/>
                <c:pt idx="0">
                  <c:v>Carryover</c:v>
                </c:pt>
              </c:strCache>
            </c:strRef>
          </c:tx>
          <c:spPr>
            <a:solidFill>
              <a:schemeClr val="accent2"/>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Sheet1!$C$2:$C$11</c:f>
              <c:numCache>
                <c:formatCode>0.0%</c:formatCode>
                <c:ptCount val="10"/>
                <c:pt idx="0">
                  <c:v>4.9426116334089188E-4</c:v>
                </c:pt>
                <c:pt idx="1">
                  <c:v>4.4338156187171858E-3</c:v>
                </c:pt>
                <c:pt idx="2">
                  <c:v>5.2681253033193508E-3</c:v>
                </c:pt>
                <c:pt idx="3">
                  <c:v>6.742859142265167E-3</c:v>
                </c:pt>
                <c:pt idx="4">
                  <c:v>9.2429704219914501E-3</c:v>
                </c:pt>
                <c:pt idx="5">
                  <c:v>1.4074066885556361E-2</c:v>
                </c:pt>
                <c:pt idx="6">
                  <c:v>1.4651743398856103E-2</c:v>
                </c:pt>
                <c:pt idx="7">
                  <c:v>1.1907693215927433E-2</c:v>
                </c:pt>
                <c:pt idx="8">
                  <c:v>2.2696790035076075E-2</c:v>
                </c:pt>
                <c:pt idx="9">
                  <c:v>9.3995306916044172E-2</c:v>
                </c:pt>
              </c:numCache>
            </c:numRef>
          </c:val>
          <c:extLst>
            <c:ext xmlns:c16="http://schemas.microsoft.com/office/drawing/2014/chart" uri="{C3380CC4-5D6E-409C-BE32-E72D297353CC}">
              <c16:uniqueId val="{00000001-49F5-4497-8B4B-13EE78801F70}"/>
            </c:ext>
          </c:extLst>
        </c:ser>
        <c:ser>
          <c:idx val="2"/>
          <c:order val="2"/>
          <c:tx>
            <c:strRef>
              <c:f>Sheet1!$D$1</c:f>
              <c:strCache>
                <c:ptCount val="1"/>
                <c:pt idx="0">
                  <c:v>Sustained</c:v>
                </c:pt>
              </c:strCache>
            </c:strRef>
          </c:tx>
          <c:spPr>
            <a:solidFill>
              <a:srgbClr val="372D87"/>
            </a:solidFill>
            <a:ln>
              <a:noFill/>
            </a:ln>
            <a:effectLst/>
          </c:spPr>
          <c:invertIfNegative val="0"/>
          <c:cat>
            <c:strRef>
              <c:f>Sheet1!$A$2:$A$11</c:f>
              <c:strCache>
                <c:ptCount val="10"/>
                <c:pt idx="0">
                  <c:v>Cinema</c:v>
                </c:pt>
                <c:pt idx="1">
                  <c:v>Online Display</c:v>
                </c:pt>
                <c:pt idx="2">
                  <c:v>OOH</c:v>
                </c:pt>
                <c:pt idx="3">
                  <c:v>Online video</c:v>
                </c:pt>
                <c:pt idx="4">
                  <c:v>Print</c:v>
                </c:pt>
                <c:pt idx="5">
                  <c:v>Audio</c:v>
                </c:pt>
                <c:pt idx="6">
                  <c:v>BVOD</c:v>
                </c:pt>
                <c:pt idx="7">
                  <c:v>Paid Social</c:v>
                </c:pt>
                <c:pt idx="8">
                  <c:v>Generic PPC</c:v>
                </c:pt>
                <c:pt idx="9">
                  <c:v>Linear TV</c:v>
                </c:pt>
              </c:strCache>
            </c:strRef>
          </c:cat>
          <c:val>
            <c:numRef>
              <c:f>Sheet1!$D$2:$D$11</c:f>
              <c:numCache>
                <c:formatCode>0.0%</c:formatCode>
                <c:ptCount val="10"/>
                <c:pt idx="0">
                  <c:v>1.386342287489576E-3</c:v>
                </c:pt>
                <c:pt idx="1">
                  <c:v>1.0345569777006784E-2</c:v>
                </c:pt>
                <c:pt idx="2">
                  <c:v>1.7516516634010167E-2</c:v>
                </c:pt>
                <c:pt idx="3">
                  <c:v>1.8389615848068887E-2</c:v>
                </c:pt>
                <c:pt idx="4">
                  <c:v>2.7112713252198491E-2</c:v>
                </c:pt>
                <c:pt idx="5">
                  <c:v>3.5013532253639873E-2</c:v>
                </c:pt>
                <c:pt idx="6">
                  <c:v>4.9688521137518905E-2</c:v>
                </c:pt>
                <c:pt idx="7">
                  <c:v>4.6678157406435571E-2</c:v>
                </c:pt>
                <c:pt idx="8">
                  <c:v>5.1067777578921225E-2</c:v>
                </c:pt>
                <c:pt idx="9">
                  <c:v>0.32328912363302775</c:v>
                </c:pt>
              </c:numCache>
            </c:numRef>
          </c:val>
          <c:extLst>
            <c:ext xmlns:c16="http://schemas.microsoft.com/office/drawing/2014/chart" uri="{C3380CC4-5D6E-409C-BE32-E72D297353CC}">
              <c16:uniqueId val="{00000002-49F5-4497-8B4B-13EE78801F70}"/>
            </c:ext>
          </c:extLst>
        </c:ser>
        <c:dLbls>
          <c:showLegendKey val="0"/>
          <c:showVal val="0"/>
          <c:showCatName val="0"/>
          <c:showSerName val="0"/>
          <c:showPercent val="0"/>
          <c:showBubbleSize val="0"/>
        </c:dLbls>
        <c:gapWidth val="50"/>
        <c:overlap val="100"/>
        <c:axId val="507326927"/>
        <c:axId val="507330767"/>
      </c:barChart>
      <c:catAx>
        <c:axId val="50732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30767"/>
        <c:crosses val="autoZero"/>
        <c:auto val="1"/>
        <c:lblAlgn val="ctr"/>
        <c:lblOffset val="100"/>
        <c:noMultiLvlLbl val="0"/>
      </c:catAx>
      <c:valAx>
        <c:axId val="5073307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dirty="0">
                    <a:solidFill>
                      <a:schemeClr val="bg2"/>
                    </a:solidFill>
                  </a:rPr>
                  <a:t>% of full profit volume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2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r>
              <a:rPr lang="en-GB" sz="1000" b="0" i="0" u="none" strike="noStrike" kern="1200" spc="0" baseline="0">
                <a:solidFill>
                  <a:schemeClr val="bg2"/>
                </a:solidFill>
                <a:latin typeface="Arial (Body)"/>
              </a:rPr>
              <a:t>Saturation based on immediate payback – all category average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bg2"/>
              </a:solidFill>
              <a:latin typeface="Arial (Body)"/>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69B4"/>
              </a:solidFill>
              <a:ln>
                <a:noFill/>
              </a:ln>
              <a:effectLst/>
            </c:spPr>
            <c:extLst>
              <c:ext xmlns:c16="http://schemas.microsoft.com/office/drawing/2014/chart" uri="{C3380CC4-5D6E-409C-BE32-E72D297353CC}">
                <c16:uniqueId val="{0000000D-913D-486F-94AD-D54D13ED0C73}"/>
              </c:ext>
            </c:extLst>
          </c:dPt>
          <c:dPt>
            <c:idx val="1"/>
            <c:invertIfNegative val="0"/>
            <c:bubble3D val="0"/>
            <c:spPr>
              <a:solidFill>
                <a:srgbClr val="9CCD9A"/>
              </a:solidFill>
              <a:ln>
                <a:noFill/>
              </a:ln>
              <a:effectLst/>
            </c:spPr>
            <c:extLst>
              <c:ext xmlns:c16="http://schemas.microsoft.com/office/drawing/2014/chart" uri="{C3380CC4-5D6E-409C-BE32-E72D297353CC}">
                <c16:uniqueId val="{0000000C-913D-486F-94AD-D54D13ED0C73}"/>
              </c:ext>
            </c:extLst>
          </c:dPt>
          <c:dPt>
            <c:idx val="2"/>
            <c:invertIfNegative val="0"/>
            <c:bubble3D val="0"/>
            <c:spPr>
              <a:solidFill>
                <a:srgbClr val="766ACE"/>
              </a:solidFill>
              <a:ln>
                <a:noFill/>
              </a:ln>
              <a:effectLst/>
            </c:spPr>
            <c:extLst>
              <c:ext xmlns:c16="http://schemas.microsoft.com/office/drawing/2014/chart" uri="{C3380CC4-5D6E-409C-BE32-E72D297353CC}">
                <c16:uniqueId val="{0000000B-913D-486F-94AD-D54D13ED0C73}"/>
              </c:ext>
            </c:extLst>
          </c:dPt>
          <c:dPt>
            <c:idx val="3"/>
            <c:invertIfNegative val="0"/>
            <c:bubble3D val="0"/>
            <c:spPr>
              <a:solidFill>
                <a:srgbClr val="09BDBD"/>
              </a:solidFill>
              <a:ln>
                <a:noFill/>
              </a:ln>
              <a:effectLst/>
            </c:spPr>
            <c:extLst>
              <c:ext xmlns:c16="http://schemas.microsoft.com/office/drawing/2014/chart" uri="{C3380CC4-5D6E-409C-BE32-E72D297353CC}">
                <c16:uniqueId val="{0000000A-913D-486F-94AD-D54D13ED0C73}"/>
              </c:ext>
            </c:extLst>
          </c:dPt>
          <c:dPt>
            <c:idx val="4"/>
            <c:invertIfNegative val="0"/>
            <c:bubble3D val="0"/>
            <c:spPr>
              <a:solidFill>
                <a:srgbClr val="EE7203"/>
              </a:solidFill>
              <a:ln>
                <a:noFill/>
              </a:ln>
              <a:effectLst/>
            </c:spPr>
            <c:extLst>
              <c:ext xmlns:c16="http://schemas.microsoft.com/office/drawing/2014/chart" uri="{C3380CC4-5D6E-409C-BE32-E72D297353CC}">
                <c16:uniqueId val="{00000009-913D-486F-94AD-D54D13ED0C73}"/>
              </c:ext>
            </c:extLst>
          </c:dPt>
          <c:dPt>
            <c:idx val="5"/>
            <c:invertIfNegative val="0"/>
            <c:bubble3D val="0"/>
            <c:spPr>
              <a:solidFill>
                <a:srgbClr val="BD09A7"/>
              </a:solidFill>
              <a:ln>
                <a:noFill/>
              </a:ln>
              <a:effectLst/>
            </c:spPr>
            <c:extLst>
              <c:ext xmlns:c16="http://schemas.microsoft.com/office/drawing/2014/chart" uri="{C3380CC4-5D6E-409C-BE32-E72D297353CC}">
                <c16:uniqueId val="{00000008-913D-486F-94AD-D54D13ED0C73}"/>
              </c:ext>
            </c:extLst>
          </c:dPt>
          <c:dPt>
            <c:idx val="6"/>
            <c:invertIfNegative val="0"/>
            <c:bubble3D val="0"/>
            <c:spPr>
              <a:solidFill>
                <a:srgbClr val="FFCA00"/>
              </a:solidFill>
              <a:ln>
                <a:noFill/>
              </a:ln>
              <a:effectLst/>
            </c:spPr>
            <c:extLst>
              <c:ext xmlns:c16="http://schemas.microsoft.com/office/drawing/2014/chart" uri="{C3380CC4-5D6E-409C-BE32-E72D297353CC}">
                <c16:uniqueId val="{00000007-913D-486F-94AD-D54D13ED0C73}"/>
              </c:ext>
            </c:extLst>
          </c:dPt>
          <c:dPt>
            <c:idx val="7"/>
            <c:invertIfNegative val="0"/>
            <c:bubble3D val="0"/>
            <c:spPr>
              <a:solidFill>
                <a:srgbClr val="BCCF0F"/>
              </a:solidFill>
              <a:ln>
                <a:noFill/>
              </a:ln>
              <a:effectLst/>
            </c:spPr>
            <c:extLst>
              <c:ext xmlns:c16="http://schemas.microsoft.com/office/drawing/2014/chart" uri="{C3380CC4-5D6E-409C-BE32-E72D297353CC}">
                <c16:uniqueId val="{00000006-913D-486F-94AD-D54D13ED0C73}"/>
              </c:ext>
            </c:extLst>
          </c:dPt>
          <c:dPt>
            <c:idx val="8"/>
            <c:invertIfNegative val="0"/>
            <c:bubble3D val="0"/>
            <c:spPr>
              <a:solidFill>
                <a:srgbClr val="372D87"/>
              </a:solidFill>
              <a:ln>
                <a:noFill/>
              </a:ln>
              <a:effectLst/>
            </c:spPr>
            <c:extLst>
              <c:ext xmlns:c16="http://schemas.microsoft.com/office/drawing/2014/chart" uri="{C3380CC4-5D6E-409C-BE32-E72D297353CC}">
                <c16:uniqueId val="{00000004-913D-486F-94AD-D54D13ED0C73}"/>
              </c:ext>
            </c:extLst>
          </c:dPt>
          <c:dPt>
            <c:idx val="9"/>
            <c:invertIfNegative val="0"/>
            <c:bubble3D val="0"/>
            <c:spPr>
              <a:solidFill>
                <a:srgbClr val="E30615"/>
              </a:solidFill>
              <a:ln>
                <a:noFill/>
              </a:ln>
              <a:effectLst/>
            </c:spPr>
            <c:extLst>
              <c:ext xmlns:c16="http://schemas.microsoft.com/office/drawing/2014/chart" uri="{C3380CC4-5D6E-409C-BE32-E72D297353CC}">
                <c16:uniqueId val="{00000003-913D-486F-94AD-D54D13ED0C7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Sheet1!$B$2:$B$11</c:f>
              <c:numCache>
                <c:formatCode>"£"#,##0</c:formatCode>
                <c:ptCount val="10"/>
                <c:pt idx="0">
                  <c:v>31000</c:v>
                </c:pt>
                <c:pt idx="1">
                  <c:v>31000</c:v>
                </c:pt>
                <c:pt idx="2">
                  <c:v>40000</c:v>
                </c:pt>
                <c:pt idx="3">
                  <c:v>47000</c:v>
                </c:pt>
                <c:pt idx="4">
                  <c:v>54000</c:v>
                </c:pt>
                <c:pt idx="5">
                  <c:v>56000</c:v>
                </c:pt>
                <c:pt idx="6">
                  <c:v>58000</c:v>
                </c:pt>
                <c:pt idx="7">
                  <c:v>92000</c:v>
                </c:pt>
                <c:pt idx="8">
                  <c:v>123000</c:v>
                </c:pt>
                <c:pt idx="9">
                  <c:v>330000</c:v>
                </c:pt>
              </c:numCache>
            </c:numRef>
          </c:val>
          <c:extLst>
            <c:ext xmlns:c16="http://schemas.microsoft.com/office/drawing/2014/chart" uri="{C3380CC4-5D6E-409C-BE32-E72D297353CC}">
              <c16:uniqueId val="{00000000-913D-486F-94AD-D54D13ED0C7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Sheet1!$C$2:$C$11</c:f>
              <c:numCache>
                <c:formatCode>General</c:formatCode>
                <c:ptCount val="10"/>
              </c:numCache>
            </c:numRef>
          </c:val>
          <c:extLst>
            <c:ext xmlns:c16="http://schemas.microsoft.com/office/drawing/2014/chart" uri="{C3380CC4-5D6E-409C-BE32-E72D297353CC}">
              <c16:uniqueId val="{00000001-913D-486F-94AD-D54D13ED0C73}"/>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Paid Social</c:v>
                </c:pt>
                <c:pt idx="1">
                  <c:v>Online Display</c:v>
                </c:pt>
                <c:pt idx="2">
                  <c:v>Online Video</c:v>
                </c:pt>
                <c:pt idx="3">
                  <c:v>Generic PPC</c:v>
                </c:pt>
                <c:pt idx="4">
                  <c:v>BVOD</c:v>
                </c:pt>
                <c:pt idx="5">
                  <c:v>OOH</c:v>
                </c:pt>
                <c:pt idx="6">
                  <c:v>Cinema</c:v>
                </c:pt>
                <c:pt idx="7">
                  <c:v>Audio</c:v>
                </c:pt>
                <c:pt idx="8">
                  <c:v>Print</c:v>
                </c:pt>
                <c:pt idx="9">
                  <c:v>Linear TV</c:v>
                </c:pt>
              </c:strCache>
            </c:strRef>
          </c:cat>
          <c:val>
            <c:numRef>
              <c:f>Sheet1!$D$2:$D$11</c:f>
              <c:numCache>
                <c:formatCode>General</c:formatCode>
                <c:ptCount val="10"/>
              </c:numCache>
            </c:numRef>
          </c:val>
          <c:extLst>
            <c:ext xmlns:c16="http://schemas.microsoft.com/office/drawing/2014/chart" uri="{C3380CC4-5D6E-409C-BE32-E72D297353CC}">
              <c16:uniqueId val="{00000002-913D-486F-94AD-D54D13ED0C73}"/>
            </c:ext>
          </c:extLst>
        </c:ser>
        <c:dLbls>
          <c:dLblPos val="outEnd"/>
          <c:showLegendKey val="0"/>
          <c:showVal val="1"/>
          <c:showCatName val="0"/>
          <c:showSerName val="0"/>
          <c:showPercent val="0"/>
          <c:showBubbleSize val="0"/>
        </c:dLbls>
        <c:gapWidth val="10"/>
        <c:overlap val="80"/>
        <c:axId val="349128159"/>
        <c:axId val="349141119"/>
      </c:barChart>
      <c:catAx>
        <c:axId val="34912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41119"/>
        <c:crosses val="autoZero"/>
        <c:auto val="1"/>
        <c:lblAlgn val="ctr"/>
        <c:lblOffset val="100"/>
        <c:noMultiLvlLbl val="0"/>
      </c:catAx>
      <c:valAx>
        <c:axId val="3491411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sz="1000" b="0" i="0" u="none" strike="noStrike" kern="1200" baseline="0">
                    <a:solidFill>
                      <a:schemeClr val="bg2"/>
                    </a:solidFill>
                  </a:rPr>
                  <a:t>Saturation Point - Weekly - Based on Immediate Payback only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912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09/07/2024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Aptos" panose="020B0004020202020204" pitchFamily="34" charset="0"/>
              </a:rPr>
              <a:t>Linear TV creates nearly </a:t>
            </a:r>
            <a:r>
              <a:rPr lang="en-GB" sz="1800" b="1">
                <a:effectLst/>
                <a:latin typeface="Calibri" panose="020F0502020204030204" pitchFamily="34" charset="0"/>
                <a:ea typeface="Aptos" panose="020B0004020202020204" pitchFamily="34" charset="0"/>
              </a:rPr>
              <a:t>half of all </a:t>
            </a:r>
            <a:r>
              <a:rPr lang="en-GB" sz="1800" b="1" dirty="0">
                <a:effectLst/>
                <a:latin typeface="Calibri" panose="020F0502020204030204" pitchFamily="34" charset="0"/>
                <a:ea typeface="Aptos" panose="020B0004020202020204" pitchFamily="34" charset="0"/>
              </a:rPr>
              <a:t>ad-generated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is unmatched as the profit volume driver when considering all three speeds of payback.</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 The study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looking at the full advertising profit return by channel, it found that Linear TV emerges as the biggest driver of full profit volume (47%), outperforming all other channels. This is followed by Generic PPC, which performs favourably when accounting for immediate payback, however, cannot compete with the scale that Linear TV offers beyond the first week after the advertising. </a:t>
            </a: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1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This month’s Chart of the Month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10</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‘BVOD Almighty: Reach and Return’</a:t>
            </a:r>
            <a:r>
              <a:rPr lang="en-US" sz="1800" dirty="0">
                <a:solidFill>
                  <a:srgbClr val="FF00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 identified a segment which is key to BVOD’s incremental reach. This ‘middle tier’ of viewers accounts for 7% of linear TV viewing, but makes up 28% of BVOD consumption, making them a vital audience to extend campaigns through BVOD. As a result, we call them the ‘Reach Extenders’.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This month’s Chart of the Month looks into this valuable audience further and shows the times that you are most likely to reach them. Analysis from Barb shows that the Reach Extenders’ peak viewing hours are 8-11pm, with a higher likelihood of viewing occurring at the weekend.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For more information on Reach Extenders and the key genres and shows that over index for this audience, check out our new Future Focus Report.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11</a:t>
            </a:fld>
            <a:endParaRPr lang="en-GB" dirty="0"/>
          </a:p>
        </p:txBody>
      </p:sp>
    </p:spTree>
    <p:extLst>
      <p:ext uri="{BB962C8B-B14F-4D97-AF65-F5344CB8AC3E}">
        <p14:creationId xmlns:p14="http://schemas.microsoft.com/office/powerpoint/2010/main" val="41081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draws on findings from our most recent study, ‘Profit Ability 2: the new business case for advertising’, which shows that Linear TV has the highest weekly ‘saturation point’ – the last point where every pound invested in a channel generates at least £1 profit.</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Profit Ability 2 brings together the vast econometric databases of client data from Ebiquity, EssenceMediacom, Gain Theory, Mindshare and Wavemaker UK, covering £1.8 billion of media investment in the UK across 10 media, 141 brands, and 14 product sectors. It is an update of Ebiquity and Gain Theory’s Profit Ability study from 2017 and offers the first post-Covid/Brexit view of advertising’s business performance.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It found that Linear TV has the highest saturation point, meaning that advertisers can increase their investment in Linear TV to a higher level than other media and it will continue to generate a profitable return.</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Based on immediate payback (payback within one week of investment), Linear TV advertising on average hits saturation at an investment of £330,000 – nearly triple the equivalent scale of the next largest channel (Print) and over 8-times the scale of Online Video. This shouldn’t be a surprise as TV’s broad reach and its ability to drive scale helps deliver this result in contrast to digital channels like Paid Social and Online Display. </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advertising effectiveness insight, read ‘Profit Ability 2: The new business case for advertising’.</a:t>
            </a:r>
          </a:p>
          <a:p>
            <a:endParaRPr lang="en-GB" dirty="0"/>
          </a:p>
        </p:txBody>
      </p:sp>
      <p:sp>
        <p:nvSpPr>
          <p:cNvPr id="4" name="Slide Number Placeholder 3"/>
          <p:cNvSpPr>
            <a:spLocks noGrp="1"/>
          </p:cNvSpPr>
          <p:nvPr>
            <p:ph type="sldNum" sz="quarter" idx="5"/>
          </p:nvPr>
        </p:nvSpPr>
        <p:spPr/>
        <p:txBody>
          <a:bodyPr/>
          <a:lstStyle/>
          <a:p>
            <a:fld id="{B5CBA251-C6B2-4917-95B7-796F4B4D5EB3}" type="slidenum">
              <a:rPr lang="en-GB" smtClean="0"/>
              <a:t>2</a:t>
            </a:fld>
            <a:endParaRPr lang="en-GB"/>
          </a:p>
        </p:txBody>
      </p:sp>
    </p:spTree>
    <p:extLst>
      <p:ext uri="{BB962C8B-B14F-4D97-AF65-F5344CB8AC3E}">
        <p14:creationId xmlns:p14="http://schemas.microsoft.com/office/powerpoint/2010/main" val="287328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7</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8</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3029572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09/07/2024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09/07/2024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4.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6D22-93F4-8CED-720B-B941E1F38905}"/>
              </a:ext>
            </a:extLst>
          </p:cNvPr>
          <p:cNvSpPr>
            <a:spLocks noGrp="1"/>
          </p:cNvSpPr>
          <p:nvPr>
            <p:ph type="title"/>
          </p:nvPr>
        </p:nvSpPr>
        <p:spPr/>
        <p:txBody>
          <a:bodyPr/>
          <a:lstStyle/>
          <a:p>
            <a:r>
              <a:rPr lang="en-US" dirty="0"/>
              <a:t>Linear TV creates nearly half of all ad-generated profit</a:t>
            </a:r>
            <a:endParaRPr lang="en-GB" dirty="0"/>
          </a:p>
        </p:txBody>
      </p:sp>
      <p:sp>
        <p:nvSpPr>
          <p:cNvPr id="3" name="Text Placeholder 2">
            <a:extLst>
              <a:ext uri="{FF2B5EF4-FFF2-40B4-BE49-F238E27FC236}">
                <a16:creationId xmlns:a16="http://schemas.microsoft.com/office/drawing/2014/main" id="{4B14ACDB-FAC6-17BC-DC83-1B4269F16618}"/>
              </a:ext>
            </a:extLst>
          </p:cNvPr>
          <p:cNvSpPr>
            <a:spLocks noGrp="1"/>
          </p:cNvSpPr>
          <p:nvPr>
            <p:ph type="body" sz="quarter" idx="15"/>
          </p:nvPr>
        </p:nvSpPr>
        <p:spPr/>
        <p:txBody>
          <a:bodyPr/>
          <a:lstStyle/>
          <a:p>
            <a:pPr>
              <a:spcBef>
                <a:spcPts val="0"/>
              </a:spcBef>
            </a:pPr>
            <a:r>
              <a:rPr lang="en-GB" dirty="0"/>
              <a:t>Source: Profit Ability 2, April 2024 – Short term benchmarks: Ebiquity, EssenceMediacom, Gain Theory, Mindshare, Wavemaker UK. Long Term Multipliers: EssenceMediacom, Gain Theory, Mindshare, Wavemaker UK. Immediate contribution = same week as advertising, Carryover = within 13 weeks, Sustained = within 2 years</a:t>
            </a:r>
          </a:p>
          <a:p>
            <a:pPr>
              <a:spcBef>
                <a:spcPts val="0"/>
              </a:spcBef>
            </a:pPr>
            <a:endParaRPr lang="en-GB" dirty="0"/>
          </a:p>
        </p:txBody>
      </p:sp>
      <p:graphicFrame>
        <p:nvGraphicFramePr>
          <p:cNvPr id="4" name="Chart 3">
            <a:extLst>
              <a:ext uri="{FF2B5EF4-FFF2-40B4-BE49-F238E27FC236}">
                <a16:creationId xmlns:a16="http://schemas.microsoft.com/office/drawing/2014/main" id="{2944CF13-7117-E9DE-3619-587FADD39D8E}"/>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1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dirty="0"/>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B0-EB64-71F1-50CE-D877A42B8B6B}"/>
              </a:ext>
            </a:extLst>
          </p:cNvPr>
          <p:cNvSpPr>
            <a:spLocks noGrp="1"/>
          </p:cNvSpPr>
          <p:nvPr>
            <p:ph type="title"/>
          </p:nvPr>
        </p:nvSpPr>
        <p:spPr/>
        <p:txBody>
          <a:bodyPr/>
          <a:lstStyle/>
          <a:p>
            <a:r>
              <a:rPr lang="en-GB" dirty="0"/>
              <a:t>Late evenings and weekends are valuable dayparts when targeting ‘Reach Extenders’</a:t>
            </a:r>
          </a:p>
        </p:txBody>
      </p:sp>
      <p:sp>
        <p:nvSpPr>
          <p:cNvPr id="3" name="Text Placeholder 2">
            <a:extLst>
              <a:ext uri="{FF2B5EF4-FFF2-40B4-BE49-F238E27FC236}">
                <a16:creationId xmlns:a16="http://schemas.microsoft.com/office/drawing/2014/main" id="{EFD09B86-EBB4-497A-77C8-2E451A2B4900}"/>
              </a:ext>
            </a:extLst>
          </p:cNvPr>
          <p:cNvSpPr>
            <a:spLocks noGrp="1"/>
          </p:cNvSpPr>
          <p:nvPr>
            <p:ph type="body" sz="quarter" idx="15"/>
          </p:nvPr>
        </p:nvSpPr>
        <p:spPr/>
        <p:txBody>
          <a:bodyPr/>
          <a:lstStyle/>
          <a:p>
            <a:r>
              <a:rPr lang="en-GB" dirty="0"/>
              <a:t>Source: Barb Q3 2022, commercial linear &amp; BVOD, ‘Reach Extender’ index vs all adults.</a:t>
            </a:r>
          </a:p>
        </p:txBody>
      </p:sp>
      <p:graphicFrame>
        <p:nvGraphicFramePr>
          <p:cNvPr id="6" name="Table 5">
            <a:extLst>
              <a:ext uri="{FF2B5EF4-FFF2-40B4-BE49-F238E27FC236}">
                <a16:creationId xmlns:a16="http://schemas.microsoft.com/office/drawing/2014/main" id="{71B37619-C1C0-4A5D-6088-C903DA424AFF}"/>
              </a:ext>
            </a:extLst>
          </p:cNvPr>
          <p:cNvGraphicFramePr>
            <a:graphicFrameLocks noGrp="1"/>
          </p:cNvGraphicFramePr>
          <p:nvPr/>
        </p:nvGraphicFramePr>
        <p:xfrm>
          <a:off x="696001" y="1386778"/>
          <a:ext cx="10799997" cy="3060896"/>
        </p:xfrm>
        <a:graphic>
          <a:graphicData uri="http://schemas.openxmlformats.org/drawingml/2006/table">
            <a:tbl>
              <a:tblPr/>
              <a:tblGrid>
                <a:gridCol w="818277">
                  <a:extLst>
                    <a:ext uri="{9D8B030D-6E8A-4147-A177-3AD203B41FA5}">
                      <a16:colId xmlns:a16="http://schemas.microsoft.com/office/drawing/2014/main" val="1806483096"/>
                    </a:ext>
                  </a:extLst>
                </a:gridCol>
                <a:gridCol w="415905">
                  <a:extLst>
                    <a:ext uri="{9D8B030D-6E8A-4147-A177-3AD203B41FA5}">
                      <a16:colId xmlns:a16="http://schemas.microsoft.com/office/drawing/2014/main" val="1538823417"/>
                    </a:ext>
                  </a:extLst>
                </a:gridCol>
                <a:gridCol w="415905">
                  <a:extLst>
                    <a:ext uri="{9D8B030D-6E8A-4147-A177-3AD203B41FA5}">
                      <a16:colId xmlns:a16="http://schemas.microsoft.com/office/drawing/2014/main" val="79622860"/>
                    </a:ext>
                  </a:extLst>
                </a:gridCol>
                <a:gridCol w="415905">
                  <a:extLst>
                    <a:ext uri="{9D8B030D-6E8A-4147-A177-3AD203B41FA5}">
                      <a16:colId xmlns:a16="http://schemas.microsoft.com/office/drawing/2014/main" val="2756284042"/>
                    </a:ext>
                  </a:extLst>
                </a:gridCol>
                <a:gridCol w="415905">
                  <a:extLst>
                    <a:ext uri="{9D8B030D-6E8A-4147-A177-3AD203B41FA5}">
                      <a16:colId xmlns:a16="http://schemas.microsoft.com/office/drawing/2014/main" val="3069061691"/>
                    </a:ext>
                  </a:extLst>
                </a:gridCol>
                <a:gridCol w="415905">
                  <a:extLst>
                    <a:ext uri="{9D8B030D-6E8A-4147-A177-3AD203B41FA5}">
                      <a16:colId xmlns:a16="http://schemas.microsoft.com/office/drawing/2014/main" val="2202483552"/>
                    </a:ext>
                  </a:extLst>
                </a:gridCol>
                <a:gridCol w="415905">
                  <a:extLst>
                    <a:ext uri="{9D8B030D-6E8A-4147-A177-3AD203B41FA5}">
                      <a16:colId xmlns:a16="http://schemas.microsoft.com/office/drawing/2014/main" val="2440722257"/>
                    </a:ext>
                  </a:extLst>
                </a:gridCol>
                <a:gridCol w="415905">
                  <a:extLst>
                    <a:ext uri="{9D8B030D-6E8A-4147-A177-3AD203B41FA5}">
                      <a16:colId xmlns:a16="http://schemas.microsoft.com/office/drawing/2014/main" val="2570441528"/>
                    </a:ext>
                  </a:extLst>
                </a:gridCol>
                <a:gridCol w="415905">
                  <a:extLst>
                    <a:ext uri="{9D8B030D-6E8A-4147-A177-3AD203B41FA5}">
                      <a16:colId xmlns:a16="http://schemas.microsoft.com/office/drawing/2014/main" val="2589442507"/>
                    </a:ext>
                  </a:extLst>
                </a:gridCol>
                <a:gridCol w="415905">
                  <a:extLst>
                    <a:ext uri="{9D8B030D-6E8A-4147-A177-3AD203B41FA5}">
                      <a16:colId xmlns:a16="http://schemas.microsoft.com/office/drawing/2014/main" val="1293656484"/>
                    </a:ext>
                  </a:extLst>
                </a:gridCol>
                <a:gridCol w="415905">
                  <a:extLst>
                    <a:ext uri="{9D8B030D-6E8A-4147-A177-3AD203B41FA5}">
                      <a16:colId xmlns:a16="http://schemas.microsoft.com/office/drawing/2014/main" val="236201853"/>
                    </a:ext>
                  </a:extLst>
                </a:gridCol>
                <a:gridCol w="415905">
                  <a:extLst>
                    <a:ext uri="{9D8B030D-6E8A-4147-A177-3AD203B41FA5}">
                      <a16:colId xmlns:a16="http://schemas.microsoft.com/office/drawing/2014/main" val="2928495749"/>
                    </a:ext>
                  </a:extLst>
                </a:gridCol>
                <a:gridCol w="415905">
                  <a:extLst>
                    <a:ext uri="{9D8B030D-6E8A-4147-A177-3AD203B41FA5}">
                      <a16:colId xmlns:a16="http://schemas.microsoft.com/office/drawing/2014/main" val="3795462426"/>
                    </a:ext>
                  </a:extLst>
                </a:gridCol>
                <a:gridCol w="415905">
                  <a:extLst>
                    <a:ext uri="{9D8B030D-6E8A-4147-A177-3AD203B41FA5}">
                      <a16:colId xmlns:a16="http://schemas.microsoft.com/office/drawing/2014/main" val="1057430591"/>
                    </a:ext>
                  </a:extLst>
                </a:gridCol>
                <a:gridCol w="415905">
                  <a:extLst>
                    <a:ext uri="{9D8B030D-6E8A-4147-A177-3AD203B41FA5}">
                      <a16:colId xmlns:a16="http://schemas.microsoft.com/office/drawing/2014/main" val="2788663056"/>
                    </a:ext>
                  </a:extLst>
                </a:gridCol>
                <a:gridCol w="415905">
                  <a:extLst>
                    <a:ext uri="{9D8B030D-6E8A-4147-A177-3AD203B41FA5}">
                      <a16:colId xmlns:a16="http://schemas.microsoft.com/office/drawing/2014/main" val="1043662734"/>
                    </a:ext>
                  </a:extLst>
                </a:gridCol>
                <a:gridCol w="415905">
                  <a:extLst>
                    <a:ext uri="{9D8B030D-6E8A-4147-A177-3AD203B41FA5}">
                      <a16:colId xmlns:a16="http://schemas.microsoft.com/office/drawing/2014/main" val="1140841557"/>
                    </a:ext>
                  </a:extLst>
                </a:gridCol>
                <a:gridCol w="415905">
                  <a:extLst>
                    <a:ext uri="{9D8B030D-6E8A-4147-A177-3AD203B41FA5}">
                      <a16:colId xmlns:a16="http://schemas.microsoft.com/office/drawing/2014/main" val="2408719949"/>
                    </a:ext>
                  </a:extLst>
                </a:gridCol>
                <a:gridCol w="415905">
                  <a:extLst>
                    <a:ext uri="{9D8B030D-6E8A-4147-A177-3AD203B41FA5}">
                      <a16:colId xmlns:a16="http://schemas.microsoft.com/office/drawing/2014/main" val="368058766"/>
                    </a:ext>
                  </a:extLst>
                </a:gridCol>
                <a:gridCol w="415905">
                  <a:extLst>
                    <a:ext uri="{9D8B030D-6E8A-4147-A177-3AD203B41FA5}">
                      <a16:colId xmlns:a16="http://schemas.microsoft.com/office/drawing/2014/main" val="3498904401"/>
                    </a:ext>
                  </a:extLst>
                </a:gridCol>
                <a:gridCol w="415905">
                  <a:extLst>
                    <a:ext uri="{9D8B030D-6E8A-4147-A177-3AD203B41FA5}">
                      <a16:colId xmlns:a16="http://schemas.microsoft.com/office/drawing/2014/main" val="773530581"/>
                    </a:ext>
                  </a:extLst>
                </a:gridCol>
                <a:gridCol w="415905">
                  <a:extLst>
                    <a:ext uri="{9D8B030D-6E8A-4147-A177-3AD203B41FA5}">
                      <a16:colId xmlns:a16="http://schemas.microsoft.com/office/drawing/2014/main" val="2324847461"/>
                    </a:ext>
                  </a:extLst>
                </a:gridCol>
                <a:gridCol w="415905">
                  <a:extLst>
                    <a:ext uri="{9D8B030D-6E8A-4147-A177-3AD203B41FA5}">
                      <a16:colId xmlns:a16="http://schemas.microsoft.com/office/drawing/2014/main" val="3760393837"/>
                    </a:ext>
                  </a:extLst>
                </a:gridCol>
                <a:gridCol w="415905">
                  <a:extLst>
                    <a:ext uri="{9D8B030D-6E8A-4147-A177-3AD203B41FA5}">
                      <a16:colId xmlns:a16="http://schemas.microsoft.com/office/drawing/2014/main" val="456681255"/>
                    </a:ext>
                  </a:extLst>
                </a:gridCol>
                <a:gridCol w="415905">
                  <a:extLst>
                    <a:ext uri="{9D8B030D-6E8A-4147-A177-3AD203B41FA5}">
                      <a16:colId xmlns:a16="http://schemas.microsoft.com/office/drawing/2014/main" val="1309469585"/>
                    </a:ext>
                  </a:extLst>
                </a:gridCol>
              </a:tblGrid>
              <a:tr h="301952">
                <a:tc gridSpan="25">
                  <a:txBody>
                    <a:bodyPr/>
                    <a:lstStyle/>
                    <a:p>
                      <a:pPr algn="ctr" fontAlgn="b"/>
                      <a:r>
                        <a:rPr lang="en-GB" sz="1000" b="1" i="0" u="none" strike="noStrike" dirty="0">
                          <a:solidFill>
                            <a:srgbClr val="FFFFFF"/>
                          </a:solidFill>
                          <a:effectLst/>
                          <a:latin typeface="+mn-lt"/>
                        </a:rPr>
                        <a:t>‘Reach Extenders’ index by daypart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194543"/>
                  </a:ext>
                </a:extLst>
              </a:tr>
              <a:tr h="342726">
                <a:tc>
                  <a:txBody>
                    <a:bodyPr/>
                    <a:lstStyle/>
                    <a:p>
                      <a:pPr algn="ctr" fontAlgn="b"/>
                      <a:r>
                        <a:rPr lang="en-GB" sz="10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79571"/>
                  </a:ext>
                </a:extLst>
              </a:tr>
              <a:tr h="342726">
                <a:tc>
                  <a:txBody>
                    <a:bodyPr/>
                    <a:lstStyle/>
                    <a:p>
                      <a:pPr algn="ctr" fontAlgn="b"/>
                      <a:r>
                        <a:rPr lang="en-GB" sz="1000" b="1" i="0" u="none" strike="noStrike" dirty="0">
                          <a:solidFill>
                            <a:srgbClr val="000000"/>
                          </a:solidFill>
                          <a:effectLst/>
                          <a:latin typeface="+mn-lt"/>
                        </a:rPr>
                        <a:t>Monday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GB" sz="1000" b="0" i="0" u="none" strike="noStrike" dirty="0">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GB" sz="1000" b="0" i="0" u="none" strike="noStrike" dirty="0">
                          <a:solidFill>
                            <a:srgbClr val="000000"/>
                          </a:solidFill>
                          <a:effectLst/>
                          <a:latin typeface="+mn-lt"/>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en-GB" sz="1000" b="0" i="0" u="none" strike="noStrike" dirty="0">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GB" sz="1000" b="0" i="0" u="none" strike="noStrike" dirty="0">
                          <a:solidFill>
                            <a:srgbClr val="000000"/>
                          </a:solidFill>
                          <a:effectLst/>
                          <a:latin typeface="+mn-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GB" sz="10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2057030314"/>
                  </a:ext>
                </a:extLst>
              </a:tr>
              <a:tr h="342726">
                <a:tc>
                  <a:txBody>
                    <a:bodyPr/>
                    <a:lstStyle/>
                    <a:p>
                      <a:pPr algn="ctr" fontAlgn="b"/>
                      <a:r>
                        <a:rPr lang="en-GB" sz="1000" b="1" i="0" u="none" strike="noStrike" dirty="0">
                          <a:solidFill>
                            <a:srgbClr val="000000"/>
                          </a:solidFill>
                          <a:effectLst/>
                          <a:latin typeface="+mn-lt"/>
                        </a:rPr>
                        <a:t>Tuesday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GB" sz="1000" b="0" i="0" u="none" strike="noStrike" dirty="0">
                          <a:solidFill>
                            <a:srgbClr val="000000"/>
                          </a:solidFill>
                          <a:effectLst/>
                          <a:latin typeface="+mn-lt"/>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0" i="0" u="none" strike="noStrike" dirty="0">
                          <a:solidFill>
                            <a:srgbClr val="000000"/>
                          </a:solidFill>
                          <a:effectLst/>
                          <a:latin typeface="+mn-lt"/>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GB" sz="10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GB" sz="10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extLst>
                  <a:ext uri="{0D108BD9-81ED-4DB2-BD59-A6C34878D82A}">
                    <a16:rowId xmlns:a16="http://schemas.microsoft.com/office/drawing/2014/main" val="188253891"/>
                  </a:ext>
                </a:extLst>
              </a:tr>
              <a:tr h="342726">
                <a:tc>
                  <a:txBody>
                    <a:bodyPr/>
                    <a:lstStyle/>
                    <a:p>
                      <a:pPr algn="ctr" fontAlgn="b"/>
                      <a:r>
                        <a:rPr lang="en-GB" sz="1000" b="1" i="0" u="none" strike="noStrike" dirty="0">
                          <a:solidFill>
                            <a:srgbClr val="000000"/>
                          </a:solidFill>
                          <a:effectLst/>
                          <a:latin typeface="+mn-lt"/>
                        </a:rPr>
                        <a:t>Wednesday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dirty="0">
                          <a:solidFill>
                            <a:srgbClr val="000000"/>
                          </a:solidFill>
                          <a:effectLst/>
                          <a:latin typeface="+mn-lt"/>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GB" sz="10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GB" sz="1000" b="0" i="0" u="none" strike="noStrike" dirty="0">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973354167"/>
                  </a:ext>
                </a:extLst>
              </a:tr>
              <a:tr h="342726">
                <a:tc>
                  <a:txBody>
                    <a:bodyPr/>
                    <a:lstStyle/>
                    <a:p>
                      <a:pPr algn="ctr" fontAlgn="b"/>
                      <a:r>
                        <a:rPr lang="en-GB" sz="1000" b="1" i="0" u="none" strike="noStrike" dirty="0">
                          <a:solidFill>
                            <a:srgbClr val="000000"/>
                          </a:solidFill>
                          <a:effectLst/>
                          <a:latin typeface="+mn-lt"/>
                        </a:rPr>
                        <a:t>Thursday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GB" sz="1000" b="0" i="0" u="none" strike="noStrike" dirty="0">
                          <a:solidFill>
                            <a:srgbClr val="000000"/>
                          </a:solidFill>
                          <a:effectLst/>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GB" sz="1000" b="0" i="0" u="none" strike="noStrike" dirty="0">
                          <a:solidFill>
                            <a:srgbClr val="000000"/>
                          </a:solidFill>
                          <a:effectLst/>
                          <a:latin typeface="+mn-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GB" sz="1000" b="0" i="0" u="none" strike="noStrike" dirty="0">
                          <a:solidFill>
                            <a:srgbClr val="000000"/>
                          </a:solidFill>
                          <a:effectLst/>
                          <a:latin typeface="+mn-lt"/>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en-GB" sz="1000" b="0" i="0" u="none" strike="noStrike" dirty="0">
                          <a:solidFill>
                            <a:srgbClr val="000000"/>
                          </a:solidFill>
                          <a:effectLst/>
                          <a:latin typeface="+mn-lt"/>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2900670097"/>
                  </a:ext>
                </a:extLst>
              </a:tr>
              <a:tr h="342726">
                <a:tc>
                  <a:txBody>
                    <a:bodyPr/>
                    <a:lstStyle/>
                    <a:p>
                      <a:pPr algn="ctr" fontAlgn="b"/>
                      <a:r>
                        <a:rPr lang="en-GB" sz="1000" b="1" i="0" u="none" strike="noStrike" dirty="0">
                          <a:solidFill>
                            <a:srgbClr val="000000"/>
                          </a:solidFill>
                          <a:effectLst/>
                          <a:latin typeface="+mn-lt"/>
                        </a:rPr>
                        <a:t>Friday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GB" sz="10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0" i="0" u="none" strike="noStrike" dirty="0">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en-GB" sz="10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GB" sz="10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2108927341"/>
                  </a:ext>
                </a:extLst>
              </a:tr>
              <a:tr h="342726">
                <a:tc>
                  <a:txBody>
                    <a:bodyPr/>
                    <a:lstStyle/>
                    <a:p>
                      <a:pPr algn="ctr" fontAlgn="b"/>
                      <a:r>
                        <a:rPr lang="en-GB" sz="1000" b="1" i="0" u="none" strike="noStrike" dirty="0">
                          <a:solidFill>
                            <a:srgbClr val="000000"/>
                          </a:solidFill>
                          <a:effectLst/>
                          <a:latin typeface="+mn-lt"/>
                        </a:rPr>
                        <a:t>Saturday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GB" sz="1000" b="0" i="0" u="none" strike="noStrike" dirty="0">
                          <a:solidFill>
                            <a:srgbClr val="000000"/>
                          </a:solidFill>
                          <a:effectLst/>
                          <a:latin typeface="+mn-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GB" sz="1000" b="0" i="0" u="none" strike="noStrike" dirty="0">
                          <a:solidFill>
                            <a:srgbClr val="000000"/>
                          </a:solidFill>
                          <a:effectLst/>
                          <a:latin typeface="+mn-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en-GB" sz="1000" b="0" i="0" u="none" strike="noStrike" dirty="0">
                          <a:solidFill>
                            <a:srgbClr val="000000"/>
                          </a:solidFill>
                          <a:effectLst/>
                          <a:latin typeface="+mn-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0" i="0" u="none" strike="noStrike" dirty="0">
                          <a:solidFill>
                            <a:srgbClr val="000000"/>
                          </a:solidFill>
                          <a:effectLst/>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0" i="0" u="none" strike="noStrike" dirty="0">
                          <a:solidFill>
                            <a:srgbClr val="000000"/>
                          </a:solidFill>
                          <a:effectLst/>
                          <a:latin typeface="+mn-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ctr"/>
                      <a:r>
                        <a:rPr lang="en-GB" sz="1000" b="0" i="0" u="none" strike="noStrike" dirty="0">
                          <a:solidFill>
                            <a:srgbClr val="000000"/>
                          </a:solidFill>
                          <a:effectLst/>
                          <a:latin typeface="+mn-lt"/>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ctr"/>
                      <a:r>
                        <a:rPr lang="en-GB" sz="1000" b="0" i="0" u="none" strike="noStrike" dirty="0">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1290445642"/>
                  </a:ext>
                </a:extLst>
              </a:tr>
              <a:tr h="359862">
                <a:tc>
                  <a:txBody>
                    <a:bodyPr/>
                    <a:lstStyle/>
                    <a:p>
                      <a:pPr algn="ctr" fontAlgn="b"/>
                      <a:r>
                        <a:rPr lang="en-GB" sz="1000" b="1" i="0" u="none" strike="noStrike" dirty="0">
                          <a:solidFill>
                            <a:srgbClr val="000000"/>
                          </a:solidFill>
                          <a:effectLst/>
                          <a:latin typeface="+mn-lt"/>
                        </a:rPr>
                        <a:t>Sunday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B7A"/>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9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283"/>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82"/>
                    </a:solidFill>
                  </a:tcPr>
                </a:tc>
                <a:tc>
                  <a:txBody>
                    <a:bodyPr/>
                    <a:lstStyle/>
                    <a:p>
                      <a:pPr algn="ctr" fontAlgn="ctr"/>
                      <a:r>
                        <a:rPr lang="en-GB" sz="1000" b="0" i="0" u="none" strike="noStrike" dirty="0">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182"/>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82"/>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E82"/>
                    </a:solidFill>
                  </a:tcPr>
                </a:tc>
                <a:tc>
                  <a:txBody>
                    <a:bodyPr/>
                    <a:lstStyle/>
                    <a:p>
                      <a:pPr algn="ctr" fontAlgn="ctr"/>
                      <a:r>
                        <a:rPr lang="en-GB" sz="1000" b="0" i="0" u="none" strike="noStrike" dirty="0">
                          <a:solidFill>
                            <a:srgbClr val="000000"/>
                          </a:solidFill>
                          <a:effectLst/>
                          <a:latin typeface="+mn-lt"/>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C81"/>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80"/>
                    </a:solidFill>
                  </a:tcPr>
                </a:tc>
                <a:tc>
                  <a:txBody>
                    <a:bodyPr/>
                    <a:lstStyle/>
                    <a:p>
                      <a:pPr algn="ctr" fontAlgn="ctr"/>
                      <a:r>
                        <a:rPr lang="en-GB" sz="1000" b="0" i="0" u="none" strike="noStrike" dirty="0">
                          <a:solidFill>
                            <a:srgbClr val="000000"/>
                          </a:solidFill>
                          <a:effectLst/>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C7E"/>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480"/>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B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777"/>
                    </a:solidFill>
                  </a:tcPr>
                </a:tc>
                <a:tc>
                  <a:txBody>
                    <a:bodyPr/>
                    <a:lstStyle/>
                    <a:p>
                      <a:pPr algn="ctr" fontAlgn="ctr"/>
                      <a:r>
                        <a:rPr lang="en-GB" sz="10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B6E"/>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E75"/>
                    </a:solidFill>
                  </a:tcPr>
                </a:tc>
                <a:extLst>
                  <a:ext uri="{0D108BD9-81ED-4DB2-BD59-A6C34878D82A}">
                    <a16:rowId xmlns:a16="http://schemas.microsoft.com/office/drawing/2014/main" val="2310253764"/>
                  </a:ext>
                </a:extLst>
              </a:tr>
            </a:tbl>
          </a:graphicData>
        </a:graphic>
      </p:graphicFrame>
      <p:graphicFrame>
        <p:nvGraphicFramePr>
          <p:cNvPr id="5" name="Table 4">
            <a:extLst>
              <a:ext uri="{FF2B5EF4-FFF2-40B4-BE49-F238E27FC236}">
                <a16:creationId xmlns:a16="http://schemas.microsoft.com/office/drawing/2014/main" id="{1B926788-C255-76A0-1206-30D270B228A5}"/>
              </a:ext>
            </a:extLst>
          </p:cNvPr>
          <p:cNvGraphicFramePr>
            <a:graphicFrameLocks noGrp="1"/>
          </p:cNvGraphicFramePr>
          <p:nvPr/>
        </p:nvGraphicFramePr>
        <p:xfrm>
          <a:off x="3473449" y="4715894"/>
          <a:ext cx="5245100" cy="381000"/>
        </p:xfrm>
        <a:graphic>
          <a:graphicData uri="http://schemas.openxmlformats.org/drawingml/2006/table">
            <a:tbl>
              <a:tblPr/>
              <a:tblGrid>
                <a:gridCol w="749300">
                  <a:extLst>
                    <a:ext uri="{9D8B030D-6E8A-4147-A177-3AD203B41FA5}">
                      <a16:colId xmlns:a16="http://schemas.microsoft.com/office/drawing/2014/main" val="293192617"/>
                    </a:ext>
                  </a:extLst>
                </a:gridCol>
                <a:gridCol w="749300">
                  <a:extLst>
                    <a:ext uri="{9D8B030D-6E8A-4147-A177-3AD203B41FA5}">
                      <a16:colId xmlns:a16="http://schemas.microsoft.com/office/drawing/2014/main" val="2704822765"/>
                    </a:ext>
                  </a:extLst>
                </a:gridCol>
                <a:gridCol w="749300">
                  <a:extLst>
                    <a:ext uri="{9D8B030D-6E8A-4147-A177-3AD203B41FA5}">
                      <a16:colId xmlns:a16="http://schemas.microsoft.com/office/drawing/2014/main" val="133563077"/>
                    </a:ext>
                  </a:extLst>
                </a:gridCol>
                <a:gridCol w="749300">
                  <a:extLst>
                    <a:ext uri="{9D8B030D-6E8A-4147-A177-3AD203B41FA5}">
                      <a16:colId xmlns:a16="http://schemas.microsoft.com/office/drawing/2014/main" val="3018025374"/>
                    </a:ext>
                  </a:extLst>
                </a:gridCol>
                <a:gridCol w="749300">
                  <a:extLst>
                    <a:ext uri="{9D8B030D-6E8A-4147-A177-3AD203B41FA5}">
                      <a16:colId xmlns:a16="http://schemas.microsoft.com/office/drawing/2014/main" val="3867791230"/>
                    </a:ext>
                  </a:extLst>
                </a:gridCol>
                <a:gridCol w="749300">
                  <a:extLst>
                    <a:ext uri="{9D8B030D-6E8A-4147-A177-3AD203B41FA5}">
                      <a16:colId xmlns:a16="http://schemas.microsoft.com/office/drawing/2014/main" val="3884723972"/>
                    </a:ext>
                  </a:extLst>
                </a:gridCol>
                <a:gridCol w="749300">
                  <a:extLst>
                    <a:ext uri="{9D8B030D-6E8A-4147-A177-3AD203B41FA5}">
                      <a16:colId xmlns:a16="http://schemas.microsoft.com/office/drawing/2014/main" val="1413749022"/>
                    </a:ext>
                  </a:extLst>
                </a:gridCol>
              </a:tblGrid>
              <a:tr h="190500">
                <a:tc>
                  <a:txBody>
                    <a:bodyPr/>
                    <a:lstStyle/>
                    <a:p>
                      <a:pPr algn="ctr" fontAlgn="b"/>
                      <a:r>
                        <a:rPr lang="en-GB" sz="1000" b="1" i="0" u="none" strike="noStrike" dirty="0">
                          <a:solidFill>
                            <a:srgbClr val="000000"/>
                          </a:solidFill>
                          <a:effectLst/>
                          <a:latin typeface="+mn-lt"/>
                        </a:rPr>
                        <a:t>Monday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Tuesday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Wednesday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Thursday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Friday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Saturday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Sunday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35199769"/>
                  </a:ext>
                </a:extLst>
              </a:tr>
              <a:tr h="190500">
                <a:tc>
                  <a:txBody>
                    <a:bodyPr/>
                    <a:lstStyle/>
                    <a:p>
                      <a:pPr algn="ctr" fontAlgn="b"/>
                      <a:r>
                        <a:rPr lang="en-GB" sz="1000" b="0" i="0" u="none" strike="noStrike" dirty="0">
                          <a:solidFill>
                            <a:srgbClr val="000000"/>
                          </a:solidFill>
                          <a:effectLst/>
                          <a:latin typeface="+mn-lt"/>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81"/>
                    </a:solidFill>
                  </a:tcPr>
                </a:tc>
                <a:tc>
                  <a:txBody>
                    <a:bodyPr/>
                    <a:lstStyle/>
                    <a:p>
                      <a:pPr algn="ctr" fontAlgn="b"/>
                      <a:r>
                        <a:rPr lang="en-GB" sz="1000" b="0" i="0" u="none" strike="noStrike" dirty="0">
                          <a:solidFill>
                            <a:srgbClr val="000000"/>
                          </a:solidFill>
                          <a:effectLst/>
                          <a:latin typeface="+mn-lt"/>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0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A676"/>
                    </a:solidFill>
                  </a:tcPr>
                </a:tc>
                <a:tc>
                  <a:txBody>
                    <a:bodyPr/>
                    <a:lstStyle/>
                    <a:p>
                      <a:pPr algn="ctr" fontAlgn="b"/>
                      <a:r>
                        <a:rPr lang="en-GB" sz="10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0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000" b="0" i="0" u="none" strike="noStrike" dirty="0">
                          <a:solidFill>
                            <a:srgbClr val="000000"/>
                          </a:solidFill>
                          <a:effectLst/>
                          <a:latin typeface="+mn-lt"/>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D17F"/>
                    </a:solidFill>
                  </a:tcPr>
                </a:tc>
                <a:tc>
                  <a:txBody>
                    <a:bodyPr/>
                    <a:lstStyle/>
                    <a:p>
                      <a:pPr algn="ctr" fontAlgn="b"/>
                      <a:r>
                        <a:rPr lang="en-GB" sz="1000" b="0" i="0" u="none" strike="noStrike" dirty="0">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4039395906"/>
                  </a:ext>
                </a:extLst>
              </a:tr>
            </a:tbl>
          </a:graphicData>
        </a:graphic>
      </p:graphicFrame>
    </p:spTree>
    <p:extLst>
      <p:ext uri="{BB962C8B-B14F-4D97-AF65-F5344CB8AC3E}">
        <p14:creationId xmlns:p14="http://schemas.microsoft.com/office/powerpoint/2010/main" val="22509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D163-DE29-6BA6-A607-5B0CFC90BA77}"/>
              </a:ext>
            </a:extLst>
          </p:cNvPr>
          <p:cNvSpPr>
            <a:spLocks noGrp="1"/>
          </p:cNvSpPr>
          <p:nvPr>
            <p:ph type="title"/>
          </p:nvPr>
        </p:nvSpPr>
        <p:spPr/>
        <p:txBody>
          <a:bodyPr/>
          <a:lstStyle/>
          <a:p>
            <a:r>
              <a:rPr lang="en-US" dirty="0"/>
              <a:t>TV has the highest weekly saturation point</a:t>
            </a:r>
            <a:endParaRPr lang="en-GB" dirty="0"/>
          </a:p>
        </p:txBody>
      </p:sp>
      <p:sp>
        <p:nvSpPr>
          <p:cNvPr id="3" name="Text Placeholder 2">
            <a:extLst>
              <a:ext uri="{FF2B5EF4-FFF2-40B4-BE49-F238E27FC236}">
                <a16:creationId xmlns:a16="http://schemas.microsoft.com/office/drawing/2014/main" id="{3317D18E-7EF0-3D48-B0DF-1CA994B4B5E1}"/>
              </a:ext>
            </a:extLst>
          </p:cNvPr>
          <p:cNvSpPr>
            <a:spLocks noGrp="1"/>
          </p:cNvSpPr>
          <p:nvPr>
            <p:ph type="body" sz="quarter" idx="15"/>
          </p:nvPr>
        </p:nvSpPr>
        <p:spPr/>
        <p:txBody>
          <a:bodyPr/>
          <a:lstStyle/>
          <a:p>
            <a:pPr>
              <a:spcBef>
                <a:spcPts val="0"/>
              </a:spcBef>
            </a:pPr>
            <a:r>
              <a:rPr lang="en-US"/>
              <a:t>Saturation point based on all category average. Saturation ranking &amp; values will vary sector to sector</a:t>
            </a:r>
          </a:p>
          <a:p>
            <a:pPr>
              <a:spcBef>
                <a:spcPts val="0"/>
              </a:spcBef>
            </a:pPr>
            <a:r>
              <a:rPr lang="en-US"/>
              <a:t>Source: Profit Ability 2, April 2024 – Short term benchmarks: </a:t>
            </a:r>
            <a:r>
              <a:rPr lang="en-US" err="1"/>
              <a:t>Ebiquity</a:t>
            </a:r>
            <a:r>
              <a:rPr lang="en-US"/>
              <a:t>, </a:t>
            </a:r>
            <a:r>
              <a:rPr lang="en-US" err="1"/>
              <a:t>EssenceMediacom</a:t>
            </a:r>
            <a:r>
              <a:rPr lang="en-US"/>
              <a:t>, Gain Theory, Mindshare, Wavemaker UK.  Immediate effect = profit volume in week of advertising spend</a:t>
            </a:r>
          </a:p>
          <a:p>
            <a:pPr>
              <a:spcBef>
                <a:spcPts val="0"/>
              </a:spcBef>
            </a:pPr>
            <a:endParaRPr lang="en-GB"/>
          </a:p>
        </p:txBody>
      </p:sp>
      <p:graphicFrame>
        <p:nvGraphicFramePr>
          <p:cNvPr id="6" name="Chart 5">
            <a:extLst>
              <a:ext uri="{FF2B5EF4-FFF2-40B4-BE49-F238E27FC236}">
                <a16:creationId xmlns:a16="http://schemas.microsoft.com/office/drawing/2014/main" id="{14CC5F02-5FAC-424B-15ED-007D4DD9139E}"/>
              </a:ext>
            </a:extLst>
          </p:cNvPr>
          <p:cNvGraphicFramePr/>
          <p:nvPr/>
        </p:nvGraphicFramePr>
        <p:xfrm>
          <a:off x="561973"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87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3327</Words>
  <Application>Microsoft Office PowerPoint</Application>
  <PresentationFormat>Widescreen</PresentationFormat>
  <Paragraphs>369</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Arial (Body)</vt:lpstr>
      <vt:lpstr>Calibri</vt:lpstr>
      <vt:lpstr>Helvetica Neue</vt:lpstr>
      <vt:lpstr>Proxima Nova Rg</vt:lpstr>
      <vt:lpstr>Segoe UI</vt:lpstr>
      <vt:lpstr>Symbol</vt:lpstr>
      <vt:lpstr>Thinkbox</vt:lpstr>
      <vt:lpstr>1_Thinkbox</vt:lpstr>
      <vt:lpstr>Linear TV creates nearly half of all ad-generated profit</vt:lpstr>
      <vt:lpstr>TV has the highest weekly saturation point</vt:lpstr>
      <vt:lpstr>TV (Linear and BVOD) accounts for over half of all ad-driven profit</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lpstr>30 second ads deliver the greatest impact </vt:lpstr>
      <vt:lpstr>Late evenings and weekends are valuable dayparts when targeting ‘Reach Extenders’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47</cp:revision>
  <dcterms:created xsi:type="dcterms:W3CDTF">2022-12-21T11:21:32Z</dcterms:created>
  <dcterms:modified xsi:type="dcterms:W3CDTF">2024-07-09T15:55:50Z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