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9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12/09/2019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National-Trust-for-Scotlan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Challenge</a:t>
            </a:r>
          </a:p>
          <a:p>
            <a:r>
              <a:rPr lang="en-US" sz="1200" b="0" i="0" kern="1200" dirty="0">
                <a:solidFill>
                  <a:schemeClr val="tx1"/>
                </a:solidFill>
                <a:effectLst/>
                <a:latin typeface="+mn-lt"/>
                <a:ea typeface="+mn-ea"/>
                <a:cs typeface="+mn-cs"/>
              </a:rPr>
              <a:t>Founded in 1931, the National Trust for Scotland is a conservation charity and membership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tasked with conserving and promoting Scotland’s heritage for future generations to enjoy. Their sites are incredibly diverse, representing many aspects of all Scottish heritage and culture, for example magnificent castles, beautiful gardens and wild mountain landscapes.</a:t>
            </a:r>
          </a:p>
          <a:p>
            <a:r>
              <a:rPr lang="en-US" sz="1200" b="0" i="0" kern="1200" dirty="0">
                <a:solidFill>
                  <a:schemeClr val="tx1"/>
                </a:solidFill>
                <a:effectLst/>
                <a:latin typeface="+mn-lt"/>
                <a:ea typeface="+mn-ea"/>
                <a:cs typeface="+mn-cs"/>
              </a:rPr>
              <a:t>Market research conducted in 2012 showed that there were some negative perceptions about the NTS which was vastly different from the reality experienced by members and visitors. The challenge therefore was to turn these perceptions around and promote the NTS as:</a:t>
            </a:r>
          </a:p>
          <a:p>
            <a:r>
              <a:rPr lang="en-US" sz="1200" b="0" i="0" kern="1200" dirty="0">
                <a:solidFill>
                  <a:schemeClr val="tx1"/>
                </a:solidFill>
                <a:effectLst/>
                <a:latin typeface="+mn-lt"/>
                <a:ea typeface="+mn-ea"/>
                <a:cs typeface="+mn-cs"/>
              </a:rPr>
              <a:t>Providing fantastic days out for the whole family</a:t>
            </a:r>
          </a:p>
          <a:p>
            <a:r>
              <a:rPr lang="en-US" sz="1200" b="0" i="0" kern="1200" dirty="0">
                <a:solidFill>
                  <a:schemeClr val="tx1"/>
                </a:solidFill>
                <a:effectLst/>
                <a:latin typeface="+mn-lt"/>
                <a:ea typeface="+mn-ea"/>
                <a:cs typeface="+mn-cs"/>
              </a:rPr>
              <a:t>Offering great value for money</a:t>
            </a:r>
          </a:p>
          <a:p>
            <a:r>
              <a:rPr lang="en-US" sz="1200" b="0" i="0" kern="1200" dirty="0">
                <a:solidFill>
                  <a:schemeClr val="tx1"/>
                </a:solidFill>
                <a:effectLst/>
                <a:latin typeface="+mn-lt"/>
                <a:ea typeface="+mn-ea"/>
                <a:cs typeface="+mn-cs"/>
              </a:rPr>
              <a:t>Giving a chance to learn something new in an enjoyable way</a:t>
            </a:r>
          </a:p>
          <a:p>
            <a:r>
              <a:rPr lang="en-US" sz="1200" b="0" i="0" kern="1200" dirty="0">
                <a:solidFill>
                  <a:schemeClr val="tx1"/>
                </a:solidFill>
                <a:effectLst/>
                <a:latin typeface="+mn-lt"/>
                <a:ea typeface="+mn-ea"/>
                <a:cs typeface="+mn-cs"/>
              </a:rPr>
              <a:t>Welcoming and diverse</a:t>
            </a:r>
          </a:p>
          <a:p>
            <a:r>
              <a:rPr lang="en-US" sz="1200" b="0" i="0" kern="1200" dirty="0">
                <a:solidFill>
                  <a:schemeClr val="tx1"/>
                </a:solidFill>
                <a:effectLst/>
                <a:latin typeface="+mn-lt"/>
                <a:ea typeface="+mn-ea"/>
                <a:cs typeface="+mn-cs"/>
              </a:rPr>
              <a:t>The key objectives were to recruit 2,200 new members, to target a younger demographic who are predominantly families, to promote their good value pricing and to reach a mass audience in an engaging and fun way.</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TV Solution</a:t>
            </a:r>
          </a:p>
          <a:p>
            <a:r>
              <a:rPr lang="en-US" sz="1200" b="0" i="0" kern="1200" dirty="0">
                <a:solidFill>
                  <a:schemeClr val="tx1"/>
                </a:solidFill>
                <a:effectLst/>
                <a:latin typeface="+mn-lt"/>
                <a:ea typeface="+mn-ea"/>
                <a:cs typeface="+mn-cs"/>
              </a:rPr>
              <a:t>The NTS hadn’t been on TV for 8 years but they felt it would be the right medium with which to get back on to people’s radar. They needed a mass audience platform in order to reach new markets. They also felt that the emotive power of TV would be needed in order to tackle and overcome the deep-rooted negative perceptions.</a:t>
            </a:r>
          </a:p>
          <a:p>
            <a:r>
              <a:rPr lang="en-US" sz="1200" b="0" i="0" kern="1200" dirty="0">
                <a:solidFill>
                  <a:schemeClr val="tx1"/>
                </a:solidFill>
                <a:effectLst/>
                <a:latin typeface="+mn-lt"/>
                <a:ea typeface="+mn-ea"/>
                <a:cs typeface="+mn-cs"/>
              </a:rPr>
              <a:t>They decided to focus their campaign on STV – partly because of the channel’s ability to reach viewers in Scotland but also because they could offer a fully integrated package including online activity and research.</a:t>
            </a:r>
          </a:p>
          <a:p>
            <a:r>
              <a:rPr lang="en-US" sz="1200" b="0" i="0" kern="1200" dirty="0">
                <a:solidFill>
                  <a:schemeClr val="tx1"/>
                </a:solidFill>
                <a:effectLst/>
                <a:latin typeface="+mn-lt"/>
                <a:ea typeface="+mn-ea"/>
                <a:cs typeface="+mn-cs"/>
              </a:rPr>
              <a:t>They created an ad that they felt embodied the spirit and fun of NTS properties as well as the people who visit them. It was family friendly, vibrant and playful.</a:t>
            </a:r>
          </a:p>
          <a:p>
            <a:r>
              <a:rPr lang="en-US" sz="1200" b="0" i="0" kern="1200" dirty="0">
                <a:solidFill>
                  <a:schemeClr val="tx1"/>
                </a:solidFill>
                <a:effectLst/>
                <a:latin typeface="+mn-lt"/>
                <a:ea typeface="+mn-ea"/>
                <a:cs typeface="+mn-cs"/>
              </a:rPr>
              <a:t>On air, the campaign ran for 3 weeks and had 75% peak airtime in order to reach as large a number of people as possible. They bought 325 adult ratings in programmes such as Coronation Street, Emmerdale, all Star Mr. &amp; Mrs. and Michael Buble.</a:t>
            </a:r>
          </a:p>
          <a:p>
            <a:r>
              <a:rPr lang="en-US" sz="1200" b="0" i="0" kern="1200" dirty="0">
                <a:solidFill>
                  <a:schemeClr val="tx1"/>
                </a:solidFill>
                <a:effectLst/>
                <a:latin typeface="+mn-lt"/>
                <a:ea typeface="+mn-ea"/>
                <a:cs typeface="+mn-cs"/>
              </a:rPr>
              <a:t>The airtime campaign was followed up with an on-air competition that showcased the brand and the NTS experiences to an audience who by now were feeling better disposed towards them. The competition ran for 3 days and was promoted on STV.tv</a:t>
            </a:r>
          </a:p>
          <a:p>
            <a:r>
              <a:rPr lang="en-US" sz="1200" b="0" i="0" kern="1200" dirty="0">
                <a:solidFill>
                  <a:schemeClr val="tx1"/>
                </a:solidFill>
                <a:effectLst/>
                <a:latin typeface="+mn-lt"/>
                <a:ea typeface="+mn-ea"/>
                <a:cs typeface="+mn-cs"/>
              </a:rPr>
              <a:t>In addition, they had online advertising on STV Player, STV.tv, STV News and the STV mobile app. They ensured creative synergy and therefore maximised impact by using the characters from the TV ad on these sites, their own site and also their social media channels with a dedicated Twitter and Facebook campaign.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They reached 53% of all adults in the STV transmission area with the spot campaign and 35% with the on-air competition</a:t>
            </a:r>
          </a:p>
          <a:p>
            <a:r>
              <a:rPr lang="en-US" sz="1200" b="0" i="0" kern="1200" dirty="0">
                <a:solidFill>
                  <a:schemeClr val="tx1"/>
                </a:solidFill>
                <a:effectLst/>
                <a:latin typeface="+mn-lt"/>
                <a:ea typeface="+mn-ea"/>
                <a:cs typeface="+mn-cs"/>
              </a:rPr>
              <a:t>They recruited 4,256 members across the full campaign period – almost double their target. Of these, 65% were in the younger age categories and 51% were families</a:t>
            </a:r>
          </a:p>
          <a:p>
            <a:r>
              <a:rPr lang="en-US" sz="1200" b="0" i="0" kern="1200" dirty="0">
                <a:solidFill>
                  <a:schemeClr val="tx1"/>
                </a:solidFill>
                <a:effectLst/>
                <a:latin typeface="+mn-lt"/>
                <a:ea typeface="+mn-ea"/>
                <a:cs typeface="+mn-cs"/>
              </a:rPr>
              <a:t>Web traffic across the whole site increased by 33% year on year</a:t>
            </a:r>
          </a:p>
          <a:p>
            <a:r>
              <a:rPr lang="en-US" sz="1200" b="0" i="0" kern="1200" dirty="0">
                <a:solidFill>
                  <a:schemeClr val="tx1"/>
                </a:solidFill>
                <a:effectLst/>
                <a:latin typeface="+mn-lt"/>
                <a:ea typeface="+mn-ea"/>
                <a:cs typeface="+mn-cs"/>
              </a:rPr>
              <a:t>Membership specific traffic (i.e. visiting the join pages) was up 111% year on year</a:t>
            </a:r>
          </a:p>
          <a:p>
            <a:r>
              <a:rPr lang="en-US" sz="1200" b="0" i="0" kern="1200" dirty="0">
                <a:solidFill>
                  <a:schemeClr val="tx1"/>
                </a:solidFill>
                <a:effectLst/>
                <a:latin typeface="+mn-lt"/>
                <a:ea typeface="+mn-ea"/>
                <a:cs typeface="+mn-cs"/>
              </a:rPr>
              <a:t>They gained 6,000 new followers on Twitter</a:t>
            </a:r>
          </a:p>
          <a:p>
            <a:r>
              <a:rPr lang="en-US" sz="1200" b="0" i="0" kern="1200" dirty="0">
                <a:solidFill>
                  <a:schemeClr val="tx1"/>
                </a:solidFill>
                <a:effectLst/>
                <a:latin typeface="+mn-lt"/>
                <a:ea typeface="+mn-ea"/>
                <a:cs typeface="+mn-cs"/>
              </a:rPr>
              <a:t>In addition to these tangible results, it was also important that they had shifted the perception of NTS so they conducted a ScotPulse survey before and after the campaign. The results showed that there had been a significant improvement, particularly among families. For example</a:t>
            </a:r>
          </a:p>
          <a:p>
            <a:r>
              <a:rPr lang="en-US" sz="1200" b="0" i="0" kern="1200" dirty="0">
                <a:solidFill>
                  <a:schemeClr val="tx1"/>
                </a:solidFill>
                <a:effectLst/>
                <a:latin typeface="+mn-lt"/>
                <a:ea typeface="+mn-ea"/>
                <a:cs typeface="+mn-cs"/>
              </a:rPr>
              <a:t>“Welcoming” – up 11%</a:t>
            </a:r>
          </a:p>
          <a:p>
            <a:r>
              <a:rPr lang="en-US" sz="1200" b="0" i="0" kern="1200" dirty="0">
                <a:solidFill>
                  <a:schemeClr val="tx1"/>
                </a:solidFill>
                <a:effectLst/>
                <a:latin typeface="+mn-lt"/>
                <a:ea typeface="+mn-ea"/>
                <a:cs typeface="+mn-cs"/>
              </a:rPr>
              <a:t>“For everyone” – up 12%</a:t>
            </a:r>
          </a:p>
          <a:p>
            <a:r>
              <a:rPr lang="en-US" sz="1200" b="0" i="0" kern="1200" dirty="0">
                <a:solidFill>
                  <a:schemeClr val="tx1"/>
                </a:solidFill>
                <a:effectLst/>
                <a:latin typeface="+mn-lt"/>
                <a:ea typeface="+mn-ea"/>
                <a:cs typeface="+mn-cs"/>
              </a:rPr>
              <a:t>“For me” – up 8%</a:t>
            </a:r>
          </a:p>
          <a:p>
            <a:r>
              <a:rPr lang="en-US" sz="1200" b="0" i="0" kern="1200" dirty="0">
                <a:solidFill>
                  <a:schemeClr val="tx1"/>
                </a:solidFill>
                <a:effectLst/>
                <a:latin typeface="+mn-lt"/>
                <a:ea typeface="+mn-ea"/>
                <a:cs typeface="+mn-cs"/>
              </a:rPr>
              <a:t>Of the 20% who said that their opinion had changed after seeing the advert, 97% said that their view had changed in a positive way</a:t>
            </a:r>
          </a:p>
          <a:p>
            <a:endParaRPr lang="en-US" sz="1200" b="0" i="0" kern="1200" dirty="0">
              <a:solidFill>
                <a:schemeClr val="tx1"/>
              </a:solidFill>
              <a:effectLst/>
              <a:latin typeface="+mn-lt"/>
              <a:ea typeface="+mn-ea"/>
              <a:cs typeface="+mn-cs"/>
            </a:endParaRPr>
          </a:p>
          <a:p>
            <a:r>
              <a:rPr lang="en-GB" dirty="0"/>
              <a:t>To read the full case study and access the creative visit: </a:t>
            </a:r>
            <a:r>
              <a:rPr lang="en-GB" dirty="0">
                <a:hlinkClick r:id="rId3"/>
              </a:rPr>
              <a:t>https://www.thinkbox.tv/Case-studies/National-Trust-for-Scotland</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1538808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12/09/2019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12/09/2019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12/09/2019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3B04-D0EF-4F5C-A7B6-E4C3697A464C}"/>
              </a:ext>
            </a:extLst>
          </p:cNvPr>
          <p:cNvSpPr>
            <a:spLocks noGrp="1"/>
          </p:cNvSpPr>
          <p:nvPr>
            <p:ph type="title"/>
          </p:nvPr>
        </p:nvSpPr>
        <p:spPr>
          <a:xfrm>
            <a:off x="371476" y="477672"/>
            <a:ext cx="5448300" cy="903453"/>
          </a:xfrm>
        </p:spPr>
        <p:txBody>
          <a:bodyPr/>
          <a:lstStyle/>
          <a:p>
            <a:r>
              <a:rPr lang="en-GB" dirty="0">
                <a:solidFill>
                  <a:schemeClr val="accent6"/>
                </a:solidFill>
              </a:rPr>
              <a:t>National Trust for Scotland</a:t>
            </a:r>
          </a:p>
        </p:txBody>
      </p:sp>
      <p:sp>
        <p:nvSpPr>
          <p:cNvPr id="3" name="Text Placeholder 2">
            <a:extLst>
              <a:ext uri="{FF2B5EF4-FFF2-40B4-BE49-F238E27FC236}">
                <a16:creationId xmlns:a16="http://schemas.microsoft.com/office/drawing/2014/main" id="{57C0C5DF-D357-46AE-8921-62D88E5684D3}"/>
              </a:ext>
            </a:extLst>
          </p:cNvPr>
          <p:cNvSpPr>
            <a:spLocks noGrp="1"/>
          </p:cNvSpPr>
          <p:nvPr>
            <p:ph type="body" sz="quarter" idx="13"/>
          </p:nvPr>
        </p:nvSpPr>
        <p:spPr>
          <a:xfrm>
            <a:off x="377758" y="1883941"/>
            <a:ext cx="4368867" cy="3780430"/>
          </a:xfrm>
        </p:spPr>
        <p:txBody>
          <a:bodyPr>
            <a:normAutofit fontScale="85000" lnSpcReduction="20000"/>
          </a:bodyPr>
          <a:lstStyle/>
          <a:p>
            <a:r>
              <a:rPr lang="en-GB" u="sng" dirty="0"/>
              <a:t>Challenge</a:t>
            </a:r>
          </a:p>
          <a:p>
            <a:pPr marL="285750" indent="-285750">
              <a:buFont typeface="Arial" panose="020B0604020202020204" pitchFamily="34" charset="0"/>
              <a:buChar char="•"/>
            </a:pPr>
            <a:r>
              <a:rPr lang="en-US" dirty="0"/>
              <a:t>The National Trust for Scotland wanted to recruit 2,200 new members and overturn some negative perceptions about the brand</a:t>
            </a:r>
            <a:endParaRPr lang="en-GB" dirty="0"/>
          </a:p>
          <a:p>
            <a:r>
              <a:rPr lang="en-GB" u="sng" dirty="0"/>
              <a:t>Solution</a:t>
            </a:r>
          </a:p>
          <a:p>
            <a:pPr marL="285750" indent="-285750">
              <a:buFont typeface="Arial" panose="020B0604020202020204" pitchFamily="34" charset="0"/>
              <a:buChar char="•"/>
            </a:pPr>
            <a:r>
              <a:rPr lang="en-GB" dirty="0"/>
              <a:t>They created a vibrant 30” TV ad that embodied the spirit of NTS – family friendly and fun</a:t>
            </a:r>
          </a:p>
          <a:p>
            <a:pPr marL="285750" indent="-285750">
              <a:buFont typeface="Arial" panose="020B0604020202020204" pitchFamily="34" charset="0"/>
              <a:buChar char="•"/>
            </a:pPr>
            <a:r>
              <a:rPr lang="en-GB" dirty="0"/>
              <a:t>Ran a three week campaign, with 75% peak airtime in order to maximise reach </a:t>
            </a:r>
          </a:p>
          <a:p>
            <a:r>
              <a:rPr lang="en-GB" u="sng" dirty="0"/>
              <a:t>Results</a:t>
            </a:r>
          </a:p>
          <a:p>
            <a:pPr marL="285750" indent="-285750">
              <a:buFont typeface="Arial" panose="020B0604020202020204" pitchFamily="34" charset="0"/>
              <a:buChar char="•"/>
            </a:pPr>
            <a:r>
              <a:rPr lang="en-GB" dirty="0"/>
              <a:t>Recruited 4,256 members </a:t>
            </a:r>
          </a:p>
          <a:p>
            <a:pPr marL="285750" indent="-285750">
              <a:buFont typeface="Arial" panose="020B0604020202020204" pitchFamily="34" charset="0"/>
              <a:buChar char="•"/>
            </a:pPr>
            <a:r>
              <a:rPr lang="en-GB" dirty="0"/>
              <a:t>20% said their opinion had changed after viewing the ad</a:t>
            </a:r>
          </a:p>
          <a:p>
            <a:pPr marL="285750" indent="-285750">
              <a:buFont typeface="Arial" panose="020B0604020202020204" pitchFamily="34" charset="0"/>
              <a:buChar char="•"/>
            </a:pPr>
            <a:r>
              <a:rPr lang="en-GB" dirty="0"/>
              <a:t>Of the 20%, 97% deemed the change as positive</a:t>
            </a:r>
          </a:p>
        </p:txBody>
      </p:sp>
      <p:pic>
        <p:nvPicPr>
          <p:cNvPr id="1026" name="Picture 2" descr="Image result for STV Creative">
            <a:extLst>
              <a:ext uri="{FF2B5EF4-FFF2-40B4-BE49-F238E27FC236}">
                <a16:creationId xmlns:a16="http://schemas.microsoft.com/office/drawing/2014/main" id="{4FBFFFF9-A3BD-4F82-8BB9-81E17E7B3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7810" y="240966"/>
            <a:ext cx="1087272" cy="608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ational trust for scotland">
            <a:extLst>
              <a:ext uri="{FF2B5EF4-FFF2-40B4-BE49-F238E27FC236}">
                <a16:creationId xmlns:a16="http://schemas.microsoft.com/office/drawing/2014/main" id="{F92DB7EB-B55F-45CB-A2A8-08397F791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6970" y="359944"/>
            <a:ext cx="1087272" cy="3709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9">
            <a:extLst>
              <a:ext uri="{FF2B5EF4-FFF2-40B4-BE49-F238E27FC236}">
                <a16:creationId xmlns:a16="http://schemas.microsoft.com/office/drawing/2014/main" id="{9395EDBE-78D4-4EA4-9A40-EAB6445463CA}"/>
              </a:ext>
            </a:extLst>
          </p:cNvPr>
          <p:cNvPicPr>
            <a:picLocks noGrp="1" noChangeAspect="1"/>
          </p:cNvPicPr>
          <p:nvPr>
            <p:ph type="pic" sz="quarter" idx="14"/>
          </p:nvPr>
        </p:nvPicPr>
        <p:blipFill rotWithShape="1">
          <a:blip r:embed="rId5"/>
          <a:srcRect l="50407" t="16882" r="1001" b="13192"/>
          <a:stretch/>
        </p:blipFill>
        <p:spPr>
          <a:xfrm>
            <a:off x="5293685" y="1569493"/>
            <a:ext cx="6566745" cy="3780430"/>
          </a:xfrm>
          <a:prstGeom prst="rect">
            <a:avLst/>
          </a:prstGeom>
        </p:spPr>
      </p:pic>
    </p:spTree>
    <p:extLst>
      <p:ext uri="{BB962C8B-B14F-4D97-AF65-F5344CB8AC3E}">
        <p14:creationId xmlns:p14="http://schemas.microsoft.com/office/powerpoint/2010/main" val="189497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548</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National Trust for Scotland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47</cp:revision>
  <dcterms:created xsi:type="dcterms:W3CDTF">2018-11-16T11:43:00Z</dcterms:created>
  <dcterms:modified xsi:type="dcterms:W3CDTF">2019-09-12T14:24:26Z</dcterms:modified>
</cp:coreProperties>
</file>