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147376357" r:id="rId2"/>
  </p:sldIdLst>
  <p:sldSz cx="12192000" cy="6858000"/>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78" userDrawn="1">
          <p15:clr>
            <a:srgbClr val="A4A3A4"/>
          </p15:clr>
        </p15:guide>
        <p15:guide id="4" orient="horz" pos="3430" userDrawn="1">
          <p15:clr>
            <a:srgbClr val="A4A3A4"/>
          </p15:clr>
        </p15:guide>
        <p15:guide id="5" orient="horz" pos="3453" userDrawn="1">
          <p15:clr>
            <a:srgbClr val="A4A3A4"/>
          </p15:clr>
        </p15:guide>
        <p15:guide id="6" orient="horz" pos="2980" userDrawn="1">
          <p15:clr>
            <a:srgbClr val="A4A3A4"/>
          </p15:clr>
        </p15:guide>
        <p15:guide id="7" orient="horz" pos="104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B4"/>
    <a:srgbClr val="E10514"/>
    <a:srgbClr val="BFBFBF"/>
    <a:srgbClr val="D9D9D9"/>
    <a:srgbClr val="E5E5E5"/>
    <a:srgbClr val="7ED2EC"/>
    <a:srgbClr val="00A5D7"/>
    <a:srgbClr val="808080"/>
    <a:srgbClr val="B9CD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59685" autoAdjust="0"/>
  </p:normalViewPr>
  <p:slideViewPr>
    <p:cSldViewPr snapToGrid="0" showGuides="1">
      <p:cViewPr varScale="1">
        <p:scale>
          <a:sx n="45" d="100"/>
          <a:sy n="45" d="100"/>
        </p:scale>
        <p:origin x="1412" y="24"/>
      </p:cViewPr>
      <p:guideLst>
        <p:guide pos="3840"/>
        <p:guide orient="horz" pos="278"/>
        <p:guide orient="horz" pos="3430"/>
        <p:guide orient="horz" pos="3453"/>
        <p:guide orient="horz" pos="2980"/>
        <p:guide orient="horz" pos="1049"/>
      </p:guideLst>
    </p:cSldViewPr>
  </p:slideViewPr>
  <p:outlineViewPr>
    <p:cViewPr>
      <p:scale>
        <a:sx n="33" d="100"/>
        <a:sy n="33" d="100"/>
      </p:scale>
      <p:origin x="0" y="-1680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2" d="100"/>
          <a:sy n="82" d="100"/>
        </p:scale>
        <p:origin x="38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3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6BA460-DC86-49AC-90AA-86C1E02239B2}" type="datetimeFigureOut">
              <a:rPr lang="en-GB" smtClean="0"/>
              <a:t>06/09/2023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DDBEB2-BA40-44C0-A1B9-C3272EDE07E4}" type="slidenum">
              <a:rPr lang="en-GB" smtClean="0"/>
              <a:t>‹#›</a:t>
            </a:fld>
            <a:endParaRPr lang="en-GB"/>
          </a:p>
        </p:txBody>
      </p:sp>
    </p:spTree>
    <p:custDataLst>
      <p:tags r:id="rId2"/>
    </p:custDataLst>
    <p:extLst>
      <p:ext uri="{BB962C8B-B14F-4D97-AF65-F5344CB8AC3E}">
        <p14:creationId xmlns:p14="http://schemas.microsoft.com/office/powerpoint/2010/main" val="902387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C2853-E575-4BC1-90FA-3518084ECF7E}" type="datetimeFigureOut">
              <a:rPr lang="en-GB" smtClean="0"/>
              <a:t>06/09/2023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DFD36-33EA-4DB4-B32D-6EBE0B1D4496}" type="slidenum">
              <a:rPr lang="en-GB" smtClean="0"/>
              <a:t>‹#›</a:t>
            </a:fld>
            <a:endParaRPr lang="en-GB"/>
          </a:p>
        </p:txBody>
      </p:sp>
    </p:spTree>
    <p:extLst>
      <p:ext uri="{BB962C8B-B14F-4D97-AF65-F5344CB8AC3E}">
        <p14:creationId xmlns:p14="http://schemas.microsoft.com/office/powerpoint/2010/main" val="132683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What drives advertising profitability? </a:t>
            </a:r>
          </a:p>
          <a:p>
            <a:pPr marL="457200"/>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Back in 2014</a:t>
            </a:r>
            <a:r>
              <a:rPr lang="en-GB" sz="1800" kern="100" dirty="0">
                <a:effectLst/>
                <a:latin typeface="Segoe UI" panose="020B0502040204020203" pitchFamily="34" charset="0"/>
                <a:ea typeface="Calibri" panose="020F0502020204030204" pitchFamily="34" charset="0"/>
                <a:cs typeface="Times New Roman" panose="02020603050405020304" pitchFamily="18" charset="0"/>
              </a:rPr>
              <a:t>,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Paul Dyson, founder of the econometric consultancy Data2Decisions, conducted an analysis which revealed the advertising drivers of profitability (itself an update of work done in 2006). The data showed that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brand size was the biggest driver. Second came creative execution, which was by far the single most important element of advertising under a marketer’s direct control when it comes to delivering return on investment.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Since the media landscape has changed dramatically since 2014, we wanted to see whether the list had changed. As a result, we approached accelero to do just this. </a:t>
            </a:r>
          </a:p>
          <a:p>
            <a:pPr marL="457200"/>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month’s Chart of the Month identifies and ranks the ROI multiplier effects of different advertising levers.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time, rather than using a databank from just one modelling agency, the updated analysis used a range of sources – all available in the public domain – to unpick the variables that most influence advertising profitability. Analysis shows that factors such as target audience and laydown or phasing will deliver multiplier gains of 1.1 and 1.2 respectively whilst budget setting by geography has a multiplier of 5.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However, just like 2014, brand size comes in at number one – the biggest single factor influencing the potential advertising driven return. However, we have little short-term control over the size of the brand we’re working for. This makes the role of creative, still the second biggest driver of advertising profitability, even more important. It’s an element that marketers very much do have control over and has huge potential to supercharge advertising driven profitability with a multiplier of 12.</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A0DFD36-33EA-4DB4-B32D-6EBE0B1D4496}" type="slidenum">
              <a:rPr lang="en-GB" smtClean="0"/>
              <a:t>1</a:t>
            </a:fld>
            <a:endParaRPr lang="en-GB"/>
          </a:p>
        </p:txBody>
      </p:sp>
    </p:spTree>
    <p:extLst>
      <p:ext uri="{BB962C8B-B14F-4D97-AF65-F5344CB8AC3E}">
        <p14:creationId xmlns:p14="http://schemas.microsoft.com/office/powerpoint/2010/main" val="989433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86121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userDrawn="1">
          <p15:clr>
            <a:srgbClr val="FBAE40"/>
          </p15:clr>
        </p15:guide>
        <p15:guide id="2" pos="30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r>
              <a:rPr lang="en-US"/>
              <a:t>Click icon to add picture</a:t>
            </a:r>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r>
              <a:rPr lang="en-US"/>
              <a:t>Click icon to add picture</a:t>
            </a:r>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r>
              <a:rPr lang="en-US"/>
              <a:t>Click icon to add picture</a:t>
            </a:r>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97501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232006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r>
              <a:rPr lang="en-US"/>
              <a:t>Click icon to add picture</a:t>
            </a:r>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227912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207339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396875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551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6277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8112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5957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userDrawn="1">
          <p15:clr>
            <a:srgbClr val="FBAE40"/>
          </p15:clr>
        </p15:guide>
        <p15:guide id="2" userDrawn="1">
          <p15:clr>
            <a:srgbClr val="FBAE40"/>
          </p15:clr>
        </p15:guide>
        <p15:guide id="3" orient="horz" pos="216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r>
              <a:rPr lang="en-US"/>
              <a:t>Click icon to add picture</a:t>
            </a:r>
            <a:endParaRPr lang="en-GB"/>
          </a:p>
        </p:txBody>
      </p:sp>
    </p:spTree>
    <p:custDataLst>
      <p:tags r:id="rId1"/>
    </p:custDataLst>
    <p:extLst>
      <p:ext uri="{BB962C8B-B14F-4D97-AF65-F5344CB8AC3E}">
        <p14:creationId xmlns:p14="http://schemas.microsoft.com/office/powerpoint/2010/main" val="391032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5910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r>
              <a:rPr lang="en-US"/>
              <a:t>Click icon to add picture</a:t>
            </a:r>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r>
              <a:rPr lang="en-US"/>
              <a:t>Click icon to add picture</a:t>
            </a:r>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r>
              <a:rPr lang="en-US"/>
              <a:t>Click icon to add picture</a:t>
            </a:r>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r>
              <a:rPr lang="en-US"/>
              <a:t>Click icon to add picture</a:t>
            </a:r>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2516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r>
              <a:rPr lang="en-US"/>
              <a:t>Click icon to add media</a:t>
            </a:r>
            <a:endParaRPr lang="en-GB"/>
          </a:p>
        </p:txBody>
      </p:sp>
    </p:spTree>
    <p:custDataLst>
      <p:tags r:id="rId1"/>
    </p:custDataLst>
    <p:extLst>
      <p:ext uri="{BB962C8B-B14F-4D97-AF65-F5344CB8AC3E}">
        <p14:creationId xmlns:p14="http://schemas.microsoft.com/office/powerpoint/2010/main" val="1810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Click to 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r>
              <a:rPr lang="en-US"/>
              <a:t>Click icon to add picture</a:t>
            </a:r>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7128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Click to 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r>
              <a:rPr lang="en-US"/>
              <a:t>Click icon to add picture</a:t>
            </a:r>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r>
              <a:rPr lang="en-US"/>
              <a:t>Click icon to add picture</a:t>
            </a:r>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2102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6206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383162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04459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168680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421857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22307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a:t>Click to edit Master text styles</a:t>
            </a:r>
          </a:p>
        </p:txBody>
      </p:sp>
    </p:spTree>
    <p:custDataLst>
      <p:tags r:id="rId1"/>
    </p:custDataLst>
    <p:extLst>
      <p:ext uri="{BB962C8B-B14F-4D97-AF65-F5344CB8AC3E}">
        <p14:creationId xmlns:p14="http://schemas.microsoft.com/office/powerpoint/2010/main" val="174825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8315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3567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347193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328198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r>
              <a:rPr lang="en-US"/>
              <a:t>Click icon to add picture</a:t>
            </a:r>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r>
              <a:rPr lang="en-US"/>
              <a:t>Click icon to add picture</a:t>
            </a:r>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27123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r>
              <a:rPr lang="en-US"/>
              <a:t>Click icon to add picture</a:t>
            </a:r>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r>
              <a:rPr lang="en-US"/>
              <a:t>Click icon to add picture</a:t>
            </a:r>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r>
              <a:rPr lang="en-US"/>
              <a:t>Click icon to add picture</a:t>
            </a:r>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r>
              <a:rPr lang="en-US"/>
              <a:t>Click icon to add picture</a:t>
            </a:r>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custDataLst>
      <p:tags r:id="rId1"/>
    </p:custDataLst>
    <p:extLst>
      <p:ext uri="{BB962C8B-B14F-4D97-AF65-F5344CB8AC3E}">
        <p14:creationId xmlns:p14="http://schemas.microsoft.com/office/powerpoint/2010/main" val="64639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06/09/2023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ustDataLst>
      <p:tags r:id="rId31"/>
    </p:custDataLst>
    <p:extLst>
      <p:ext uri="{BB962C8B-B14F-4D97-AF65-F5344CB8AC3E}">
        <p14:creationId xmlns:p14="http://schemas.microsoft.com/office/powerpoint/2010/main" val="211675359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97" r:id="rId3"/>
    <p:sldLayoutId id="2147483687" r:id="rId4"/>
    <p:sldLayoutId id="2147483825" r:id="rId5"/>
    <p:sldLayoutId id="2147483686" r:id="rId6"/>
    <p:sldLayoutId id="2147483680" r:id="rId7"/>
    <p:sldLayoutId id="2147483678" r:id="rId8"/>
    <p:sldLayoutId id="2147483958" r:id="rId9"/>
    <p:sldLayoutId id="2147483956" r:id="rId10"/>
    <p:sldLayoutId id="2147483681" r:id="rId11"/>
    <p:sldLayoutId id="2147483682" r:id="rId12"/>
    <p:sldLayoutId id="2147483683" r:id="rId13"/>
    <p:sldLayoutId id="2147483957" r:id="rId14"/>
    <p:sldLayoutId id="2147483676" r:id="rId15"/>
    <p:sldLayoutId id="2147483696" r:id="rId16"/>
    <p:sldLayoutId id="2147483685" r:id="rId17"/>
    <p:sldLayoutId id="2147483688" r:id="rId18"/>
    <p:sldLayoutId id="2147483689" r:id="rId19"/>
    <p:sldLayoutId id="2147483690" r:id="rId20"/>
    <p:sldLayoutId id="2147483959" r:id="rId21"/>
    <p:sldLayoutId id="2147483691" r:id="rId22"/>
    <p:sldLayoutId id="2147483692" r:id="rId23"/>
    <p:sldLayoutId id="2147483693" r:id="rId24"/>
    <p:sldLayoutId id="2147483694" r:id="rId25"/>
    <p:sldLayoutId id="2147483695" r:id="rId26"/>
    <p:sldLayoutId id="2147483698" r:id="rId27"/>
    <p:sldLayoutId id="2147483679" r:id="rId28"/>
    <p:sldLayoutId id="214748369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02" userDrawn="1">
          <p15:clr>
            <a:srgbClr val="F26B43"/>
          </p15:clr>
        </p15:guide>
        <p15:guide id="3" pos="7378" userDrawn="1">
          <p15:clr>
            <a:srgbClr val="F26B43"/>
          </p15:clr>
        </p15:guide>
        <p15:guide id="4" orient="horz" pos="2160" userDrawn="1">
          <p15:clr>
            <a:srgbClr val="F26B43"/>
          </p15:clr>
        </p15:guide>
        <p15:guide id="5" orient="horz" pos="4165" userDrawn="1">
          <p15:clr>
            <a:srgbClr val="F26B43"/>
          </p15:clr>
        </p15:guide>
        <p15:guide id="6" orient="horz" pos="331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50D6E-C2C2-516F-89E4-F9D8FC3FA84D}"/>
              </a:ext>
            </a:extLst>
          </p:cNvPr>
          <p:cNvSpPr>
            <a:spLocks noGrp="1"/>
          </p:cNvSpPr>
          <p:nvPr>
            <p:ph type="title"/>
          </p:nvPr>
        </p:nvSpPr>
        <p:spPr/>
        <p:txBody>
          <a:bodyPr>
            <a:normAutofit/>
          </a:bodyPr>
          <a:lstStyle/>
          <a:p>
            <a:r>
              <a:rPr lang="en-GB" sz="2800" dirty="0"/>
              <a:t>Creativity is the biggest advertising profitability multiplier within our control</a:t>
            </a:r>
          </a:p>
        </p:txBody>
      </p:sp>
      <p:sp>
        <p:nvSpPr>
          <p:cNvPr id="3" name="Text Placeholder 2">
            <a:extLst>
              <a:ext uri="{FF2B5EF4-FFF2-40B4-BE49-F238E27FC236}">
                <a16:creationId xmlns:a16="http://schemas.microsoft.com/office/drawing/2014/main" id="{F7EE1578-B1B4-875D-3EBF-044B6CAE87D1}"/>
              </a:ext>
            </a:extLst>
          </p:cNvPr>
          <p:cNvSpPr>
            <a:spLocks noGrp="1"/>
          </p:cNvSpPr>
          <p:nvPr>
            <p:ph type="body" sz="quarter" idx="15"/>
          </p:nvPr>
        </p:nvSpPr>
        <p:spPr>
          <a:xfrm>
            <a:off x="257175" y="5530121"/>
            <a:ext cx="11334817" cy="304800"/>
          </a:xfrm>
        </p:spPr>
        <p:txBody>
          <a:bodyPr/>
          <a:lstStyle/>
          <a:p>
            <a:r>
              <a:rPr lang="en-GB" dirty="0"/>
              <a:t>Source: The Drivers of Profitability, 2023, Paul Dyson </a:t>
            </a:r>
            <a:r>
              <a:rPr lang="en-GB"/>
              <a:t>- accelero, </a:t>
            </a:r>
            <a:r>
              <a:rPr lang="en-GB" dirty="0"/>
              <a:t>ROI multiplier = area of the circle </a:t>
            </a:r>
          </a:p>
        </p:txBody>
      </p:sp>
      <p:sp>
        <p:nvSpPr>
          <p:cNvPr id="11" name="Oval 10">
            <a:extLst>
              <a:ext uri="{FF2B5EF4-FFF2-40B4-BE49-F238E27FC236}">
                <a16:creationId xmlns:a16="http://schemas.microsoft.com/office/drawing/2014/main" id="{C45BC7BA-CA50-188B-8730-B5A24DB55472}"/>
              </a:ext>
            </a:extLst>
          </p:cNvPr>
          <p:cNvSpPr/>
          <p:nvPr/>
        </p:nvSpPr>
        <p:spPr>
          <a:xfrm>
            <a:off x="9070696" y="1943568"/>
            <a:ext cx="2160000" cy="21600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372D87"/>
                </a:solidFill>
                <a:effectLst/>
                <a:uLnTx/>
                <a:uFillTx/>
                <a:latin typeface="Arial"/>
                <a:ea typeface="+mn-ea"/>
                <a:cs typeface="+mn-cs"/>
              </a:rPr>
              <a:t>X</a:t>
            </a:r>
            <a:r>
              <a:rPr kumimoji="0" lang="en-GB" sz="4400" b="1" i="0" u="none" strike="noStrike" kern="1200" cap="none" spc="0" normalizeH="0" baseline="0" noProof="0" dirty="0">
                <a:ln>
                  <a:noFill/>
                </a:ln>
                <a:solidFill>
                  <a:srgbClr val="372D87"/>
                </a:solidFill>
                <a:effectLst/>
                <a:uLnTx/>
                <a:uFillTx/>
                <a:latin typeface="Arial"/>
                <a:ea typeface="+mn-ea"/>
                <a:cs typeface="+mn-cs"/>
              </a:rPr>
              <a:t> 20</a:t>
            </a:r>
          </a:p>
        </p:txBody>
      </p:sp>
      <p:sp>
        <p:nvSpPr>
          <p:cNvPr id="21" name="TextBox 20">
            <a:extLst>
              <a:ext uri="{FF2B5EF4-FFF2-40B4-BE49-F238E27FC236}">
                <a16:creationId xmlns:a16="http://schemas.microsoft.com/office/drawing/2014/main" id="{71E2799F-14B2-8572-AD55-3D6768602236}"/>
              </a:ext>
            </a:extLst>
          </p:cNvPr>
          <p:cNvSpPr txBox="1"/>
          <p:nvPr/>
        </p:nvSpPr>
        <p:spPr>
          <a:xfrm>
            <a:off x="9525204" y="4467960"/>
            <a:ext cx="1250985" cy="338554"/>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4D4D4D"/>
                </a:solidFill>
                <a:effectLst/>
                <a:uLnTx/>
                <a:uFillTx/>
                <a:latin typeface="Arial"/>
                <a:ea typeface="+mn-ea"/>
                <a:cs typeface="+mn-cs"/>
              </a:rPr>
              <a:t>Brand size</a:t>
            </a:r>
          </a:p>
        </p:txBody>
      </p:sp>
      <p:sp>
        <p:nvSpPr>
          <p:cNvPr id="12" name="Oval 11">
            <a:extLst>
              <a:ext uri="{FF2B5EF4-FFF2-40B4-BE49-F238E27FC236}">
                <a16:creationId xmlns:a16="http://schemas.microsoft.com/office/drawing/2014/main" id="{A7E9C276-0904-5E36-78B8-93AF44E22176}"/>
              </a:ext>
            </a:extLst>
          </p:cNvPr>
          <p:cNvSpPr/>
          <p:nvPr/>
        </p:nvSpPr>
        <p:spPr>
          <a:xfrm>
            <a:off x="7274558" y="2429568"/>
            <a:ext cx="1674000" cy="1674000"/>
          </a:xfrm>
          <a:prstGeom prst="ellipse">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Arial"/>
                <a:ea typeface="+mn-ea"/>
                <a:cs typeface="+mn-cs"/>
              </a:rPr>
              <a:t>X</a:t>
            </a:r>
            <a:r>
              <a:rPr kumimoji="0" lang="en-GB" sz="3200" b="1" i="0" u="none" strike="noStrike" kern="1200" cap="none" spc="0" normalizeH="0" baseline="0" noProof="0" dirty="0">
                <a:ln>
                  <a:noFill/>
                </a:ln>
                <a:solidFill>
                  <a:prstClr val="white"/>
                </a:solidFill>
                <a:effectLst/>
                <a:uLnTx/>
                <a:uFillTx/>
                <a:latin typeface="Arial"/>
                <a:ea typeface="+mn-ea"/>
                <a:cs typeface="+mn-cs"/>
              </a:rPr>
              <a:t> 12</a:t>
            </a:r>
            <a:endParaRPr kumimoji="0" lang="en-GB" sz="60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TextBox 21">
            <a:extLst>
              <a:ext uri="{FF2B5EF4-FFF2-40B4-BE49-F238E27FC236}">
                <a16:creationId xmlns:a16="http://schemas.microsoft.com/office/drawing/2014/main" id="{23F86AD9-D1CB-24B3-C35E-667D1E38ADE4}"/>
              </a:ext>
            </a:extLst>
          </p:cNvPr>
          <p:cNvSpPr txBox="1"/>
          <p:nvPr/>
        </p:nvSpPr>
        <p:spPr>
          <a:xfrm>
            <a:off x="7349345" y="4472335"/>
            <a:ext cx="1516762" cy="307777"/>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4D4D4D"/>
                </a:solidFill>
                <a:effectLst/>
                <a:uLnTx/>
                <a:uFillTx/>
                <a:latin typeface="Arial"/>
                <a:ea typeface="+mn-ea"/>
                <a:cs typeface="+mn-cs"/>
              </a:rPr>
              <a:t>Creative quality</a:t>
            </a:r>
          </a:p>
        </p:txBody>
      </p:sp>
      <p:sp>
        <p:nvSpPr>
          <p:cNvPr id="13" name="Oval 12">
            <a:extLst>
              <a:ext uri="{FF2B5EF4-FFF2-40B4-BE49-F238E27FC236}">
                <a16:creationId xmlns:a16="http://schemas.microsoft.com/office/drawing/2014/main" id="{D2387A7F-ADB2-A2D6-FBB8-C893CFA2FB5D}"/>
              </a:ext>
            </a:extLst>
          </p:cNvPr>
          <p:cNvSpPr/>
          <p:nvPr/>
        </p:nvSpPr>
        <p:spPr>
          <a:xfrm>
            <a:off x="6087709" y="3023568"/>
            <a:ext cx="1080000" cy="10800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72D87"/>
                </a:solidFill>
                <a:effectLst/>
                <a:uLnTx/>
                <a:uFillTx/>
                <a:latin typeface="Arial"/>
                <a:ea typeface="+mn-ea"/>
                <a:cs typeface="+mn-cs"/>
              </a:rPr>
              <a:t>X</a:t>
            </a:r>
            <a:r>
              <a:rPr kumimoji="0" lang="en-GB" sz="1200" b="1" i="0" u="none" strike="noStrike" kern="1200" cap="none" spc="0" normalizeH="0" baseline="0" noProof="0" dirty="0">
                <a:ln>
                  <a:noFill/>
                </a:ln>
                <a:solidFill>
                  <a:srgbClr val="372D87"/>
                </a:solidFill>
                <a:effectLst/>
                <a:uLnTx/>
                <a:uFillTx/>
                <a:latin typeface="Arial"/>
                <a:ea typeface="+mn-ea"/>
                <a:cs typeface="+mn-cs"/>
              </a:rPr>
              <a:t> 5</a:t>
            </a:r>
            <a:endParaRPr kumimoji="0" lang="en-GB" sz="4400" b="1" i="0" u="none" strike="noStrike" kern="1200" cap="none" spc="0" normalizeH="0" baseline="0" noProof="0" dirty="0">
              <a:ln>
                <a:noFill/>
              </a:ln>
              <a:solidFill>
                <a:srgbClr val="372D87"/>
              </a:solidFill>
              <a:effectLst/>
              <a:uLnTx/>
              <a:uFillTx/>
              <a:latin typeface="Arial"/>
              <a:ea typeface="+mn-ea"/>
              <a:cs typeface="+mn-cs"/>
            </a:endParaRPr>
          </a:p>
        </p:txBody>
      </p:sp>
      <p:sp>
        <p:nvSpPr>
          <p:cNvPr id="23" name="TextBox 22">
            <a:extLst>
              <a:ext uri="{FF2B5EF4-FFF2-40B4-BE49-F238E27FC236}">
                <a16:creationId xmlns:a16="http://schemas.microsoft.com/office/drawing/2014/main" id="{E967ACD9-A9DB-D124-4393-DC5C252E52C2}"/>
              </a:ext>
            </a:extLst>
          </p:cNvPr>
          <p:cNvSpPr txBox="1"/>
          <p:nvPr/>
        </p:nvSpPr>
        <p:spPr>
          <a:xfrm>
            <a:off x="6002217" y="4360238"/>
            <a:ext cx="1250984" cy="553998"/>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4D4D4D"/>
                </a:solidFill>
                <a:effectLst/>
                <a:uLnTx/>
                <a:uFillTx/>
                <a:latin typeface="Arial"/>
                <a:ea typeface="+mn-ea"/>
                <a:cs typeface="+mn-cs"/>
              </a:rPr>
              <a:t>Budget setting across geographies</a:t>
            </a:r>
          </a:p>
        </p:txBody>
      </p:sp>
      <p:sp>
        <p:nvSpPr>
          <p:cNvPr id="14" name="Oval 13">
            <a:extLst>
              <a:ext uri="{FF2B5EF4-FFF2-40B4-BE49-F238E27FC236}">
                <a16:creationId xmlns:a16="http://schemas.microsoft.com/office/drawing/2014/main" id="{0A5EA811-DCA0-3727-DA09-39A3C62D170E}"/>
              </a:ext>
            </a:extLst>
          </p:cNvPr>
          <p:cNvSpPr/>
          <p:nvPr/>
        </p:nvSpPr>
        <p:spPr>
          <a:xfrm>
            <a:off x="5119473" y="3268368"/>
            <a:ext cx="835200" cy="8352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72D87"/>
                </a:solidFill>
                <a:effectLst/>
                <a:uLnTx/>
                <a:uFillTx/>
                <a:latin typeface="Arial"/>
                <a:ea typeface="+mn-ea"/>
                <a:cs typeface="+mn-cs"/>
              </a:rPr>
              <a:t>X </a:t>
            </a:r>
            <a:r>
              <a:rPr kumimoji="0" lang="en-GB" sz="1100" b="1" i="0" u="none" strike="noStrike" kern="1200" cap="none" spc="0" normalizeH="0" baseline="0" noProof="0" dirty="0">
                <a:ln>
                  <a:noFill/>
                </a:ln>
                <a:solidFill>
                  <a:srgbClr val="372D87"/>
                </a:solidFill>
                <a:effectLst/>
                <a:uLnTx/>
                <a:uFillTx/>
                <a:latin typeface="Arial"/>
                <a:ea typeface="+mn-ea"/>
                <a:cs typeface="+mn-cs"/>
              </a:rPr>
              <a:t>3</a:t>
            </a:r>
            <a:endParaRPr kumimoji="0" lang="en-GB" sz="4000" b="1" i="0" u="none" strike="noStrike" kern="1200" cap="none" spc="0" normalizeH="0" baseline="0" noProof="0" dirty="0">
              <a:ln>
                <a:noFill/>
              </a:ln>
              <a:solidFill>
                <a:srgbClr val="372D87"/>
              </a:solidFill>
              <a:effectLst/>
              <a:uLnTx/>
              <a:uFillTx/>
              <a:latin typeface="Arial"/>
              <a:ea typeface="+mn-ea"/>
              <a:cs typeface="+mn-cs"/>
            </a:endParaRPr>
          </a:p>
        </p:txBody>
      </p:sp>
      <p:sp>
        <p:nvSpPr>
          <p:cNvPr id="24" name="TextBox 23">
            <a:extLst>
              <a:ext uri="{FF2B5EF4-FFF2-40B4-BE49-F238E27FC236}">
                <a16:creationId xmlns:a16="http://schemas.microsoft.com/office/drawing/2014/main" id="{68FC698E-E5E7-C22B-6F6B-8F9A8C9EF7DF}"/>
              </a:ext>
            </a:extLst>
          </p:cNvPr>
          <p:cNvSpPr txBox="1"/>
          <p:nvPr/>
        </p:nvSpPr>
        <p:spPr>
          <a:xfrm>
            <a:off x="4986199" y="4360238"/>
            <a:ext cx="1101748" cy="553998"/>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4D4D4D"/>
                </a:solidFill>
                <a:effectLst/>
                <a:uLnTx/>
                <a:uFillTx/>
                <a:latin typeface="Arial"/>
                <a:ea typeface="+mn-ea"/>
                <a:cs typeface="+mn-cs"/>
              </a:rPr>
              <a:t>Budget setting across portfolios</a:t>
            </a:r>
          </a:p>
        </p:txBody>
      </p:sp>
      <p:sp>
        <p:nvSpPr>
          <p:cNvPr id="15" name="Oval 14">
            <a:extLst>
              <a:ext uri="{FF2B5EF4-FFF2-40B4-BE49-F238E27FC236}">
                <a16:creationId xmlns:a16="http://schemas.microsoft.com/office/drawing/2014/main" id="{D54097C9-829B-1925-ACCB-31D2735817E6}"/>
              </a:ext>
            </a:extLst>
          </p:cNvPr>
          <p:cNvSpPr/>
          <p:nvPr/>
        </p:nvSpPr>
        <p:spPr>
          <a:xfrm>
            <a:off x="4217377" y="3340368"/>
            <a:ext cx="763200" cy="7632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72D87"/>
                </a:solidFill>
                <a:effectLst/>
                <a:uLnTx/>
                <a:uFillTx/>
                <a:latin typeface="Arial"/>
                <a:ea typeface="+mn-ea"/>
                <a:cs typeface="+mn-cs"/>
              </a:rPr>
              <a:t>X</a:t>
            </a:r>
            <a:r>
              <a:rPr kumimoji="0" lang="en-GB" sz="1050" b="1" i="0" u="none" strike="noStrike" kern="1200" cap="none" spc="0" normalizeH="0" baseline="0" noProof="0" dirty="0">
                <a:ln>
                  <a:noFill/>
                </a:ln>
                <a:solidFill>
                  <a:srgbClr val="372D87"/>
                </a:solidFill>
                <a:effectLst/>
                <a:uLnTx/>
                <a:uFillTx/>
                <a:latin typeface="Arial"/>
                <a:ea typeface="+mn-ea"/>
                <a:cs typeface="+mn-cs"/>
              </a:rPr>
              <a:t> 2.5</a:t>
            </a:r>
            <a:endParaRPr kumimoji="0" lang="en-GB" sz="3600" b="1" i="0" u="none" strike="noStrike" kern="1200" cap="none" spc="0" normalizeH="0" baseline="0" noProof="0" dirty="0">
              <a:ln>
                <a:noFill/>
              </a:ln>
              <a:solidFill>
                <a:srgbClr val="372D87"/>
              </a:solidFill>
              <a:effectLst/>
              <a:uLnTx/>
              <a:uFillTx/>
              <a:latin typeface="Arial"/>
              <a:ea typeface="+mn-ea"/>
              <a:cs typeface="+mn-cs"/>
            </a:endParaRPr>
          </a:p>
        </p:txBody>
      </p:sp>
      <p:sp>
        <p:nvSpPr>
          <p:cNvPr id="26" name="TextBox 25">
            <a:extLst>
              <a:ext uri="{FF2B5EF4-FFF2-40B4-BE49-F238E27FC236}">
                <a16:creationId xmlns:a16="http://schemas.microsoft.com/office/drawing/2014/main" id="{F299F3FF-8E5A-F5E2-C74A-0837C32DAAFB}"/>
              </a:ext>
            </a:extLst>
          </p:cNvPr>
          <p:cNvSpPr txBox="1"/>
          <p:nvPr/>
        </p:nvSpPr>
        <p:spPr>
          <a:xfrm>
            <a:off x="4193329" y="4437182"/>
            <a:ext cx="811296" cy="400110"/>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4D4D4D"/>
                </a:solidFill>
                <a:effectLst/>
                <a:uLnTx/>
                <a:uFillTx/>
                <a:latin typeface="Arial"/>
                <a:ea typeface="+mn-ea"/>
                <a:cs typeface="+mn-cs"/>
              </a:rPr>
              <a:t>Multi-media</a:t>
            </a:r>
          </a:p>
        </p:txBody>
      </p:sp>
      <p:sp>
        <p:nvSpPr>
          <p:cNvPr id="17" name="Oval 16">
            <a:extLst>
              <a:ext uri="{FF2B5EF4-FFF2-40B4-BE49-F238E27FC236}">
                <a16:creationId xmlns:a16="http://schemas.microsoft.com/office/drawing/2014/main" id="{82DFAABC-9F7B-06D1-23D0-0C2935E82A48}"/>
              </a:ext>
            </a:extLst>
          </p:cNvPr>
          <p:cNvSpPr/>
          <p:nvPr/>
        </p:nvSpPr>
        <p:spPr>
          <a:xfrm>
            <a:off x="1958207" y="3491568"/>
            <a:ext cx="612000" cy="6120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72D87"/>
                </a:solidFill>
                <a:effectLst/>
                <a:uLnTx/>
                <a:uFillTx/>
                <a:latin typeface="Arial"/>
                <a:ea typeface="+mn-ea"/>
                <a:cs typeface="+mn-cs"/>
              </a:rPr>
              <a:t>X 1.6</a:t>
            </a:r>
            <a:endParaRPr kumimoji="0" lang="en-GB" sz="2800" b="1" i="0" u="none" strike="noStrike" kern="1200" cap="none" spc="0" normalizeH="0" baseline="0" noProof="0" dirty="0">
              <a:ln>
                <a:noFill/>
              </a:ln>
              <a:solidFill>
                <a:srgbClr val="372D87"/>
              </a:solidFill>
              <a:effectLst/>
              <a:uLnTx/>
              <a:uFillTx/>
              <a:latin typeface="Arial"/>
              <a:ea typeface="+mn-ea"/>
              <a:cs typeface="+mn-cs"/>
            </a:endParaRPr>
          </a:p>
        </p:txBody>
      </p:sp>
      <p:sp>
        <p:nvSpPr>
          <p:cNvPr id="27" name="TextBox 26">
            <a:extLst>
              <a:ext uri="{FF2B5EF4-FFF2-40B4-BE49-F238E27FC236}">
                <a16:creationId xmlns:a16="http://schemas.microsoft.com/office/drawing/2014/main" id="{E0D111C2-A0E7-AF21-DE33-AE2E66AFFA17}"/>
              </a:ext>
            </a:extLst>
          </p:cNvPr>
          <p:cNvSpPr txBox="1"/>
          <p:nvPr/>
        </p:nvSpPr>
        <p:spPr>
          <a:xfrm>
            <a:off x="1858559" y="4383322"/>
            <a:ext cx="811296" cy="507831"/>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4D4D4D"/>
                </a:solidFill>
                <a:effectLst/>
                <a:uLnTx/>
                <a:uFillTx/>
                <a:latin typeface="Arial"/>
                <a:ea typeface="+mn-ea"/>
                <a:cs typeface="+mn-cs"/>
              </a:rPr>
              <a:t>Cost / Product seasonality</a:t>
            </a:r>
          </a:p>
        </p:txBody>
      </p:sp>
      <p:sp>
        <p:nvSpPr>
          <p:cNvPr id="28" name="TextBox 27">
            <a:extLst>
              <a:ext uri="{FF2B5EF4-FFF2-40B4-BE49-F238E27FC236}">
                <a16:creationId xmlns:a16="http://schemas.microsoft.com/office/drawing/2014/main" id="{1A062120-0A69-4DDE-496B-CA8D94AF0919}"/>
              </a:ext>
            </a:extLst>
          </p:cNvPr>
          <p:cNvSpPr txBox="1"/>
          <p:nvPr/>
        </p:nvSpPr>
        <p:spPr>
          <a:xfrm>
            <a:off x="371475" y="1422352"/>
            <a:ext cx="651292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4D4D4D"/>
                </a:solidFill>
                <a:effectLst/>
                <a:uLnTx/>
                <a:uFillTx/>
                <a:latin typeface="Arial"/>
                <a:ea typeface="+mn-ea"/>
                <a:cs typeface="+mn-cs"/>
              </a:rPr>
              <a:t>Potential multipliers of advertising profitability - (2023) </a:t>
            </a:r>
          </a:p>
        </p:txBody>
      </p:sp>
      <p:sp>
        <p:nvSpPr>
          <p:cNvPr id="18" name="Oval 17">
            <a:extLst>
              <a:ext uri="{FF2B5EF4-FFF2-40B4-BE49-F238E27FC236}">
                <a16:creationId xmlns:a16="http://schemas.microsoft.com/office/drawing/2014/main" id="{8842F010-A750-B5DB-BAE0-1341D45B06E2}"/>
              </a:ext>
            </a:extLst>
          </p:cNvPr>
          <p:cNvSpPr/>
          <p:nvPr/>
        </p:nvSpPr>
        <p:spPr>
          <a:xfrm>
            <a:off x="3418296" y="3419568"/>
            <a:ext cx="684000" cy="6840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72D87"/>
                </a:solidFill>
                <a:effectLst/>
                <a:uLnTx/>
                <a:uFillTx/>
                <a:latin typeface="Arial"/>
                <a:ea typeface="+mn-ea"/>
                <a:cs typeface="+mn-cs"/>
              </a:rPr>
              <a:t>X 2.0</a:t>
            </a:r>
            <a:endParaRPr kumimoji="0" lang="en-GB" sz="2800" b="1" i="0" u="none" strike="noStrike" kern="1200" cap="none" spc="0" normalizeH="0" baseline="0" noProof="0" dirty="0">
              <a:ln>
                <a:noFill/>
              </a:ln>
              <a:solidFill>
                <a:srgbClr val="372D87"/>
              </a:solidFill>
              <a:effectLst/>
              <a:uLnTx/>
              <a:uFillTx/>
              <a:latin typeface="Arial"/>
              <a:ea typeface="+mn-ea"/>
              <a:cs typeface="+mn-cs"/>
            </a:endParaRPr>
          </a:p>
        </p:txBody>
      </p:sp>
      <p:sp>
        <p:nvSpPr>
          <p:cNvPr id="29" name="TextBox 28">
            <a:extLst>
              <a:ext uri="{FF2B5EF4-FFF2-40B4-BE49-F238E27FC236}">
                <a16:creationId xmlns:a16="http://schemas.microsoft.com/office/drawing/2014/main" id="{1F17BB7F-4D57-8161-9EB5-8EF8A615EDD3}"/>
              </a:ext>
            </a:extLst>
          </p:cNvPr>
          <p:cNvSpPr txBox="1"/>
          <p:nvPr/>
        </p:nvSpPr>
        <p:spPr>
          <a:xfrm>
            <a:off x="3266531" y="4437182"/>
            <a:ext cx="987531" cy="400110"/>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4D4D4D"/>
                </a:solidFill>
                <a:effectLst/>
                <a:uLnTx/>
                <a:uFillTx/>
                <a:latin typeface="Arial"/>
                <a:ea typeface="+mn-ea"/>
                <a:cs typeface="+mn-cs"/>
              </a:rPr>
              <a:t>Brand : Performance</a:t>
            </a:r>
          </a:p>
        </p:txBody>
      </p:sp>
      <p:sp>
        <p:nvSpPr>
          <p:cNvPr id="19" name="Oval 18">
            <a:extLst>
              <a:ext uri="{FF2B5EF4-FFF2-40B4-BE49-F238E27FC236}">
                <a16:creationId xmlns:a16="http://schemas.microsoft.com/office/drawing/2014/main" id="{D285CCCC-6F73-FF11-3F83-1C2C4179B9ED}"/>
              </a:ext>
            </a:extLst>
          </p:cNvPr>
          <p:cNvSpPr/>
          <p:nvPr/>
        </p:nvSpPr>
        <p:spPr>
          <a:xfrm>
            <a:off x="1322462" y="3574368"/>
            <a:ext cx="529200" cy="5292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72D87"/>
                </a:solidFill>
                <a:effectLst/>
                <a:uLnTx/>
                <a:uFillTx/>
                <a:latin typeface="Arial"/>
                <a:ea typeface="+mn-ea"/>
                <a:cs typeface="+mn-cs"/>
              </a:rPr>
              <a:t>X 1.2</a:t>
            </a:r>
            <a:endParaRPr kumimoji="0" lang="en-GB" sz="2800" b="1" i="0" u="none" strike="noStrike" kern="1200" cap="none" spc="0" normalizeH="0" baseline="0" noProof="0" dirty="0">
              <a:ln>
                <a:noFill/>
              </a:ln>
              <a:solidFill>
                <a:srgbClr val="372D87"/>
              </a:solidFill>
              <a:effectLst/>
              <a:uLnTx/>
              <a:uFillTx/>
              <a:latin typeface="Arial"/>
              <a:ea typeface="+mn-ea"/>
              <a:cs typeface="+mn-cs"/>
            </a:endParaRPr>
          </a:p>
        </p:txBody>
      </p:sp>
      <p:sp>
        <p:nvSpPr>
          <p:cNvPr id="30" name="TextBox 29">
            <a:extLst>
              <a:ext uri="{FF2B5EF4-FFF2-40B4-BE49-F238E27FC236}">
                <a16:creationId xmlns:a16="http://schemas.microsoft.com/office/drawing/2014/main" id="{C2225E26-0B34-D5FE-0481-2A59813850BB}"/>
              </a:ext>
            </a:extLst>
          </p:cNvPr>
          <p:cNvSpPr txBox="1"/>
          <p:nvPr/>
        </p:nvSpPr>
        <p:spPr>
          <a:xfrm>
            <a:off x="1093297" y="4452571"/>
            <a:ext cx="987531" cy="369332"/>
          </a:xfrm>
          <a:prstGeom prst="rect">
            <a:avLst/>
          </a:prstGeom>
          <a:noFill/>
        </p:spPr>
        <p:txBody>
          <a:bodyPr wrap="square" rtlCol="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4D4D4D"/>
                </a:solidFill>
                <a:effectLst/>
                <a:uLnTx/>
                <a:uFillTx/>
                <a:latin typeface="Arial"/>
                <a:ea typeface="+mn-ea"/>
                <a:cs typeface="+mn-cs"/>
              </a:rPr>
              <a:t>Laydown / Phasing</a:t>
            </a:r>
          </a:p>
        </p:txBody>
      </p:sp>
      <p:sp>
        <p:nvSpPr>
          <p:cNvPr id="20" name="Oval 19">
            <a:extLst>
              <a:ext uri="{FF2B5EF4-FFF2-40B4-BE49-F238E27FC236}">
                <a16:creationId xmlns:a16="http://schemas.microsoft.com/office/drawing/2014/main" id="{F8F84F36-81FB-2601-205A-CFBF40B4B6FA}"/>
              </a:ext>
            </a:extLst>
          </p:cNvPr>
          <p:cNvSpPr/>
          <p:nvPr/>
        </p:nvSpPr>
        <p:spPr>
          <a:xfrm>
            <a:off x="656270" y="3595968"/>
            <a:ext cx="507600" cy="5076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372D87"/>
                </a:solidFill>
                <a:effectLst/>
                <a:uLnTx/>
                <a:uFillTx/>
                <a:latin typeface="Arial"/>
                <a:ea typeface="+mn-ea"/>
                <a:cs typeface="+mn-cs"/>
              </a:rPr>
              <a:t>X</a:t>
            </a:r>
            <a:r>
              <a:rPr kumimoji="0" lang="en-GB" sz="900" b="1" i="0" u="none" strike="noStrike" kern="1200" cap="none" spc="0" normalizeH="0" baseline="0" noProof="0" dirty="0">
                <a:ln>
                  <a:noFill/>
                </a:ln>
                <a:solidFill>
                  <a:srgbClr val="372D87"/>
                </a:solidFill>
                <a:effectLst/>
                <a:uLnTx/>
                <a:uFillTx/>
                <a:latin typeface="Arial"/>
                <a:ea typeface="+mn-ea"/>
                <a:cs typeface="+mn-cs"/>
              </a:rPr>
              <a:t> 1.1</a:t>
            </a:r>
            <a:endParaRPr kumimoji="0" lang="en-GB" sz="2800" b="1" i="0" u="none" strike="noStrike" kern="1200" cap="none" spc="0" normalizeH="0" baseline="0" noProof="0" dirty="0">
              <a:ln>
                <a:noFill/>
              </a:ln>
              <a:solidFill>
                <a:srgbClr val="372D87"/>
              </a:solidFill>
              <a:effectLst/>
              <a:uLnTx/>
              <a:uFillTx/>
              <a:latin typeface="Arial"/>
              <a:ea typeface="+mn-ea"/>
              <a:cs typeface="+mn-cs"/>
            </a:endParaRPr>
          </a:p>
        </p:txBody>
      </p:sp>
      <p:sp>
        <p:nvSpPr>
          <p:cNvPr id="31" name="TextBox 30">
            <a:extLst>
              <a:ext uri="{FF2B5EF4-FFF2-40B4-BE49-F238E27FC236}">
                <a16:creationId xmlns:a16="http://schemas.microsoft.com/office/drawing/2014/main" id="{B6818B0F-CF3D-052A-FFDE-EAA3A18CF1E9}"/>
              </a:ext>
            </a:extLst>
          </p:cNvPr>
          <p:cNvSpPr txBox="1"/>
          <p:nvPr/>
        </p:nvSpPr>
        <p:spPr>
          <a:xfrm>
            <a:off x="560783" y="4452571"/>
            <a:ext cx="698574" cy="369332"/>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4D4D4D"/>
                </a:solidFill>
                <a:effectLst/>
                <a:uLnTx/>
                <a:uFillTx/>
                <a:latin typeface="Arial"/>
                <a:ea typeface="+mn-ea"/>
                <a:cs typeface="+mn-cs"/>
              </a:rPr>
              <a:t>Target audience</a:t>
            </a:r>
          </a:p>
        </p:txBody>
      </p:sp>
      <p:sp>
        <p:nvSpPr>
          <p:cNvPr id="16" name="Oval 15">
            <a:extLst>
              <a:ext uri="{FF2B5EF4-FFF2-40B4-BE49-F238E27FC236}">
                <a16:creationId xmlns:a16="http://schemas.microsoft.com/office/drawing/2014/main" id="{D594038B-BD6B-588B-8580-7FAE00455504}"/>
              </a:ext>
            </a:extLst>
          </p:cNvPr>
          <p:cNvSpPr/>
          <p:nvPr/>
        </p:nvSpPr>
        <p:spPr>
          <a:xfrm>
            <a:off x="2670922" y="3473568"/>
            <a:ext cx="630000" cy="630000"/>
          </a:xfrm>
          <a:prstGeom prst="ellipse">
            <a:avLst/>
          </a:prstGeom>
          <a:solidFill>
            <a:schemeClr val="bg1">
              <a:lumMod val="95000"/>
            </a:schemeClr>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72D87"/>
                </a:solidFill>
                <a:effectLst/>
                <a:uLnTx/>
                <a:uFillTx/>
                <a:latin typeface="Arial"/>
                <a:ea typeface="+mn-ea"/>
                <a:cs typeface="+mn-cs"/>
              </a:rPr>
              <a:t>X 1.7</a:t>
            </a:r>
            <a:endParaRPr kumimoji="0" lang="en-GB" sz="2800" b="1" i="0" u="none" strike="noStrike" kern="1200" cap="none" spc="0" normalizeH="0" baseline="0" noProof="0" dirty="0">
              <a:ln>
                <a:noFill/>
              </a:ln>
              <a:solidFill>
                <a:srgbClr val="372D87"/>
              </a:solidFill>
              <a:effectLst/>
              <a:uLnTx/>
              <a:uFillTx/>
              <a:latin typeface="Arial"/>
              <a:ea typeface="+mn-ea"/>
              <a:cs typeface="+mn-cs"/>
            </a:endParaRPr>
          </a:p>
        </p:txBody>
      </p:sp>
      <p:sp>
        <p:nvSpPr>
          <p:cNvPr id="32" name="TextBox 31">
            <a:extLst>
              <a:ext uri="{FF2B5EF4-FFF2-40B4-BE49-F238E27FC236}">
                <a16:creationId xmlns:a16="http://schemas.microsoft.com/office/drawing/2014/main" id="{7A105CBA-C6C2-68E7-5855-F4333666A60C}"/>
              </a:ext>
            </a:extLst>
          </p:cNvPr>
          <p:cNvSpPr txBox="1"/>
          <p:nvPr/>
        </p:nvSpPr>
        <p:spPr>
          <a:xfrm>
            <a:off x="2598567" y="4314072"/>
            <a:ext cx="774710" cy="646331"/>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4D4D4D"/>
                </a:solidFill>
                <a:effectLst/>
                <a:uLnTx/>
                <a:uFillTx/>
                <a:latin typeface="Arial"/>
                <a:ea typeface="+mn-ea"/>
                <a:cs typeface="+mn-cs"/>
              </a:rPr>
              <a:t>Budget setting across variants</a:t>
            </a:r>
          </a:p>
        </p:txBody>
      </p:sp>
      <p:pic>
        <p:nvPicPr>
          <p:cNvPr id="4" name="Picture 3">
            <a:extLst>
              <a:ext uri="{FF2B5EF4-FFF2-40B4-BE49-F238E27FC236}">
                <a16:creationId xmlns:a16="http://schemas.microsoft.com/office/drawing/2014/main" id="{0A1467A3-10C1-D247-3736-F3E3605A8276}"/>
              </a:ext>
            </a:extLst>
          </p:cNvPr>
          <p:cNvPicPr>
            <a:picLocks noChangeAspect="1"/>
          </p:cNvPicPr>
          <p:nvPr/>
        </p:nvPicPr>
        <p:blipFill>
          <a:blip r:embed="rId3"/>
          <a:stretch>
            <a:fillRect/>
          </a:stretch>
        </p:blipFill>
        <p:spPr>
          <a:xfrm>
            <a:off x="10128373" y="5045771"/>
            <a:ext cx="1905266" cy="724001"/>
          </a:xfrm>
          <a:prstGeom prst="rect">
            <a:avLst/>
          </a:prstGeom>
        </p:spPr>
      </p:pic>
    </p:spTree>
    <p:extLst>
      <p:ext uri="{BB962C8B-B14F-4D97-AF65-F5344CB8AC3E}">
        <p14:creationId xmlns:p14="http://schemas.microsoft.com/office/powerpoint/2010/main" val="146544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36"/>
  <p:tag name="ISPRING_SCORM_RATE_SLIDES" val="0"/>
  <p:tag name="ISPRING_SCORM_RATE_QUIZZES" val="0"/>
  <p:tag name="ISPRING_SCORM_PASSING_SCORE" val="0.000000"/>
  <p:tag name="ISPRING_ULTRA_SCORM_COURSE_ID" val="A32961C3-60E5-4515-91E3-535CC9F0099D"/>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22"/>
  <p:tag name="ISPRINGCLOUDFOLDERPATH" val="Repository/Nickable Charts/Ultimate Nickables/"/>
  <p:tag name="ISPRINGCLOUDFOLDERDOMAIN" val="https://thinkbox.ispringcloud.eu"/>
  <p:tag name="ISPRING_PLAYERS_CUSTOMIZATION" val="UEsDBBQAAgAIACJV40q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OtiAlMxtD4H3QQAAGoSAAAdAAAAdW5pdmVyc2FsL2NvbW1vbl9tZXNzYWdlcy5sbmetWG1v2zYQ/l6g/4EQUGADurQd0KIYEgeyxDhCZMqV6DjZMAiMxNhEKNHTi1Pv037Nfth+yY6U7dhNCklJAduQaN1zx3t57qjj06+ZRCtelELlJ9aHo/cW4nmiUpHPT6wpPfvls4XKiuUpkyrnJ1auLHQ6eP3qWLJ8XrM5h+vXrxA6znhZwm050HcP90ikJ9ZkGDvBeGKT69gPRkE89EbWwFHZkuVr5Ku5+unXT5+/fvj46efjdxu5LjDR2Pb9QyBkkD6+7wBEaBj4MaBhPyb4iloD/dtPLphS3yPYGmwu+klPQnxpDfRvq9w0DDGhceR7Lo69KCYBNb7wMcWuNbhWNVqwFUeVQivB71G14BDHShQclVKk5o9EwUJe8zZlbjC2PRKHOKKh51AvINYgUkWxfmtgWV0tVAHqSpSKkt1InhqdkDHm/2XBS1DNKsgoBJ9qIeBJlTGRH7WrnhE/sN3YnkziMY4iewTOpbtNAdIB/L2oFvBfytVbUHGfS8VSdFtwAAwixJZLKZLmSREtC23hRLJ1qxWhPfPIKKZB4EcxJu52xRrgPEVuwfRme6KEdoRDAChYyYtnyMYm1404sqXsh3Dujc59+FJtwrmYLyR8q752TDBkwoTnbVKQqTiEHI+iWRC62mmgCjG0ZGV5r4r0IEv349kG7BEngEJw6B441RhbYMgPAexVFDyp2sB8e0qc83hICVwOMTjXZ3WeLDrKQYU8maT7KVlDrPYTrzX/N2jxMLiCEgdGCvpIBBdARBd9JK5xBOSBozYZYl96I1tTgSafLTNsmSdhutDlGrEkATkd0pVQdQkr2iXAD4aDyn5aIvxlCpnk2f4T/NYAQrBNDs3FioMJRdqe0cC2DnZ1Tn+Zer/HZ7bnYzeGJAfqialpA1oZA+LMVYWYlEpvAPSydMXyhKMbnjAd2DU8lorUPKYT0FjyVy3+RqzakO6bDV8TF1+9Oepp2gHFP7Ywq0swr6p4tqzaVO+Z/xwrdLF914QuW3+e/sjBxA694LtByti6CVKXyJQiq2XTC14cn51lfWPUasQLPdU9Wj/akqgh/aEHrDUUqrsEhmFDNzaYD2R3KY+cgaJJ0zuguXj5bQ+dJNgAEIWei3EJrjow4VJzfnf5GR5GHoXGMeM3pahapzJTjU2Ang5tAmOw5BV/KMYbfquAxyRnq2Y4g/ZoIt0a0L3Z76BfUI/6YDIBwPlmriqRFBnYn3bAnI7x1gMNzR/sZKZqmZrileLOUD34ts7446nytlCZWZWs3CZv02lOX2JFs7mwUTrpMZfs6q9zfPbK7/lRirAdwiTi2MTR44uja1V2FIIS0K7wabSdfqAWMlYlC2irt6rO045AzVHGxWc2gG32HHFWJIv//vm3I8Y3ljSraLP6Wy8QPZcBC+Id2B9EVbz8sw2E2sNDOXPTRWpz9NvKdTwJUg+y8IccsVjTWjKVwdJRu15I8k3QbEpt53wMdRCZtFd1kbRPafsIYzu8AC4zxwNrMGbFHRAhVUr2QjGutgaXerAz0eoj/HAEX/FCO6mP8Msait429Sax7brmhQSUIJw375rOmcKBJ9m8mZBq3hnMObcJsO03eDwVVV/AEOPdCwd9qDYHWB9OyJBGHWrTNLgtlwFdNPcPZLF63O92d6V5K3T8bu8l0f9QSwMEFAACAAgA62ICU0dLVwP8AwAAFxEAACcAAAB1bml2ZXJzYWwvZmxhc2hfcHVibGlzaGluZ19zZXR0aW5ncy54bWzVWO9y2kYQ/85T3KiTj0F2atcOA3g8thgzwUCR3CbT6XgO3YKuPt2puhOEfOrT9MH6JN3TYQwBJyIpnWQYD+i0+9u/v13JzYv3qSAzyDVXsuUd1488AjJWjMtpy7uLOi/PPaINlYwKJaHlSeWRi3atmRVjwXUSgjEoqgnCSN3ITMtLjMkavj+fz+tcZ7m9q0RhEF/XY5X6WQ4apIHczwRd4JdZZKC9JUIFAPxLlVyqtWs1QpoO6VaxQgDhDD2X3AZFRUdQnXi+ExvT+GGaq0KyKyVUTvLpuOX9cH5pP48yDuqapyBtTnQbD+2xaVDGuPWCipB/AJIAnybo7tmJR+acmaTlvTqxKCjtb6OU2C50alGuFOZAmiV8CoYyaqi7dPYMvDf68cAdsYWkKY8jvENs/C3vOroPe93r4L4/iILw/ia67Tkf9lCKgrfRHkpRN+oF+8hXhb95NwxGvW7/zX00GPSi7vBJCzO6kZCmv5mxJmZWFXkMq4Q1TVKkY0m5wB79KI0aDHa5oPkUItXhWMQJFRo88kcG058LKrhZIBmOkAwPANmlziA2I1u2lmfyArwnOAeIjmEtVy1x+nrVEmfnG6H7zvpTWDu9bFJjaJxg8+BZ6VrTXz96FJsouRGavSZjJdgqIEjHwPo0hTVKhA9cdlDy2CMTLILAUAcZSBJSiTTkBsOPVwC6GGvDTUm/zlL6MudUEMTDOQHkNtxKR5zQXG9kfZV52/xx+7e+MqB/d+lwR8+J/qoKwchCFUTwByBGESx1keKvBMg6ocgkV2l5ipQ3RAuOzs04zIFdVDH0Dk2kBWrifMkEGGfhz4J/IGOYqBxxgc5wGuE51w6/vhdwRrV+AqWPPr5wNOn2r4O3L2yAlM2ojPcEx/6ANDOHwKcYu1RoQgiF2VyDwMzEtNBQ1odxVopVCbP+5RXRPC2Eq/h/XZc16ANW5zBW6MLVqEphPutBZbMJnZWctDwroZGNHEviMPFGjIOGywKqAsZUEiXFgtAYh7m2DJ9xVWg8cVx20PqLHHSqhMvS1SnOQzSWM8iroB0dv/rx5PSns/PXjbr/z19/v/yk0nLBDQW11tyGu3p2g1bT+miPfkbpE9t0S7ej8tS2KNsyuvsJYbnJtud807c7aPdKKjfnt7qRwuBydHVDRkF414vCRpWG6CtknYkT7KiJfaasojO4i7AkQRXR4Sj4pZIbWJtKbAjCSnCDSnG8qSI1cpt6uLalK7mA43zqxhMOdMFTjp35XVD0ObZ8Pbv/F4Z+9UOjo/iBGAo0jxOs6sE64buYgodM8beUNXe1et3beL9r+jvfpO2dlEueYi7tpl+9frdPT47wjXHnrVoN0Tb/mdGu/QtQSwMEFAACAAgA62ICU6GEF03jAgAAlAoAACEAAAB1bml2ZXJzYWwvZmxhc2hfc2tpbl9zZXR0aW5ncy54bWyVVsFu4jAQve9XRNl706XdlpUCElAqVepuqxb17iRDYuHYke3Q8vdrxw6xgUAaCymeec8zHj9PiMUG0+mPIIjTmnOgcgVlRZCEgKISJuGqwHSTsK8Av1cc0zxQzh3wQFpYGBkyI4y/g5QKIrSltQU4m4RJLSWjVymjUkW4ooyXiITTn9fNE0cN8hKLbYErzmPzXOCsUQpdmOEUG+P3vR59hJSVFaK7Z5azqwSlm5yzmmYX4xS7CjhR1dQb/3O/WPYGIFjIJ1VgL6flWI9hlIqDEKBTulvqcZFFUAKkjXT+VA44Xajzuz+gbbHAsqHNfunRR6tQDn6RxzM9+vFUre4Rrpej0c3deYKEL6mgNyM9eqGN8r+1OKvq6jsaqTjLdUF9zvxuMetXy55DGMrU9VOE0fz2cXx7kaA3pAMpxsNYjz6GLc/tgx4OyL669z7W15Uz8qrretAQ9KEnBKaS1xBH7cz4RME+X2qp7kfrdy0d5lXl/IpqAdM1IsLCOmMHfINPTDMXZS0d5IORuoSFSdhF+o6OsFjMm2bhZLg3OSly2B7hHGOH/KfqeoR0jB3yneAMXijZWY+T7KHLkNpDniN7nOfrr7xAkZpm1tvOWq+O9KyvrnBStYYWU7IMpkKns8Il6IOLo8ZmUoqOcoop2uIcSczoX41Lds1mRBwdOKzWTisrllgSOCW4JkfVpt1yNXNfj9brC9J8FrrNmXkgVRefhMzoMgwsZxI2a5iP4TGcMgliKBhJidKiVJ+8wRTdhBUe+BNds6GkEvEN8BVjpDdOHDlViKPTdY5tMU4dAK3LBPhSnRuGVji+zeAKnBdE/eQHhk/IfEKP0zBloZajCO916RisCADxtGhVaybGU9ZEYgJbINbrGJoN9+0sFkqlfYKbyWdYS1dy1jJIk7ZXdMfp9TnPcYLwofJiftdxHQNkL1Eimp15N7/tw04uXmtu+5nWuQsyBqslb2nlP66hMup/o/8BUEsDBBQAAgAIAOtiAlOpYJAf6AMAAKgQAAAmAAAAdW5pdmVyc2FsL2h0bWxfcHVibGlzaGluZ19zZXR0aW5ncy54bWzVWO9u2kgQ/85TrHzqx+K0l15SZIiixCioBDjs3LWqqmjxDngv613Xu4bST/c0fbA+yY29hEAgqWnL5U4oAo9nfvP3t2PHO/mUCDKFTHMlm86L+oFDQEaKcTlpOldh+/mxQ7ShklGhJDQdqRxy0qp5aT4SXMcBGIOqmiCM1I3UNJ3YmLThurPZrM51mhV3lcgN4ut6pBI3zUCDNJC5qaBz/DLzFLSzQKgAgH+JkguzVq1GiGeRLhXLBRDOMHLJi6SouDCJcFyrNaLRzSRTuWRnSqiMZJNR0/nl+LT43OpYpHOegCxKolsoLMSmQRnjRRBUBPwzkBj4JMZojw4dMuPMxE3n5WGBgtruJkqJbTOnBcqZwhJIs4BPwFBGDbWX1p+BT0bfCqyIzSVNeBTiHVKk33TOw+ug2zn3r3v90A+uL8LLro1hB6PQfxvuYBR2wq6/i35V+It3A3/Y7fTeXIf9fjfsDO6ssKJrBfHc9Yp5WFmVZxEsC+aZOE9GknKBI3qvjBoMDrmg2QRC1ebYxDEVGhzyVwqT33MquJkjFw6QCzcA6alOITLDom1Nx2Q5OHdwFhADw14uR+LV6+VIHB2vpe5a73dpbY3So8bQKMbhQVkZmueuim7VxkqupVZck5ESbJkQJCNgPZpggQdt6ZAxVl1gbv0UJAmoRNpxg/lGSwudj7ThpqRbe6F9mnEqCFIKzwUgl8FG/lFMM71W5mWpi2mPWu97yoD+YPO3oodU/1S5YGSuciL4DRCjCPY2T/BXDGSVQWScqaSUCqoN0YJjcFMOM2AnVRy9QxdJjpZ4nqQCjPXwMeefyQjGKkNcoFM8fVDOtcWv7wScUq3vQOltjM8sLzq9c//tsyJByqZURjuC40BAkpp94FPMXSp0IYTCaq5AYGUimmso+8M4K9WqpFn//o5onuTCdvxn92UFeo/d2Y8XOrc9qtKYb0ZQ2W1MpyUnC56V0MhGji2xmHgjwjOIyxyqAkZUEiXFnNAIT29dMHzKVa5RYrlsofV3BWhNCZdlqBN8JEBnGYOsCtrBi5e/Hr767ej4daPufv37y/NHjRYbbSBo4c2utLMHV2Y1q3uL8xtGj6zPDdu2ypJiRNmG0+2PBIvVtXnOe26xdLbvoHJV3ltBo6fbQYF/Ojy7IEM/uOqGQaPKCPQU8sxEMc7QuHhsrGLTvwqxCX4V1cHQ/6NSGNiNSvPvB5Xg+pXyeFNFa2h382BlL1cKAQ/wiT2Q8AgXPOE4i/8LUj7Ejx/n87/Cya3PhfxRUloa74mTQLMoxj7urfdPd9I9XVX/S4WyV8vXtrX3NM/d+kZcQ/n6fxdatX8AUEsDBBQAAgAIAOtiAlMyYqOLkAEAAAMGAAAfAAAAdW5pdmVyc2FsL2h0bWxfc2tpbl9zZXR0aW5ncy5qc42Uy27CMBBF93xFlG4r1AYKaXc8glSJRaV2V3XhhCFEOLZlOykp4t+LEx6247R4NvHVyR3PWJ59zzsuP/G9F29ff9f7N3Nfa6A0yQu4N3XcoedK9wXOVvCR5YAzAr6FlOdfL/LhSriMfVKbxtW7shWan08dNFPaGmGhi9wBChdYOsBvF7hzgD8XsKfV1dSkNToupKSkn1Aigcg+oTxHNePfPdRLL9GCaQm8QRf1cqBrlIBh+jd5dXwaq9C5hOYMkWpJU9qPUbJNOS3Iqst1UzHgxyvfnmp5Hs8iww5nQr5KyO3EUaiim2QchIBT3lGkwgljFAPWfNvdtFDDuF2QRZeZyOSZnjyq0GmGUmh1KZyoMDFy9LK5hygIBqM2J2EnG2IQqDAIjCrgt1hRVrAbLpBxmqqOtNDpaDYxr/KCYopWGUkbLpgOF+HQyanDKtsGnIcqdPBa6HCuwjeeELWe0Mbx+vKu0eF695YmjaF0ziqsrEvXIMAukbhE6hJZ5xRqDxJpDxK1//S+/juNbdc7/AJQSwMEFAACAAgATmlyVCkQ9LPCDwAAfiUAABcAAAB1bml2ZXJzYWwvdW5pdmVyc2FsLnBuZ+2a+1tSWffAabrNVF6apsbJC1Zv01zKa6lh4liWNaVNmmmmkjliXtDQQAGBKZ+ypoScSkdRaOI188o0hBcUtJs0KZJ5IUSlYowAlUQOKAh8wXrf7/P+D/7AOex99uectfZaZ+21zrMv/xQWYrNi/QoQCGRzYH9wOAi0JBgEWpz26TJLz+GXoWGW06Ls8JDdoIYeJ7mlsSQ5KDQIBLpHXjmXsNTS/uzM/uPZIJDtI+tvES/z7s8g0OY1B4KDjubGT4xIrozn4HlT2fTiY4Wh2277FIbWI8oeR6xZG/x4cPcf9zZrlj8MOu0W4NrfuIRz7fPPf/1CfPRbTdQK1snHxSvil/y47f5q3AaHoKzVHprdQf8uCTKf+1bFx4ADZRRBz+TcywDcWyD3UT7Tf7qi1EhI7qHO7spB91QOeAgCzA8Vik3kepe2LOBpmgrra5G0Y1u1YR+LlOoijbXbSMuduyy/sMjSbRvEIlPprur+Eio141NLx5n9NeeclhapCCpDnw3IOuII69pBALed6b3oPy0dV/WHvNR6seBuzNNK0Vfzfw/ZWwe8+XSj5fiDU9ASy+nSpkvWS8glqy1HV5LrJ5bT49WWKQb94nfe+jT7kAVoAVqAFqAFaAFagBagBWgBWoAWoAVoAVqAFqAFaAFagBagBeh/ocYVG3NiTR2KCBo+C2AxiNnAiApPTPKhQOCocYXD4L1y50TLOLRvAyyTVc1omeMH4pF0ViLiRIm8S1ITATMcb6D42m60fssduBI485rlLhiHoLYqf+8h7bCAYpxqeWCeR+BjBitxQpAeGMLi/1EvUkJ38bmZqdL5D8Zc7eZSfKhzn+jesh7eTEQ+fi5fHnkSBPKFGV/N/nRqv6APNqs4C7OQG8JGSgwEzwedQY9r92gDUYeSeev9cMnGmiZ2BuOTxSA/GLCnWkYlvh7y/utRmchEssUooCMyOyeLgG/T4ei6HKThhISFFePt6uLNK1Vl1MDpQRzYjz2cO+RInKoIEWbrxLAs3oiq7XWeVmmTiZMTahPjiCQdj0KUVwhVBa2TmJMAm0aTNCkb/SdQW/kujihR05ya3JCZl97fiCqFMrRpbeMpTbXiuwwmd3JKg4eQoziYtQ6gjtmaKIWLolubc/ZdhG4ivb1pw6XYa6XOSsTAbTW1S8eYNNw0kOMuuUX6VXdtPczYm7G3KOb3QdQI0Wx03LvOJ0J33FkFGUSNf7+uX77WVm/auvYgvOjkCLqKQ6qUWuVgk7jcoTsZ9J5aRuupAxXxhoim1ra5A+IB1AAgBAZ9pGNa+a544K11cmVVo2lvriU3Cuh7aNgMDkO3ZnWw29NuEtCYmnCc2GD4ey7c+IVpO8P08h+I6NBI5lpQZ59bu9SkZPzmoKJ5hh/1e3fyz4xWlKw+eziR7ubfeW/oTmM9o4k7iRQPMQixx/ZX855bHk1jhU6Ijy8rmi4TIRaD/oQByi8KtNwNXaUTum8SFFHJcAP326B/znePR6tSr+f2rlSJMHT9Z6bmT+FE+Eoz1y5Zl8SJqTLVGeh7nrEnBiuaepDkwrEkHoNpchI46upvH3hCut54ImcIWiHsznAE/WKE9Pt+4ZzcKKHfqDYfy200U+w/KNYAX/mqVH8Zb07thAArfhn73uElTfSQuGpVlyFrnfcgImdI6VCPS093DB5KaaJUNB6W7WCKl4FOEhug6pes5PiCACYevJl/k7zLK2BZ1eYPtovjr+vwljK+daoi1LTHtv0FY14wOzgU68YwS4pQZJugn5mlIz4gkAE5aM5+tdfikuTf4EJz79SdJUWZeOWJ2mQq5i17TDPrzp15w4qIL0MaxlBXFVmV0IYJOLOtUJUn8xe6t5ePARo0fUzIln/Uo5JA54sw9fGbf1J9iSyDVSfg1roUMzp28nGXrs5rcnpLgE8j3q4IPTSRAbeffcmDNmLNBglx5JFdYJ5Gx6niZvanSH1QpRD8znktA9Gz7mgeayw9rimj/mWfjIwNjSnuE+7Ejea+6NYS7/M1ntENNBxYr3TSpRz1JuwKo0FdeJVjExlerW20py3Li/xVbdko+YtKx2G0GFHrTpztEjZGO2/7TqGBeEg12h0c/iFwv765kcJX+7jgNb3KEvOwDJpzNkagxmJbe9VpI2fhPGxU1WcbOZcqKqIgF/uB+8jV3YRI13fSEwm3YEFHqiLL330zYPY/iI99fXuyymr20e4D5EIIcZWf0a+arNSQ3AGgULUnHJZWgX6BnoAvLUJJEhXg8+GSVrhMqGsZm3eRkQHcgXEvpgwP7GFQkfUv3WDcvD3d0VRYamG0eIDXtdS8xy7g7Fl9sy10opv04DTlK/KDZhinoSHRg8A9GsGrg7oI+wBkxTHe6+auYiSHw083EDbK1gfrzx1dToe64Z+nJvT25XR6eWke1MjPA6WCvLd61KCssjaygjB8Lm60c8aV8eRQXMi85lwOlx9njU2RV0TX3+zd9isOCYlYqa5EXfkZHaHbu/c8pAeQOSz/zqd7Mh+Cz6t8ghRXnB19YdE73JPOYNAPVTNaG9oFjuACABNyDSVmsUen2DqEj7GwtR3cLzGbqEckaal6XBTtmExIAzCcH3/+YHJfu/gW7IRoUNsnmE5FHFc+NG0guI/j6qMFZoV0lHt732F8fHHa43gGSWCn1EAQsYszvZhSjyE4lvasGcYCo2ImdDOzzSa3HSwY63AldFKQZohpF8o4+MDMBmkETaVeUUTFbu0m8SCydcH6MFW+Zxh4riHRiAG/pHLn/FihFcdKvpI19+GKm3rt1FCO6n3ZGNAvS6J5+w92iCihxHw3qa5W7xIp8e5UJXcRnyrAPRDiR+ENM7Ak0glHbdmZWUzAljrBYea+cVmh9PtLhoJMJvh2BRzOS7jP7+f2Z7+ydcBvxcaNGEZpZAM0THXiCd206BQMXT7mKeH1Jyagdw3ubHJ9sbzBVp1VbPen1Das4ljnzknbnXJSzOg+ok3ce8W55+5rY+IP40erWHHJ6LpzTF+KyZ971TnAaKzs5j4QwNFiEGgcDmbGOmp3cwcv7uAcq+tLo5jyVq0HMKX1qw3CRCxeJGyfqN04L5bG8x1whiE2YDIDZRMCJSZLJfMa16AKhczy0TvkWS7cKpPONdyfW074AQiCTr7qT0kqlzbkjEwMbM2kt1/Ut00+1ze73N3RpawWlKArrGvnaLpeBSAlgXrDQblqwxb+eOMi0Es+9I7w4kFnD2y9X80F0wHVhhd9jLJ3HeGeCVpqdlWFCOmA8MavSk2VKKR6tgGj8rp0tVhQ6l9zY1Q2ppmo0LZoUpItwrTYM+zlIOSR8/s5dSl51c/VWMX0X4JS57RX4/w7xMz7V9tN4eZ3AzIgmRZoIiXxZ+ykfh/sJDGO6hgB4iECFhGdNqBvJnhAuaIUxlplG4EV8uQ8Ut/yOl0vhCvURqWP2MQ+xB/3u9pYCl22A3h2U988+NgIuOXvRwRS4g+SO2V9AXgcx+W/VhP6Rtbne4rl8XkaOXP5cfcfFJD/Gm5Ron31V0T3dEwAgBHJLHETwjCJumrBOKOgPh5lcPa926doEyX9UmLxs8BvALtEfLwCF9meVdfue0NPjZTlDMeZFh/3bkVYkp/pyzxaszY9zZLr2JT0CWyUgphhYfbDmJKe+A1Zw5r1TebhsdDg5I+WlctYeOwEjn9AOc6N5Xj9G/ZtuKGt/Dpp1ieCfEE0FS2Lzd8feE3xIAJcQvjhqvtXipIvCsXAohPF96WT16CcBnpPGucnuVLpf6u9ccpWjigWBlIH0ZgfhBYlDj0hrQDroO+pAzTzE1g91HzBffTVdTKUy55G6JwRm652/A2PMD8HDi4tUeB+rIARZUqpyEequ0KdX35bGXgjRUhFInyB4XrqI+cmPxXrlPE4czI0EoeP7txxCnanm5B26nqpc36vTx/vVhVM3gvLVhmQyvGpNqRZvxNQRyXrtST/t5SwgGVw3pt/WaJeqv7B9pr8+6tWxBXvM14XIfW3dBXP+6rcAeeWtsV65XrVtamkKSmgS6HHqZ6K7sVj+SdcojnqRl+XveRMokHM03cyBS6ICPFgEly4tO3nka3tdgO6c1ObiQCS6J7SdVr8wQo5vDFL2jb3wI4RoBzKK057NKaJuSf8bYcx3xj/Tpf9oFeth3g46bjrLW7tOe/WnfIvv7sxqhuqgiKO9k0lxoqFPEvQMsz8WmaxxtcROvxHHVyCUxW3+klN0ju20ZnebrttkZaVSB4ZiJIpdIy5B9vPd1tTOxFqkftOxof1fOrVzVohFeVssqyNN3yioOqnGr/yztDPNr4dswQvOm2m1EAirIWvgw62GEbaW7BKhrlXQS0wXT3R/YioZ9QSzZ3me50w0zQxzMxNf9P2IYAIqqCGf/4/1YiAYbHYVWEH7VtcrTfFMvuxgmtJ72dmqsxJwB+BpoJNwJR6botJ//cAZXSqtW+p75eSrZ+coYskJaHlH7Mh7OTslw0BBsiwNeFKUhBvirRRSWWuWUGWFSeEkTvheMwMSATD9v6myWpzrugTdphjE+ZtrZnJNjbo2tL9M2yYoI5COBHmg4yfN4NWOaoLuN9nuDy8wlusOvKsTZcPpk6av15StNKLmRiAfZJG0F98fgS+8t1fw5NbVHnCs/5u3OOgV/uY7e4UPzLRQ+kDb7IBdZgGcD86qbu1mBseUWBMOltF+fxDnrbf/u/tK0HDp7W6pDUAriA5oNWUsQkEouwky3J90+AGf4hGJMtWFuY//aN97h28O4WA3WW4WWqZmrFPsLPQjYSkt4M+/7lBsvGvZ+xJdqHV+8+guVogMx63D+0XoaJ4ioVHENl3I3TydFoTC2m/858XaObb7RdqTYZhEaWGoJkSwGC7hLyuaWVopGRGK+EmFPHrE9eBmnvHVV13FDo7wRtwN7sHPzcvnf9j3Zqd/KGpn4TjyVP5nYX5+x9S+stl5dow42VfCZOtO6dr25pb/s9IuxZX20oA6H1PfL4ULwbrNdtB7zeZtd1miyNYqrNqcJjzMz1wP423J5YpNJU/sVtvKV7G6ghlZT4Uk2bmJgM3rbC88FAbsDcLYckb4qzbh2wTjGz50NS1wXHKpOFrS0037MTgTjuHqDarC4jqqRRQiiRXK6IjUsXs7nG2tUwsdc26Ut1xRLVF7dgO+NcKiK+vuF/ZQDTozLma2h2sQgdrFZl9/uk2BU9yVqeIbJIgNZIpkuI+JBNt3afzavOH0lL2gmsWr7fWmlfqYp5W1pJ3+QSssV63j1zZohmedj8ksJabfsEDu90GzEqDJZL+ngH6uEGo32lpUdlhvPZv+cX5rT+3hkIEgGv4tCaKy8a+fzYgv2Dtztg7AKnBzJ0+VmtefifxhleZW0Ghtf/A3rDght0nz/8fUEsDBBQAAgAIAE5pclTAqrEVSgAAAGsAAAAbAAAAdW5pdmVyc2FsL3VuaXZlcnNhbC5wbmcueG1ss7GvyM1RKEstKs7Mz7NVMtQzULK34+WyKShKLctMLVeoAIoBBSFASaESyDVCcMszU0oygEIGZhYIwYzUzPSMElslCwOERn2gmQBQSwECAAAUAAIACAAiVeNKqQHEdvsCAACwCAAAFAAAAAAAAAABAAAAAAAAAAAAdW5pdmVyc2FsL3BsYXllci54bWxQSwECAAAUAAIACADrYgJTMbQ+B90EAABqEgAAHQAAAAAAAAABAAAAAAAtAwAAdW5pdmVyc2FsL2NvbW1vbl9tZXNzYWdlcy5sbmdQSwECAAAUAAIACADrYgJTR0tXA/wDAAAXEQAAJwAAAAAAAAABAAAAAABFCAAAdW5pdmVyc2FsL2ZsYXNoX3B1Ymxpc2hpbmdfc2V0dGluZ3MueG1sUEsBAgAAFAACAAgA62ICU6GEF03jAgAAlAoAACEAAAAAAAAAAQAAAAAAhgwAAHVuaXZlcnNhbC9mbGFzaF9za2luX3NldHRpbmdzLnhtbFBLAQIAABQAAgAIAOtiAlOpYJAf6AMAAKgQAAAmAAAAAAAAAAEAAAAAAKgPAAB1bml2ZXJzYWwvaHRtbF9wdWJsaXNoaW5nX3NldHRpbmdzLnhtbFBLAQIAABQAAgAIAOtiAlMyYqOLkAEAAAMGAAAfAAAAAAAAAAEAAAAAANQTAAB1bml2ZXJzYWwvaHRtbF9za2luX3NldHRpbmdzLmpzUEsBAgAAFAACAAgATmlyVCkQ9LPCDwAAfiUAABcAAAAAAAAAAAAAAAAAoRUAAHVuaXZlcnNhbC91bml2ZXJzYWwucG5nUEsBAgAAFAACAAgATmlyVMCqsRVKAAAAawAAABsAAAAAAAAAAQAAAAAAmCUAAHVuaXZlcnNhbC91bml2ZXJzYWwucG5nLnhtbFBLBQYAAAAACAAIAGACAAAbJgAAAAA="/>
  <p:tag name="ISPRING_PRESENTATION_TITLE" val="Chart of the Month - September 2023"/>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ThinkboxPowerPoint_Template_Nov17_FINAL.pptx" id="{3F326CAD-93B2-44EF-A03C-22051131FAD6}" vid="{43955D0F-805C-462F-9BA3-8D8784816F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ThinkboxPowerPointTemplate</Template>
  <TotalTime>5</TotalTime>
  <Words>384</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UI</vt:lpstr>
      <vt:lpstr>Thinkbox</vt:lpstr>
      <vt:lpstr>Creativity is the biggest advertising profitability multiplier within our control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of the Month - September 2023</dc:title>
  <dc:creator>Nailah Uddin</dc:creator>
  <cp:lastModifiedBy>Akeel Mungul</cp:lastModifiedBy>
  <cp:revision>35</cp:revision>
  <dcterms:created xsi:type="dcterms:W3CDTF">2022-12-21T11:21:32Z</dcterms:created>
  <dcterms:modified xsi:type="dcterms:W3CDTF">2023-09-06T14:44:47Z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C1462182-D2AD-484E-BA59-D92BD6CB2974</vt:lpwstr>
  </property>
  <property fmtid="{D5CDD505-2E9C-101B-9397-08002B2CF9AE}" pid="3" name="ArticulatePath">
    <vt:lpwstr>Presentation1</vt:lpwstr>
  </property>
</Properties>
</file>