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9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Boots-Hearingcar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Denial, inactivity and fear of high expense rule in this market, and for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the ongoing, tough business challenge is to break through this strong sense of disinterest and apathy.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understand the purchase cycle for hearing aids is lengthy, emotional and complicated, but the first step for consumers is a relatively simple one and that is to make an appointment to have a hearing test. The key communications objective for this campaign was to call consumers to action to make an appointment either online or through the customer call centre and book a free hearing test.</a:t>
            </a:r>
          </a:p>
          <a:p>
            <a:r>
              <a:rPr lang="en-US" sz="1200" b="0" i="0" kern="1200" dirty="0">
                <a:solidFill>
                  <a:schemeClr val="tx1"/>
                </a:solidFill>
                <a:effectLst/>
                <a:latin typeface="+mn-lt"/>
                <a:ea typeface="+mn-ea"/>
                <a:cs typeface="+mn-cs"/>
              </a:rPr>
              <a:t>The longer-term business ambition for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services is to grow market share significantly within the next three years. The annual marketing objective at the outset of this activity was to grow the volume of hearing tests from 50k to 120k per annum and in order to achieve this, the role for communications was to increase awareness of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as a provider of all things related to hearing loss; the longer-term aim, to match the market share ambition, is to increase awareness by 40%. So the first TV campaign for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was going to have to produce a step change.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It was clear TV would be the best solution for the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campaign as the analysis of the ‘suffering’ target audience, Adults aged 55+, clearly showed a strong affinity and love of television; around one third of them agree watching TV is a favourite pastime.  Mother came up with a 10” spot which both served the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brand in its own right, but at the same time, was also a part of the overall Boots offering. With the ‘Here Come The Girls’ advertising vehicle truly established, the creative approach was to dial up key elements from the overall campaign, notably the </a:t>
            </a:r>
            <a:r>
              <a:rPr lang="en-US" sz="1200" b="0" i="0" kern="1200" dirty="0" err="1">
                <a:solidFill>
                  <a:schemeClr val="tx1"/>
                </a:solidFill>
                <a:effectLst/>
                <a:latin typeface="+mn-lt"/>
                <a:ea typeface="+mn-ea"/>
                <a:cs typeface="+mn-cs"/>
              </a:rPr>
              <a:t>humour</a:t>
            </a:r>
            <a:r>
              <a:rPr lang="en-US" sz="1200" b="0" i="0" kern="1200" dirty="0">
                <a:solidFill>
                  <a:schemeClr val="tx1"/>
                </a:solidFill>
                <a:effectLst/>
                <a:latin typeface="+mn-lt"/>
                <a:ea typeface="+mn-ea"/>
                <a:cs typeface="+mn-cs"/>
              </a:rPr>
              <a:t> and the famous music, and develop a new, bespoke communications treatment for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power of the Boots brand meant that Boots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could be uniquely positioned as the perfect partner to guide people through the difficult process of helping people to re-gain their hearing. There are no marked seasonal peaks with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so taking full advantage of the timing flexibility the campaign ran in mid-August for three weeks. The activity of the spots took place across Monday to Wednesday as appointment bookings for </a:t>
            </a:r>
            <a:r>
              <a:rPr lang="en-US" sz="1200" b="0" i="0" kern="1200" dirty="0" err="1">
                <a:solidFill>
                  <a:schemeClr val="tx1"/>
                </a:solidFill>
                <a:effectLst/>
                <a:latin typeface="+mn-lt"/>
                <a:ea typeface="+mn-ea"/>
                <a:cs typeface="+mn-cs"/>
              </a:rPr>
              <a:t>Hearingcare</a:t>
            </a:r>
            <a:r>
              <a:rPr lang="en-US" sz="1200" b="0" i="0" kern="1200" dirty="0">
                <a:solidFill>
                  <a:schemeClr val="tx1"/>
                </a:solidFill>
                <a:effectLst/>
                <a:latin typeface="+mn-lt"/>
                <a:ea typeface="+mn-ea"/>
                <a:cs typeface="+mn-cs"/>
              </a:rPr>
              <a:t> show that the beginning of the week is busiest, mirroring the viewing habits of the target audience which also skewed towards the beginning of the week. </a:t>
            </a:r>
          </a:p>
          <a:p>
            <a:r>
              <a:rPr lang="en-US" sz="1200" b="0" i="0" kern="1200" dirty="0">
                <a:solidFill>
                  <a:schemeClr val="tx1"/>
                </a:solidFill>
                <a:effectLst/>
                <a:latin typeface="+mn-lt"/>
                <a:ea typeface="+mn-ea"/>
                <a:cs typeface="+mn-cs"/>
              </a:rPr>
              <a:t>The primary target audience’s viewing habits revealed that both ITV1 and Channel 4 are strong media favourites; however, by using daytime segments only on these two channels, they were able to drive cost efficiency.</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On a pure web traffic basis, there was an increase of 315% across the month of August compared to August 2010.</a:t>
            </a:r>
          </a:p>
          <a:p>
            <a:r>
              <a:rPr lang="en-US" sz="1200" b="0" i="0" kern="1200" dirty="0">
                <a:solidFill>
                  <a:schemeClr val="tx1"/>
                </a:solidFill>
                <a:effectLst/>
                <a:latin typeface="+mn-lt"/>
                <a:ea typeface="+mn-ea"/>
                <a:cs typeface="+mn-cs"/>
              </a:rPr>
              <a:t>There was a 35% average weekly increase in web visits in comparison to the pre-TV week for the campaign and a 127% increase for people booking appointments. </a:t>
            </a:r>
          </a:p>
          <a:p>
            <a:r>
              <a:rPr lang="en-US" sz="1200" b="0" i="0" kern="1200" dirty="0">
                <a:solidFill>
                  <a:schemeClr val="tx1"/>
                </a:solidFill>
                <a:effectLst/>
                <a:latin typeface="+mn-lt"/>
                <a:ea typeface="+mn-ea"/>
                <a:cs typeface="+mn-cs"/>
              </a:rPr>
              <a:t>Bookings over the phone increased by 85% for hearing care checks and 52% for a full hearing assessment. </a:t>
            </a:r>
          </a:p>
          <a:p>
            <a:r>
              <a:rPr lang="en-US" sz="1200" b="0" i="0" kern="1200" dirty="0">
                <a:solidFill>
                  <a:schemeClr val="tx1"/>
                </a:solidFill>
                <a:effectLst/>
                <a:latin typeface="+mn-lt"/>
                <a:ea typeface="+mn-ea"/>
                <a:cs typeface="+mn-cs"/>
              </a:rPr>
              <a:t>Sales revenue for the month of August was up by almost 20% YOY and performance figures (appointments and sales) for the following month also continued to be strong.</a:t>
            </a:r>
          </a:p>
          <a:p>
            <a:endParaRPr lang="en-GB" dirty="0"/>
          </a:p>
          <a:p>
            <a:r>
              <a:rPr lang="en-GB" dirty="0"/>
              <a:t>To read the full case study and access the creative visit: </a:t>
            </a:r>
            <a:r>
              <a:rPr lang="en-GB" dirty="0">
                <a:hlinkClick r:id="rId3"/>
              </a:rPr>
              <a:t>https://www.thinkbox.tv/Case-studies/Boots-Hearingcare</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330941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A8B2-25FF-4E5B-9E9E-F6FD2523BB8B}"/>
              </a:ext>
            </a:extLst>
          </p:cNvPr>
          <p:cNvSpPr>
            <a:spLocks noGrp="1"/>
          </p:cNvSpPr>
          <p:nvPr>
            <p:ph type="title"/>
          </p:nvPr>
        </p:nvSpPr>
        <p:spPr/>
        <p:txBody>
          <a:bodyPr>
            <a:normAutofit fontScale="90000"/>
          </a:bodyPr>
          <a:lstStyle/>
          <a:p>
            <a:r>
              <a:rPr lang="en-US" dirty="0">
                <a:solidFill>
                  <a:schemeClr val="accent6"/>
                </a:solidFill>
              </a:rPr>
              <a:t>Boots </a:t>
            </a:r>
            <a:r>
              <a:rPr lang="en-US" dirty="0" err="1">
                <a:solidFill>
                  <a:schemeClr val="accent6"/>
                </a:solidFill>
              </a:rPr>
              <a:t>Hearingcare</a:t>
            </a:r>
            <a:r>
              <a:rPr lang="en-US" dirty="0">
                <a:solidFill>
                  <a:schemeClr val="accent6"/>
                </a:solidFill>
              </a:rPr>
              <a:t> uses TV to inject new life into the brand</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B7719D5E-96EB-4DDB-9C33-EBDBBD6602CC}"/>
              </a:ext>
            </a:extLst>
          </p:cNvPr>
          <p:cNvSpPr>
            <a:spLocks noGrp="1"/>
          </p:cNvSpPr>
          <p:nvPr>
            <p:ph type="body" sz="quarter" idx="13"/>
          </p:nvPr>
        </p:nvSpPr>
        <p:spPr>
          <a:xfrm>
            <a:off x="390458" y="1847735"/>
            <a:ext cx="4368867" cy="4069739"/>
          </a:xfrm>
        </p:spPr>
        <p:txBody>
          <a:bodyPr>
            <a:normAutofit fontScale="85000" lnSpcReduction="20000"/>
          </a:bodyPr>
          <a:lstStyle/>
          <a:p>
            <a:r>
              <a:rPr lang="en-GB" u="sng" dirty="0"/>
              <a:t>Challenge</a:t>
            </a:r>
          </a:p>
          <a:p>
            <a:pPr marL="285750" indent="-285750">
              <a:buFont typeface="Arial" panose="020B0604020202020204" pitchFamily="34" charset="0"/>
              <a:buChar char="•"/>
            </a:pPr>
            <a:r>
              <a:rPr lang="en-US" dirty="0"/>
              <a:t>Boots </a:t>
            </a:r>
            <a:r>
              <a:rPr lang="en-US" dirty="0" err="1"/>
              <a:t>Hearingcare</a:t>
            </a:r>
            <a:r>
              <a:rPr lang="en-US" dirty="0"/>
              <a:t> needed to increase the number of hearing test appointments via both the website and the call </a:t>
            </a:r>
            <a:r>
              <a:rPr lang="en-US" dirty="0" err="1"/>
              <a:t>centre</a:t>
            </a:r>
            <a:endParaRPr lang="en-US" dirty="0"/>
          </a:p>
          <a:p>
            <a:r>
              <a:rPr lang="en-GB" u="sng" dirty="0"/>
              <a:t>Solution</a:t>
            </a:r>
          </a:p>
          <a:p>
            <a:pPr marL="285750" indent="-285750">
              <a:buFont typeface="Arial" panose="020B0604020202020204" pitchFamily="34" charset="0"/>
              <a:buChar char="•"/>
            </a:pPr>
            <a:r>
              <a:rPr lang="en-US" dirty="0"/>
              <a:t>Creative agency Mother produced a spot that promoted the </a:t>
            </a:r>
            <a:r>
              <a:rPr lang="en-US" dirty="0" err="1"/>
              <a:t>Hearingcare</a:t>
            </a:r>
            <a:r>
              <a:rPr lang="en-US" dirty="0"/>
              <a:t> offering but was also aligned to Boots overall campaign </a:t>
            </a:r>
          </a:p>
          <a:p>
            <a:pPr marL="285750" indent="-285750">
              <a:buFont typeface="Arial" panose="020B0604020202020204" pitchFamily="34" charset="0"/>
              <a:buChar char="•"/>
            </a:pPr>
            <a:r>
              <a:rPr lang="en-US" dirty="0"/>
              <a:t>By using only daytime segments on ITV1 and Channel 4, they were able to drive cost efficiency</a:t>
            </a:r>
          </a:p>
          <a:p>
            <a:r>
              <a:rPr lang="en-GB" u="sng" dirty="0"/>
              <a:t>Results</a:t>
            </a:r>
          </a:p>
          <a:p>
            <a:pPr marL="285750" indent="-285750">
              <a:buFont typeface="Arial" panose="020B0604020202020204" pitchFamily="34" charset="0"/>
              <a:buChar char="•"/>
            </a:pPr>
            <a:r>
              <a:rPr lang="en-US" dirty="0"/>
              <a:t>Bookings over the phone increased by 85% for hearing care checks and 52% for a full hearing assessment</a:t>
            </a:r>
          </a:p>
          <a:p>
            <a:pPr marL="285750" indent="-285750">
              <a:buFont typeface="Arial" panose="020B0604020202020204" pitchFamily="34" charset="0"/>
              <a:buChar char="•"/>
            </a:pPr>
            <a:r>
              <a:rPr lang="en-US" dirty="0"/>
              <a:t>There was an increase of 315% in web traffic</a:t>
            </a:r>
          </a:p>
          <a:p>
            <a:pPr marL="285750" indent="-285750">
              <a:buFont typeface="Arial" panose="020B0604020202020204" pitchFamily="34" charset="0"/>
              <a:buChar char="•"/>
            </a:pPr>
            <a:r>
              <a:rPr lang="en-US" dirty="0"/>
              <a:t>Sales revenue for the month was up by almost 20% year on year </a:t>
            </a:r>
          </a:p>
          <a:p>
            <a:pPr marL="285750" indent="-285750">
              <a:buFont typeface="Arial" panose="020B0604020202020204" pitchFamily="34" charset="0"/>
              <a:buChar char="•"/>
            </a:pPr>
            <a:endParaRPr lang="en-GB" u="sng" dirty="0"/>
          </a:p>
        </p:txBody>
      </p:sp>
      <p:pic>
        <p:nvPicPr>
          <p:cNvPr id="6" name="Picture Placeholder 5">
            <a:extLst>
              <a:ext uri="{FF2B5EF4-FFF2-40B4-BE49-F238E27FC236}">
                <a16:creationId xmlns:a16="http://schemas.microsoft.com/office/drawing/2014/main" id="{893FE34E-DBE3-41A6-8320-08BC80CACE60}"/>
              </a:ext>
            </a:extLst>
          </p:cNvPr>
          <p:cNvPicPr>
            <a:picLocks noGrp="1" noChangeAspect="1"/>
          </p:cNvPicPr>
          <p:nvPr>
            <p:ph type="pic" sz="quarter" idx="14"/>
          </p:nvPr>
        </p:nvPicPr>
        <p:blipFill rotWithShape="1">
          <a:blip r:embed="rId3"/>
          <a:srcRect l="50068" t="18169" r="182" b="13869"/>
          <a:stretch/>
        </p:blipFill>
        <p:spPr>
          <a:xfrm>
            <a:off x="5270501" y="1560180"/>
            <a:ext cx="6543742" cy="3576176"/>
          </a:xfrm>
          <a:prstGeom prst="rect">
            <a:avLst/>
          </a:prstGeom>
        </p:spPr>
      </p:pic>
      <p:pic>
        <p:nvPicPr>
          <p:cNvPr id="7170" name="Picture 2" descr="Image result for boots hearing care">
            <a:extLst>
              <a:ext uri="{FF2B5EF4-FFF2-40B4-BE49-F238E27FC236}">
                <a16:creationId xmlns:a16="http://schemas.microsoft.com/office/drawing/2014/main" id="{7EF7B09D-F91F-45AF-BB1D-263756AC1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3800" y="359944"/>
            <a:ext cx="2108200" cy="3778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omd logo">
            <a:extLst>
              <a:ext uri="{FF2B5EF4-FFF2-40B4-BE49-F238E27FC236}">
                <a16:creationId xmlns:a16="http://schemas.microsoft.com/office/drawing/2014/main" id="{B1A2D917-42A3-46D5-85BB-84E07EEF5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4436" y="114683"/>
            <a:ext cx="1050708" cy="78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0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324</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Boots Hearingcare uses TV to inject new life into the brand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69</cp:revision>
  <dcterms:created xsi:type="dcterms:W3CDTF">2018-11-16T11:43:00Z</dcterms:created>
  <dcterms:modified xsi:type="dcterms:W3CDTF">2019-09-05T15:51:23Z</dcterms:modified>
</cp:coreProperties>
</file>