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69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68428" autoAdjust="0"/>
  </p:normalViewPr>
  <p:slideViewPr>
    <p:cSldViewPr snapToGrid="0">
      <p:cViewPr varScale="1">
        <p:scale>
          <a:sx n="73" d="100"/>
          <a:sy n="73" d="100"/>
        </p:scale>
        <p:origin x="2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24/09/2019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Paddy-Power-Ryder-cup"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Challenge</a:t>
            </a:r>
          </a:p>
          <a:p>
            <a:r>
              <a:rPr lang="en-US" sz="1200" b="0" i="0" kern="1200" dirty="0">
                <a:solidFill>
                  <a:schemeClr val="tx1"/>
                </a:solidFill>
                <a:effectLst/>
                <a:latin typeface="+mn-lt"/>
                <a:ea typeface="+mn-ea"/>
                <a:cs typeface="+mn-cs"/>
              </a:rPr>
              <a:t>Prior to the beginning of the 2012 Ryder Cup, American Captain Davis Love III stoked the flames for a fiery confrontation by encouraging U.S. fans to deliver the loudest frenzy ever seen at the tournament</a:t>
            </a:r>
          </a:p>
          <a:p>
            <a:r>
              <a:rPr lang="en-US" sz="1200" b="0" i="0" kern="1200" dirty="0">
                <a:solidFill>
                  <a:schemeClr val="tx1"/>
                </a:solidFill>
                <a:effectLst/>
                <a:latin typeface="+mn-lt"/>
                <a:ea typeface="+mn-ea"/>
                <a:cs typeface="+mn-cs"/>
              </a:rPr>
              <a:t>With this firmly in mind Paddy Power, in conjunction with M2M and Crispin Porter + </a:t>
            </a:r>
            <a:r>
              <a:rPr lang="en-US" sz="1200" b="0" i="0" kern="1200" dirty="0" err="1">
                <a:solidFill>
                  <a:schemeClr val="tx1"/>
                </a:solidFill>
                <a:effectLst/>
                <a:latin typeface="+mn-lt"/>
                <a:ea typeface="+mn-ea"/>
                <a:cs typeface="+mn-cs"/>
              </a:rPr>
              <a:t>Bogusky</a:t>
            </a:r>
            <a:r>
              <a:rPr lang="en-US" sz="1200" b="0" i="0" kern="1200" dirty="0">
                <a:solidFill>
                  <a:schemeClr val="tx1"/>
                </a:solidFill>
                <a:effectLst/>
                <a:latin typeface="+mn-lt"/>
                <a:ea typeface="+mn-ea"/>
                <a:cs typeface="+mn-cs"/>
              </a:rPr>
              <a:t>, embarked on an audacious plan to redress the balance for Team Europe.</a:t>
            </a:r>
          </a:p>
          <a:p>
            <a:r>
              <a:rPr lang="en-US" sz="1200" b="0" i="0" kern="1200" dirty="0">
                <a:solidFill>
                  <a:schemeClr val="tx1"/>
                </a:solidFill>
                <a:effectLst/>
                <a:latin typeface="+mn-lt"/>
                <a:ea typeface="+mn-ea"/>
                <a:cs typeface="+mn-cs"/>
              </a:rPr>
              <a:t>Paddy Power wanted to build on their already formidable reputation as a fun and mischievous brand by creating intrigue and a sense that something big was happening around the competition. </a:t>
            </a:r>
          </a:p>
          <a:p>
            <a:r>
              <a:rPr lang="en-US" sz="1200" b="0" i="0" kern="1200" dirty="0">
                <a:solidFill>
                  <a:schemeClr val="tx1"/>
                </a:solidFill>
                <a:effectLst/>
                <a:latin typeface="+mn-lt"/>
                <a:ea typeface="+mn-ea"/>
                <a:cs typeface="+mn-cs"/>
              </a:rPr>
              <a:t>The main objective was to amplify awareness of the Paddy Power ’Sky Tweet’ Ryder Cup stunt whilst driving active social media participation, empowering viewers to get involved.</a:t>
            </a:r>
          </a:p>
          <a:p>
            <a:r>
              <a:rPr lang="en-US" sz="1200" b="0" i="0" kern="1200" dirty="0">
                <a:solidFill>
                  <a:schemeClr val="tx1"/>
                </a:solidFill>
                <a:effectLst/>
                <a:latin typeface="+mn-lt"/>
                <a:ea typeface="+mn-ea"/>
                <a:cs typeface="+mn-cs"/>
              </a:rPr>
              <a:t>And in a way that was:</a:t>
            </a:r>
          </a:p>
          <a:p>
            <a:r>
              <a:rPr lang="en-US" sz="1200" b="0" i="0" kern="1200" dirty="0">
                <a:solidFill>
                  <a:schemeClr val="tx1"/>
                </a:solidFill>
                <a:effectLst/>
                <a:latin typeface="+mn-lt"/>
                <a:ea typeface="+mn-ea"/>
                <a:cs typeface="+mn-cs"/>
              </a:rPr>
              <a:t>Socially enhancing vs. genuinely disruptive. </a:t>
            </a:r>
          </a:p>
          <a:p>
            <a:r>
              <a:rPr lang="en-US" sz="1200" b="0" i="0" kern="1200" dirty="0">
                <a:solidFill>
                  <a:schemeClr val="tx1"/>
                </a:solidFill>
                <a:effectLst/>
                <a:latin typeface="+mn-lt"/>
                <a:ea typeface="+mn-ea"/>
                <a:cs typeface="+mn-cs"/>
              </a:rPr>
              <a:t>Reaching an active social media audience vs. traditional golf audience</a:t>
            </a:r>
          </a:p>
          <a:p>
            <a:r>
              <a:rPr lang="en-US" sz="1200" b="0" i="0" kern="1200" dirty="0">
                <a:solidFill>
                  <a:schemeClr val="tx1"/>
                </a:solidFill>
                <a:effectLst/>
                <a:latin typeface="+mn-lt"/>
                <a:ea typeface="+mn-ea"/>
                <a:cs typeface="+mn-cs"/>
              </a:rPr>
              <a:t>The challenge was to create a real time campaign which would transport European fans’ support over to Chicago.  The idea was to utilize a fleet of acrobatic planes to create the world’s highest and largest tweets printed in the Sky to show European support. Each letter would be bigger than the Shard and the sky tweets visible for 20 miles.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Solution</a:t>
            </a:r>
          </a:p>
          <a:p>
            <a:r>
              <a:rPr lang="en-US" sz="1200" b="0" i="0" kern="1200" dirty="0">
                <a:solidFill>
                  <a:schemeClr val="tx1"/>
                </a:solidFill>
                <a:effectLst/>
                <a:latin typeface="+mn-lt"/>
                <a:ea typeface="+mn-ea"/>
                <a:cs typeface="+mn-cs"/>
              </a:rPr>
              <a:t>The key to the success of the campaign was to ensure that there was sufficient activity on twitter using the Paddy Power promoted hashtag ‘#</a:t>
            </a:r>
            <a:r>
              <a:rPr lang="en-US" sz="1200" b="0" i="0" kern="1200" dirty="0" err="1">
                <a:solidFill>
                  <a:schemeClr val="tx1"/>
                </a:solidFill>
                <a:effectLst/>
                <a:latin typeface="+mn-lt"/>
                <a:ea typeface="+mn-ea"/>
                <a:cs typeface="+mn-cs"/>
              </a:rPr>
              <a:t>GoEurope</a:t>
            </a:r>
            <a:r>
              <a:rPr lang="en-US" sz="1200" b="0" i="0" kern="1200" dirty="0">
                <a:solidFill>
                  <a:schemeClr val="tx1"/>
                </a:solidFill>
                <a:effectLst/>
                <a:latin typeface="+mn-lt"/>
                <a:ea typeface="+mn-ea"/>
                <a:cs typeface="+mn-cs"/>
              </a:rPr>
              <a:t>’.  TV was the clear choice as the main driver for the campaign for two crucial reasons.  Firstly, they had to build awareness of the stunt amongst a core, highly targeted audience extremely quickly but in addition to that they understood TV’s dominance in its ability to act as a catalyst for online conversations – crucial in order to bring the stunt to life.</a:t>
            </a:r>
          </a:p>
          <a:p>
            <a:r>
              <a:rPr lang="en-US" sz="1200" b="0" i="0" kern="1200" dirty="0">
                <a:solidFill>
                  <a:schemeClr val="tx1"/>
                </a:solidFill>
                <a:effectLst/>
                <a:latin typeface="+mn-lt"/>
                <a:ea typeface="+mn-ea"/>
                <a:cs typeface="+mn-cs"/>
              </a:rPr>
              <a:t>TV has become an integral part of the new digital social environment (50% of people using twitter do it while watching TV) and as such the plan was to harness TV’s unique ability to spark online conversations in real time.  TV’s role was essentially to act as a real time audience feedback loop. </a:t>
            </a:r>
          </a:p>
          <a:p>
            <a:r>
              <a:rPr lang="en-US" sz="1200" b="0" i="0" kern="1200" dirty="0">
                <a:solidFill>
                  <a:schemeClr val="tx1"/>
                </a:solidFill>
                <a:effectLst/>
                <a:latin typeface="+mn-lt"/>
                <a:ea typeface="+mn-ea"/>
                <a:cs typeface="+mn-cs"/>
              </a:rPr>
              <a:t>A special ‘help a yank to shank’ TV copy was created specifically and was shown exclusively in the second day’s live Ryder Cup coverage throughout the duration of the day’s play.  The success of the TV campaign relied on secrecy and extremely short lead times (not to mention the weather forecast) and as such M2M worked closely with their partners at Crispin Porter + </a:t>
            </a:r>
            <a:r>
              <a:rPr lang="en-US" sz="1200" b="0" i="0" kern="1200" dirty="0" err="1">
                <a:solidFill>
                  <a:schemeClr val="tx1"/>
                </a:solidFill>
                <a:effectLst/>
                <a:latin typeface="+mn-lt"/>
                <a:ea typeface="+mn-ea"/>
                <a:cs typeface="+mn-cs"/>
              </a:rPr>
              <a:t>Bogusky</a:t>
            </a:r>
            <a:r>
              <a:rPr lang="en-US" sz="1200" b="0" i="0" kern="1200" dirty="0">
                <a:solidFill>
                  <a:schemeClr val="tx1"/>
                </a:solidFill>
                <a:effectLst/>
                <a:latin typeface="+mn-lt"/>
                <a:ea typeface="+mn-ea"/>
                <a:cs typeface="+mn-cs"/>
              </a:rPr>
              <a:t> and Sky Media to ensure they were able to place the adverts at exactly the right time for maximum impact.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From an initial media results perspective, the promoted trend on Twitter delivered 18 million impressions (2.5 x the Twitter norm) over the Saturday and Sunday with a staggering 21% engagement rate. The promoted tweets on Twitter delivered 171k impressions and combined nearly 30k clicks (8.9%) and #</a:t>
            </a:r>
            <a:r>
              <a:rPr lang="en-US" sz="1200" b="0" i="0" kern="1200" dirty="0" err="1">
                <a:solidFill>
                  <a:schemeClr val="tx1"/>
                </a:solidFill>
                <a:effectLst/>
                <a:latin typeface="+mn-lt"/>
                <a:ea typeface="+mn-ea"/>
                <a:cs typeface="+mn-cs"/>
              </a:rPr>
              <a:t>GoEurope</a:t>
            </a:r>
            <a:r>
              <a:rPr lang="en-US" sz="1200" b="0" i="0" kern="1200" dirty="0">
                <a:solidFill>
                  <a:schemeClr val="tx1"/>
                </a:solidFill>
                <a:effectLst/>
                <a:latin typeface="+mn-lt"/>
                <a:ea typeface="+mn-ea"/>
                <a:cs typeface="+mn-cs"/>
              </a:rPr>
              <a:t> received 65.5k mentions, and indeed #</a:t>
            </a:r>
            <a:r>
              <a:rPr lang="en-US" sz="1200" b="0" i="0" kern="1200" dirty="0" err="1">
                <a:solidFill>
                  <a:schemeClr val="tx1"/>
                </a:solidFill>
                <a:effectLst/>
                <a:latin typeface="+mn-lt"/>
                <a:ea typeface="+mn-ea"/>
                <a:cs typeface="+mn-cs"/>
              </a:rPr>
              <a:t>GoEurope</a:t>
            </a:r>
            <a:r>
              <a:rPr lang="en-US" sz="1200" b="0" i="0" kern="1200" dirty="0">
                <a:solidFill>
                  <a:schemeClr val="tx1"/>
                </a:solidFill>
                <a:effectLst/>
                <a:latin typeface="+mn-lt"/>
                <a:ea typeface="+mn-ea"/>
                <a:cs typeface="+mn-cs"/>
              </a:rPr>
              <a:t> was adopted wholesale by fans as well as sports celebrities Gary Lineker and Austin Healy.</a:t>
            </a:r>
          </a:p>
          <a:p>
            <a:endParaRPr lang="en-US" sz="1200" b="0" i="0" kern="1200" dirty="0">
              <a:solidFill>
                <a:schemeClr val="tx1"/>
              </a:solidFill>
              <a:effectLst/>
              <a:latin typeface="+mn-lt"/>
              <a:ea typeface="+mn-ea"/>
              <a:cs typeface="+mn-cs"/>
            </a:endParaRPr>
          </a:p>
          <a:p>
            <a:r>
              <a:rPr lang="en-GB" dirty="0"/>
              <a:t>To read the full case study and access the creative visit: </a:t>
            </a:r>
            <a:r>
              <a:rPr lang="en-GB" dirty="0">
                <a:hlinkClick r:id="rId3"/>
              </a:rPr>
              <a:t>https://www.thinkbox.tv/Case-studies/Paddy-Power-Ryder-cup</a:t>
            </a:r>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1235277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24/09/2019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24/09/2019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24/09/2019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24/09/2019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24/09/2019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24/09/2019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24/09/2019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FB820-D35E-4600-93EE-9ABA2B39CF94}"/>
              </a:ext>
            </a:extLst>
          </p:cNvPr>
          <p:cNvSpPr>
            <a:spLocks noGrp="1"/>
          </p:cNvSpPr>
          <p:nvPr>
            <p:ph type="title"/>
          </p:nvPr>
        </p:nvSpPr>
        <p:spPr>
          <a:xfrm>
            <a:off x="371475" y="504967"/>
            <a:ext cx="7121145" cy="876158"/>
          </a:xfrm>
        </p:spPr>
        <p:txBody>
          <a:bodyPr>
            <a:normAutofit fontScale="90000"/>
          </a:bodyPr>
          <a:lstStyle/>
          <a:p>
            <a:r>
              <a:rPr lang="en-GB" dirty="0">
                <a:solidFill>
                  <a:schemeClr val="accent6"/>
                </a:solidFill>
              </a:rPr>
              <a:t>Paddy Power </a:t>
            </a:r>
            <a:r>
              <a:rPr lang="en-US" dirty="0">
                <a:solidFill>
                  <a:schemeClr val="accent6"/>
                </a:solidFill>
              </a:rPr>
              <a:t>uses TV’s drive to live to help inspire Europe to Ryder Cup victory </a:t>
            </a:r>
            <a:br>
              <a:rPr lang="en-US" dirty="0">
                <a:solidFill>
                  <a:schemeClr val="accent6"/>
                </a:solidFill>
              </a:rPr>
            </a:br>
            <a:endParaRPr lang="en-GB" dirty="0">
              <a:solidFill>
                <a:schemeClr val="accent6"/>
              </a:solidFill>
            </a:endParaRPr>
          </a:p>
        </p:txBody>
      </p:sp>
      <p:sp>
        <p:nvSpPr>
          <p:cNvPr id="3" name="Text Placeholder 2">
            <a:extLst>
              <a:ext uri="{FF2B5EF4-FFF2-40B4-BE49-F238E27FC236}">
                <a16:creationId xmlns:a16="http://schemas.microsoft.com/office/drawing/2014/main" id="{9C7419F8-77B8-4837-83E2-3B07373CDAE7}"/>
              </a:ext>
            </a:extLst>
          </p:cNvPr>
          <p:cNvSpPr>
            <a:spLocks noGrp="1"/>
          </p:cNvSpPr>
          <p:nvPr>
            <p:ph type="body" sz="quarter" idx="13"/>
          </p:nvPr>
        </p:nvSpPr>
        <p:spPr>
          <a:xfrm>
            <a:off x="377758" y="1911236"/>
            <a:ext cx="4368867" cy="3475013"/>
          </a:xfrm>
        </p:spPr>
        <p:txBody>
          <a:bodyPr>
            <a:normAutofit fontScale="77500" lnSpcReduction="20000"/>
          </a:bodyPr>
          <a:lstStyle/>
          <a:p>
            <a:r>
              <a:rPr lang="en-GB" u="sng" dirty="0"/>
              <a:t>Challenge</a:t>
            </a:r>
          </a:p>
          <a:p>
            <a:pPr marL="285750" indent="-285750">
              <a:buFont typeface="Arial" panose="020B0604020202020204" pitchFamily="34" charset="0"/>
              <a:buChar char="•"/>
            </a:pPr>
            <a:r>
              <a:rPr lang="en-US" dirty="0"/>
              <a:t>Paddy Power wanted to amplify awareness of their Ryder Cup ’Sky Tweet’ stunt to promote their brand attributes</a:t>
            </a:r>
            <a:endParaRPr lang="en-GB" u="sng" dirty="0"/>
          </a:p>
          <a:p>
            <a:r>
              <a:rPr lang="en-GB" u="sng" dirty="0"/>
              <a:t>Solution</a:t>
            </a:r>
          </a:p>
          <a:p>
            <a:pPr marL="285750" indent="-285750">
              <a:buFont typeface="Arial" panose="020B0604020202020204" pitchFamily="34" charset="0"/>
              <a:buChar char="•"/>
            </a:pPr>
            <a:r>
              <a:rPr lang="en-US" dirty="0"/>
              <a:t>They created special content to encourage viewers of Sky Sports coverage of the Ryder Cup to send their messages of good luck to Team Europe</a:t>
            </a:r>
          </a:p>
          <a:p>
            <a:pPr marL="285750" indent="-285750">
              <a:buFont typeface="Arial" panose="020B0604020202020204" pitchFamily="34" charset="0"/>
              <a:buChar char="•"/>
            </a:pPr>
            <a:r>
              <a:rPr lang="en-US" dirty="0"/>
              <a:t>The ‘Help A Yank To Shank’ tweets were relayed in real time and displayed high across the Chicago skyline </a:t>
            </a:r>
            <a:endParaRPr lang="en-GB" u="sng" dirty="0"/>
          </a:p>
          <a:p>
            <a:r>
              <a:rPr lang="en-GB" u="sng" dirty="0"/>
              <a:t>Results</a:t>
            </a:r>
          </a:p>
          <a:p>
            <a:pPr marL="285750" indent="-285750">
              <a:buFont typeface="Arial" panose="020B0604020202020204" pitchFamily="34" charset="0"/>
              <a:buChar char="•"/>
            </a:pPr>
            <a:r>
              <a:rPr lang="en-US" dirty="0"/>
              <a:t>Twitter delivered 18 million impressions (2.5 x the Twitter norm) over the weekend</a:t>
            </a:r>
          </a:p>
          <a:p>
            <a:pPr marL="285750" indent="-285750">
              <a:buFont typeface="Arial" panose="020B0604020202020204" pitchFamily="34" charset="0"/>
              <a:buChar char="•"/>
            </a:pPr>
            <a:r>
              <a:rPr lang="en-GB" dirty="0"/>
              <a:t>Staggering 21% engagement rate</a:t>
            </a:r>
          </a:p>
          <a:p>
            <a:pPr marL="285750" indent="-285750">
              <a:buFont typeface="Arial" panose="020B0604020202020204" pitchFamily="34" charset="0"/>
              <a:buChar char="•"/>
            </a:pPr>
            <a:r>
              <a:rPr lang="en-GB" dirty="0"/>
              <a:t>#GoEurope received 65.5k mentions with sport celebrities such as Gary Lineker and Austin Healy getting involved</a:t>
            </a:r>
            <a:endParaRPr lang="en-GB" u="sng" dirty="0"/>
          </a:p>
        </p:txBody>
      </p:sp>
      <p:pic>
        <p:nvPicPr>
          <p:cNvPr id="6" name="Picture Placeholder 5">
            <a:extLst>
              <a:ext uri="{FF2B5EF4-FFF2-40B4-BE49-F238E27FC236}">
                <a16:creationId xmlns:a16="http://schemas.microsoft.com/office/drawing/2014/main" id="{F3F5BA35-03C9-4412-B6A4-8366844DCCEA}"/>
              </a:ext>
            </a:extLst>
          </p:cNvPr>
          <p:cNvPicPr>
            <a:picLocks noGrp="1" noChangeAspect="1"/>
          </p:cNvPicPr>
          <p:nvPr>
            <p:ph type="pic" sz="quarter" idx="14"/>
          </p:nvPr>
        </p:nvPicPr>
        <p:blipFill rotWithShape="1">
          <a:blip r:embed="rId3"/>
          <a:srcRect l="50083" t="17063" r="168" b="14565"/>
          <a:stretch/>
        </p:blipFill>
        <p:spPr>
          <a:xfrm>
            <a:off x="5227093" y="1624019"/>
            <a:ext cx="6716282" cy="3692616"/>
          </a:xfrm>
          <a:prstGeom prst="rect">
            <a:avLst/>
          </a:prstGeom>
        </p:spPr>
      </p:pic>
      <p:pic>
        <p:nvPicPr>
          <p:cNvPr id="3074" name="Picture 2" descr="Image result for paddy power logo">
            <a:extLst>
              <a:ext uri="{FF2B5EF4-FFF2-40B4-BE49-F238E27FC236}">
                <a16:creationId xmlns:a16="http://schemas.microsoft.com/office/drawing/2014/main" id="{4B8142BE-935F-4B0A-8980-829DF34AD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4550" y="568139"/>
            <a:ext cx="1530053" cy="4035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rispin Porter &amp; Bogusky">
            <a:extLst>
              <a:ext uri="{FF2B5EF4-FFF2-40B4-BE49-F238E27FC236}">
                <a16:creationId xmlns:a16="http://schemas.microsoft.com/office/drawing/2014/main" id="{56A8DC98-FB8C-4397-A514-C5534036B3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93984" y="392622"/>
            <a:ext cx="697278" cy="6972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m2m media agency">
            <a:extLst>
              <a:ext uri="{FF2B5EF4-FFF2-40B4-BE49-F238E27FC236}">
                <a16:creationId xmlns:a16="http://schemas.microsoft.com/office/drawing/2014/main" id="{FEE99643-B94F-45C2-90FA-89A15151266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139" b="19238"/>
          <a:stretch/>
        </p:blipFill>
        <p:spPr bwMode="auto">
          <a:xfrm>
            <a:off x="7256987" y="539477"/>
            <a:ext cx="1467394" cy="66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6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TotalTime>
  <Words>185</Words>
  <Application>Microsoft Office PowerPoint</Application>
  <PresentationFormat>Widescreen</PresentationFormat>
  <Paragraphs>30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Paddy Power uses TV’s drive to live to help inspire Europe to Ryder Cup victory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Zoe Harkness</cp:lastModifiedBy>
  <cp:revision>55</cp:revision>
  <dcterms:created xsi:type="dcterms:W3CDTF">2018-11-16T11:43:00Z</dcterms:created>
  <dcterms:modified xsi:type="dcterms:W3CDTF">2019-09-24T15:55:18Z</dcterms:modified>
</cp:coreProperties>
</file>