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147482541" r:id="rId2"/>
    <p:sldId id="2147482842" r:id="rId3"/>
    <p:sldId id="2147482843" r:id="rId4"/>
    <p:sldId id="2147482710" r:id="rId5"/>
    <p:sldId id="2147482707" r:id="rId6"/>
    <p:sldId id="2147482609" r:id="rId7"/>
  </p:sldIdLst>
  <p:sldSz cx="12192000" cy="6858000"/>
  <p:notesSz cx="6858000" cy="9144000"/>
  <p:custDataLst>
    <p:tags r:id="rId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4112" autoAdjust="0"/>
  </p:normalViewPr>
  <p:slideViewPr>
    <p:cSldViewPr snapToGrid="0">
      <p:cViewPr varScale="1">
        <p:scale>
          <a:sx n="53" d="100"/>
          <a:sy n="53" d="100"/>
        </p:scale>
        <p:origin x="183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insidemedia.sharepoint.com/sites/WavemakerIQ/Shared%20Documents/Benchmarks/Thinkbox%20Studies/8.%20Profit%20Ability/PA2%20follow%20ups/sales%20optimiser%20calc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bg2"/>
                </a:solidFill>
                <a:latin typeface="+mn-lt"/>
                <a:ea typeface="+mn-ea"/>
                <a:cs typeface="+mn-cs"/>
              </a:defRPr>
            </a:pPr>
            <a:r>
              <a:rPr lang="en-GB" sz="1100"/>
              <a:t>Average annual media response curve (624 brands)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bg2"/>
              </a:solidFill>
              <a:latin typeface="+mn-lt"/>
              <a:ea typeface="+mn-ea"/>
              <a:cs typeface="+mn-cs"/>
            </a:defRPr>
          </a:pPr>
          <a:endParaRPr lang="en-GB"/>
        </a:p>
      </c:txPr>
    </c:title>
    <c:autoTitleDeleted val="0"/>
    <c:plotArea>
      <c:layout/>
      <c:scatterChart>
        <c:scatterStyle val="smoothMarker"/>
        <c:varyColors val="0"/>
        <c:ser>
          <c:idx val="0"/>
          <c:order val="0"/>
          <c:tx>
            <c:strRef>
              <c:f>Sheet1!$B$2</c:f>
              <c:strCache>
                <c:ptCount val="1"/>
                <c:pt idx="0">
                  <c:v>Media-driven profit</c:v>
                </c:pt>
              </c:strCache>
            </c:strRef>
          </c:tx>
          <c:spPr>
            <a:ln w="19050" cap="rnd">
              <a:solidFill>
                <a:schemeClr val="accent2"/>
              </a:solidFill>
              <a:round/>
            </a:ln>
            <a:effectLst/>
          </c:spPr>
          <c:marker>
            <c:symbol val="none"/>
          </c:marker>
          <c:xVal>
            <c:numRef>
              <c:f>Sheet1!$A$3:$A$16</c:f>
              <c:numCache>
                <c:formatCode>_-"£"* #,##0_-;\-"£"* #,##0_-;_-"£"* "-"??_-;_-@_-</c:formatCode>
                <c:ptCount val="14"/>
                <c:pt idx="0">
                  <c:v>1</c:v>
                </c:pt>
                <c:pt idx="1">
                  <c:v>5</c:v>
                </c:pt>
                <c:pt idx="2">
                  <c:v>10</c:v>
                </c:pt>
                <c:pt idx="3">
                  <c:v>20</c:v>
                </c:pt>
                <c:pt idx="4">
                  <c:v>30</c:v>
                </c:pt>
                <c:pt idx="5">
                  <c:v>40</c:v>
                </c:pt>
                <c:pt idx="6">
                  <c:v>50</c:v>
                </c:pt>
                <c:pt idx="7">
                  <c:v>60</c:v>
                </c:pt>
                <c:pt idx="8">
                  <c:v>70</c:v>
                </c:pt>
                <c:pt idx="9">
                  <c:v>80</c:v>
                </c:pt>
                <c:pt idx="10">
                  <c:v>90</c:v>
                </c:pt>
                <c:pt idx="11">
                  <c:v>100</c:v>
                </c:pt>
                <c:pt idx="12">
                  <c:v>15</c:v>
                </c:pt>
                <c:pt idx="13">
                  <c:v>30</c:v>
                </c:pt>
              </c:numCache>
            </c:numRef>
          </c:xVal>
          <c:yVal>
            <c:numRef>
              <c:f>Sheet1!$B$3:$B$16</c:f>
              <c:numCache>
                <c:formatCode>_-"£"* #,##0.0_-;\-"£"* #,##0.0_-;_-"£"* "-"??_-;_-@_-</c:formatCode>
                <c:ptCount val="14"/>
                <c:pt idx="0">
                  <c:v>2.4832611970992193</c:v>
                </c:pt>
                <c:pt idx="1">
                  <c:v>9.5450751846769659</c:v>
                </c:pt>
                <c:pt idx="2">
                  <c:v>16.617006771891784</c:v>
                </c:pt>
                <c:pt idx="3">
                  <c:v>28.287726348859266</c:v>
                </c:pt>
                <c:pt idx="4">
                  <c:v>38.091500733046971</c:v>
                </c:pt>
                <c:pt idx="5">
                  <c:v>46.682827863012243</c:v>
                </c:pt>
                <c:pt idx="6">
                  <c:v>54.367850388667975</c:v>
                </c:pt>
                <c:pt idx="7">
                  <c:v>61.341422001854149</c:v>
                </c:pt>
                <c:pt idx="8">
                  <c:v>67.711497597860657</c:v>
                </c:pt>
                <c:pt idx="9">
                  <c:v>73.573368726018344</c:v>
                </c:pt>
                <c:pt idx="10">
                  <c:v>78.749998091260636</c:v>
                </c:pt>
                <c:pt idx="11">
                  <c:v>83.122829690217188</c:v>
                </c:pt>
              </c:numCache>
            </c:numRef>
          </c:yVal>
          <c:smooth val="1"/>
          <c:extLst>
            <c:ext xmlns:c16="http://schemas.microsoft.com/office/drawing/2014/chart" uri="{C3380CC4-5D6E-409C-BE32-E72D297353CC}">
              <c16:uniqueId val="{00000000-7538-4FF3-89F9-BB9EAA1DE311}"/>
            </c:ext>
          </c:extLst>
        </c:ser>
        <c:dLbls>
          <c:showLegendKey val="0"/>
          <c:showVal val="0"/>
          <c:showCatName val="0"/>
          <c:showSerName val="0"/>
          <c:showPercent val="0"/>
          <c:showBubbleSize val="0"/>
        </c:dLbls>
        <c:axId val="1675810240"/>
        <c:axId val="1675810720"/>
      </c:scatterChart>
      <c:scatterChart>
        <c:scatterStyle val="lineMarker"/>
        <c:varyColors val="0"/>
        <c:ser>
          <c:idx val="4"/>
          <c:order val="4"/>
          <c:tx>
            <c:strRef>
              <c:f>Sheet1!$F$2</c:f>
              <c:strCache>
                <c:ptCount val="1"/>
                <c:pt idx="0">
                  <c:v>Average Spend</c:v>
                </c:pt>
              </c:strCache>
            </c:strRef>
          </c:tx>
          <c:spPr>
            <a:ln w="25400" cap="rnd">
              <a:solidFill>
                <a:schemeClr val="accent3"/>
              </a:solidFill>
              <a:round/>
            </a:ln>
            <a:effectLst/>
          </c:spPr>
          <c:marker>
            <c:symbol val="diamond"/>
            <c:size val="9"/>
            <c:spPr>
              <a:solidFill>
                <a:schemeClr val="accent3"/>
              </a:solidFill>
              <a:ln w="9525">
                <a:solidFill>
                  <a:schemeClr val="accent3"/>
                </a:solidFill>
              </a:ln>
              <a:effectLst/>
            </c:spPr>
          </c:marker>
          <c:xVal>
            <c:numRef>
              <c:f>Sheet1!$A$3:$A$16</c:f>
              <c:numCache>
                <c:formatCode>_-"£"* #,##0_-;\-"£"* #,##0_-;_-"£"* "-"??_-;_-@_-</c:formatCode>
                <c:ptCount val="14"/>
                <c:pt idx="0">
                  <c:v>1</c:v>
                </c:pt>
                <c:pt idx="1">
                  <c:v>5</c:v>
                </c:pt>
                <c:pt idx="2">
                  <c:v>10</c:v>
                </c:pt>
                <c:pt idx="3">
                  <c:v>20</c:v>
                </c:pt>
                <c:pt idx="4">
                  <c:v>30</c:v>
                </c:pt>
                <c:pt idx="5">
                  <c:v>40</c:v>
                </c:pt>
                <c:pt idx="6">
                  <c:v>50</c:v>
                </c:pt>
                <c:pt idx="7">
                  <c:v>60</c:v>
                </c:pt>
                <c:pt idx="8">
                  <c:v>70</c:v>
                </c:pt>
                <c:pt idx="9">
                  <c:v>80</c:v>
                </c:pt>
                <c:pt idx="10">
                  <c:v>90</c:v>
                </c:pt>
                <c:pt idx="11">
                  <c:v>100</c:v>
                </c:pt>
                <c:pt idx="12">
                  <c:v>15</c:v>
                </c:pt>
                <c:pt idx="13">
                  <c:v>30</c:v>
                </c:pt>
              </c:numCache>
            </c:numRef>
          </c:xVal>
          <c:yVal>
            <c:numRef>
              <c:f>Sheet1!$F$3:$F$16</c:f>
              <c:numCache>
                <c:formatCode>General</c:formatCode>
                <c:ptCount val="14"/>
                <c:pt idx="12" formatCode="_(&quot;£&quot;* #,##0.00_);_(&quot;£&quot;* \(#,##0.00\);_(&quot;£&quot;* &quot;-&quot;??_);_(@_)">
                  <c:v>22.5</c:v>
                </c:pt>
              </c:numCache>
            </c:numRef>
          </c:yVal>
          <c:smooth val="0"/>
          <c:extLst>
            <c:ext xmlns:c16="http://schemas.microsoft.com/office/drawing/2014/chart" uri="{C3380CC4-5D6E-409C-BE32-E72D297353CC}">
              <c16:uniqueId val="{00000001-7538-4FF3-89F9-BB9EAA1DE311}"/>
            </c:ext>
          </c:extLst>
        </c:ser>
        <c:ser>
          <c:idx val="5"/>
          <c:order val="5"/>
          <c:tx>
            <c:strRef>
              <c:f>Sheet1!$G$2</c:f>
              <c:strCache>
                <c:ptCount val="1"/>
                <c:pt idx="0">
                  <c:v>Headroom</c:v>
                </c:pt>
              </c:strCache>
            </c:strRef>
          </c:tx>
          <c:spPr>
            <a:ln w="25400" cap="rnd">
              <a:solidFill>
                <a:srgbClr val="766ACE"/>
              </a:solidFill>
              <a:round/>
            </a:ln>
            <a:effectLst/>
          </c:spPr>
          <c:marker>
            <c:symbol val="diamond"/>
            <c:size val="9"/>
            <c:spPr>
              <a:solidFill>
                <a:srgbClr val="766ACE"/>
              </a:solidFill>
              <a:ln w="9525">
                <a:solidFill>
                  <a:srgbClr val="766ACE"/>
                </a:solidFill>
              </a:ln>
              <a:effectLst/>
            </c:spPr>
          </c:marker>
          <c:dPt>
            <c:idx val="13"/>
            <c:marker>
              <c:symbol val="diamond"/>
              <c:size val="9"/>
              <c:spPr>
                <a:solidFill>
                  <a:schemeClr val="accent3"/>
                </a:solidFill>
                <a:ln w="9525">
                  <a:solidFill>
                    <a:schemeClr val="accent3"/>
                  </a:solidFill>
                </a:ln>
                <a:effectLst/>
              </c:spPr>
            </c:marker>
            <c:bubble3D val="0"/>
            <c:spPr>
              <a:ln w="25400" cap="rnd">
                <a:solidFill>
                  <a:schemeClr val="accent3"/>
                </a:solidFill>
                <a:round/>
              </a:ln>
              <a:effectLst/>
            </c:spPr>
            <c:extLst>
              <c:ext xmlns:c16="http://schemas.microsoft.com/office/drawing/2014/chart" uri="{C3380CC4-5D6E-409C-BE32-E72D297353CC}">
                <c16:uniqueId val="{00000006-7538-4FF3-89F9-BB9EAA1DE311}"/>
              </c:ext>
            </c:extLst>
          </c:dPt>
          <c:xVal>
            <c:numRef>
              <c:f>Sheet1!$A$3:$A$16</c:f>
              <c:numCache>
                <c:formatCode>_-"£"* #,##0_-;\-"£"* #,##0_-;_-"£"* "-"??_-;_-@_-</c:formatCode>
                <c:ptCount val="14"/>
                <c:pt idx="0">
                  <c:v>1</c:v>
                </c:pt>
                <c:pt idx="1">
                  <c:v>5</c:v>
                </c:pt>
                <c:pt idx="2">
                  <c:v>10</c:v>
                </c:pt>
                <c:pt idx="3">
                  <c:v>20</c:v>
                </c:pt>
                <c:pt idx="4">
                  <c:v>30</c:v>
                </c:pt>
                <c:pt idx="5">
                  <c:v>40</c:v>
                </c:pt>
                <c:pt idx="6">
                  <c:v>50</c:v>
                </c:pt>
                <c:pt idx="7">
                  <c:v>60</c:v>
                </c:pt>
                <c:pt idx="8">
                  <c:v>70</c:v>
                </c:pt>
                <c:pt idx="9">
                  <c:v>80</c:v>
                </c:pt>
                <c:pt idx="10">
                  <c:v>90</c:v>
                </c:pt>
                <c:pt idx="11">
                  <c:v>100</c:v>
                </c:pt>
                <c:pt idx="12">
                  <c:v>15</c:v>
                </c:pt>
                <c:pt idx="13">
                  <c:v>30</c:v>
                </c:pt>
              </c:numCache>
            </c:numRef>
          </c:xVal>
          <c:yVal>
            <c:numRef>
              <c:f>Sheet1!$G$3:$G$16</c:f>
              <c:numCache>
                <c:formatCode>General</c:formatCode>
                <c:ptCount val="14"/>
                <c:pt idx="13">
                  <c:v>38.091500733046971</c:v>
                </c:pt>
              </c:numCache>
            </c:numRef>
          </c:yVal>
          <c:smooth val="0"/>
          <c:extLst>
            <c:ext xmlns:c16="http://schemas.microsoft.com/office/drawing/2014/chart" uri="{C3380CC4-5D6E-409C-BE32-E72D297353CC}">
              <c16:uniqueId val="{00000002-7538-4FF3-89F9-BB9EAA1DE311}"/>
            </c:ext>
          </c:extLst>
        </c:ser>
        <c:dLbls>
          <c:showLegendKey val="0"/>
          <c:showVal val="0"/>
          <c:showCatName val="0"/>
          <c:showSerName val="0"/>
          <c:showPercent val="0"/>
          <c:showBubbleSize val="0"/>
        </c:dLbls>
        <c:axId val="1675810240"/>
        <c:axId val="1675810720"/>
      </c:scatterChart>
      <c:scatterChart>
        <c:scatterStyle val="smoothMarker"/>
        <c:varyColors val="0"/>
        <c:ser>
          <c:idx val="1"/>
          <c:order val="1"/>
          <c:tx>
            <c:strRef>
              <c:f>Sheet1!$C$2</c:f>
              <c:strCache>
                <c:ptCount val="1"/>
                <c:pt idx="0">
                  <c:v>Average ROI</c:v>
                </c:pt>
              </c:strCache>
            </c:strRef>
          </c:tx>
          <c:spPr>
            <a:ln w="19050" cap="rnd">
              <a:solidFill>
                <a:schemeClr val="accent4"/>
              </a:solidFill>
              <a:round/>
            </a:ln>
            <a:effectLst/>
          </c:spPr>
          <c:marker>
            <c:symbol val="none"/>
          </c:marker>
          <c:xVal>
            <c:numRef>
              <c:f>Sheet1!$A$3:$A$16</c:f>
              <c:numCache>
                <c:formatCode>_-"£"* #,##0_-;\-"£"* #,##0_-;_-"£"* "-"??_-;_-@_-</c:formatCode>
                <c:ptCount val="14"/>
                <c:pt idx="0">
                  <c:v>1</c:v>
                </c:pt>
                <c:pt idx="1">
                  <c:v>5</c:v>
                </c:pt>
                <c:pt idx="2">
                  <c:v>10</c:v>
                </c:pt>
                <c:pt idx="3">
                  <c:v>20</c:v>
                </c:pt>
                <c:pt idx="4">
                  <c:v>30</c:v>
                </c:pt>
                <c:pt idx="5">
                  <c:v>40</c:v>
                </c:pt>
                <c:pt idx="6">
                  <c:v>50</c:v>
                </c:pt>
                <c:pt idx="7">
                  <c:v>60</c:v>
                </c:pt>
                <c:pt idx="8">
                  <c:v>70</c:v>
                </c:pt>
                <c:pt idx="9">
                  <c:v>80</c:v>
                </c:pt>
                <c:pt idx="10">
                  <c:v>90</c:v>
                </c:pt>
                <c:pt idx="11">
                  <c:v>100</c:v>
                </c:pt>
                <c:pt idx="12">
                  <c:v>15</c:v>
                </c:pt>
                <c:pt idx="13">
                  <c:v>30</c:v>
                </c:pt>
              </c:numCache>
            </c:numRef>
          </c:xVal>
          <c:yVal>
            <c:numRef>
              <c:f>Sheet1!$C$3:$C$16</c:f>
              <c:numCache>
                <c:formatCode>_("£"* #,##0.00_);_("£"* \(#,##0.00\);_("£"* "-"??_);_(@_)</c:formatCode>
                <c:ptCount val="14"/>
                <c:pt idx="0">
                  <c:v>2.4832611970992193</c:v>
                </c:pt>
                <c:pt idx="1">
                  <c:v>1.9090150369353931</c:v>
                </c:pt>
                <c:pt idx="2">
                  <c:v>1.6617006771891785</c:v>
                </c:pt>
                <c:pt idx="3">
                  <c:v>1.4143863174429634</c:v>
                </c:pt>
                <c:pt idx="4">
                  <c:v>1.2697166911015656</c:v>
                </c:pt>
                <c:pt idx="5">
                  <c:v>1.1670706965753062</c:v>
                </c:pt>
                <c:pt idx="6">
                  <c:v>1.0873570077733594</c:v>
                </c:pt>
                <c:pt idx="7">
                  <c:v>1.0223570333642358</c:v>
                </c:pt>
                <c:pt idx="8">
                  <c:v>0.96730710854086654</c:v>
                </c:pt>
                <c:pt idx="9">
                  <c:v>0.91966710907522931</c:v>
                </c:pt>
                <c:pt idx="10">
                  <c:v>0.87499997879178482</c:v>
                </c:pt>
                <c:pt idx="11">
                  <c:v>0.83122829690217193</c:v>
                </c:pt>
              </c:numCache>
            </c:numRef>
          </c:yVal>
          <c:smooth val="1"/>
          <c:extLst>
            <c:ext xmlns:c16="http://schemas.microsoft.com/office/drawing/2014/chart" uri="{C3380CC4-5D6E-409C-BE32-E72D297353CC}">
              <c16:uniqueId val="{00000003-7538-4FF3-89F9-BB9EAA1DE311}"/>
            </c:ext>
          </c:extLst>
        </c:ser>
        <c:ser>
          <c:idx val="2"/>
          <c:order val="2"/>
          <c:tx>
            <c:strRef>
              <c:f>Sheet1!$D$2</c:f>
              <c:strCache>
                <c:ptCount val="1"/>
                <c:pt idx="0">
                  <c:v>Marginal ROI</c:v>
                </c:pt>
              </c:strCache>
            </c:strRef>
          </c:tx>
          <c:spPr>
            <a:ln w="19050" cap="rnd">
              <a:solidFill>
                <a:schemeClr val="accent6"/>
              </a:solidFill>
              <a:round/>
            </a:ln>
            <a:effectLst/>
          </c:spPr>
          <c:marker>
            <c:symbol val="none"/>
          </c:marker>
          <c:xVal>
            <c:numRef>
              <c:f>Sheet1!$A$3:$A$16</c:f>
              <c:numCache>
                <c:formatCode>_-"£"* #,##0_-;\-"£"* #,##0_-;_-"£"* "-"??_-;_-@_-</c:formatCode>
                <c:ptCount val="14"/>
                <c:pt idx="0">
                  <c:v>1</c:v>
                </c:pt>
                <c:pt idx="1">
                  <c:v>5</c:v>
                </c:pt>
                <c:pt idx="2">
                  <c:v>10</c:v>
                </c:pt>
                <c:pt idx="3">
                  <c:v>20</c:v>
                </c:pt>
                <c:pt idx="4">
                  <c:v>30</c:v>
                </c:pt>
                <c:pt idx="5">
                  <c:v>40</c:v>
                </c:pt>
                <c:pt idx="6">
                  <c:v>50</c:v>
                </c:pt>
                <c:pt idx="7">
                  <c:v>60</c:v>
                </c:pt>
                <c:pt idx="8">
                  <c:v>70</c:v>
                </c:pt>
                <c:pt idx="9">
                  <c:v>80</c:v>
                </c:pt>
                <c:pt idx="10">
                  <c:v>90</c:v>
                </c:pt>
                <c:pt idx="11">
                  <c:v>100</c:v>
                </c:pt>
                <c:pt idx="12">
                  <c:v>15</c:v>
                </c:pt>
                <c:pt idx="13">
                  <c:v>30</c:v>
                </c:pt>
              </c:numCache>
            </c:numRef>
          </c:xVal>
          <c:yVal>
            <c:numRef>
              <c:f>Sheet1!$D$3:$D$16</c:f>
              <c:numCache>
                <c:formatCode>_("£"* #,##0.00_);_("£"* \(#,##0.00\);_("£"* "-"??_);_(@_)</c:formatCode>
                <c:ptCount val="14"/>
                <c:pt idx="1">
                  <c:v>1.7654534968944366</c:v>
                </c:pt>
                <c:pt idx="2">
                  <c:v>1.4143863174429632</c:v>
                </c:pt>
                <c:pt idx="3">
                  <c:v>1.1670719576967481</c:v>
                </c:pt>
                <c:pt idx="4">
                  <c:v>0.98037743841877023</c:v>
                </c:pt>
                <c:pt idx="5">
                  <c:v>0.85913271299652783</c:v>
                </c:pt>
                <c:pt idx="6">
                  <c:v>0.7685022525655727</c:v>
                </c:pt>
                <c:pt idx="7">
                  <c:v>0.69735716131861736</c:v>
                </c:pt>
                <c:pt idx="8">
                  <c:v>0.63700755960065125</c:v>
                </c:pt>
                <c:pt idx="9">
                  <c:v>0.58618711281576896</c:v>
                </c:pt>
                <c:pt idx="10">
                  <c:v>0.51766293652422846</c:v>
                </c:pt>
                <c:pt idx="11">
                  <c:v>0.43728315989565608</c:v>
                </c:pt>
              </c:numCache>
            </c:numRef>
          </c:yVal>
          <c:smooth val="1"/>
          <c:extLst>
            <c:ext xmlns:c16="http://schemas.microsoft.com/office/drawing/2014/chart" uri="{C3380CC4-5D6E-409C-BE32-E72D297353CC}">
              <c16:uniqueId val="{00000004-7538-4FF3-89F9-BB9EAA1DE311}"/>
            </c:ext>
          </c:extLst>
        </c:ser>
        <c:dLbls>
          <c:showLegendKey val="0"/>
          <c:showVal val="0"/>
          <c:showCatName val="0"/>
          <c:showSerName val="0"/>
          <c:showPercent val="0"/>
          <c:showBubbleSize val="0"/>
        </c:dLbls>
        <c:axId val="2032686240"/>
        <c:axId val="2032685280"/>
      </c:scatterChart>
      <c:scatterChart>
        <c:scatterStyle val="lineMarker"/>
        <c:varyColors val="0"/>
        <c:ser>
          <c:idx val="3"/>
          <c:order val="3"/>
          <c:tx>
            <c:strRef>
              <c:f>Sheet1!$E$2</c:f>
              <c:strCache>
                <c:ptCount val="1"/>
                <c:pt idx="0">
                  <c:v>Saturation</c:v>
                </c:pt>
              </c:strCache>
            </c:strRef>
          </c:tx>
          <c:spPr>
            <a:ln w="25400" cap="rnd">
              <a:solidFill>
                <a:schemeClr val="accent2">
                  <a:lumMod val="60000"/>
                  <a:lumOff val="40000"/>
                </a:schemeClr>
              </a:solidFill>
              <a:round/>
            </a:ln>
            <a:effectLst/>
          </c:spPr>
          <c:marker>
            <c:symbol val="diamond"/>
            <c:size val="9"/>
            <c:spPr>
              <a:solidFill>
                <a:schemeClr val="accent2">
                  <a:lumMod val="60000"/>
                  <a:lumOff val="40000"/>
                </a:schemeClr>
              </a:solidFill>
              <a:ln w="9525">
                <a:solidFill>
                  <a:schemeClr val="accent2">
                    <a:lumMod val="60000"/>
                    <a:lumOff val="40000"/>
                  </a:schemeClr>
                </a:solidFill>
              </a:ln>
              <a:effectLst/>
            </c:spPr>
          </c:marker>
          <c:xVal>
            <c:numRef>
              <c:f>Sheet1!$A$3:$A$16</c:f>
              <c:numCache>
                <c:formatCode>_-"£"* #,##0_-;\-"£"* #,##0_-;_-"£"* "-"??_-;_-@_-</c:formatCode>
                <c:ptCount val="14"/>
                <c:pt idx="0">
                  <c:v>1</c:v>
                </c:pt>
                <c:pt idx="1">
                  <c:v>5</c:v>
                </c:pt>
                <c:pt idx="2">
                  <c:v>10</c:v>
                </c:pt>
                <c:pt idx="3">
                  <c:v>20</c:v>
                </c:pt>
                <c:pt idx="4">
                  <c:v>30</c:v>
                </c:pt>
                <c:pt idx="5">
                  <c:v>40</c:v>
                </c:pt>
                <c:pt idx="6">
                  <c:v>50</c:v>
                </c:pt>
                <c:pt idx="7">
                  <c:v>60</c:v>
                </c:pt>
                <c:pt idx="8">
                  <c:v>70</c:v>
                </c:pt>
                <c:pt idx="9">
                  <c:v>80</c:v>
                </c:pt>
                <c:pt idx="10">
                  <c:v>90</c:v>
                </c:pt>
                <c:pt idx="11">
                  <c:v>100</c:v>
                </c:pt>
                <c:pt idx="12">
                  <c:v>15</c:v>
                </c:pt>
                <c:pt idx="13">
                  <c:v>30</c:v>
                </c:pt>
              </c:numCache>
            </c:numRef>
          </c:xVal>
          <c:yVal>
            <c:numRef>
              <c:f>Sheet1!$E$3:$E$16</c:f>
              <c:numCache>
                <c:formatCode>General</c:formatCode>
                <c:ptCount val="14"/>
                <c:pt idx="4" formatCode="_(&quot;£&quot;* #,##0.00_);_(&quot;£&quot;* \(#,##0.00\);_(&quot;£&quot;* &quot;-&quot;??_);_(@_)">
                  <c:v>0.98037743841877023</c:v>
                </c:pt>
              </c:numCache>
            </c:numRef>
          </c:yVal>
          <c:smooth val="0"/>
          <c:extLst>
            <c:ext xmlns:c16="http://schemas.microsoft.com/office/drawing/2014/chart" uri="{C3380CC4-5D6E-409C-BE32-E72D297353CC}">
              <c16:uniqueId val="{00000005-7538-4FF3-89F9-BB9EAA1DE311}"/>
            </c:ext>
          </c:extLst>
        </c:ser>
        <c:dLbls>
          <c:showLegendKey val="0"/>
          <c:showVal val="0"/>
          <c:showCatName val="0"/>
          <c:showSerName val="0"/>
          <c:showPercent val="0"/>
          <c:showBubbleSize val="0"/>
        </c:dLbls>
        <c:axId val="2032686240"/>
        <c:axId val="2032685280"/>
      </c:scatterChart>
      <c:valAx>
        <c:axId val="1675810240"/>
        <c:scaling>
          <c:orientation val="minMax"/>
          <c:max val="50"/>
        </c:scaling>
        <c:delete val="0"/>
        <c:axPos val="b"/>
        <c:majorGridlines>
          <c:spPr>
            <a:ln w="9525" cap="flat" cmpd="sng" algn="ctr">
              <a:solidFill>
                <a:schemeClr val="bg1">
                  <a:lumMod val="9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bg2"/>
                    </a:solidFill>
                    <a:latin typeface="+mn-lt"/>
                    <a:ea typeface="+mn-ea"/>
                    <a:cs typeface="+mn-cs"/>
                  </a:defRPr>
                </a:pPr>
                <a:r>
                  <a:rPr lang="en-US" dirty="0"/>
                  <a:t>Media Investment - Millions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bg2"/>
                  </a:solidFill>
                  <a:latin typeface="+mn-lt"/>
                  <a:ea typeface="+mn-ea"/>
                  <a:cs typeface="+mn-cs"/>
                </a:defRPr>
              </a:pPr>
              <a:endParaRPr lang="en-US"/>
            </a:p>
          </c:txPr>
        </c:title>
        <c:numFmt formatCode="_-&quot;£&quot;* #,##0_-;\-&quot;£&quot;* #,##0_-;_-&quot;£&quot;* &quot;-&quot;??_-;_-@_-"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bg2"/>
                </a:solidFill>
                <a:latin typeface="+mn-lt"/>
                <a:ea typeface="+mn-ea"/>
                <a:cs typeface="+mn-cs"/>
              </a:defRPr>
            </a:pPr>
            <a:endParaRPr lang="en-US"/>
          </a:p>
        </c:txPr>
        <c:crossAx val="1675810720"/>
        <c:crosses val="autoZero"/>
        <c:crossBetween val="midCat"/>
      </c:valAx>
      <c:valAx>
        <c:axId val="1675810720"/>
        <c:scaling>
          <c:orientation val="minMax"/>
          <c:max val="60"/>
          <c:min val="-20"/>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bg2"/>
                    </a:solidFill>
                    <a:latin typeface="+mn-lt"/>
                    <a:ea typeface="+mn-ea"/>
                    <a:cs typeface="+mn-cs"/>
                  </a:defRPr>
                </a:pPr>
                <a:r>
                  <a:rPr lang="en-US"/>
                  <a:t>Media driven profit contribution (short-term) - Millions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bg2"/>
                  </a:solidFill>
                  <a:latin typeface="+mn-lt"/>
                  <a:ea typeface="+mn-ea"/>
                  <a:cs typeface="+mn-cs"/>
                </a:defRPr>
              </a:pPr>
              <a:endParaRPr lang="en-US"/>
            </a:p>
          </c:txPr>
        </c:title>
        <c:numFmt formatCode="_-&quot;£&quot;* #,##0.0_-;\-&quot;£&quot;* #,##0.0_-;_-&quot;£&quot;*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bg2"/>
                </a:solidFill>
                <a:latin typeface="+mn-lt"/>
                <a:ea typeface="+mn-ea"/>
                <a:cs typeface="+mn-cs"/>
              </a:defRPr>
            </a:pPr>
            <a:endParaRPr lang="en-US"/>
          </a:p>
        </c:txPr>
        <c:crossAx val="1675810240"/>
        <c:crosses val="autoZero"/>
        <c:crossBetween val="midCat"/>
      </c:valAx>
      <c:valAx>
        <c:axId val="2032685280"/>
        <c:scaling>
          <c:orientation val="minMax"/>
          <c:max val="4"/>
        </c:scaling>
        <c:delete val="0"/>
        <c:axPos val="r"/>
        <c:title>
          <c:tx>
            <c:rich>
              <a:bodyPr rot="-5400000" spcFirstLastPara="1" vertOverflow="ellipsis" vert="horz" wrap="square" anchor="ctr" anchorCtr="1"/>
              <a:lstStyle/>
              <a:p>
                <a:pPr>
                  <a:defRPr sz="1000" b="0" i="0" u="none" strike="noStrike" kern="1200" baseline="0">
                    <a:solidFill>
                      <a:schemeClr val="bg2"/>
                    </a:solidFill>
                    <a:latin typeface="+mn-lt"/>
                    <a:ea typeface="+mn-ea"/>
                    <a:cs typeface="+mn-cs"/>
                  </a:defRPr>
                </a:pPr>
                <a:r>
                  <a:rPr lang="en-US"/>
                  <a:t>ROI/Marginal ROI</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bg2"/>
                  </a:solidFill>
                  <a:latin typeface="+mn-lt"/>
                  <a:ea typeface="+mn-ea"/>
                  <a:cs typeface="+mn-cs"/>
                </a:defRPr>
              </a:pPr>
              <a:endParaRPr lang="en-US"/>
            </a:p>
          </c:txPr>
        </c:title>
        <c:numFmt formatCode="_(&quot;£&quot;* #,##0.00_);_(&quot;£&quot;* \(#,##0.00\);_(&quot;£&quot;* &quot;-&quot;??_);_(@_)"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bg2"/>
                </a:solidFill>
                <a:latin typeface="+mn-lt"/>
                <a:ea typeface="+mn-ea"/>
                <a:cs typeface="+mn-cs"/>
              </a:defRPr>
            </a:pPr>
            <a:endParaRPr lang="en-US"/>
          </a:p>
        </c:txPr>
        <c:crossAx val="2032686240"/>
        <c:crosses val="max"/>
        <c:crossBetween val="midCat"/>
      </c:valAx>
      <c:valAx>
        <c:axId val="2032686240"/>
        <c:scaling>
          <c:orientation val="minMax"/>
        </c:scaling>
        <c:delete val="1"/>
        <c:axPos val="t"/>
        <c:numFmt formatCode="_-&quot;£&quot;* #,##0_-;\-&quot;£&quot;* #,##0_-;_-&quot;£&quot;* &quot;-&quot;??_-;_-@_-" sourceLinked="1"/>
        <c:majorTickMark val="out"/>
        <c:minorTickMark val="none"/>
        <c:tickLblPos val="nextTo"/>
        <c:crossAx val="2032685280"/>
        <c:crosses val="max"/>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2"/>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bg2"/>
                </a:solidFill>
                <a:latin typeface="+mn-lt"/>
                <a:ea typeface="+mn-ea"/>
                <a:cs typeface="+mn-cs"/>
              </a:defRPr>
            </a:pPr>
            <a:r>
              <a:rPr lang="en-GB" sz="1100">
                <a:latin typeface="+mn-lt"/>
              </a:rPr>
              <a:t>Profitable headroom to increase average annual media investment, £m </a:t>
            </a:r>
          </a:p>
        </c:rich>
      </c:tx>
      <c:layout>
        <c:manualLayout>
          <c:xMode val="edge"/>
          <c:yMode val="edge"/>
          <c:x val="0.29367358103328728"/>
          <c:y val="5.2816598076382663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bg2"/>
              </a:solidFill>
              <a:latin typeface="+mn-lt"/>
              <a:ea typeface="+mn-ea"/>
              <a:cs typeface="+mn-cs"/>
            </a:defRPr>
          </a:pPr>
          <a:endParaRPr lang="en-GB"/>
        </a:p>
      </c:txPr>
    </c:title>
    <c:autoTitleDeleted val="0"/>
    <c:plotArea>
      <c:layout/>
      <c:barChart>
        <c:barDir val="col"/>
        <c:grouping val="clustered"/>
        <c:varyColors val="0"/>
        <c:ser>
          <c:idx val="0"/>
          <c:order val="0"/>
          <c:tx>
            <c:strRef>
              <c:f>Sheet1!$V$2</c:f>
              <c:strCache>
                <c:ptCount val="1"/>
                <c:pt idx="0">
                  <c:v>PA2 Databank average</c:v>
                </c:pt>
              </c:strCache>
            </c:strRef>
          </c:tx>
          <c:spPr>
            <a:solidFill>
              <a:schemeClr val="accent2"/>
            </a:solidFill>
            <a:ln>
              <a:noFill/>
            </a:ln>
            <a:effectLst/>
          </c:spPr>
          <c:invertIfNegative val="0"/>
          <c:cat>
            <c:strRef>
              <c:f>Sheet1!$U$3:$U$9</c:f>
              <c:strCache>
                <c:ptCount val="7"/>
                <c:pt idx="0">
                  <c:v>Travel</c:v>
                </c:pt>
                <c:pt idx="1">
                  <c:v>Retail</c:v>
                </c:pt>
                <c:pt idx="2">
                  <c:v>Automotive (model)</c:v>
                </c:pt>
                <c:pt idx="3">
                  <c:v>Telecoms</c:v>
                </c:pt>
                <c:pt idx="4">
                  <c:v>Finance</c:v>
                </c:pt>
                <c:pt idx="5">
                  <c:v>FMCG</c:v>
                </c:pt>
                <c:pt idx="6">
                  <c:v>Average</c:v>
                </c:pt>
              </c:strCache>
            </c:strRef>
          </c:cat>
          <c:val>
            <c:numRef>
              <c:f>Sheet1!$V$3:$V$9</c:f>
              <c:numCache>
                <c:formatCode>_-"£"* #,##0_-;\-"£"* #,##0_-;_-"£"* "-"??_-;_-@_-</c:formatCode>
                <c:ptCount val="7"/>
                <c:pt idx="0">
                  <c:v>8</c:v>
                </c:pt>
                <c:pt idx="1">
                  <c:v>26</c:v>
                </c:pt>
                <c:pt idx="2">
                  <c:v>3</c:v>
                </c:pt>
                <c:pt idx="3">
                  <c:v>20</c:v>
                </c:pt>
                <c:pt idx="4">
                  <c:v>14</c:v>
                </c:pt>
                <c:pt idx="5">
                  <c:v>2</c:v>
                </c:pt>
                <c:pt idx="6">
                  <c:v>15</c:v>
                </c:pt>
              </c:numCache>
            </c:numRef>
          </c:val>
          <c:extLst>
            <c:ext xmlns:c16="http://schemas.microsoft.com/office/drawing/2014/chart" uri="{C3380CC4-5D6E-409C-BE32-E72D297353CC}">
              <c16:uniqueId val="{00000000-EB5C-447F-A674-82D2E8A854AD}"/>
            </c:ext>
          </c:extLst>
        </c:ser>
        <c:ser>
          <c:idx val="1"/>
          <c:order val="1"/>
          <c:tx>
            <c:strRef>
              <c:f>Sheet1!$W$2</c:f>
              <c:strCache>
                <c:ptCount val="1"/>
                <c:pt idx="0">
                  <c:v>Profit Saturation</c:v>
                </c:pt>
              </c:strCache>
            </c:strRef>
          </c:tx>
          <c:spPr>
            <a:solidFill>
              <a:schemeClr val="accent4"/>
            </a:solidFill>
            <a:ln>
              <a:noFill/>
            </a:ln>
            <a:effectLst/>
          </c:spPr>
          <c:invertIfNegative val="0"/>
          <c:cat>
            <c:strRef>
              <c:f>Sheet1!$U$3:$U$9</c:f>
              <c:strCache>
                <c:ptCount val="7"/>
                <c:pt idx="0">
                  <c:v>Travel</c:v>
                </c:pt>
                <c:pt idx="1">
                  <c:v>Retail</c:v>
                </c:pt>
                <c:pt idx="2">
                  <c:v>Automotive (model)</c:v>
                </c:pt>
                <c:pt idx="3">
                  <c:v>Telecoms</c:v>
                </c:pt>
                <c:pt idx="4">
                  <c:v>Finance</c:v>
                </c:pt>
                <c:pt idx="5">
                  <c:v>FMCG</c:v>
                </c:pt>
                <c:pt idx="6">
                  <c:v>Average</c:v>
                </c:pt>
              </c:strCache>
            </c:strRef>
          </c:cat>
          <c:val>
            <c:numRef>
              <c:f>Sheet1!$W$3:$W$9</c:f>
              <c:numCache>
                <c:formatCode>_-"£"* #,##0_-;\-"£"* #,##0_-;_-"£"* "-"??_-;_-@_-</c:formatCode>
                <c:ptCount val="7"/>
                <c:pt idx="0">
                  <c:v>30</c:v>
                </c:pt>
                <c:pt idx="1">
                  <c:v>60</c:v>
                </c:pt>
                <c:pt idx="2">
                  <c:v>5</c:v>
                </c:pt>
                <c:pt idx="3">
                  <c:v>20</c:v>
                </c:pt>
                <c:pt idx="4">
                  <c:v>10</c:v>
                </c:pt>
                <c:pt idx="6">
                  <c:v>30</c:v>
                </c:pt>
              </c:numCache>
            </c:numRef>
          </c:val>
          <c:extLst>
            <c:ext xmlns:c16="http://schemas.microsoft.com/office/drawing/2014/chart" uri="{C3380CC4-5D6E-409C-BE32-E72D297353CC}">
              <c16:uniqueId val="{00000001-EB5C-447F-A674-82D2E8A854AD}"/>
            </c:ext>
          </c:extLst>
        </c:ser>
        <c:dLbls>
          <c:showLegendKey val="0"/>
          <c:showVal val="0"/>
          <c:showCatName val="0"/>
          <c:showSerName val="0"/>
          <c:showPercent val="0"/>
          <c:showBubbleSize val="0"/>
        </c:dLbls>
        <c:gapWidth val="50"/>
        <c:axId val="915587664"/>
        <c:axId val="915588144"/>
      </c:barChart>
      <c:catAx>
        <c:axId val="91558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2"/>
                </a:solidFill>
                <a:latin typeface="+mj-lt"/>
                <a:ea typeface="+mn-ea"/>
                <a:cs typeface="+mn-cs"/>
              </a:defRPr>
            </a:pPr>
            <a:endParaRPr lang="en-US"/>
          </a:p>
        </c:txPr>
        <c:crossAx val="915588144"/>
        <c:crosses val="autoZero"/>
        <c:auto val="1"/>
        <c:lblAlgn val="ctr"/>
        <c:lblOffset val="100"/>
        <c:noMultiLvlLbl val="0"/>
      </c:catAx>
      <c:valAx>
        <c:axId val="915588144"/>
        <c:scaling>
          <c:orientation val="minMax"/>
          <c:min val="-10"/>
        </c:scaling>
        <c:delete val="0"/>
        <c:axPos val="l"/>
        <c:majorGridlines>
          <c:spPr>
            <a:ln w="9525"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bg2"/>
                    </a:solidFill>
                    <a:latin typeface="+mj-lt"/>
                    <a:ea typeface="+mn-ea"/>
                    <a:cs typeface="+mn-cs"/>
                  </a:defRPr>
                </a:pPr>
                <a:r>
                  <a:rPr lang="en-US"/>
                  <a:t>Spend (Annual)</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bg2"/>
                  </a:solidFill>
                  <a:latin typeface="+mj-lt"/>
                  <a:ea typeface="+mn-ea"/>
                  <a:cs typeface="+mn-cs"/>
                </a:defRPr>
              </a:pPr>
              <a:endParaRPr lang="en-US"/>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2"/>
                </a:solidFill>
                <a:latin typeface="+mj-lt"/>
                <a:ea typeface="+mn-ea"/>
                <a:cs typeface="+mn-cs"/>
              </a:defRPr>
            </a:pPr>
            <a:endParaRPr lang="en-US"/>
          </a:p>
        </c:txPr>
        <c:crossAx val="915587664"/>
        <c:crosses val="autoZero"/>
        <c:crossBetween val="between"/>
      </c:valAx>
      <c:spPr>
        <a:noFill/>
        <a:ln>
          <a:noFill/>
        </a:ln>
        <a:effectLst/>
      </c:spPr>
    </c:plotArea>
    <c:legend>
      <c:legendPos val="t"/>
      <c:layout>
        <c:manualLayout>
          <c:xMode val="edge"/>
          <c:yMode val="edge"/>
          <c:x val="0.38577639239341688"/>
          <c:y val="0.13619137075410101"/>
          <c:w val="0.22212537584662453"/>
          <c:h val="6.017141332820020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2"/>
              </a:solidFill>
              <a:latin typeface="+mj-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2"/>
          </a:solidFill>
          <a:latin typeface="+mj-lt"/>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b="0" i="0" u="none" strike="noStrike" kern="1200" spc="0" baseline="0" dirty="0">
                <a:solidFill>
                  <a:srgbClr val="4D4D4D"/>
                </a:solidFill>
              </a:rPr>
              <a:t>Long term effect distribution – all channel average</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Spend in January</c:v>
                </c:pt>
              </c:strCache>
            </c:strRef>
          </c:tx>
          <c:spPr>
            <a:ln w="28575" cap="rnd">
              <a:solidFill>
                <a:srgbClr val="000000"/>
              </a:solidFill>
              <a:round/>
            </a:ln>
            <a:effectLst/>
          </c:spPr>
          <c:marker>
            <c:symbol val="circle"/>
            <c:size val="5"/>
            <c:spPr>
              <a:solidFill>
                <a:srgbClr val="000000"/>
              </a:solidFill>
              <a:ln w="9525">
                <a:solidFill>
                  <a:srgbClr val="000000"/>
                </a:solidFill>
              </a:ln>
              <a:effectLst/>
            </c:spPr>
          </c:marker>
          <c:dLbls>
            <c:delete val="1"/>
          </c:dLbls>
          <c:cat>
            <c:strRef>
              <c:f>Sheet1!$A$2:$A$14</c:f>
              <c:strCache>
                <c:ptCount val="13"/>
                <c:pt idx="0">
                  <c:v>Jan</c:v>
                </c:pt>
                <c:pt idx="1">
                  <c:v>Feb</c:v>
                </c:pt>
                <c:pt idx="2">
                  <c:v>Mar</c:v>
                </c:pt>
                <c:pt idx="3">
                  <c:v>Apr</c:v>
                </c:pt>
                <c:pt idx="4">
                  <c:v>May</c:v>
                </c:pt>
                <c:pt idx="5">
                  <c:v>Jun</c:v>
                </c:pt>
                <c:pt idx="6">
                  <c:v>Jul</c:v>
                </c:pt>
                <c:pt idx="7">
                  <c:v>Aug</c:v>
                </c:pt>
                <c:pt idx="8">
                  <c:v>Sep</c:v>
                </c:pt>
                <c:pt idx="9">
                  <c:v>Oct</c:v>
                </c:pt>
                <c:pt idx="10">
                  <c:v>Nov</c:v>
                </c:pt>
                <c:pt idx="11">
                  <c:v>Dec</c:v>
                </c:pt>
                <c:pt idx="12">
                  <c:v>End of year</c:v>
                </c:pt>
              </c:strCache>
            </c:strRef>
          </c:cat>
          <c:val>
            <c:numRef>
              <c:f>Sheet1!$B$2:$B$14</c:f>
              <c:numCache>
                <c:formatCode>0%</c:formatCode>
                <c:ptCount val="13"/>
                <c:pt idx="0">
                  <c:v>1.3899999999999999E-2</c:v>
                </c:pt>
                <c:pt idx="1">
                  <c:v>2.8400000000000002E-2</c:v>
                </c:pt>
                <c:pt idx="2">
                  <c:v>4.4900000000000002E-2</c:v>
                </c:pt>
                <c:pt idx="3">
                  <c:v>6.4299999999999996E-2</c:v>
                </c:pt>
                <c:pt idx="4">
                  <c:v>8.7400000000000005E-2</c:v>
                </c:pt>
                <c:pt idx="5">
                  <c:v>0.11459999999999999</c:v>
                </c:pt>
                <c:pt idx="6">
                  <c:v>0.14610000000000001</c:v>
                </c:pt>
                <c:pt idx="7">
                  <c:v>0.1817</c:v>
                </c:pt>
                <c:pt idx="8">
                  <c:v>0.22140000000000001</c:v>
                </c:pt>
                <c:pt idx="9">
                  <c:v>0.26479999999999998</c:v>
                </c:pt>
                <c:pt idx="10">
                  <c:v>0.31109999999999999</c:v>
                </c:pt>
                <c:pt idx="11">
                  <c:v>0.35980000000000001</c:v>
                </c:pt>
                <c:pt idx="12">
                  <c:v>0.41020000000000001</c:v>
                </c:pt>
              </c:numCache>
            </c:numRef>
          </c:val>
          <c:smooth val="1"/>
          <c:extLst>
            <c:ext xmlns:c16="http://schemas.microsoft.com/office/drawing/2014/chart" uri="{C3380CC4-5D6E-409C-BE32-E72D297353CC}">
              <c16:uniqueId val="{00000000-83D7-40D1-8B1F-812F2FD9E0CF}"/>
            </c:ext>
          </c:extLst>
        </c:ser>
        <c:ser>
          <c:idx val="1"/>
          <c:order val="1"/>
          <c:tx>
            <c:strRef>
              <c:f>Sheet1!$C$1</c:f>
              <c:strCache>
                <c:ptCount val="1"/>
                <c:pt idx="0">
                  <c:v>Spend in June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elete val="1"/>
          </c:dLbls>
          <c:cat>
            <c:strRef>
              <c:f>Sheet1!$A$2:$A$14</c:f>
              <c:strCache>
                <c:ptCount val="13"/>
                <c:pt idx="0">
                  <c:v>Jan</c:v>
                </c:pt>
                <c:pt idx="1">
                  <c:v>Feb</c:v>
                </c:pt>
                <c:pt idx="2">
                  <c:v>Mar</c:v>
                </c:pt>
                <c:pt idx="3">
                  <c:v>Apr</c:v>
                </c:pt>
                <c:pt idx="4">
                  <c:v>May</c:v>
                </c:pt>
                <c:pt idx="5">
                  <c:v>Jun</c:v>
                </c:pt>
                <c:pt idx="6">
                  <c:v>Jul</c:v>
                </c:pt>
                <c:pt idx="7">
                  <c:v>Aug</c:v>
                </c:pt>
                <c:pt idx="8">
                  <c:v>Sep</c:v>
                </c:pt>
                <c:pt idx="9">
                  <c:v>Oct</c:v>
                </c:pt>
                <c:pt idx="10">
                  <c:v>Nov</c:v>
                </c:pt>
                <c:pt idx="11">
                  <c:v>Dec</c:v>
                </c:pt>
                <c:pt idx="12">
                  <c:v>End of year</c:v>
                </c:pt>
              </c:strCache>
            </c:strRef>
          </c:cat>
          <c:val>
            <c:numRef>
              <c:f>Sheet1!$C$2:$C$14</c:f>
              <c:numCache>
                <c:formatCode>General</c:formatCode>
                <c:ptCount val="13"/>
                <c:pt idx="5" formatCode="0%">
                  <c:v>1.3899999999999999E-2</c:v>
                </c:pt>
                <c:pt idx="6" formatCode="0%">
                  <c:v>2.8400000000000002E-2</c:v>
                </c:pt>
                <c:pt idx="7" formatCode="0%">
                  <c:v>4.4900000000000002E-2</c:v>
                </c:pt>
                <c:pt idx="8" formatCode="0%">
                  <c:v>6.4299999999999996E-2</c:v>
                </c:pt>
                <c:pt idx="9" formatCode="0%">
                  <c:v>8.7400000000000005E-2</c:v>
                </c:pt>
                <c:pt idx="10" formatCode="0%">
                  <c:v>0.11459999999999999</c:v>
                </c:pt>
                <c:pt idx="11" formatCode="0%">
                  <c:v>0.14610000000000001</c:v>
                </c:pt>
                <c:pt idx="12" formatCode="0%">
                  <c:v>0.1817</c:v>
                </c:pt>
              </c:numCache>
            </c:numRef>
          </c:val>
          <c:smooth val="1"/>
          <c:extLst>
            <c:ext xmlns:c16="http://schemas.microsoft.com/office/drawing/2014/chart" uri="{C3380CC4-5D6E-409C-BE32-E72D297353CC}">
              <c16:uniqueId val="{00000001-83D7-40D1-8B1F-812F2FD9E0CF}"/>
            </c:ext>
          </c:extLst>
        </c:ser>
        <c:ser>
          <c:idx val="2"/>
          <c:order val="2"/>
          <c:tx>
            <c:strRef>
              <c:f>Sheet1!$D$1</c:f>
              <c:strCache>
                <c:ptCount val="1"/>
                <c:pt idx="0">
                  <c:v>Spend in December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elete val="1"/>
          </c:dLbls>
          <c:cat>
            <c:strRef>
              <c:f>Sheet1!$A$2:$A$14</c:f>
              <c:strCache>
                <c:ptCount val="13"/>
                <c:pt idx="0">
                  <c:v>Jan</c:v>
                </c:pt>
                <c:pt idx="1">
                  <c:v>Feb</c:v>
                </c:pt>
                <c:pt idx="2">
                  <c:v>Mar</c:v>
                </c:pt>
                <c:pt idx="3">
                  <c:v>Apr</c:v>
                </c:pt>
                <c:pt idx="4">
                  <c:v>May</c:v>
                </c:pt>
                <c:pt idx="5">
                  <c:v>Jun</c:v>
                </c:pt>
                <c:pt idx="6">
                  <c:v>Jul</c:v>
                </c:pt>
                <c:pt idx="7">
                  <c:v>Aug</c:v>
                </c:pt>
                <c:pt idx="8">
                  <c:v>Sep</c:v>
                </c:pt>
                <c:pt idx="9">
                  <c:v>Oct</c:v>
                </c:pt>
                <c:pt idx="10">
                  <c:v>Nov</c:v>
                </c:pt>
                <c:pt idx="11">
                  <c:v>Dec</c:v>
                </c:pt>
                <c:pt idx="12">
                  <c:v>End of year</c:v>
                </c:pt>
              </c:strCache>
            </c:strRef>
          </c:cat>
          <c:val>
            <c:numRef>
              <c:f>Sheet1!$D$2:$D$14</c:f>
              <c:numCache>
                <c:formatCode>General</c:formatCode>
                <c:ptCount val="13"/>
                <c:pt idx="11" formatCode="0%">
                  <c:v>1.3899999999999999E-2</c:v>
                </c:pt>
                <c:pt idx="12" formatCode="0%">
                  <c:v>2.8400000000000002E-2</c:v>
                </c:pt>
              </c:numCache>
            </c:numRef>
          </c:val>
          <c:smooth val="1"/>
          <c:extLst>
            <c:ext xmlns:c16="http://schemas.microsoft.com/office/drawing/2014/chart" uri="{C3380CC4-5D6E-409C-BE32-E72D297353CC}">
              <c16:uniqueId val="{00000002-83D7-40D1-8B1F-812F2FD9E0CF}"/>
            </c:ext>
          </c:extLst>
        </c:ser>
        <c:dLbls>
          <c:dLblPos val="t"/>
          <c:showLegendKey val="0"/>
          <c:showVal val="1"/>
          <c:showCatName val="0"/>
          <c:showSerName val="0"/>
          <c:showPercent val="0"/>
          <c:showBubbleSize val="0"/>
        </c:dLbls>
        <c:marker val="1"/>
        <c:smooth val="0"/>
        <c:axId val="1710260912"/>
        <c:axId val="331132336"/>
      </c:lineChart>
      <c:catAx>
        <c:axId val="171026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31132336"/>
        <c:crosses val="autoZero"/>
        <c:auto val="1"/>
        <c:lblAlgn val="ctr"/>
        <c:lblOffset val="100"/>
        <c:noMultiLvlLbl val="0"/>
      </c:catAx>
      <c:valAx>
        <c:axId val="331132336"/>
        <c:scaling>
          <c:orientation val="minMax"/>
          <c:max val="0.5"/>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000" b="0" i="0" u="none" strike="noStrike" kern="1200" baseline="0" dirty="0">
                    <a:solidFill>
                      <a:srgbClr val="4D4D4D"/>
                    </a:solidFill>
                  </a:rPr>
                  <a:t>% of long-term effect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71026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sz="1100" b="0" i="0" u="none" strike="noStrike" kern="1200" spc="0" baseline="0" dirty="0">
                <a:solidFill>
                  <a:srgbClr val="4D4D4D"/>
                </a:solidFill>
                <a:latin typeface="Arial (Body)"/>
              </a:rPr>
              <a:t>Profit contribution in-year &amp; </a:t>
            </a:r>
            <a:r>
              <a:rPr lang="en-GB" sz="1100" b="0" i="0" u="none" strike="noStrike" kern="1200" spc="0" baseline="0" dirty="0" err="1">
                <a:solidFill>
                  <a:srgbClr val="4D4D4D"/>
                </a:solidFill>
                <a:latin typeface="Arial (Body)"/>
              </a:rPr>
              <a:t>out-of</a:t>
            </a:r>
            <a:r>
              <a:rPr lang="en-GB" sz="1100" b="0" i="0" u="none" strike="noStrike" kern="1200" spc="0" baseline="0" dirty="0">
                <a:solidFill>
                  <a:srgbClr val="4D4D4D"/>
                </a:solidFill>
                <a:latin typeface="Arial (Body)"/>
              </a:rPr>
              <a:t> year based on £100k initial in month 1</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6366359033708729E-2"/>
          <c:y val="0.11594796302636083"/>
          <c:w val="0.82970328095587254"/>
          <c:h val="0.68309510441629584"/>
        </c:manualLayout>
      </c:layout>
      <c:barChart>
        <c:barDir val="col"/>
        <c:grouping val="stacked"/>
        <c:varyColors val="0"/>
        <c:ser>
          <c:idx val="1"/>
          <c:order val="1"/>
          <c:tx>
            <c:strRef>
              <c:f>Sheet1!$C$1</c:f>
              <c:strCache>
                <c:ptCount val="1"/>
                <c:pt idx="0">
                  <c:v>In-year profit</c:v>
                </c:pt>
              </c:strCache>
            </c:strRef>
          </c:tx>
          <c:spPr>
            <a:solidFill>
              <a:srgbClr val="009B3C"/>
            </a:solidFill>
            <a:ln>
              <a:noFill/>
            </a:ln>
            <a:effectLst/>
          </c:spPr>
          <c:invertIfNegative val="0"/>
          <c:cat>
            <c:strRef>
              <c:f>Sheet1!$A$2:$A$10</c:f>
              <c:strCache>
                <c:ptCount val="9"/>
                <c:pt idx="0">
                  <c:v>Total TV 
(Linear TV &amp; BVOD)</c:v>
                </c:pt>
                <c:pt idx="1">
                  <c:v>Print</c:v>
                </c:pt>
                <c:pt idx="2">
                  <c:v>Audio</c:v>
                </c:pt>
                <c:pt idx="3">
                  <c:v>Online Video</c:v>
                </c:pt>
                <c:pt idx="4">
                  <c:v>OOH</c:v>
                </c:pt>
                <c:pt idx="5">
                  <c:v>Cinema</c:v>
                </c:pt>
                <c:pt idx="6">
                  <c:v>Generic PPC</c:v>
                </c:pt>
                <c:pt idx="7">
                  <c:v>Paid Social</c:v>
                </c:pt>
                <c:pt idx="8">
                  <c:v>Online Display</c:v>
                </c:pt>
              </c:strCache>
            </c:strRef>
          </c:cat>
          <c:val>
            <c:numRef>
              <c:f>Sheet1!$C$2:$C$10</c:f>
              <c:numCache>
                <c:formatCode>_-"£"* #,##0_-;\-"£"* #,##0_-;_-"£"* "-"??_-;_-@_-</c:formatCode>
                <c:ptCount val="9"/>
                <c:pt idx="0">
                  <c:v>914353.87400236574</c:v>
                </c:pt>
                <c:pt idx="1">
                  <c:v>609006.89324658213</c:v>
                </c:pt>
                <c:pt idx="2">
                  <c:v>431890.73390140536</c:v>
                </c:pt>
                <c:pt idx="3">
                  <c:v>301410.1333415322</c:v>
                </c:pt>
                <c:pt idx="4">
                  <c:v>277822.49279327429</c:v>
                </c:pt>
                <c:pt idx="5">
                  <c:v>260688.19039618367</c:v>
                </c:pt>
                <c:pt idx="6">
                  <c:v>230736.70723206937</c:v>
                </c:pt>
                <c:pt idx="7">
                  <c:v>169613.32537831567</c:v>
                </c:pt>
                <c:pt idx="8">
                  <c:v>133132.51816781957</c:v>
                </c:pt>
              </c:numCache>
            </c:numRef>
          </c:val>
          <c:extLst>
            <c:ext xmlns:c16="http://schemas.microsoft.com/office/drawing/2014/chart" uri="{C3380CC4-5D6E-409C-BE32-E72D297353CC}">
              <c16:uniqueId val="{00000001-35B3-484D-BD36-E5BFAA833C9F}"/>
            </c:ext>
          </c:extLst>
        </c:ser>
        <c:ser>
          <c:idx val="2"/>
          <c:order val="2"/>
          <c:tx>
            <c:strRef>
              <c:f>Sheet1!$D$1</c:f>
              <c:strCache>
                <c:ptCount val="1"/>
                <c:pt idx="0">
                  <c:v>Out-of year profit</c:v>
                </c:pt>
              </c:strCache>
            </c:strRef>
          </c:tx>
          <c:spPr>
            <a:solidFill>
              <a:srgbClr val="87B923"/>
            </a:solidFill>
            <a:ln w="25400">
              <a:noFill/>
            </a:ln>
            <a:effectLst/>
          </c:spPr>
          <c:invertIfNegative val="0"/>
          <c:cat>
            <c:strRef>
              <c:f>Sheet1!$A$2:$A$10</c:f>
              <c:strCache>
                <c:ptCount val="9"/>
                <c:pt idx="0">
                  <c:v>Total TV 
(Linear TV &amp; BVOD)</c:v>
                </c:pt>
                <c:pt idx="1">
                  <c:v>Print</c:v>
                </c:pt>
                <c:pt idx="2">
                  <c:v>Audio</c:v>
                </c:pt>
                <c:pt idx="3">
                  <c:v>Online Video</c:v>
                </c:pt>
                <c:pt idx="4">
                  <c:v>OOH</c:v>
                </c:pt>
                <c:pt idx="5">
                  <c:v>Cinema</c:v>
                </c:pt>
                <c:pt idx="6">
                  <c:v>Generic PPC</c:v>
                </c:pt>
                <c:pt idx="7">
                  <c:v>Paid Social</c:v>
                </c:pt>
                <c:pt idx="8">
                  <c:v>Online Display</c:v>
                </c:pt>
              </c:strCache>
            </c:strRef>
          </c:cat>
          <c:val>
            <c:numRef>
              <c:f>Sheet1!$D$2:$D$10</c:f>
              <c:numCache>
                <c:formatCode>_-"£"* #,##0_-;\-"£"* #,##0_-;_-"£"* "-"??_-;_-@_-</c:formatCode>
                <c:ptCount val="9"/>
                <c:pt idx="0">
                  <c:v>680436.9647360224</c:v>
                </c:pt>
                <c:pt idx="1">
                  <c:v>333378.44060018554</c:v>
                </c:pt>
                <c:pt idx="2">
                  <c:v>196717.86199532507</c:v>
                </c:pt>
                <c:pt idx="3">
                  <c:v>156236.39708188333</c:v>
                </c:pt>
                <c:pt idx="4">
                  <c:v>152083.7127430953</c:v>
                </c:pt>
                <c:pt idx="5">
                  <c:v>135128.11655587293</c:v>
                </c:pt>
                <c:pt idx="6">
                  <c:v>60828.643709962751</c:v>
                </c:pt>
                <c:pt idx="7">
                  <c:v>77255.583681859396</c:v>
                </c:pt>
                <c:pt idx="8">
                  <c:v>40830.128901164222</c:v>
                </c:pt>
              </c:numCache>
            </c:numRef>
          </c:val>
          <c:extLst>
            <c:ext xmlns:c16="http://schemas.microsoft.com/office/drawing/2014/chart" uri="{C3380CC4-5D6E-409C-BE32-E72D297353CC}">
              <c16:uniqueId val="{00000002-35B3-484D-BD36-E5BFAA833C9F}"/>
            </c:ext>
          </c:extLst>
        </c:ser>
        <c:dLbls>
          <c:showLegendKey val="0"/>
          <c:showVal val="0"/>
          <c:showCatName val="0"/>
          <c:showSerName val="0"/>
          <c:showPercent val="0"/>
          <c:showBubbleSize val="0"/>
        </c:dLbls>
        <c:gapWidth val="50"/>
        <c:overlap val="100"/>
        <c:axId val="390770128"/>
        <c:axId val="397282512"/>
      </c:barChart>
      <c:scatterChart>
        <c:scatterStyle val="lineMarker"/>
        <c:varyColors val="0"/>
        <c:ser>
          <c:idx val="0"/>
          <c:order val="0"/>
          <c:tx>
            <c:strRef>
              <c:f>Sheet1!$B$1</c:f>
              <c:strCache>
                <c:ptCount val="1"/>
                <c:pt idx="0">
                  <c:v>% of full profit contribution</c:v>
                </c:pt>
              </c:strCache>
            </c:strRef>
          </c:tx>
          <c:spPr>
            <a:ln w="25400" cap="rnd">
              <a:noFill/>
              <a:round/>
            </a:ln>
            <a:effectLst/>
          </c:spPr>
          <c:marker>
            <c:symbol val="diamond"/>
            <c:size val="9"/>
            <c:spPr>
              <a:solidFill>
                <a:srgbClr val="372D87"/>
              </a:solid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f>Sheet1!$A$2:$A$10</c:f>
              <c:strCache>
                <c:ptCount val="9"/>
                <c:pt idx="0">
                  <c:v>Total TV 
(Linear TV &amp; BVOD)</c:v>
                </c:pt>
                <c:pt idx="1">
                  <c:v>Print</c:v>
                </c:pt>
                <c:pt idx="2">
                  <c:v>Audio</c:v>
                </c:pt>
                <c:pt idx="3">
                  <c:v>Online Video</c:v>
                </c:pt>
                <c:pt idx="4">
                  <c:v>OOH</c:v>
                </c:pt>
                <c:pt idx="5">
                  <c:v>Cinema</c:v>
                </c:pt>
                <c:pt idx="6">
                  <c:v>Generic PPC</c:v>
                </c:pt>
                <c:pt idx="7">
                  <c:v>Paid Social</c:v>
                </c:pt>
                <c:pt idx="8">
                  <c:v>Online Display</c:v>
                </c:pt>
              </c:strCache>
            </c:strRef>
          </c:xVal>
          <c:yVal>
            <c:numRef>
              <c:f>Sheet1!$B$2:$B$10</c:f>
              <c:numCache>
                <c:formatCode>0.0%</c:formatCode>
                <c:ptCount val="9"/>
                <c:pt idx="0">
                  <c:v>0.57333780191871153</c:v>
                </c:pt>
                <c:pt idx="1">
                  <c:v>0.64623978257455239</c:v>
                </c:pt>
                <c:pt idx="2">
                  <c:v>0.68705826920056567</c:v>
                </c:pt>
                <c:pt idx="3">
                  <c:v>0.65860902094607154</c:v>
                </c:pt>
                <c:pt idx="4">
                  <c:v>0.64623978257455217</c:v>
                </c:pt>
                <c:pt idx="5">
                  <c:v>0.65860902094607154</c:v>
                </c:pt>
                <c:pt idx="6">
                  <c:v>0.79137217946704386</c:v>
                </c:pt>
                <c:pt idx="7">
                  <c:v>0.68705826920056556</c:v>
                </c:pt>
                <c:pt idx="8">
                  <c:v>0.76529370190042401</c:v>
                </c:pt>
              </c:numCache>
            </c:numRef>
          </c:yVal>
          <c:smooth val="0"/>
          <c:extLst>
            <c:ext xmlns:c16="http://schemas.microsoft.com/office/drawing/2014/chart" uri="{C3380CC4-5D6E-409C-BE32-E72D297353CC}">
              <c16:uniqueId val="{00000000-35B3-484D-BD36-E5BFAA833C9F}"/>
            </c:ext>
          </c:extLst>
        </c:ser>
        <c:dLbls>
          <c:showLegendKey val="0"/>
          <c:showVal val="0"/>
          <c:showCatName val="0"/>
          <c:showSerName val="0"/>
          <c:showPercent val="0"/>
          <c:showBubbleSize val="0"/>
        </c:dLbls>
        <c:axId val="397355472"/>
        <c:axId val="397347792"/>
      </c:scatterChart>
      <c:catAx>
        <c:axId val="39077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2"/>
                </a:solidFill>
                <a:latin typeface="+mn-lt"/>
                <a:ea typeface="+mn-ea"/>
                <a:cs typeface="+mn-cs"/>
              </a:defRPr>
            </a:pPr>
            <a:endParaRPr lang="en-US"/>
          </a:p>
        </c:txPr>
        <c:crossAx val="397282512"/>
        <c:crosses val="autoZero"/>
        <c:auto val="1"/>
        <c:lblAlgn val="ctr"/>
        <c:lblOffset val="100"/>
        <c:noMultiLvlLbl val="0"/>
      </c:catAx>
      <c:valAx>
        <c:axId val="3972825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000" b="0" i="0" u="none" strike="noStrike" kern="1200" baseline="0" dirty="0">
                    <a:solidFill>
                      <a:srgbClr val="4D4D4D"/>
                    </a:solidFill>
                    <a:latin typeface="Arial (Body)"/>
                  </a:rPr>
                  <a:t>Profit contribution based on £100k initial spend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quot;£&quot;* #,##0_-;\-&quot;£&quot;* #,##0_-;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90770128"/>
        <c:crosses val="autoZero"/>
        <c:crossBetween val="between"/>
      </c:valAx>
      <c:valAx>
        <c:axId val="39734779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000" b="0" i="0" u="none" strike="noStrike" kern="1200" baseline="0" dirty="0">
                    <a:solidFill>
                      <a:srgbClr val="4D4D4D"/>
                    </a:solidFill>
                    <a:latin typeface="Arial (Body)"/>
                  </a:rPr>
                  <a:t>% of profit contribution delivered within 12 months of spend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97355472"/>
        <c:crosses val="max"/>
        <c:crossBetween val="midCat"/>
      </c:valAx>
      <c:valAx>
        <c:axId val="397355472"/>
        <c:scaling>
          <c:orientation val="minMax"/>
        </c:scaling>
        <c:delete val="1"/>
        <c:axPos val="b"/>
        <c:majorTickMark val="out"/>
        <c:minorTickMark val="none"/>
        <c:tickLblPos val="nextTo"/>
        <c:crossAx val="397347792"/>
        <c:crosses val="autoZero"/>
        <c:crossBetween val="midCat"/>
      </c:valAx>
      <c:spPr>
        <a:noFill/>
        <a:ln>
          <a:noFill/>
        </a:ln>
        <a:effectLst/>
      </c:spPr>
    </c:plotArea>
    <c:legend>
      <c:legendPos val="b"/>
      <c:layout>
        <c:manualLayout>
          <c:xMode val="edge"/>
          <c:yMode val="edge"/>
          <c:x val="0.31466821518996529"/>
          <c:y val="0.9093452927079767"/>
          <c:w val="0.37291233992341077"/>
          <c:h val="5.935035946593632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100" b="0" i="0" u="none" strike="noStrike" kern="1200" spc="0" baseline="0">
                <a:solidFill>
                  <a:srgbClr val="4D4D4D"/>
                </a:solidFill>
                <a:latin typeface="Arial (Body)"/>
                <a:ea typeface="+mn-ea"/>
                <a:cs typeface="+mn-cs"/>
              </a:defRPr>
            </a:pPr>
            <a:r>
              <a:rPr lang="en-GB" sz="1100">
                <a:solidFill>
                  <a:srgbClr val="4D4D4D"/>
                </a:solidFill>
                <a:latin typeface="Arial (Body)"/>
              </a:rPr>
              <a:t>Actual spend allocation by channel based on Profit Ability 2 benchmarks vs optimised plan to maximise short-term sales contribution assuming a £15m spend – all sector average</a:t>
            </a:r>
          </a:p>
        </c:rich>
      </c:tx>
      <c:overlay val="0"/>
      <c:spPr>
        <a:noFill/>
        <a:ln>
          <a:noFill/>
        </a:ln>
        <a:effectLst/>
      </c:spPr>
      <c:txPr>
        <a:bodyPr rot="0" spcFirstLastPara="1" vertOverflow="ellipsis" vert="horz" wrap="square" anchor="ctr" anchorCtr="1"/>
        <a:lstStyle/>
        <a:p>
          <a:pPr>
            <a:defRPr sz="1100" b="0" i="0" u="none" strike="noStrike" kern="1200" spc="0" baseline="0">
              <a:solidFill>
                <a:srgbClr val="4D4D4D"/>
              </a:solidFill>
              <a:latin typeface="Arial (Body)"/>
              <a:ea typeface="+mn-ea"/>
              <a:cs typeface="+mn-cs"/>
            </a:defRPr>
          </a:pPr>
          <a:endParaRPr lang="en-US"/>
        </a:p>
      </c:txPr>
    </c:title>
    <c:autoTitleDeleted val="0"/>
    <c:plotArea>
      <c:layout/>
      <c:barChart>
        <c:barDir val="bar"/>
        <c:grouping val="percentStacked"/>
        <c:varyColors val="0"/>
        <c:ser>
          <c:idx val="0"/>
          <c:order val="0"/>
          <c:tx>
            <c:strRef>
              <c:f>Charts!$Q$18</c:f>
              <c:strCache>
                <c:ptCount val="1"/>
                <c:pt idx="0">
                  <c:v>AV (Linear TV &amp; BVOD)</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Charts!$R$18:$S$18</c:f>
              <c:numCache>
                <c:formatCode>0.0%</c:formatCode>
                <c:ptCount val="2"/>
                <c:pt idx="0">
                  <c:v>0.64572336229491545</c:v>
                </c:pt>
                <c:pt idx="1">
                  <c:v>0.43999999999999995</c:v>
                </c:pt>
              </c:numCache>
            </c:numRef>
          </c:val>
          <c:extLst>
            <c:ext xmlns:c16="http://schemas.microsoft.com/office/drawing/2014/chart" uri="{C3380CC4-5D6E-409C-BE32-E72D297353CC}">
              <c16:uniqueId val="{00000000-731D-475B-83E6-42106ADF8011}"/>
            </c:ext>
          </c:extLst>
        </c:ser>
        <c:ser>
          <c:idx val="1"/>
          <c:order val="1"/>
          <c:tx>
            <c:strRef>
              <c:f>Charts!$Q$19</c:f>
              <c:strCache>
                <c:ptCount val="1"/>
                <c:pt idx="0">
                  <c:v>Generic PPC</c:v>
                </c:pt>
              </c:strCache>
            </c:strRef>
          </c:tx>
          <c:spPr>
            <a:solidFill>
              <a:srgbClr val="09BDBD"/>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Charts!$R$19:$S$19</c:f>
              <c:numCache>
                <c:formatCode>0.0%</c:formatCode>
                <c:ptCount val="2"/>
                <c:pt idx="0">
                  <c:v>8.1711608830385418E-2</c:v>
                </c:pt>
                <c:pt idx="1">
                  <c:v>0.19</c:v>
                </c:pt>
              </c:numCache>
            </c:numRef>
          </c:val>
          <c:extLst>
            <c:ext xmlns:c16="http://schemas.microsoft.com/office/drawing/2014/chart" uri="{C3380CC4-5D6E-409C-BE32-E72D297353CC}">
              <c16:uniqueId val="{00000001-731D-475B-83E6-42106ADF8011}"/>
            </c:ext>
          </c:extLst>
        </c:ser>
        <c:ser>
          <c:idx val="2"/>
          <c:order val="2"/>
          <c:tx>
            <c:strRef>
              <c:f>Charts!$Q$20</c:f>
              <c:strCache>
                <c:ptCount val="1"/>
                <c:pt idx="0">
                  <c:v>Paid Social</c:v>
                </c:pt>
              </c:strCache>
            </c:strRef>
          </c:tx>
          <c:spPr>
            <a:solidFill>
              <a:srgbClr val="0069B4"/>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Charts!$R$20:$S$20</c:f>
              <c:numCache>
                <c:formatCode>0.0%</c:formatCode>
                <c:ptCount val="2"/>
                <c:pt idx="0">
                  <c:v>4.0000000149702446E-2</c:v>
                </c:pt>
                <c:pt idx="1">
                  <c:v>0.13</c:v>
                </c:pt>
              </c:numCache>
            </c:numRef>
          </c:val>
          <c:extLst>
            <c:ext xmlns:c16="http://schemas.microsoft.com/office/drawing/2014/chart" uri="{C3380CC4-5D6E-409C-BE32-E72D297353CC}">
              <c16:uniqueId val="{00000002-731D-475B-83E6-42106ADF8011}"/>
            </c:ext>
          </c:extLst>
        </c:ser>
        <c:ser>
          <c:idx val="3"/>
          <c:order val="3"/>
          <c:tx>
            <c:strRef>
              <c:f>Charts!$Q$21</c:f>
              <c:strCache>
                <c:ptCount val="1"/>
                <c:pt idx="0">
                  <c:v>Audio</c:v>
                </c:pt>
              </c:strCache>
            </c:strRef>
          </c:tx>
          <c:spPr>
            <a:solidFill>
              <a:srgbClr val="BCCF0F"/>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Charts!$R$21:$S$21</c:f>
              <c:numCache>
                <c:formatCode>0.0%</c:formatCode>
                <c:ptCount val="2"/>
                <c:pt idx="0">
                  <c:v>5.000000022500941E-2</c:v>
                </c:pt>
                <c:pt idx="1">
                  <c:v>0.06</c:v>
                </c:pt>
              </c:numCache>
            </c:numRef>
          </c:val>
          <c:extLst>
            <c:ext xmlns:c16="http://schemas.microsoft.com/office/drawing/2014/chart" uri="{C3380CC4-5D6E-409C-BE32-E72D297353CC}">
              <c16:uniqueId val="{00000003-731D-475B-83E6-42106ADF8011}"/>
            </c:ext>
          </c:extLst>
        </c:ser>
        <c:ser>
          <c:idx val="4"/>
          <c:order val="4"/>
          <c:tx>
            <c:strRef>
              <c:f>Charts!$Q$22</c:f>
              <c:strCache>
                <c:ptCount val="1"/>
                <c:pt idx="0">
                  <c:v>Online Display</c:v>
                </c:pt>
              </c:strCache>
            </c:strRef>
          </c:tx>
          <c:spPr>
            <a:solidFill>
              <a:srgbClr val="9CCD9A"/>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9-731D-475B-83E6-42106ADF8011}"/>
                </c:ext>
              </c:extLst>
            </c:dLbl>
            <c:dLbl>
              <c:idx val="1"/>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A-731D-475B-83E6-42106ADF801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Charts!$R$22:$S$22</c:f>
              <c:numCache>
                <c:formatCode>0.0%</c:formatCode>
                <c:ptCount val="2"/>
                <c:pt idx="0">
                  <c:v>3.5364431176736562E-3</c:v>
                </c:pt>
                <c:pt idx="1">
                  <c:v>0.05</c:v>
                </c:pt>
              </c:numCache>
            </c:numRef>
          </c:val>
          <c:extLst>
            <c:ext xmlns:c16="http://schemas.microsoft.com/office/drawing/2014/chart" uri="{C3380CC4-5D6E-409C-BE32-E72D297353CC}">
              <c16:uniqueId val="{00000004-731D-475B-83E6-42106ADF8011}"/>
            </c:ext>
          </c:extLst>
        </c:ser>
        <c:ser>
          <c:idx val="5"/>
          <c:order val="5"/>
          <c:tx>
            <c:strRef>
              <c:f>Charts!$Q$23</c:f>
              <c:strCache>
                <c:ptCount val="1"/>
                <c:pt idx="0">
                  <c:v>OOH</c:v>
                </c:pt>
              </c:strCache>
            </c:strRef>
          </c:tx>
          <c:spPr>
            <a:solidFill>
              <a:srgbClr val="BD09A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Charts!$R$23:$S$23</c:f>
              <c:numCache>
                <c:formatCode>0.0%</c:formatCode>
                <c:ptCount val="2"/>
                <c:pt idx="0">
                  <c:v>4.1692371693299618E-2</c:v>
                </c:pt>
                <c:pt idx="1">
                  <c:v>0.05</c:v>
                </c:pt>
              </c:numCache>
            </c:numRef>
          </c:val>
          <c:extLst>
            <c:ext xmlns:c16="http://schemas.microsoft.com/office/drawing/2014/chart" uri="{C3380CC4-5D6E-409C-BE32-E72D297353CC}">
              <c16:uniqueId val="{00000005-731D-475B-83E6-42106ADF8011}"/>
            </c:ext>
          </c:extLst>
        </c:ser>
        <c:ser>
          <c:idx val="6"/>
          <c:order val="6"/>
          <c:tx>
            <c:strRef>
              <c:f>Charts!$Q$24</c:f>
              <c:strCache>
                <c:ptCount val="1"/>
                <c:pt idx="0">
                  <c:v>Online Video</c:v>
                </c:pt>
              </c:strCache>
            </c:strRef>
          </c:tx>
          <c:spPr>
            <a:solidFill>
              <a:srgbClr val="766A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Charts!$R$24:$S$24</c:f>
              <c:numCache>
                <c:formatCode>0.0%</c:formatCode>
                <c:ptCount val="2"/>
                <c:pt idx="0">
                  <c:v>6.7336213412684295E-2</c:v>
                </c:pt>
                <c:pt idx="1">
                  <c:v>0.04</c:v>
                </c:pt>
              </c:numCache>
            </c:numRef>
          </c:val>
          <c:extLst>
            <c:ext xmlns:c16="http://schemas.microsoft.com/office/drawing/2014/chart" uri="{C3380CC4-5D6E-409C-BE32-E72D297353CC}">
              <c16:uniqueId val="{00000006-731D-475B-83E6-42106ADF8011}"/>
            </c:ext>
          </c:extLst>
        </c:ser>
        <c:ser>
          <c:idx val="7"/>
          <c:order val="7"/>
          <c:tx>
            <c:strRef>
              <c:f>Charts!$Q$25</c:f>
              <c:strCache>
                <c:ptCount val="1"/>
                <c:pt idx="0">
                  <c:v>Print</c:v>
                </c:pt>
              </c:strCache>
            </c:strRef>
          </c:tx>
          <c:spPr>
            <a:solidFill>
              <a:srgbClr val="372D87"/>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B-731D-475B-83E6-42106ADF801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Body)"/>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Charts!$R$2:$S$2</c:f>
              <c:strCache>
                <c:ptCount val="2"/>
                <c:pt idx="0">
                  <c:v>Optimised Short Term</c:v>
                </c:pt>
                <c:pt idx="1">
                  <c:v>Actual</c:v>
                </c:pt>
              </c:strCache>
            </c:strRef>
          </c:cat>
          <c:val>
            <c:numRef>
              <c:f>Charts!$R$25:$S$25</c:f>
              <c:numCache>
                <c:formatCode>0.0%</c:formatCode>
                <c:ptCount val="2"/>
                <c:pt idx="0">
                  <c:v>5.0000000116778555E-2</c:v>
                </c:pt>
                <c:pt idx="1">
                  <c:v>0.03</c:v>
                </c:pt>
              </c:numCache>
            </c:numRef>
          </c:val>
          <c:extLst>
            <c:ext xmlns:c16="http://schemas.microsoft.com/office/drawing/2014/chart" uri="{C3380CC4-5D6E-409C-BE32-E72D297353CC}">
              <c16:uniqueId val="{00000007-731D-475B-83E6-42106ADF8011}"/>
            </c:ext>
          </c:extLst>
        </c:ser>
        <c:ser>
          <c:idx val="8"/>
          <c:order val="8"/>
          <c:tx>
            <c:strRef>
              <c:f>Charts!$Q$26</c:f>
              <c:strCache>
                <c:ptCount val="1"/>
                <c:pt idx="0">
                  <c:v>Cinema</c:v>
                </c:pt>
              </c:strCache>
            </c:strRef>
          </c:tx>
          <c:spPr>
            <a:solidFill>
              <a:srgbClr val="FFCC00"/>
            </a:solidFill>
            <a:ln>
              <a:noFill/>
            </a:ln>
            <a:effectLst/>
          </c:spPr>
          <c:invertIfNegative val="0"/>
          <c:cat>
            <c:strRef>
              <c:f>Charts!$R$2:$S$2</c:f>
              <c:strCache>
                <c:ptCount val="2"/>
                <c:pt idx="0">
                  <c:v>Optimised Short Term</c:v>
                </c:pt>
                <c:pt idx="1">
                  <c:v>Actual</c:v>
                </c:pt>
              </c:strCache>
            </c:strRef>
          </c:cat>
          <c:val>
            <c:numRef>
              <c:f>Charts!$R$26:$S$26</c:f>
              <c:numCache>
                <c:formatCode>0.0%</c:formatCode>
                <c:ptCount val="2"/>
                <c:pt idx="0">
                  <c:v>2.0000000159551154E-2</c:v>
                </c:pt>
                <c:pt idx="1">
                  <c:v>1.0000000000000009E-2</c:v>
                </c:pt>
              </c:numCache>
            </c:numRef>
          </c:val>
          <c:extLst>
            <c:ext xmlns:c16="http://schemas.microsoft.com/office/drawing/2014/chart" uri="{C3380CC4-5D6E-409C-BE32-E72D297353CC}">
              <c16:uniqueId val="{00000008-731D-475B-83E6-42106ADF8011}"/>
            </c:ext>
          </c:extLst>
        </c:ser>
        <c:dLbls>
          <c:showLegendKey val="0"/>
          <c:showVal val="0"/>
          <c:showCatName val="0"/>
          <c:showSerName val="0"/>
          <c:showPercent val="0"/>
          <c:showBubbleSize val="0"/>
        </c:dLbls>
        <c:gapWidth val="50"/>
        <c:overlap val="100"/>
        <c:axId val="847125711"/>
        <c:axId val="847104079"/>
      </c:barChart>
      <c:catAx>
        <c:axId val="84712571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4D4D4D"/>
                </a:solidFill>
                <a:latin typeface="Arial (Body)"/>
                <a:ea typeface="+mn-ea"/>
                <a:cs typeface="+mn-cs"/>
              </a:defRPr>
            </a:pPr>
            <a:endParaRPr lang="en-US"/>
          </a:p>
        </c:txPr>
        <c:crossAx val="847104079"/>
        <c:crosses val="autoZero"/>
        <c:auto val="1"/>
        <c:lblAlgn val="ctr"/>
        <c:lblOffset val="100"/>
        <c:noMultiLvlLbl val="0"/>
      </c:catAx>
      <c:valAx>
        <c:axId val="847104079"/>
        <c:scaling>
          <c:orientation val="minMax"/>
        </c:scaling>
        <c:delete val="0"/>
        <c:axPos val="t"/>
        <c:majorGridlines>
          <c:spPr>
            <a:ln w="9525" cap="flat" cmpd="sng" algn="ctr">
              <a:solidFill>
                <a:sysClr val="window" lastClr="FFFFFF">
                  <a:lumMod val="95000"/>
                </a:sysClr>
              </a:solidFill>
              <a:round/>
            </a:ln>
            <a:effectLst/>
          </c:spPr>
        </c:majorGridlines>
        <c:title>
          <c:tx>
            <c:rich>
              <a:bodyPr rot="0" spcFirstLastPara="1" vertOverflow="ellipsis" vert="horz" wrap="square" anchor="ctr" anchorCtr="1"/>
              <a:lstStyle/>
              <a:p>
                <a:pPr>
                  <a:defRPr sz="1000" b="0" i="0" u="none" strike="noStrike" kern="1200" baseline="0">
                    <a:solidFill>
                      <a:srgbClr val="4D4D4D"/>
                    </a:solidFill>
                    <a:latin typeface="Arial (Body)"/>
                    <a:ea typeface="+mn-ea"/>
                    <a:cs typeface="+mn-cs"/>
                  </a:defRPr>
                </a:pPr>
                <a:r>
                  <a:rPr lang="en-US">
                    <a:solidFill>
                      <a:srgbClr val="4D4D4D"/>
                    </a:solidFill>
                    <a:latin typeface="Arial (Body)"/>
                  </a:rPr>
                  <a:t>% of spend</a:t>
                </a:r>
              </a:p>
            </c:rich>
          </c:tx>
          <c:overlay val="0"/>
          <c:spPr>
            <a:noFill/>
            <a:ln>
              <a:noFill/>
            </a:ln>
            <a:effectLst/>
          </c:spPr>
          <c:txPr>
            <a:bodyPr rot="0" spcFirstLastPara="1" vertOverflow="ellipsis" vert="horz" wrap="square" anchor="ctr" anchorCtr="1"/>
            <a:lstStyle/>
            <a:p>
              <a:pPr>
                <a:defRPr sz="1000" b="0" i="0" u="none" strike="noStrike" kern="1200" baseline="0">
                  <a:solidFill>
                    <a:srgbClr val="4D4D4D"/>
                  </a:solidFill>
                  <a:latin typeface="Arial (Body)"/>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4D4D4D"/>
                </a:solidFill>
                <a:latin typeface="Arial (Body)"/>
                <a:ea typeface="+mn-ea"/>
                <a:cs typeface="+mn-cs"/>
              </a:defRPr>
            </a:pPr>
            <a:endParaRPr lang="en-US"/>
          </a:p>
        </c:txPr>
        <c:crossAx val="847125711"/>
        <c:crosses val="autoZero"/>
        <c:crossBetween val="between"/>
      </c:valAx>
      <c:spPr>
        <a:noFill/>
        <a:ln>
          <a:noFill/>
        </a:ln>
        <a:effectLst/>
      </c:spPr>
    </c:plotArea>
    <c:plotVisOnly val="1"/>
    <c:dispBlanksAs val="gap"/>
    <c:showDLblsOverMax val="0"/>
    <c:extLst/>
  </c:chart>
  <c:spPr>
    <a:noFill/>
    <a:ln>
      <a:noFill/>
    </a:ln>
    <a:effectLst/>
  </c:spPr>
  <c:txPr>
    <a:bodyPr/>
    <a:lstStyle/>
    <a:p>
      <a:pPr>
        <a:defRPr sz="1000">
          <a:solidFill>
            <a:schemeClr val="tx1"/>
          </a:solidFill>
          <a:latin typeface="+mn-lt"/>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BF27B0-9987-4A4B-8C74-B19C8F432E2C}" type="datetimeFigureOut">
              <a:rPr lang="en-GB" smtClean="0"/>
              <a:t>24/09/2026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B79363-845B-4A7B-B6DE-4A524347F813}" type="slidenum">
              <a:rPr lang="en-GB" smtClean="0"/>
              <a:t>‹#›</a:t>
            </a:fld>
            <a:endParaRPr lang="en-GB"/>
          </a:p>
        </p:txBody>
      </p:sp>
    </p:spTree>
    <p:extLst>
      <p:ext uri="{BB962C8B-B14F-4D97-AF65-F5344CB8AC3E}">
        <p14:creationId xmlns:p14="http://schemas.microsoft.com/office/powerpoint/2010/main" val="3449646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0B79363-845B-4A7B-B6DE-4A524347F813}" type="slidenum">
              <a:rPr lang="en-GB" smtClean="0"/>
              <a:t>1</a:t>
            </a:fld>
            <a:endParaRPr lang="en-GB"/>
          </a:p>
        </p:txBody>
      </p:sp>
    </p:spTree>
    <p:extLst>
      <p:ext uri="{BB962C8B-B14F-4D97-AF65-F5344CB8AC3E}">
        <p14:creationId xmlns:p14="http://schemas.microsoft.com/office/powerpoint/2010/main" val="566107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27621-2F31-9435-066F-840E7BC285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98A51-14A9-0243-7929-5768B264C3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6F739E3-04A0-19FB-D9C3-EC203B76AD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gap between where most brands currently sit and that saturation point is what we call “headroom”.</a:t>
            </a:r>
            <a:r>
              <a:rPr lang="en-GB" sz="1200" b="0" i="0" kern="1200" dirty="0">
                <a:solidFill>
                  <a:schemeClr val="tx1"/>
                </a:solidFill>
                <a:effectLst/>
                <a:latin typeface="+mn-lt"/>
                <a:ea typeface="+mn-ea"/>
                <a:cs typeface="+mn-cs"/>
              </a:rPr>
              <a:t> It represents significant untapped profit potential.</a:t>
            </a:r>
            <a:endParaRPr lang="en-GB" dirty="0"/>
          </a:p>
          <a:p>
            <a:r>
              <a:rPr lang="en-GB" sz="1200" kern="1200" dirty="0">
                <a:solidFill>
                  <a:schemeClr val="tx1"/>
                </a:solidFill>
                <a:effectLst/>
                <a:latin typeface="+mn-lt"/>
                <a:ea typeface="+mn-ea"/>
                <a:cs typeface="+mn-cs"/>
              </a:rPr>
              <a:t>The average brand in the Profit Ability 2 databank spends £15m annually on media. The saturation point sits at £30m. In other words, the average brand could double its media investment and every additional pound would still generate at least a pound back in profit. </a:t>
            </a:r>
            <a:endParaRPr lang="en-GB"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CB1637CE-551A-18B0-F8EF-6B4A733202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64ADB-77DE-4EEF-A412-5E51C363DB4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324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B8975-94E9-8DFC-D2D2-5D505DF57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68D8D5-835E-C220-4A1C-FA5371C8E8F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FFBD5D1-C22E-D6E8-8127-78101F5090DD}"/>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Headroom will naturally vary brand to brand, and at a sector level we can see it varies greatly - Travel shows potential for a 275% increase before hitting saturation; Proving the value of additional media investment for Telecoms, Finance, and FMCG brands is more complex. It requires factoring in customer lifecycle or assessing advertising’s impact on other metrics, such as price elasticity and distribution.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endParaRPr lang="en-GB" sz="1200" b="0" i="0" kern="1200" dirty="0">
              <a:solidFill>
                <a:schemeClr val="tx1"/>
              </a:solidFill>
              <a:effectLst/>
              <a:latin typeface="+mn-lt"/>
              <a:ea typeface="+mn-ea"/>
              <a:cs typeface="+mn-cs"/>
            </a:endParaRPr>
          </a:p>
          <a:p>
            <a:r>
              <a:rPr lang="en-GB" i="1" dirty="0"/>
              <a:t>We ran 7,488 Media Mix Navigator scenarios, covering 624 brands across 12 media budget levels. We tested variations across the </a:t>
            </a:r>
            <a:r>
              <a:rPr lang="en-GB" i="1" dirty="0" err="1"/>
              <a:t>folowing</a:t>
            </a:r>
            <a:r>
              <a:rPr lang="en-GB" i="1" dirty="0"/>
              <a:t> parameters: Sectors: Appeal Al categories, autos, FMCG, finance, retail, telecoms, travel : Mass-market, niche Online sales brackets: 0-10%, 31-40%, 61-70%, 91-100% Brand sizes: Risk profiles Sector-specific : Very low, low, medium, high Spend levels (mi lions): Profit margin : 20% £1, £5, £10, £20, £30, £40, £50, £60, £70, £80, £90, £100 Our analysis revealed that, on average, brands reach the saturation point – where the marginal profit ROI=1 – at an annual media investment level of £30m (Figure 3). In comparison, the current average annual brand media investment in the Profit Ability 2 databank stands at £15m. This suggests that most brands can typically double their media investment while still generating profitable returns in the short term.</a:t>
            </a:r>
          </a:p>
          <a:p>
            <a:endParaRPr lang="en-GB" dirty="0"/>
          </a:p>
        </p:txBody>
      </p:sp>
      <p:sp>
        <p:nvSpPr>
          <p:cNvPr id="4" name="Slide Number Placeholder 3">
            <a:extLst>
              <a:ext uri="{FF2B5EF4-FFF2-40B4-BE49-F238E27FC236}">
                <a16:creationId xmlns:a16="http://schemas.microsoft.com/office/drawing/2014/main" id="{59EFAB1A-2A1A-6875-4E3A-48E835D7E7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64ADB-77DE-4EEF-A412-5E51C363DB4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45934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scale argument is winnable; the structural challenge is harder, because it isn’t really a marketing problem.</a:t>
            </a:r>
          </a:p>
          <a:p>
            <a:endParaRPr lang="en-US" dirty="0"/>
          </a:p>
          <a:p>
            <a:r>
              <a:rPr lang="en-US" dirty="0"/>
              <a:t>When we talk about “long-term” effects, we are inadvertently asking brands to make decisions that work against the structures of the businesses they operate in.</a:t>
            </a:r>
          </a:p>
          <a:p>
            <a:endParaRPr lang="en-US" dirty="0"/>
          </a:p>
          <a:p>
            <a:r>
              <a:rPr lang="en-US" dirty="0"/>
              <a:t>Quarterly reporting, annual targets, and compensation tied to this year’s number aren’t obstacles to be educated away; they’re hard-wired into how businesses run. Marketing budgets are also uniquely exposed: large, flexible and quick to move, making them a natural target when businesses need to protect their short-term position.</a:t>
            </a:r>
          </a:p>
          <a:p>
            <a:endParaRPr lang="en-US" dirty="0"/>
          </a:p>
          <a:p>
            <a:r>
              <a:rPr lang="en-US" dirty="0"/>
              <a:t>We haven’t helped ourselves in how we talk about “long-term” effects either. People hear the phrase and picture something that accumulates quietly, then</a:t>
            </a:r>
          </a:p>
          <a:p>
            <a:r>
              <a:rPr lang="en-US" dirty="0"/>
              <a:t>arrives as a lump sum at some distant point, by which time the current team may not be around to benefit.</a:t>
            </a:r>
          </a:p>
          <a:p>
            <a:endParaRPr lang="en-US" dirty="0"/>
          </a:p>
          <a:p>
            <a:r>
              <a:rPr lang="en-US" dirty="0"/>
              <a:t>But a “long-term effect” is better understood as a sustained effect: one that starts building the moment spend goes out the door and accumulates</a:t>
            </a:r>
          </a:p>
          <a:p>
            <a:r>
              <a:rPr lang="en-US" dirty="0"/>
              <a:t>progressively. It’s not a delayed payback but a gradual build that begins immediately. Spend in January and roughly a third lands within the same financial</a:t>
            </a:r>
          </a:p>
          <a:p>
            <a:r>
              <a:rPr lang="en-US" dirty="0"/>
              <a:t>year; spend in December and it’s just 1%. This changes the trade-off entirely.</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64ADB-77DE-4EEF-A412-5E51C363DB4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1920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92231-C87B-56C8-36A3-475186696A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003B9-2367-ACF1-3970-404B7AF207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349B64-1F28-31B3-B443-9D4808A4BE0A}"/>
              </a:ext>
            </a:extLst>
          </p:cNvPr>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Channels also pay back at different speeds. PPC delivers roughly 79% of its total profit contribution within 12 months; TV delivers 57% but that 57% is a share</a:t>
            </a:r>
          </a:p>
          <a:p>
            <a:r>
              <a:rPr lang="en-US" sz="1200" b="0" i="0" u="none" strike="noStrike" kern="1200" baseline="0" dirty="0">
                <a:solidFill>
                  <a:schemeClr val="tx1"/>
                </a:solidFill>
                <a:latin typeface="+mn-lt"/>
                <a:ea typeface="+mn-ea"/>
                <a:cs typeface="+mn-cs"/>
              </a:rPr>
              <a:t>of a far larger number. Within the same period, TV generates substantially more total profit than PPC at equivalent investment. Speed must be balanced against</a:t>
            </a:r>
          </a:p>
          <a:p>
            <a:r>
              <a:rPr lang="en-GB" sz="1200" b="0" i="0" u="none" strike="noStrike" kern="1200" baseline="0" dirty="0">
                <a:solidFill>
                  <a:schemeClr val="tx1"/>
                </a:solidFill>
                <a:latin typeface="+mn-lt"/>
                <a:ea typeface="+mn-ea"/>
                <a:cs typeface="+mn-cs"/>
              </a:rPr>
              <a:t>scale of effect.</a:t>
            </a:r>
            <a:endParaRPr lang="en-GB" dirty="0"/>
          </a:p>
        </p:txBody>
      </p:sp>
      <p:sp>
        <p:nvSpPr>
          <p:cNvPr id="4" name="Slide Number Placeholder 3">
            <a:extLst>
              <a:ext uri="{FF2B5EF4-FFF2-40B4-BE49-F238E27FC236}">
                <a16:creationId xmlns:a16="http://schemas.microsoft.com/office/drawing/2014/main" id="{A70F6735-1722-1ED1-FCBD-854E8F60BF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64ADB-77DE-4EEF-A412-5E51C363DB4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68783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Even if you look only at short-term payback, the current channel allocation across the industry is still suboptimal. By systematically shortcutting "short-term" to "performance" and "performance" to search and social, we underinvest in channels - TV, audio, print - that generate strong short-term returns. </a:t>
            </a:r>
          </a:p>
          <a:p>
            <a:endParaRPr lang="en-US" dirty="0"/>
          </a:p>
          <a:p>
            <a:r>
              <a:rPr lang="en-US" dirty="0"/>
              <a:t>Correcting that imbalance alone, with no credit given to any sustained effects, would produce a 9.3% improvement in in-year profit contribution.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964ADB-77DE-4EEF-A412-5E51C363DB4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00978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Speaker name</a:t>
            </a:r>
            <a:endParaRPr lang="en-GB"/>
          </a:p>
        </p:txBody>
      </p:sp>
    </p:spTree>
    <p:custDataLst>
      <p:tags r:id="rId1"/>
    </p:custDataLst>
    <p:extLst>
      <p:ext uri="{BB962C8B-B14F-4D97-AF65-F5344CB8AC3E}">
        <p14:creationId xmlns:p14="http://schemas.microsoft.com/office/powerpoint/2010/main" val="196077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a:t>EDIT MASTER TEXT STYLES</a:t>
            </a:r>
          </a:p>
        </p:txBody>
      </p:sp>
    </p:spTree>
    <p:custDataLst>
      <p:tags r:id="rId1"/>
    </p:custDataLst>
    <p:extLst>
      <p:ext uri="{BB962C8B-B14F-4D97-AF65-F5344CB8AC3E}">
        <p14:creationId xmlns:p14="http://schemas.microsoft.com/office/powerpoint/2010/main" val="3887639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a:t>Edit Master text styles</a:t>
            </a:r>
          </a:p>
        </p:txBody>
      </p:sp>
    </p:spTree>
    <p:custDataLst>
      <p:tags r:id="rId1"/>
    </p:custDataLst>
    <p:extLst>
      <p:ext uri="{BB962C8B-B14F-4D97-AF65-F5344CB8AC3E}">
        <p14:creationId xmlns:p14="http://schemas.microsoft.com/office/powerpoint/2010/main" val="140568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3915">
          <p15:clr>
            <a:srgbClr val="FBAE40"/>
          </p15:clr>
        </p15:guide>
        <p15:guide id="3" orient="horz" pos="402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a:t>Click to edit </a:t>
            </a:r>
            <a:br>
              <a:rPr lang="en-US"/>
            </a:br>
            <a:r>
              <a:rPr lang="en-US"/>
              <a:t>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9" name="Content Placeholder 7"/>
          <p:cNvSpPr>
            <a:spLocks noGrp="1"/>
          </p:cNvSpPr>
          <p:nvPr>
            <p:ph sz="quarter" idx="14"/>
          </p:nvPr>
        </p:nvSpPr>
        <p:spPr>
          <a:xfrm>
            <a:off x="379142" y="1614207"/>
            <a:ext cx="1129603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0200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9" name="Content Placeholder 7"/>
          <p:cNvSpPr>
            <a:spLocks noGrp="1"/>
          </p:cNvSpPr>
          <p:nvPr>
            <p:ph sz="quarter" idx="14"/>
          </p:nvPr>
        </p:nvSpPr>
        <p:spPr>
          <a:xfrm>
            <a:off x="379142"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18809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1700918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625441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endParaRPr lang="en-GB"/>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endParaRPr lang="en-GB"/>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4155648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endParaRPr lang="en-GB"/>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endParaRPr lang="en-GB"/>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endParaRPr lang="en-GB"/>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a:t>Edit Master text styles</a:t>
            </a:r>
          </a:p>
          <a:p>
            <a:pPr lvl="1"/>
            <a:r>
              <a:rPr lang="en-US"/>
              <a:t>Second level</a:t>
            </a:r>
          </a:p>
          <a:p>
            <a:pPr lvl="2"/>
            <a:r>
              <a:rPr lang="en-US"/>
              <a:t>Third level</a:t>
            </a:r>
          </a:p>
          <a:p>
            <a:pPr lvl="3"/>
            <a:r>
              <a:rPr lang="en-US"/>
              <a:t>Fourth level</a:t>
            </a:r>
          </a:p>
        </p:txBody>
      </p:sp>
    </p:spTree>
    <p:custDataLst>
      <p:tags r:id="rId1"/>
    </p:custDataLst>
    <p:extLst>
      <p:ext uri="{BB962C8B-B14F-4D97-AF65-F5344CB8AC3E}">
        <p14:creationId xmlns:p14="http://schemas.microsoft.com/office/powerpoint/2010/main" val="298534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endParaRPr lang="en-GB"/>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endParaRPr lang="en-GB"/>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3574435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363164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87170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endParaRPr lang="en-GB"/>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endParaRPr lang="en-GB"/>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endParaRPr lang="en-GB"/>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356902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endParaRPr lang="en-GB"/>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endParaRPr lang="en-GB"/>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endParaRPr lang="en-GB"/>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endParaRPr lang="en-GB"/>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395254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504752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753454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E6EF22D-7DBE-4099-99F0-B83DD9779912}"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47350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a:t>XXX%</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94383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24/09/2026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367797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a:p>
        </p:txBody>
      </p:sp>
      <p:sp>
        <p:nvSpPr>
          <p:cNvPr id="2" name="Date Placeholder 1"/>
          <p:cNvSpPr>
            <a:spLocks noGrp="1"/>
          </p:cNvSpPr>
          <p:nvPr>
            <p:ph type="dt" sz="half" idx="10"/>
          </p:nvPr>
        </p:nvSpPr>
        <p:spPr/>
        <p:txBody>
          <a:bodyPr/>
          <a:lstStyle/>
          <a:p>
            <a:fld id="{2E6EF22D-7DBE-4099-99F0-B83DD9779912}" type="datetimeFigureOut">
              <a:rPr lang="en-GB" smtClean="0"/>
              <a:t>24/09/2026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04128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24/09/2026</a:t>
            </a:fld>
            <a:endParaRPr lang="en-GB"/>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endParaRPr lang="en-GB"/>
          </a:p>
        </p:txBody>
      </p:sp>
    </p:spTree>
    <p:custDataLst>
      <p:tags r:id="rId1"/>
    </p:custDataLst>
    <p:extLst>
      <p:ext uri="{BB962C8B-B14F-4D97-AF65-F5344CB8AC3E}">
        <p14:creationId xmlns:p14="http://schemas.microsoft.com/office/powerpoint/2010/main" val="2240255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3974314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300086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a:t>Edit Master text</a:t>
            </a:r>
          </a:p>
        </p:txBody>
      </p:sp>
    </p:spTree>
    <p:custDataLst>
      <p:tags r:id="rId1"/>
    </p:custDataLst>
    <p:extLst>
      <p:ext uri="{BB962C8B-B14F-4D97-AF65-F5344CB8AC3E}">
        <p14:creationId xmlns:p14="http://schemas.microsoft.com/office/powerpoint/2010/main" val="2022770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a:t>Edit Master text</a:t>
            </a:r>
          </a:p>
        </p:txBody>
      </p:sp>
    </p:spTree>
    <p:custDataLst>
      <p:tags r:id="rId1"/>
    </p:custDataLst>
    <p:extLst>
      <p:ext uri="{BB962C8B-B14F-4D97-AF65-F5344CB8AC3E}">
        <p14:creationId xmlns:p14="http://schemas.microsoft.com/office/powerpoint/2010/main" val="1010504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a:t>Edit Master text</a:t>
            </a:r>
          </a:p>
        </p:txBody>
      </p:sp>
    </p:spTree>
    <p:custDataLst>
      <p:tags r:id="rId1"/>
    </p:custDataLst>
    <p:extLst>
      <p:ext uri="{BB962C8B-B14F-4D97-AF65-F5344CB8AC3E}">
        <p14:creationId xmlns:p14="http://schemas.microsoft.com/office/powerpoint/2010/main" val="3322365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pPr/>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628599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24/09/2026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Edit Master text styles</a:t>
            </a:r>
          </a:p>
        </p:txBody>
      </p:sp>
    </p:spTree>
    <p:custDataLst>
      <p:tags r:id="rId1"/>
    </p:custDataLst>
    <p:extLst>
      <p:ext uri="{BB962C8B-B14F-4D97-AF65-F5344CB8AC3E}">
        <p14:creationId xmlns:p14="http://schemas.microsoft.com/office/powerpoint/2010/main" val="238511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a:t>Click to edit Master title style</a:t>
            </a:r>
            <a:endParaRPr lang="en-GB"/>
          </a:p>
        </p:txBody>
      </p:sp>
      <p:sp>
        <p:nvSpPr>
          <p:cNvPr id="4" name="Date Placeholder 3"/>
          <p:cNvSpPr>
            <a:spLocks noGrp="1"/>
          </p:cNvSpPr>
          <p:nvPr>
            <p:ph type="dt" sz="half" idx="10"/>
          </p:nvPr>
        </p:nvSpPr>
        <p:spPr/>
        <p:txBody>
          <a:bodyPr/>
          <a:lstStyle/>
          <a:p>
            <a:fld id="{2E6EF22D-7DBE-4099-99F0-B83DD9779912}"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a:t>Edit Master text styles</a:t>
            </a:r>
          </a:p>
        </p:txBody>
      </p:sp>
    </p:spTree>
    <p:custDataLst>
      <p:tags r:id="rId1"/>
    </p:custDataLst>
    <p:extLst>
      <p:ext uri="{BB962C8B-B14F-4D97-AF65-F5344CB8AC3E}">
        <p14:creationId xmlns:p14="http://schemas.microsoft.com/office/powerpoint/2010/main" val="2276503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cSld name="Line Title">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sp>
        <p:nvSpPr>
          <p:cNvPr id="2" name="Title 1"/>
          <p:cNvSpPr>
            <a:spLocks noGrp="1"/>
          </p:cNvSpPr>
          <p:nvPr>
            <p:ph type="ctrTitle"/>
          </p:nvPr>
        </p:nvSpPr>
        <p:spPr>
          <a:xfrm>
            <a:off x="576648" y="804344"/>
            <a:ext cx="3887171" cy="2112000"/>
          </a:xfrm>
        </p:spPr>
        <p:txBody>
          <a:bodyPr anchor="t">
            <a:normAutofit/>
          </a:bodyPr>
          <a:lstStyle>
            <a:lvl1pPr algn="l">
              <a:defRPr sz="37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576648" y="2938157"/>
            <a:ext cx="3887171" cy="2123024"/>
          </a:xfrm>
        </p:spPr>
        <p:txBody>
          <a:bodyPr>
            <a:normAutofit/>
          </a:bodyPr>
          <a:lstStyle>
            <a:lvl1pPr marL="0" indent="0" algn="l">
              <a:buNone/>
              <a:defRPr sz="190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576648" y="548680"/>
            <a:ext cx="2844800" cy="240000"/>
          </a:xfrm>
        </p:spPr>
        <p:txBody>
          <a:bodyPr/>
          <a:lstStyle>
            <a:lvl1pPr>
              <a:defRPr sz="1400" b="1">
                <a:solidFill>
                  <a:schemeClr val="bg1"/>
                </a:solidFill>
              </a:defRPr>
            </a:lvl1pPr>
          </a:lstStyle>
          <a:p>
            <a:fld id="{59585B9F-EF5C-4314-BCBC-A6F82ED753B2}" type="datetimeFigureOut">
              <a:rPr lang="en-GB" smtClean="0"/>
              <a:pPr/>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73F885-FE6B-4251-84D2-F6CEF084999B}" type="slidenum">
              <a:rPr lang="en-GB" smtClean="0"/>
              <a:t>‹#›</a:t>
            </a:fld>
            <a:endParaRPr lang="en-GB"/>
          </a:p>
        </p:txBody>
      </p:sp>
      <p:cxnSp>
        <p:nvCxnSpPr>
          <p:cNvPr id="7" name="Straight Connector 6"/>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cxnSp>
        <p:nvCxnSpPr>
          <p:cNvPr id="12" name="Straight Connector 11"/>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cxnSp>
        <p:nvCxnSpPr>
          <p:cNvPr id="14" name="Straight Connector 13"/>
          <p:cNvCxnSpPr/>
          <p:nvPr/>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0"/>
            <a:ext cx="12192000" cy="68580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GB"/>
          </a:p>
        </p:txBody>
      </p:sp>
      <p:cxnSp>
        <p:nvCxnSpPr>
          <p:cNvPr id="16" name="Straight Connector 15"/>
          <p:cNvCxnSpPr/>
          <p:nvPr userDrawn="1"/>
        </p:nvCxnSpPr>
        <p:spPr>
          <a:xfrm>
            <a:off x="716827" y="488405"/>
            <a:ext cx="36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7482610"/>
      </p:ext>
    </p:extLst>
  </p:cSld>
  <p:clrMapOvr>
    <a:masterClrMapping/>
  </p:clrMapOvr>
  <mc:AlternateContent xmlns:mc="http://schemas.openxmlformats.org/markup-compatibility/2006" xmlns:p14="http://schemas.microsoft.com/office/powerpoint/2010/main">
    <mc:Choice Requires="p14">
      <p:transition spd="med" p14:dur="700" advClick="0" advTm="20000">
        <p:fade/>
      </p:transition>
    </mc:Choice>
    <mc:Fallback xmlns="">
      <p:transition spd="med" advClick="0" advTm="20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Whole Slide Tex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875" y="-75629"/>
            <a:ext cx="12192000" cy="408285"/>
          </a:xfrm>
          <a:prstGeom prst="rect">
            <a:avLst/>
          </a:prstGeom>
        </p:spPr>
      </p:pic>
      <p:sp>
        <p:nvSpPr>
          <p:cNvPr id="2" name="Title 1"/>
          <p:cNvSpPr>
            <a:spLocks noGrp="1"/>
          </p:cNvSpPr>
          <p:nvPr>
            <p:ph type="title" hasCustomPrompt="1"/>
          </p:nvPr>
        </p:nvSpPr>
        <p:spPr>
          <a:xfrm>
            <a:off x="480001" y="514975"/>
            <a:ext cx="11233633" cy="936000"/>
          </a:xfrm>
          <a:prstGeom prst="rect">
            <a:avLst/>
          </a:prstGeom>
        </p:spPr>
        <p:txBody>
          <a:bodyPr lIns="0" tIns="36000" rIns="0" bIns="36000" anchor="t"/>
          <a:lstStyle>
            <a:lvl1pPr>
              <a:defRPr sz="2800"/>
            </a:lvl1pPr>
          </a:lstStyle>
          <a:p>
            <a:r>
              <a:rPr lang="en-US"/>
              <a:t>Click to add title</a:t>
            </a:r>
            <a:endParaRPr lang="en-GB"/>
          </a:p>
        </p:txBody>
      </p:sp>
      <p:sp>
        <p:nvSpPr>
          <p:cNvPr id="9" name="TextBox 8"/>
          <p:cNvSpPr txBox="1"/>
          <p:nvPr userDrawn="1"/>
        </p:nvSpPr>
        <p:spPr>
          <a:xfrm>
            <a:off x="11448000" y="44625"/>
            <a:ext cx="341760" cy="246221"/>
          </a:xfrm>
          <a:prstGeom prst="rect">
            <a:avLst/>
          </a:prstGeom>
          <a:noFill/>
        </p:spPr>
        <p:txBody>
          <a:bodyPr wrap="none">
            <a:spAutoFit/>
          </a:bodyPr>
          <a:lstStyle/>
          <a:p>
            <a:pPr fontAlgn="auto">
              <a:spcBef>
                <a:spcPts val="0"/>
              </a:spcBef>
              <a:spcAft>
                <a:spcPts val="0"/>
              </a:spcAft>
              <a:defRPr/>
            </a:pPr>
            <a:fld id="{CC1F650A-73F3-45B0-B89C-37B7A7A179DA}" type="slidenum">
              <a:rPr lang="en-GB" sz="1000">
                <a:solidFill>
                  <a:prstClr val="black"/>
                </a:solidFill>
                <a:latin typeface="Century Gothic" panose="020B0502020202020204" pitchFamily="34" charset="0"/>
                <a:cs typeface="+mn-cs"/>
              </a:rPr>
              <a:pPr fontAlgn="auto">
                <a:spcBef>
                  <a:spcPts val="0"/>
                </a:spcBef>
                <a:spcAft>
                  <a:spcPts val="0"/>
                </a:spcAft>
                <a:defRPr/>
              </a:pPr>
              <a:t>‹#›</a:t>
            </a:fld>
            <a:endParaRPr lang="en-GB" sz="1000">
              <a:solidFill>
                <a:prstClr val="black"/>
              </a:solidFill>
              <a:latin typeface="Century Gothic" panose="020B0502020202020204" pitchFamily="34" charset="0"/>
              <a:cs typeface="+mn-cs"/>
            </a:endParaRPr>
          </a:p>
        </p:txBody>
      </p:sp>
      <p:sp>
        <p:nvSpPr>
          <p:cNvPr id="10" name="Text Placeholder 15"/>
          <p:cNvSpPr>
            <a:spLocks noGrp="1"/>
          </p:cNvSpPr>
          <p:nvPr>
            <p:ph type="body" sz="quarter" idx="12" hasCustomPrompt="1"/>
          </p:nvPr>
        </p:nvSpPr>
        <p:spPr>
          <a:xfrm>
            <a:off x="479998" y="0"/>
            <a:ext cx="3550135" cy="289424"/>
          </a:xfrm>
          <a:prstGeom prst="rect">
            <a:avLst/>
          </a:prstGeom>
        </p:spPr>
        <p:txBody>
          <a:bodyPr anchor="b"/>
          <a:lstStyle>
            <a:lvl1pPr marL="0" indent="0">
              <a:buNone/>
              <a:defRPr sz="1000"/>
            </a:lvl1pPr>
          </a:lstStyle>
          <a:p>
            <a:pPr lvl="0"/>
            <a:r>
              <a:rPr lang="en-US"/>
              <a:t>Click to add doc section/title</a:t>
            </a:r>
          </a:p>
        </p:txBody>
      </p:sp>
      <p:sp>
        <p:nvSpPr>
          <p:cNvPr id="11" name="Text Placeholder 5"/>
          <p:cNvSpPr>
            <a:spLocks noGrp="1"/>
          </p:cNvSpPr>
          <p:nvPr>
            <p:ph type="body" sz="quarter" idx="11"/>
          </p:nvPr>
        </p:nvSpPr>
        <p:spPr>
          <a:xfrm>
            <a:off x="480000" y="1952626"/>
            <a:ext cx="11233633" cy="4321175"/>
          </a:xfrm>
          <a:prstGeom prst="rect">
            <a:avLst/>
          </a:prstGeom>
        </p:spPr>
        <p:txBody>
          <a:bodyPr lIns="0" tIns="0" rIns="0"/>
          <a:lstStyle>
            <a:lvl1pPr>
              <a:defRPr sz="1600"/>
            </a:lvl1pPr>
            <a:lvl2pPr>
              <a:defRPr sz="1600"/>
            </a:lvl2pPr>
            <a:lvl3pPr>
              <a:defRPr sz="1600"/>
            </a:lvl3pPr>
          </a:lstStyle>
          <a:p>
            <a:pPr lvl="0"/>
            <a:r>
              <a:rPr lang="en-US"/>
              <a:t>Click to edit Master text styles</a:t>
            </a:r>
          </a:p>
          <a:p>
            <a:pPr lvl="1"/>
            <a:r>
              <a:rPr lang="en-US"/>
              <a:t>Second level</a:t>
            </a:r>
          </a:p>
          <a:p>
            <a:pPr lvl="2"/>
            <a:r>
              <a:rPr lang="en-US"/>
              <a:t>Third level</a:t>
            </a:r>
          </a:p>
        </p:txBody>
      </p:sp>
      <p:sp>
        <p:nvSpPr>
          <p:cNvPr id="13" name="Text Placeholder 3"/>
          <p:cNvSpPr>
            <a:spLocks noGrp="1"/>
          </p:cNvSpPr>
          <p:nvPr>
            <p:ph type="body" sz="quarter" idx="13" hasCustomPrompt="1"/>
          </p:nvPr>
        </p:nvSpPr>
        <p:spPr>
          <a:xfrm>
            <a:off x="479999" y="6489700"/>
            <a:ext cx="11233635" cy="368300"/>
          </a:xfrm>
          <a:prstGeom prst="rect">
            <a:avLst/>
          </a:prstGeom>
        </p:spPr>
        <p:txBody>
          <a:bodyPr/>
          <a:lstStyle>
            <a:lvl1pPr marL="0" indent="0">
              <a:spcBef>
                <a:spcPts val="0"/>
              </a:spcBef>
              <a:spcAft>
                <a:spcPts val="0"/>
              </a:spcAft>
              <a:buNone/>
              <a:defRPr sz="900" baseline="0"/>
            </a:lvl1pPr>
          </a:lstStyle>
          <a:p>
            <a:pPr lvl="0"/>
            <a:r>
              <a:rPr lang="en-US"/>
              <a:t>Click to add sources/notes</a:t>
            </a:r>
          </a:p>
        </p:txBody>
      </p:sp>
      <p:pic>
        <p:nvPicPr>
          <p:cNvPr id="14" name="Picture 9" descr="mtm_95black-03.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712619" y="0"/>
            <a:ext cx="766763" cy="260350"/>
          </a:xfrm>
          <a:prstGeom prst="rect">
            <a:avLst/>
          </a:prstGeom>
          <a:noFill/>
          <a:ln w="9525">
            <a:noFill/>
            <a:miter lim="800000"/>
            <a:headEnd/>
            <a:tailEnd/>
          </a:ln>
        </p:spPr>
      </p:pic>
    </p:spTree>
    <p:extLst>
      <p:ext uri="{BB962C8B-B14F-4D97-AF65-F5344CB8AC3E}">
        <p14:creationId xmlns:p14="http://schemas.microsoft.com/office/powerpoint/2010/main" val="3305849610"/>
      </p:ext>
    </p:extLst>
  </p:cSld>
  <p:clrMapOvr>
    <a:masterClrMapping/>
  </p:clrMapOvr>
  <p:extLst>
    <p:ext uri="{DCECCB84-F9BA-43D5-87BE-67443E8EF086}">
      <p15:sldGuideLst xmlns:p15="http://schemas.microsoft.com/office/powerpoint/2012/main">
        <p15:guide id="1" orient="horz" pos="395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2" name="Text Placeholder 6">
            <a:extLst>
              <a:ext uri="{FF2B5EF4-FFF2-40B4-BE49-F238E27FC236}">
                <a16:creationId xmlns:a16="http://schemas.microsoft.com/office/drawing/2014/main" id="{9C8B26C0-A80C-691B-592F-DF64977168B2}"/>
              </a:ext>
            </a:extLst>
          </p:cNvPr>
          <p:cNvSpPr>
            <a:spLocks noGrp="1"/>
          </p:cNvSpPr>
          <p:nvPr>
            <p:ph type="body" sz="quarter" idx="34" hasCustomPrompt="1"/>
          </p:nvPr>
        </p:nvSpPr>
        <p:spPr>
          <a:xfrm>
            <a:off x="2792633" y="2428621"/>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6" name="Picture Placeholder 5">
            <a:extLst>
              <a:ext uri="{FF2B5EF4-FFF2-40B4-BE49-F238E27FC236}">
                <a16:creationId xmlns:a16="http://schemas.microsoft.com/office/drawing/2014/main" id="{CAD97536-789A-7744-C13B-53E10C02D1D3}"/>
              </a:ext>
            </a:extLst>
          </p:cNvPr>
          <p:cNvSpPr>
            <a:spLocks noGrp="1"/>
          </p:cNvSpPr>
          <p:nvPr>
            <p:ph type="pic" sz="quarter" idx="13"/>
          </p:nvPr>
        </p:nvSpPr>
        <p:spPr>
          <a:xfrm>
            <a:off x="614885" y="1149559"/>
            <a:ext cx="1184400" cy="1184400"/>
          </a:xfrm>
          <a:solidFill>
            <a:schemeClr val="bg1">
              <a:lumMod val="85000"/>
            </a:schemeClr>
          </a:solidFill>
        </p:spPr>
        <p:txBody>
          <a:bodyPr/>
          <a:lstStyle/>
          <a:p>
            <a:endParaRPr lang="en-GB"/>
          </a:p>
        </p:txBody>
      </p:sp>
      <p:sp>
        <p:nvSpPr>
          <p:cNvPr id="39" name="Picture Placeholder 5">
            <a:extLst>
              <a:ext uri="{FF2B5EF4-FFF2-40B4-BE49-F238E27FC236}">
                <a16:creationId xmlns:a16="http://schemas.microsoft.com/office/drawing/2014/main" id="{9B94EB92-59A2-CAE0-A920-38D56FEEE97A}"/>
              </a:ext>
            </a:extLst>
          </p:cNvPr>
          <p:cNvSpPr>
            <a:spLocks noGrp="1"/>
          </p:cNvSpPr>
          <p:nvPr>
            <p:ph type="pic" sz="quarter" idx="14"/>
          </p:nvPr>
        </p:nvSpPr>
        <p:spPr>
          <a:xfrm>
            <a:off x="3077087" y="1149559"/>
            <a:ext cx="1184400" cy="1184400"/>
          </a:xfrm>
          <a:solidFill>
            <a:schemeClr val="bg1">
              <a:lumMod val="85000"/>
            </a:schemeClr>
          </a:solidFill>
        </p:spPr>
        <p:txBody>
          <a:bodyPr/>
          <a:lstStyle/>
          <a:p>
            <a:endParaRPr lang="en-GB"/>
          </a:p>
        </p:txBody>
      </p:sp>
      <p:sp>
        <p:nvSpPr>
          <p:cNvPr id="40" name="Picture Placeholder 5">
            <a:extLst>
              <a:ext uri="{FF2B5EF4-FFF2-40B4-BE49-F238E27FC236}">
                <a16:creationId xmlns:a16="http://schemas.microsoft.com/office/drawing/2014/main" id="{A2037EF0-46C5-5ECD-6D7D-8B423B135415}"/>
              </a:ext>
            </a:extLst>
          </p:cNvPr>
          <p:cNvSpPr>
            <a:spLocks noGrp="1"/>
          </p:cNvSpPr>
          <p:nvPr>
            <p:ph type="pic" sz="quarter" idx="15"/>
          </p:nvPr>
        </p:nvSpPr>
        <p:spPr>
          <a:xfrm>
            <a:off x="5539289" y="1149559"/>
            <a:ext cx="1184400" cy="1184400"/>
          </a:xfrm>
          <a:solidFill>
            <a:schemeClr val="bg1">
              <a:lumMod val="85000"/>
            </a:schemeClr>
          </a:solidFill>
        </p:spPr>
        <p:txBody>
          <a:bodyPr/>
          <a:lstStyle/>
          <a:p>
            <a:endParaRPr lang="en-GB"/>
          </a:p>
        </p:txBody>
      </p:sp>
      <p:sp>
        <p:nvSpPr>
          <p:cNvPr id="41" name="Picture Placeholder 5">
            <a:extLst>
              <a:ext uri="{FF2B5EF4-FFF2-40B4-BE49-F238E27FC236}">
                <a16:creationId xmlns:a16="http://schemas.microsoft.com/office/drawing/2014/main" id="{691DB60B-EBF1-0394-56AB-9271D3584436}"/>
              </a:ext>
            </a:extLst>
          </p:cNvPr>
          <p:cNvSpPr>
            <a:spLocks noGrp="1"/>
          </p:cNvSpPr>
          <p:nvPr>
            <p:ph type="pic" sz="quarter" idx="16"/>
          </p:nvPr>
        </p:nvSpPr>
        <p:spPr>
          <a:xfrm>
            <a:off x="8001491" y="1149559"/>
            <a:ext cx="1184400" cy="1184400"/>
          </a:xfrm>
          <a:solidFill>
            <a:schemeClr val="bg1">
              <a:lumMod val="85000"/>
            </a:schemeClr>
          </a:solidFill>
        </p:spPr>
        <p:txBody>
          <a:bodyPr/>
          <a:lstStyle/>
          <a:p>
            <a:endParaRPr lang="en-GB"/>
          </a:p>
        </p:txBody>
      </p:sp>
      <p:sp>
        <p:nvSpPr>
          <p:cNvPr id="42" name="Picture Placeholder 5">
            <a:extLst>
              <a:ext uri="{FF2B5EF4-FFF2-40B4-BE49-F238E27FC236}">
                <a16:creationId xmlns:a16="http://schemas.microsoft.com/office/drawing/2014/main" id="{0743C6B7-447D-329E-04CC-831A65AA2BDF}"/>
              </a:ext>
            </a:extLst>
          </p:cNvPr>
          <p:cNvSpPr>
            <a:spLocks noGrp="1"/>
          </p:cNvSpPr>
          <p:nvPr>
            <p:ph type="pic" sz="quarter" idx="17"/>
          </p:nvPr>
        </p:nvSpPr>
        <p:spPr>
          <a:xfrm>
            <a:off x="10463691" y="1149559"/>
            <a:ext cx="1184400" cy="1184400"/>
          </a:xfrm>
          <a:solidFill>
            <a:schemeClr val="bg1">
              <a:lumMod val="85000"/>
            </a:schemeClr>
          </a:solidFill>
        </p:spPr>
        <p:txBody>
          <a:bodyPr/>
          <a:lstStyle/>
          <a:p>
            <a:endParaRPr lang="en-GB"/>
          </a:p>
        </p:txBody>
      </p:sp>
      <p:sp>
        <p:nvSpPr>
          <p:cNvPr id="43" name="Picture Placeholder 5">
            <a:extLst>
              <a:ext uri="{FF2B5EF4-FFF2-40B4-BE49-F238E27FC236}">
                <a16:creationId xmlns:a16="http://schemas.microsoft.com/office/drawing/2014/main" id="{97885C51-DAF8-CFE4-E07E-4A77D20A2D0B}"/>
              </a:ext>
            </a:extLst>
          </p:cNvPr>
          <p:cNvSpPr>
            <a:spLocks noGrp="1"/>
          </p:cNvSpPr>
          <p:nvPr>
            <p:ph type="pic" sz="quarter" idx="18"/>
          </p:nvPr>
        </p:nvSpPr>
        <p:spPr>
          <a:xfrm>
            <a:off x="614259" y="3346575"/>
            <a:ext cx="1184400" cy="1184400"/>
          </a:xfrm>
          <a:solidFill>
            <a:schemeClr val="bg1">
              <a:lumMod val="85000"/>
            </a:schemeClr>
          </a:solidFill>
        </p:spPr>
        <p:txBody>
          <a:bodyPr/>
          <a:lstStyle/>
          <a:p>
            <a:endParaRPr lang="en-GB"/>
          </a:p>
        </p:txBody>
      </p:sp>
      <p:sp>
        <p:nvSpPr>
          <p:cNvPr id="44" name="Picture Placeholder 5">
            <a:extLst>
              <a:ext uri="{FF2B5EF4-FFF2-40B4-BE49-F238E27FC236}">
                <a16:creationId xmlns:a16="http://schemas.microsoft.com/office/drawing/2014/main" id="{85B93E8A-559B-3B56-D8B2-697FFE006976}"/>
              </a:ext>
            </a:extLst>
          </p:cNvPr>
          <p:cNvSpPr>
            <a:spLocks noGrp="1"/>
          </p:cNvSpPr>
          <p:nvPr>
            <p:ph type="pic" sz="quarter" idx="19"/>
          </p:nvPr>
        </p:nvSpPr>
        <p:spPr>
          <a:xfrm>
            <a:off x="3076461" y="3346575"/>
            <a:ext cx="1184400" cy="1184400"/>
          </a:xfrm>
          <a:solidFill>
            <a:schemeClr val="bg1">
              <a:lumMod val="85000"/>
            </a:schemeClr>
          </a:solidFill>
        </p:spPr>
        <p:txBody>
          <a:bodyPr/>
          <a:lstStyle/>
          <a:p>
            <a:endParaRPr lang="en-GB"/>
          </a:p>
        </p:txBody>
      </p:sp>
      <p:sp>
        <p:nvSpPr>
          <p:cNvPr id="45" name="Picture Placeholder 5">
            <a:extLst>
              <a:ext uri="{FF2B5EF4-FFF2-40B4-BE49-F238E27FC236}">
                <a16:creationId xmlns:a16="http://schemas.microsoft.com/office/drawing/2014/main" id="{CABD96A4-7320-AAC4-F94F-6763511A79E3}"/>
              </a:ext>
            </a:extLst>
          </p:cNvPr>
          <p:cNvSpPr>
            <a:spLocks noGrp="1"/>
          </p:cNvSpPr>
          <p:nvPr>
            <p:ph type="pic" sz="quarter" idx="20"/>
          </p:nvPr>
        </p:nvSpPr>
        <p:spPr>
          <a:xfrm>
            <a:off x="5538663" y="3346575"/>
            <a:ext cx="1184400" cy="1184400"/>
          </a:xfrm>
          <a:solidFill>
            <a:schemeClr val="bg1">
              <a:lumMod val="85000"/>
            </a:schemeClr>
          </a:solidFill>
        </p:spPr>
        <p:txBody>
          <a:bodyPr/>
          <a:lstStyle/>
          <a:p>
            <a:endParaRPr lang="en-GB"/>
          </a:p>
        </p:txBody>
      </p:sp>
      <p:sp>
        <p:nvSpPr>
          <p:cNvPr id="46" name="Picture Placeholder 5">
            <a:extLst>
              <a:ext uri="{FF2B5EF4-FFF2-40B4-BE49-F238E27FC236}">
                <a16:creationId xmlns:a16="http://schemas.microsoft.com/office/drawing/2014/main" id="{4877BC27-3D51-9663-2237-14A93A7CC097}"/>
              </a:ext>
            </a:extLst>
          </p:cNvPr>
          <p:cNvSpPr>
            <a:spLocks noGrp="1"/>
          </p:cNvSpPr>
          <p:nvPr>
            <p:ph type="pic" sz="quarter" idx="21"/>
          </p:nvPr>
        </p:nvSpPr>
        <p:spPr>
          <a:xfrm>
            <a:off x="8000865" y="3346575"/>
            <a:ext cx="1184400" cy="1184400"/>
          </a:xfrm>
          <a:solidFill>
            <a:schemeClr val="bg1">
              <a:lumMod val="85000"/>
            </a:schemeClr>
          </a:solidFill>
        </p:spPr>
        <p:txBody>
          <a:bodyPr/>
          <a:lstStyle/>
          <a:p>
            <a:endParaRPr lang="en-GB"/>
          </a:p>
        </p:txBody>
      </p:sp>
      <p:sp>
        <p:nvSpPr>
          <p:cNvPr id="47" name="Picture Placeholder 5">
            <a:extLst>
              <a:ext uri="{FF2B5EF4-FFF2-40B4-BE49-F238E27FC236}">
                <a16:creationId xmlns:a16="http://schemas.microsoft.com/office/drawing/2014/main" id="{14626682-DD25-49BD-144A-69E8DC53596B}"/>
              </a:ext>
            </a:extLst>
          </p:cNvPr>
          <p:cNvSpPr>
            <a:spLocks noGrp="1"/>
          </p:cNvSpPr>
          <p:nvPr>
            <p:ph type="pic" sz="quarter" idx="22"/>
          </p:nvPr>
        </p:nvSpPr>
        <p:spPr>
          <a:xfrm>
            <a:off x="10463065" y="3346575"/>
            <a:ext cx="1184400" cy="1184400"/>
          </a:xfr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21E1C2C8-4790-21AB-D95A-92CA8FA8C069}"/>
              </a:ext>
            </a:extLst>
          </p:cNvPr>
          <p:cNvSpPr>
            <a:spLocks noGrp="1"/>
          </p:cNvSpPr>
          <p:nvPr>
            <p:ph type="title"/>
          </p:nvPr>
        </p:nvSpPr>
        <p:spPr>
          <a:xfrm>
            <a:off x="371475" y="359944"/>
            <a:ext cx="11518423" cy="701501"/>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761C70-B041-4A23-4BCB-F5CB4E9443EB}"/>
              </a:ext>
            </a:extLst>
          </p:cNvPr>
          <p:cNvSpPr>
            <a:spLocks noGrp="1"/>
          </p:cNvSpPr>
          <p:nvPr>
            <p:ph type="dt" sz="half" idx="10"/>
          </p:nvPr>
        </p:nvSpPr>
        <p:spPr/>
        <p:txBody>
          <a:bodyPr/>
          <a:lstStyle/>
          <a:p>
            <a:fld id="{2E6EF22D-7DBE-4099-99F0-B83DD9779912}" type="datetimeFigureOut">
              <a:rPr lang="en-GB" smtClean="0"/>
              <a:pPr/>
              <a:t>24/09/2026</a:t>
            </a:fld>
            <a:endParaRPr lang="en-GB"/>
          </a:p>
        </p:txBody>
      </p:sp>
      <p:sp>
        <p:nvSpPr>
          <p:cNvPr id="4" name="Footer Placeholder 3">
            <a:extLst>
              <a:ext uri="{FF2B5EF4-FFF2-40B4-BE49-F238E27FC236}">
                <a16:creationId xmlns:a16="http://schemas.microsoft.com/office/drawing/2014/main" id="{4D52B300-B434-691D-3D76-E4AF774AA4F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EC6692B-927B-4B22-9C5F-35CB3A5ACA82}"/>
              </a:ext>
            </a:extLst>
          </p:cNvPr>
          <p:cNvSpPr>
            <a:spLocks noGrp="1"/>
          </p:cNvSpPr>
          <p:nvPr>
            <p:ph type="sldNum" sz="quarter" idx="12"/>
          </p:nvPr>
        </p:nvSpPr>
        <p:spPr/>
        <p:txBody>
          <a:bodyPr/>
          <a:lstStyle/>
          <a:p>
            <a:fld id="{6623F64F-6692-49A2-80FF-3D660AAAEE7A}" type="slidenum">
              <a:rPr lang="en-GB" smtClean="0"/>
              <a:pPr/>
              <a:t>‹#›</a:t>
            </a:fld>
            <a:endParaRPr lang="en-GB"/>
          </a:p>
        </p:txBody>
      </p:sp>
      <p:cxnSp>
        <p:nvCxnSpPr>
          <p:cNvPr id="21" name="Straight Connector 20">
            <a:extLst>
              <a:ext uri="{FF2B5EF4-FFF2-40B4-BE49-F238E27FC236}">
                <a16:creationId xmlns:a16="http://schemas.microsoft.com/office/drawing/2014/main" id="{9C8CFFC5-56C6-267B-E772-EFDE38E880EE}"/>
              </a:ext>
            </a:extLst>
          </p:cNvPr>
          <p:cNvCxnSpPr>
            <a:cxnSpLocks/>
          </p:cNvCxnSpPr>
          <p:nvPr userDrawn="1"/>
        </p:nvCxnSpPr>
        <p:spPr>
          <a:xfrm>
            <a:off x="382866" y="2415546"/>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2C87480-7EC0-E06B-80CE-A5E61F866A2B}"/>
              </a:ext>
            </a:extLst>
          </p:cNvPr>
          <p:cNvCxnSpPr>
            <a:cxnSpLocks/>
          </p:cNvCxnSpPr>
          <p:nvPr userDrawn="1"/>
        </p:nvCxnSpPr>
        <p:spPr>
          <a:xfrm>
            <a:off x="2893461" y="2415546"/>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E5449B5-F0DD-5201-E55C-9CC82C0210E2}"/>
              </a:ext>
            </a:extLst>
          </p:cNvPr>
          <p:cNvCxnSpPr>
            <a:cxnSpLocks/>
          </p:cNvCxnSpPr>
          <p:nvPr userDrawn="1"/>
        </p:nvCxnSpPr>
        <p:spPr>
          <a:xfrm>
            <a:off x="5302129" y="2415546"/>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6C37246-3AD9-B2AC-76D9-17FDAD4B05C9}"/>
              </a:ext>
            </a:extLst>
          </p:cNvPr>
          <p:cNvCxnSpPr>
            <a:cxnSpLocks/>
          </p:cNvCxnSpPr>
          <p:nvPr userDrawn="1"/>
        </p:nvCxnSpPr>
        <p:spPr>
          <a:xfrm>
            <a:off x="7766244" y="2415546"/>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71A764D-3E43-45CC-0191-A353558094A7}"/>
              </a:ext>
            </a:extLst>
          </p:cNvPr>
          <p:cNvCxnSpPr>
            <a:cxnSpLocks/>
          </p:cNvCxnSpPr>
          <p:nvPr userDrawn="1"/>
        </p:nvCxnSpPr>
        <p:spPr>
          <a:xfrm>
            <a:off x="10220687" y="2415546"/>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39FA8FC-3DAD-0365-DCC6-0F32E87173AA}"/>
              </a:ext>
            </a:extLst>
          </p:cNvPr>
          <p:cNvCxnSpPr>
            <a:cxnSpLocks/>
          </p:cNvCxnSpPr>
          <p:nvPr userDrawn="1"/>
        </p:nvCxnSpPr>
        <p:spPr>
          <a:xfrm>
            <a:off x="2898438" y="4629949"/>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4215D00-4EC5-ED6C-6901-9C80C4842851}"/>
              </a:ext>
            </a:extLst>
          </p:cNvPr>
          <p:cNvCxnSpPr>
            <a:cxnSpLocks/>
          </p:cNvCxnSpPr>
          <p:nvPr userDrawn="1"/>
        </p:nvCxnSpPr>
        <p:spPr>
          <a:xfrm>
            <a:off x="5327145" y="4629949"/>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04CDA88-7F72-6884-E098-8EF2A6E29414}"/>
              </a:ext>
            </a:extLst>
          </p:cNvPr>
          <p:cNvCxnSpPr>
            <a:cxnSpLocks/>
          </p:cNvCxnSpPr>
          <p:nvPr userDrawn="1"/>
        </p:nvCxnSpPr>
        <p:spPr>
          <a:xfrm>
            <a:off x="10263495" y="4629949"/>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279A4DB-0427-0A66-AF0B-093378DC095E}"/>
              </a:ext>
            </a:extLst>
          </p:cNvPr>
          <p:cNvCxnSpPr>
            <a:cxnSpLocks/>
          </p:cNvCxnSpPr>
          <p:nvPr userDrawn="1"/>
        </p:nvCxnSpPr>
        <p:spPr>
          <a:xfrm>
            <a:off x="7803150" y="4624675"/>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9D02220-F018-1969-3164-6BFF4EA1B235}"/>
              </a:ext>
            </a:extLst>
          </p:cNvPr>
          <p:cNvCxnSpPr>
            <a:cxnSpLocks/>
          </p:cNvCxnSpPr>
          <p:nvPr userDrawn="1"/>
        </p:nvCxnSpPr>
        <p:spPr>
          <a:xfrm>
            <a:off x="484036" y="4647739"/>
            <a:ext cx="1626404"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71" name="Text Placeholder 6">
            <a:extLst>
              <a:ext uri="{FF2B5EF4-FFF2-40B4-BE49-F238E27FC236}">
                <a16:creationId xmlns:a16="http://schemas.microsoft.com/office/drawing/2014/main" id="{19EADE65-C122-EB2C-19EB-19D10330B91B}"/>
              </a:ext>
            </a:extLst>
          </p:cNvPr>
          <p:cNvSpPr>
            <a:spLocks noGrp="1"/>
          </p:cNvSpPr>
          <p:nvPr>
            <p:ph type="body" sz="quarter" idx="33" hasCustomPrompt="1"/>
          </p:nvPr>
        </p:nvSpPr>
        <p:spPr>
          <a:xfrm>
            <a:off x="342843" y="2428621"/>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3" name="Text Placeholder 6">
            <a:extLst>
              <a:ext uri="{FF2B5EF4-FFF2-40B4-BE49-F238E27FC236}">
                <a16:creationId xmlns:a16="http://schemas.microsoft.com/office/drawing/2014/main" id="{CB9D182C-F076-5175-7385-DE48C8E9FF5A}"/>
              </a:ext>
            </a:extLst>
          </p:cNvPr>
          <p:cNvSpPr>
            <a:spLocks noGrp="1"/>
          </p:cNvSpPr>
          <p:nvPr>
            <p:ph type="body" sz="quarter" idx="35" hasCustomPrompt="1"/>
          </p:nvPr>
        </p:nvSpPr>
        <p:spPr>
          <a:xfrm>
            <a:off x="5226317" y="2428621"/>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4" name="Text Placeholder 6">
            <a:extLst>
              <a:ext uri="{FF2B5EF4-FFF2-40B4-BE49-F238E27FC236}">
                <a16:creationId xmlns:a16="http://schemas.microsoft.com/office/drawing/2014/main" id="{88730061-9A2D-BBD8-79B7-3F41D535AE99}"/>
              </a:ext>
            </a:extLst>
          </p:cNvPr>
          <p:cNvSpPr>
            <a:spLocks noGrp="1"/>
          </p:cNvSpPr>
          <p:nvPr>
            <p:ph type="body" sz="quarter" idx="36" hasCustomPrompt="1"/>
          </p:nvPr>
        </p:nvSpPr>
        <p:spPr>
          <a:xfrm>
            <a:off x="7729449" y="2428621"/>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5" name="Text Placeholder 6">
            <a:extLst>
              <a:ext uri="{FF2B5EF4-FFF2-40B4-BE49-F238E27FC236}">
                <a16:creationId xmlns:a16="http://schemas.microsoft.com/office/drawing/2014/main" id="{97C1F9A3-D059-7259-C0FB-DF8D338811A8}"/>
              </a:ext>
            </a:extLst>
          </p:cNvPr>
          <p:cNvSpPr>
            <a:spLocks noGrp="1"/>
          </p:cNvSpPr>
          <p:nvPr>
            <p:ph type="body" sz="quarter" idx="37" hasCustomPrompt="1"/>
          </p:nvPr>
        </p:nvSpPr>
        <p:spPr>
          <a:xfrm>
            <a:off x="10170273" y="2428621"/>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6" name="Text Placeholder 6">
            <a:extLst>
              <a:ext uri="{FF2B5EF4-FFF2-40B4-BE49-F238E27FC236}">
                <a16:creationId xmlns:a16="http://schemas.microsoft.com/office/drawing/2014/main" id="{B6A037C9-0C42-CE2B-896B-AF6B848B534A}"/>
              </a:ext>
            </a:extLst>
          </p:cNvPr>
          <p:cNvSpPr>
            <a:spLocks noGrp="1"/>
          </p:cNvSpPr>
          <p:nvPr>
            <p:ph type="body" sz="quarter" idx="38" hasCustomPrompt="1"/>
          </p:nvPr>
        </p:nvSpPr>
        <p:spPr>
          <a:xfrm>
            <a:off x="2792633" y="4654203"/>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7" name="Text Placeholder 6">
            <a:extLst>
              <a:ext uri="{FF2B5EF4-FFF2-40B4-BE49-F238E27FC236}">
                <a16:creationId xmlns:a16="http://schemas.microsoft.com/office/drawing/2014/main" id="{D83EABD8-8716-2269-4367-B8B667FDE791}"/>
              </a:ext>
            </a:extLst>
          </p:cNvPr>
          <p:cNvSpPr>
            <a:spLocks noGrp="1"/>
          </p:cNvSpPr>
          <p:nvPr>
            <p:ph type="body" sz="quarter" idx="39" hasCustomPrompt="1"/>
          </p:nvPr>
        </p:nvSpPr>
        <p:spPr>
          <a:xfrm>
            <a:off x="342843" y="4654203"/>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8" name="Text Placeholder 6">
            <a:extLst>
              <a:ext uri="{FF2B5EF4-FFF2-40B4-BE49-F238E27FC236}">
                <a16:creationId xmlns:a16="http://schemas.microsoft.com/office/drawing/2014/main" id="{EA92B77D-AE99-9AE0-42D8-2D2A16ED3C1D}"/>
              </a:ext>
            </a:extLst>
          </p:cNvPr>
          <p:cNvSpPr>
            <a:spLocks noGrp="1"/>
          </p:cNvSpPr>
          <p:nvPr>
            <p:ph type="body" sz="quarter" idx="40" hasCustomPrompt="1"/>
          </p:nvPr>
        </p:nvSpPr>
        <p:spPr>
          <a:xfrm>
            <a:off x="5226317" y="4654203"/>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79" name="Text Placeholder 6">
            <a:extLst>
              <a:ext uri="{FF2B5EF4-FFF2-40B4-BE49-F238E27FC236}">
                <a16:creationId xmlns:a16="http://schemas.microsoft.com/office/drawing/2014/main" id="{ADC7C694-3541-85F1-A4EC-DA4E64C5A090}"/>
              </a:ext>
            </a:extLst>
          </p:cNvPr>
          <p:cNvSpPr>
            <a:spLocks noGrp="1"/>
          </p:cNvSpPr>
          <p:nvPr>
            <p:ph type="body" sz="quarter" idx="41" hasCustomPrompt="1"/>
          </p:nvPr>
        </p:nvSpPr>
        <p:spPr>
          <a:xfrm>
            <a:off x="7729449" y="4654203"/>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
        <p:nvSpPr>
          <p:cNvPr id="80" name="Text Placeholder 6">
            <a:extLst>
              <a:ext uri="{FF2B5EF4-FFF2-40B4-BE49-F238E27FC236}">
                <a16:creationId xmlns:a16="http://schemas.microsoft.com/office/drawing/2014/main" id="{B724C0B8-9B99-F1BB-62EB-0C571FF3E752}"/>
              </a:ext>
            </a:extLst>
          </p:cNvPr>
          <p:cNvSpPr>
            <a:spLocks noGrp="1"/>
          </p:cNvSpPr>
          <p:nvPr>
            <p:ph type="body" sz="quarter" idx="42" hasCustomPrompt="1"/>
          </p:nvPr>
        </p:nvSpPr>
        <p:spPr>
          <a:xfrm>
            <a:off x="10170273" y="4654203"/>
            <a:ext cx="1727232" cy="812103"/>
          </a:xfrm>
        </p:spPr>
        <p:txBody>
          <a:bodyPr>
            <a:normAutofit/>
          </a:bodyPr>
          <a:lstStyle>
            <a:lvl1pPr marL="0" indent="0">
              <a:spcBef>
                <a:spcPts val="200"/>
              </a:spcBef>
              <a:buFont typeface="Arial" panose="020B0604020202020204" pitchFamily="34" charset="0"/>
              <a:buNone/>
              <a:defRPr sz="1100" b="0">
                <a:solidFill>
                  <a:schemeClr val="tx1"/>
                </a:solidFill>
              </a:defRPr>
            </a:lvl1pPr>
            <a:lvl2pPr marL="0" indent="0">
              <a:spcBef>
                <a:spcPts val="200"/>
              </a:spcBef>
              <a:buFont typeface="Arial" panose="020B0604020202020204" pitchFamily="34" charset="0"/>
              <a:buNone/>
              <a:defRPr sz="1100" b="0">
                <a:solidFill>
                  <a:schemeClr val="tx1"/>
                </a:solidFill>
              </a:defRPr>
            </a:lvl2pPr>
            <a:lvl3pPr>
              <a:defRPr sz="1200"/>
            </a:lvl3pPr>
            <a:lvl4pPr>
              <a:defRPr sz="1200"/>
            </a:lvl4pPr>
          </a:lstStyle>
          <a:p>
            <a:pPr lvl="0"/>
            <a:r>
              <a:rPr lang="en-US"/>
              <a:t>Edit Master text</a:t>
            </a:r>
          </a:p>
          <a:p>
            <a:pPr lvl="1"/>
            <a:r>
              <a:rPr lang="en-US"/>
              <a:t>Second level</a:t>
            </a:r>
          </a:p>
        </p:txBody>
      </p:sp>
    </p:spTree>
    <p:extLst>
      <p:ext uri="{BB962C8B-B14F-4D97-AF65-F5344CB8AC3E}">
        <p14:creationId xmlns:p14="http://schemas.microsoft.com/office/powerpoint/2010/main" val="3779979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jpe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a:t>Click to edit </a:t>
            </a:r>
            <a:br>
              <a:rPr lang="en-US"/>
            </a:br>
            <a:r>
              <a:rPr lang="en-US"/>
              <a:t>Master title style</a:t>
            </a:r>
            <a:endParaRPr lang="en-GB"/>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24/09/2026</a:t>
            </a:fld>
            <a:endParaRPr lang="en-GB"/>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ustDataLst>
      <p:tags r:id="rId34"/>
    </p:custDataLst>
    <p:extLst>
      <p:ext uri="{BB962C8B-B14F-4D97-AF65-F5344CB8AC3E}">
        <p14:creationId xmlns:p14="http://schemas.microsoft.com/office/powerpoint/2010/main" val="1581989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8F4DB59-E476-DFC8-944D-324DF50B2F7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prstGeom prst="rect">
            <a:avLst/>
          </a:prstGeom>
          <a:solidFill>
            <a:prstClr val="white">
              <a:lumMod val="85000"/>
            </a:prstClr>
          </a:solidFill>
          <a:ln>
            <a:noFill/>
          </a:ln>
        </p:spPr>
      </p:pic>
      <p:sp>
        <p:nvSpPr>
          <p:cNvPr id="10" name="Rectangle 9">
            <a:extLst>
              <a:ext uri="{FF2B5EF4-FFF2-40B4-BE49-F238E27FC236}">
                <a16:creationId xmlns:a16="http://schemas.microsoft.com/office/drawing/2014/main" id="{2BCB626D-B452-0EA6-E94D-9D9721E21EE4}"/>
              </a:ext>
            </a:extLst>
          </p:cNvPr>
          <p:cNvSpPr/>
          <p:nvPr/>
        </p:nvSpPr>
        <p:spPr>
          <a:xfrm>
            <a:off x="0" y="0"/>
            <a:ext cx="11340445" cy="6857321"/>
          </a:xfrm>
          <a:prstGeom prst="rect">
            <a:avLst/>
          </a:prstGeom>
          <a:gradFill flip="none" rotWithShape="1">
            <a:gsLst>
              <a:gs pos="30000">
                <a:srgbClr val="000000">
                  <a:alpha val="50000"/>
                </a:srgbClr>
              </a:gs>
              <a:gs pos="56000">
                <a:schemeClr val="bg1">
                  <a:alpha val="3000"/>
                  <a:lumMod val="2200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highlight>
                <a:srgbClr val="FFFF00"/>
              </a:highlight>
              <a:uLnTx/>
              <a:uFillTx/>
              <a:latin typeface="Arial"/>
              <a:ea typeface="+mn-ea"/>
              <a:cs typeface="+mn-cs"/>
            </a:endParaRPr>
          </a:p>
        </p:txBody>
      </p:sp>
      <p:sp>
        <p:nvSpPr>
          <p:cNvPr id="3" name="Title 2">
            <a:extLst>
              <a:ext uri="{FF2B5EF4-FFF2-40B4-BE49-F238E27FC236}">
                <a16:creationId xmlns:a16="http://schemas.microsoft.com/office/drawing/2014/main" id="{8CF93891-29D0-4E7A-6336-401063814000}"/>
              </a:ext>
            </a:extLst>
          </p:cNvPr>
          <p:cNvSpPr>
            <a:spLocks noGrp="1"/>
          </p:cNvSpPr>
          <p:nvPr>
            <p:ph type="ctrTitle"/>
          </p:nvPr>
        </p:nvSpPr>
        <p:spPr/>
        <p:txBody>
          <a:bodyPr/>
          <a:lstStyle/>
          <a:p>
            <a:r>
              <a:rPr lang="en-GB"/>
              <a:t>The Growth Gap</a:t>
            </a:r>
            <a:br>
              <a:rPr lang="en-GB"/>
            </a:br>
            <a:endParaRPr lang="en-GB"/>
          </a:p>
        </p:txBody>
      </p:sp>
      <p:sp>
        <p:nvSpPr>
          <p:cNvPr id="8" name="TextBox 7">
            <a:extLst>
              <a:ext uri="{FF2B5EF4-FFF2-40B4-BE49-F238E27FC236}">
                <a16:creationId xmlns:a16="http://schemas.microsoft.com/office/drawing/2014/main" id="{C811424A-81EB-810B-6C82-1A1134764FA7}"/>
              </a:ext>
            </a:extLst>
          </p:cNvPr>
          <p:cNvSpPr txBox="1"/>
          <p:nvPr/>
        </p:nvSpPr>
        <p:spPr>
          <a:xfrm rot="16200000">
            <a:off x="10486929" y="4324278"/>
            <a:ext cx="298249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prstClr val="white"/>
                </a:solidFill>
                <a:effectLst/>
                <a:uLnTx/>
                <a:uFillTx/>
                <a:latin typeface="Arial"/>
                <a:ea typeface="+mn-ea"/>
                <a:cs typeface="+mn-cs"/>
              </a:rPr>
              <a:t>Quilter – Money Needs a Plan</a:t>
            </a:r>
            <a:endParaRPr kumimoji="0" lang="en-GB" sz="1000" b="0" i="0" u="none" strike="noStrike" kern="1200" cap="none" spc="0" normalizeH="0" baseline="0" noProof="0" dirty="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6518822E-A97A-394C-2A99-F161121DB3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75931" y="6069537"/>
            <a:ext cx="1618438" cy="681207"/>
          </a:xfrm>
          <a:prstGeom prst="rect">
            <a:avLst/>
          </a:prstGeom>
        </p:spPr>
      </p:pic>
    </p:spTree>
    <p:extLst>
      <p:ext uri="{BB962C8B-B14F-4D97-AF65-F5344CB8AC3E}">
        <p14:creationId xmlns:p14="http://schemas.microsoft.com/office/powerpoint/2010/main" val="320080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E37D5-96D7-268A-1317-374735ED1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33DB77-7033-1646-CFF9-01EE6FC2DF9A}"/>
              </a:ext>
            </a:extLst>
          </p:cNvPr>
          <p:cNvSpPr>
            <a:spLocks noGrp="1"/>
          </p:cNvSpPr>
          <p:nvPr>
            <p:ph type="title"/>
          </p:nvPr>
        </p:nvSpPr>
        <p:spPr/>
        <p:txBody>
          <a:bodyPr/>
          <a:lstStyle/>
          <a:p>
            <a:r>
              <a:rPr lang="en-US"/>
              <a:t>Most businesses never reach their profitable ceiling</a:t>
            </a:r>
            <a:br>
              <a:rPr lang="en-US"/>
            </a:br>
            <a:endParaRPr lang="en-GB"/>
          </a:p>
        </p:txBody>
      </p:sp>
      <p:sp>
        <p:nvSpPr>
          <p:cNvPr id="4" name="Text Placeholder 3">
            <a:extLst>
              <a:ext uri="{FF2B5EF4-FFF2-40B4-BE49-F238E27FC236}">
                <a16:creationId xmlns:a16="http://schemas.microsoft.com/office/drawing/2014/main" id="{B91BC04F-B234-A577-A236-17D0D81E7BE6}"/>
              </a:ext>
            </a:extLst>
          </p:cNvPr>
          <p:cNvSpPr>
            <a:spLocks noGrp="1"/>
          </p:cNvSpPr>
          <p:nvPr>
            <p:ph type="body" sz="quarter" idx="15"/>
          </p:nvPr>
        </p:nvSpPr>
        <p:spPr/>
        <p:txBody>
          <a:bodyPr/>
          <a:lstStyle/>
          <a:p>
            <a:r>
              <a:rPr lang="en-US"/>
              <a:t>Source: The Growth Gap, Thinkbox / WPP Media UK, 2026.</a:t>
            </a:r>
          </a:p>
          <a:p>
            <a:endParaRPr lang="en-GB"/>
          </a:p>
        </p:txBody>
      </p:sp>
      <p:graphicFrame>
        <p:nvGraphicFramePr>
          <p:cNvPr id="14" name="Content Placeholder 13">
            <a:extLst>
              <a:ext uri="{FF2B5EF4-FFF2-40B4-BE49-F238E27FC236}">
                <a16:creationId xmlns:a16="http://schemas.microsoft.com/office/drawing/2014/main" id="{23DDD2DB-1C32-401B-3692-0CBB8E763C80}"/>
              </a:ext>
            </a:extLst>
          </p:cNvPr>
          <p:cNvGraphicFramePr>
            <a:graphicFrameLocks noGrp="1"/>
          </p:cNvGraphicFramePr>
          <p:nvPr>
            <p:ph sz="quarter" idx="14"/>
          </p:nvPr>
        </p:nvGraphicFramePr>
        <p:xfrm>
          <a:off x="379413" y="1614488"/>
          <a:ext cx="11295062" cy="3651250"/>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Straight Arrow Connector 14">
            <a:extLst>
              <a:ext uri="{FF2B5EF4-FFF2-40B4-BE49-F238E27FC236}">
                <a16:creationId xmlns:a16="http://schemas.microsoft.com/office/drawing/2014/main" id="{2278F7FD-A6F1-1882-F4DC-7E68CD38C612}"/>
              </a:ext>
            </a:extLst>
          </p:cNvPr>
          <p:cNvCxnSpPr>
            <a:cxnSpLocks/>
          </p:cNvCxnSpPr>
          <p:nvPr/>
        </p:nvCxnSpPr>
        <p:spPr>
          <a:xfrm>
            <a:off x="4297349" y="3199261"/>
            <a:ext cx="2739555" cy="0"/>
          </a:xfrm>
          <a:prstGeom prst="straightConnector1">
            <a:avLst/>
          </a:prstGeom>
          <a:ln w="19050">
            <a:solidFill>
              <a:schemeClr val="accent3"/>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18FFADE-C98F-58B4-7BA4-85D150FA6A73}"/>
              </a:ext>
            </a:extLst>
          </p:cNvPr>
          <p:cNvCxnSpPr>
            <a:cxnSpLocks/>
          </p:cNvCxnSpPr>
          <p:nvPr/>
        </p:nvCxnSpPr>
        <p:spPr>
          <a:xfrm flipV="1">
            <a:off x="7051207" y="2777925"/>
            <a:ext cx="0" cy="421336"/>
          </a:xfrm>
          <a:prstGeom prst="straightConnector1">
            <a:avLst/>
          </a:prstGeom>
          <a:ln w="19050">
            <a:solidFill>
              <a:schemeClr val="accent3"/>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37AE94A-555B-E5EB-BD89-5756B87D1A0F}"/>
              </a:ext>
            </a:extLst>
          </p:cNvPr>
          <p:cNvSpPr txBox="1"/>
          <p:nvPr/>
        </p:nvSpPr>
        <p:spPr>
          <a:xfrm>
            <a:off x="7204130" y="2777925"/>
            <a:ext cx="1847103" cy="447302"/>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1" i="0" u="none" strike="noStrike" kern="1200" cap="none" spc="0" normalizeH="0" baseline="0" noProof="1">
                <a:ln>
                  <a:noFill/>
                </a:ln>
                <a:solidFill>
                  <a:srgbClr val="766ACE"/>
                </a:solidFill>
                <a:effectLst/>
                <a:uLnTx/>
                <a:uFillTx/>
                <a:latin typeface="Arial"/>
                <a:ea typeface="+mn-ea"/>
                <a:cs typeface="+mn-cs"/>
              </a:rPr>
              <a:t>Headroom</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1">
                <a:ln>
                  <a:noFill/>
                </a:ln>
                <a:solidFill>
                  <a:srgbClr val="766ACE"/>
                </a:solidFill>
                <a:effectLst/>
                <a:uLnTx/>
                <a:uFillTx/>
                <a:latin typeface="Arial"/>
                <a:ea typeface="+mn-ea"/>
                <a:cs typeface="+mn-cs"/>
              </a:rPr>
              <a:t>Difference between current spend &amp; saturation</a:t>
            </a:r>
          </a:p>
        </p:txBody>
      </p:sp>
      <p:sp>
        <p:nvSpPr>
          <p:cNvPr id="20" name="TextBox 19">
            <a:extLst>
              <a:ext uri="{FF2B5EF4-FFF2-40B4-BE49-F238E27FC236}">
                <a16:creationId xmlns:a16="http://schemas.microsoft.com/office/drawing/2014/main" id="{4E32EA12-0C0D-EAD2-1560-00E545AA46AD}"/>
              </a:ext>
            </a:extLst>
          </p:cNvPr>
          <p:cNvSpPr txBox="1"/>
          <p:nvPr/>
        </p:nvSpPr>
        <p:spPr>
          <a:xfrm>
            <a:off x="4100202" y="3887667"/>
            <a:ext cx="2936702" cy="292837"/>
          </a:xfrm>
          <a:prstGeom prst="rect">
            <a:avLst/>
          </a:prstGeom>
          <a:noFill/>
        </p:spPr>
        <p:txBody>
          <a:bodyPr wrap="none" lIns="0" tIns="0" rIns="0" bIns="0" rtlCol="0">
            <a:spAutoFit/>
          </a:bodyPr>
          <a:lstStyle/>
          <a:p>
            <a:pPr marL="0" marR="0" lvl="0" indent="0" algn="r" defTabSz="914400" rtl="0" eaLnBrk="1" fontAlgn="auto" latinLnBrk="0" hangingPunct="1">
              <a:lnSpc>
                <a:spcPct val="110000"/>
              </a:lnSpc>
              <a:spcBef>
                <a:spcPts val="0"/>
              </a:spcBef>
              <a:spcAft>
                <a:spcPts val="0"/>
              </a:spcAft>
              <a:buClrTx/>
              <a:buSzTx/>
              <a:buFontTx/>
              <a:buNone/>
              <a:tabLst/>
              <a:defRPr/>
            </a:pPr>
            <a:r>
              <a:rPr kumimoji="0" lang="en-GB" sz="900" b="1" i="0" u="none" strike="noStrike" kern="1200" cap="none" spc="0" normalizeH="0" baseline="0" noProof="1">
                <a:ln>
                  <a:noFill/>
                </a:ln>
                <a:solidFill>
                  <a:srgbClr val="0069B4">
                    <a:lumMod val="60000"/>
                    <a:lumOff val="40000"/>
                  </a:srgbClr>
                </a:solidFill>
                <a:effectLst/>
                <a:uLnTx/>
                <a:uFillTx/>
                <a:latin typeface="Arial"/>
                <a:ea typeface="+mn-ea"/>
                <a:cs typeface="+mn-cs"/>
              </a:rPr>
              <a:t>Saturation</a:t>
            </a:r>
          </a:p>
          <a:p>
            <a:pPr marL="0" marR="0" lvl="0" indent="0" algn="r"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1">
                <a:ln>
                  <a:noFill/>
                </a:ln>
                <a:solidFill>
                  <a:srgbClr val="0069B4">
                    <a:lumMod val="60000"/>
                    <a:lumOff val="40000"/>
                  </a:srgbClr>
                </a:solidFill>
                <a:effectLst/>
                <a:uLnTx/>
                <a:uFillTx/>
                <a:latin typeface="Arial"/>
                <a:ea typeface="+mn-ea"/>
                <a:cs typeface="+mn-cs"/>
              </a:rPr>
              <a:t>Point at which £1 additional spend doesn’t return £1 profit</a:t>
            </a:r>
          </a:p>
        </p:txBody>
      </p:sp>
      <p:sp>
        <p:nvSpPr>
          <p:cNvPr id="21" name="TextBox 20">
            <a:extLst>
              <a:ext uri="{FF2B5EF4-FFF2-40B4-BE49-F238E27FC236}">
                <a16:creationId xmlns:a16="http://schemas.microsoft.com/office/drawing/2014/main" id="{C144CA2D-70A0-3A55-DE8D-FC9727C4E218}"/>
              </a:ext>
            </a:extLst>
          </p:cNvPr>
          <p:cNvSpPr txBox="1"/>
          <p:nvPr/>
        </p:nvSpPr>
        <p:spPr>
          <a:xfrm>
            <a:off x="9638581" y="4036201"/>
            <a:ext cx="1194693" cy="447302"/>
          </a:xfrm>
          <a:prstGeom prst="rect">
            <a:avLst/>
          </a:prstGeom>
          <a:noFill/>
        </p:spPr>
        <p:txBody>
          <a:bodyPr wrap="square" lIns="0" tIns="0" rIns="0" bIns="0" rtlCol="0">
            <a:spAutoFit/>
          </a:bodyPr>
          <a:lstStyle/>
          <a:p>
            <a:pPr marL="0" marR="0" lvl="0" indent="0" algn="r" defTabSz="914400" rtl="0" eaLnBrk="1" fontAlgn="auto" latinLnBrk="0" hangingPunct="1">
              <a:lnSpc>
                <a:spcPct val="110000"/>
              </a:lnSpc>
              <a:spcBef>
                <a:spcPts val="0"/>
              </a:spcBef>
              <a:spcAft>
                <a:spcPts val="0"/>
              </a:spcAft>
              <a:buClrTx/>
              <a:buSzTx/>
              <a:buFontTx/>
              <a:buNone/>
              <a:tabLst/>
              <a:defRPr/>
            </a:pPr>
            <a:r>
              <a:rPr kumimoji="0" lang="en-GB" sz="900" b="1" i="0" u="none" strike="noStrike" kern="1200" cap="none" spc="0" normalizeH="0" baseline="0" noProof="1">
                <a:ln>
                  <a:noFill/>
                </a:ln>
                <a:solidFill>
                  <a:srgbClr val="93C039"/>
                </a:solidFill>
                <a:effectLst/>
                <a:uLnTx/>
                <a:uFillTx/>
                <a:latin typeface="Arial"/>
                <a:ea typeface="+mn-ea"/>
                <a:cs typeface="+mn-cs"/>
              </a:rPr>
              <a:t>Marginal ROI</a:t>
            </a:r>
          </a:p>
          <a:p>
            <a:pPr marL="0" marR="0" lvl="0" indent="0" algn="r"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1">
                <a:ln>
                  <a:noFill/>
                </a:ln>
                <a:solidFill>
                  <a:srgbClr val="93C039"/>
                </a:solidFill>
                <a:effectLst/>
                <a:uLnTx/>
                <a:uFillTx/>
                <a:latin typeface="Arial"/>
                <a:ea typeface="+mn-ea"/>
                <a:cs typeface="+mn-cs"/>
              </a:rPr>
              <a:t>Incremental return / incremental spend</a:t>
            </a:r>
          </a:p>
        </p:txBody>
      </p:sp>
      <p:sp>
        <p:nvSpPr>
          <p:cNvPr id="22" name="TextBox 21">
            <a:extLst>
              <a:ext uri="{FF2B5EF4-FFF2-40B4-BE49-F238E27FC236}">
                <a16:creationId xmlns:a16="http://schemas.microsoft.com/office/drawing/2014/main" id="{027FE9F3-3226-7D44-4149-79874C66702D}"/>
              </a:ext>
            </a:extLst>
          </p:cNvPr>
          <p:cNvSpPr txBox="1"/>
          <p:nvPr/>
        </p:nvSpPr>
        <p:spPr>
          <a:xfrm>
            <a:off x="9582932" y="3440113"/>
            <a:ext cx="1250342" cy="292837"/>
          </a:xfrm>
          <a:prstGeom prst="rect">
            <a:avLst/>
          </a:prstGeom>
          <a:noFill/>
        </p:spPr>
        <p:txBody>
          <a:bodyPr wrap="none" lIns="0" tIns="0" rIns="0" bIns="0" rtlCol="0">
            <a:spAutoFit/>
          </a:bodyPr>
          <a:lstStyle/>
          <a:p>
            <a:pPr marL="0" marR="0" lvl="0" indent="0" algn="r" defTabSz="914400" rtl="0" eaLnBrk="1" fontAlgn="auto" latinLnBrk="0" hangingPunct="1">
              <a:lnSpc>
                <a:spcPct val="110000"/>
              </a:lnSpc>
              <a:spcBef>
                <a:spcPts val="0"/>
              </a:spcBef>
              <a:spcAft>
                <a:spcPts val="0"/>
              </a:spcAft>
              <a:buClrTx/>
              <a:buSzTx/>
              <a:buFontTx/>
              <a:buNone/>
              <a:tabLst/>
              <a:defRPr/>
            </a:pPr>
            <a:r>
              <a:rPr kumimoji="0" lang="en-GB" sz="900" b="1" i="0" u="none" strike="noStrike" kern="1200" cap="none" spc="0" normalizeH="0" baseline="0" noProof="1">
                <a:ln>
                  <a:noFill/>
                </a:ln>
                <a:solidFill>
                  <a:srgbClr val="EB7305"/>
                </a:solidFill>
                <a:effectLst/>
                <a:uLnTx/>
                <a:uFillTx/>
                <a:latin typeface="Arial"/>
                <a:ea typeface="+mn-ea"/>
                <a:cs typeface="+mn-cs"/>
              </a:rPr>
              <a:t>Average ROI</a:t>
            </a:r>
          </a:p>
          <a:p>
            <a:pPr marL="0" marR="0" lvl="0" indent="0" algn="r"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1">
                <a:ln>
                  <a:noFill/>
                </a:ln>
                <a:solidFill>
                  <a:srgbClr val="EB7305"/>
                </a:solidFill>
                <a:effectLst/>
                <a:uLnTx/>
                <a:uFillTx/>
                <a:latin typeface="Arial"/>
                <a:ea typeface="+mn-ea"/>
                <a:cs typeface="+mn-cs"/>
              </a:rPr>
              <a:t>Total return / total spend</a:t>
            </a:r>
          </a:p>
        </p:txBody>
      </p:sp>
      <p:sp>
        <p:nvSpPr>
          <p:cNvPr id="23" name="TextBox 22">
            <a:extLst>
              <a:ext uri="{FF2B5EF4-FFF2-40B4-BE49-F238E27FC236}">
                <a16:creationId xmlns:a16="http://schemas.microsoft.com/office/drawing/2014/main" id="{8449A857-F88D-0477-8A36-49FF8185B4ED}"/>
              </a:ext>
            </a:extLst>
          </p:cNvPr>
          <p:cNvSpPr txBox="1"/>
          <p:nvPr/>
        </p:nvSpPr>
        <p:spPr>
          <a:xfrm>
            <a:off x="9287979" y="2379824"/>
            <a:ext cx="1545295" cy="292837"/>
          </a:xfrm>
          <a:prstGeom prst="rect">
            <a:avLst/>
          </a:prstGeom>
          <a:noFill/>
        </p:spPr>
        <p:txBody>
          <a:bodyPr wrap="none" lIns="0" tIns="0" rIns="0" bIns="0" rtlCol="0">
            <a:spAutoFit/>
          </a:bodyPr>
          <a:lstStyle/>
          <a:p>
            <a:pPr marL="0" marR="0" lvl="0" indent="0" algn="r" defTabSz="914400" rtl="0" eaLnBrk="1" fontAlgn="auto" latinLnBrk="0" hangingPunct="1">
              <a:lnSpc>
                <a:spcPct val="110000"/>
              </a:lnSpc>
              <a:spcBef>
                <a:spcPts val="0"/>
              </a:spcBef>
              <a:spcAft>
                <a:spcPts val="0"/>
              </a:spcAft>
              <a:buClrTx/>
              <a:buSzTx/>
              <a:buFontTx/>
              <a:buNone/>
              <a:tabLst/>
              <a:defRPr/>
            </a:pPr>
            <a:r>
              <a:rPr kumimoji="0" lang="en-GB" sz="900" b="1" i="0" u="none" strike="noStrike" kern="1200" cap="none" spc="0" normalizeH="0" baseline="0" noProof="1">
                <a:ln>
                  <a:noFill/>
                </a:ln>
                <a:solidFill>
                  <a:srgbClr val="0069B4"/>
                </a:solidFill>
                <a:effectLst/>
                <a:uLnTx/>
                <a:uFillTx/>
                <a:latin typeface="Arial"/>
                <a:ea typeface="+mn-ea"/>
                <a:cs typeface="+mn-cs"/>
              </a:rPr>
              <a:t>Media driven profit</a:t>
            </a:r>
          </a:p>
          <a:p>
            <a:pPr marL="0" marR="0" lvl="0" indent="0" algn="r"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1">
                <a:ln>
                  <a:noFill/>
                </a:ln>
                <a:solidFill>
                  <a:srgbClr val="0069B4"/>
                </a:solidFill>
                <a:effectLst/>
                <a:uLnTx/>
                <a:uFillTx/>
                <a:latin typeface="Arial"/>
                <a:ea typeface="+mn-ea"/>
                <a:cs typeface="+mn-cs"/>
              </a:rPr>
              <a:t>Total return from media spend</a:t>
            </a:r>
          </a:p>
        </p:txBody>
      </p:sp>
    </p:spTree>
    <p:extLst>
      <p:ext uri="{BB962C8B-B14F-4D97-AF65-F5344CB8AC3E}">
        <p14:creationId xmlns:p14="http://schemas.microsoft.com/office/powerpoint/2010/main" val="180834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63E1E-5545-0766-079A-91120018389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98F50FE-29D1-6702-7992-42DCF0FDB28D}"/>
              </a:ext>
            </a:extLst>
          </p:cNvPr>
          <p:cNvSpPr>
            <a:spLocks noGrp="1"/>
          </p:cNvSpPr>
          <p:nvPr>
            <p:ph type="title"/>
          </p:nvPr>
        </p:nvSpPr>
        <p:spPr/>
        <p:txBody>
          <a:bodyPr/>
          <a:lstStyle/>
          <a:p>
            <a:r>
              <a:rPr lang="en-US"/>
              <a:t>On average, brands could double their investment and still generate a profitable return</a:t>
            </a:r>
            <a:endParaRPr lang="en-GB"/>
          </a:p>
        </p:txBody>
      </p:sp>
      <p:sp>
        <p:nvSpPr>
          <p:cNvPr id="6" name="Text Placeholder 5">
            <a:extLst>
              <a:ext uri="{FF2B5EF4-FFF2-40B4-BE49-F238E27FC236}">
                <a16:creationId xmlns:a16="http://schemas.microsoft.com/office/drawing/2014/main" id="{A7E07287-6304-9094-9092-0737C579D151}"/>
              </a:ext>
            </a:extLst>
          </p:cNvPr>
          <p:cNvSpPr>
            <a:spLocks noGrp="1"/>
          </p:cNvSpPr>
          <p:nvPr>
            <p:ph type="body" sz="quarter" idx="15"/>
          </p:nvPr>
        </p:nvSpPr>
        <p:spPr>
          <a:xfrm>
            <a:off x="377758" y="5365115"/>
            <a:ext cx="8673878" cy="304800"/>
          </a:xfrm>
        </p:spPr>
        <p:txBody>
          <a:bodyPr/>
          <a:lstStyle/>
          <a:p>
            <a:pPr>
              <a:spcBef>
                <a:spcPts val="0"/>
              </a:spcBef>
            </a:pPr>
            <a:r>
              <a:rPr lang="en-GB"/>
              <a:t>Source: </a:t>
            </a:r>
            <a:r>
              <a:rPr lang="en-US"/>
              <a:t>The Growth Gap, Thinkbox / WPP Media UK, 2026. </a:t>
            </a:r>
          </a:p>
          <a:p>
            <a:pPr>
              <a:spcBef>
                <a:spcPts val="0"/>
              </a:spcBef>
            </a:pPr>
            <a:r>
              <a:rPr lang="en-GB"/>
              <a:t>Media Mix Navigator (7,488 scenarios, covering 624 brands across 12 media budget levels)</a:t>
            </a:r>
          </a:p>
          <a:p>
            <a:pPr>
              <a:spcBef>
                <a:spcPts val="0"/>
              </a:spcBef>
            </a:pPr>
            <a:endParaRPr lang="en-GB"/>
          </a:p>
        </p:txBody>
      </p:sp>
      <p:graphicFrame>
        <p:nvGraphicFramePr>
          <p:cNvPr id="7" name="Chart 6">
            <a:extLst>
              <a:ext uri="{FF2B5EF4-FFF2-40B4-BE49-F238E27FC236}">
                <a16:creationId xmlns:a16="http://schemas.microsoft.com/office/drawing/2014/main" id="{57983059-5C3D-23ED-4CC7-6A914064CE38}"/>
              </a:ext>
            </a:extLst>
          </p:cNvPr>
          <p:cNvGraphicFramePr>
            <a:graphicFrameLocks/>
          </p:cNvGraphicFramePr>
          <p:nvPr/>
        </p:nvGraphicFramePr>
        <p:xfrm>
          <a:off x="69273" y="1501193"/>
          <a:ext cx="12053454" cy="3366366"/>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30B4A203-BAC8-D754-8502-2E3ED843E110}"/>
              </a:ext>
            </a:extLst>
          </p:cNvPr>
          <p:cNvSpPr/>
          <p:nvPr/>
        </p:nvSpPr>
        <p:spPr>
          <a:xfrm>
            <a:off x="849021"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+275%</a:t>
            </a:r>
          </a:p>
        </p:txBody>
      </p:sp>
      <p:sp>
        <p:nvSpPr>
          <p:cNvPr id="9" name="Rectangle 8">
            <a:extLst>
              <a:ext uri="{FF2B5EF4-FFF2-40B4-BE49-F238E27FC236}">
                <a16:creationId xmlns:a16="http://schemas.microsoft.com/office/drawing/2014/main" id="{843D9F09-8FA8-BFED-4EB7-9687B11C0241}"/>
              </a:ext>
            </a:extLst>
          </p:cNvPr>
          <p:cNvSpPr/>
          <p:nvPr/>
        </p:nvSpPr>
        <p:spPr>
          <a:xfrm>
            <a:off x="2446296"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+131%</a:t>
            </a:r>
          </a:p>
        </p:txBody>
      </p:sp>
      <p:sp>
        <p:nvSpPr>
          <p:cNvPr id="10" name="Rectangle 9">
            <a:extLst>
              <a:ext uri="{FF2B5EF4-FFF2-40B4-BE49-F238E27FC236}">
                <a16:creationId xmlns:a16="http://schemas.microsoft.com/office/drawing/2014/main" id="{53EBA02D-08BF-23D3-A826-B340EF15527D}"/>
              </a:ext>
            </a:extLst>
          </p:cNvPr>
          <p:cNvSpPr/>
          <p:nvPr/>
        </p:nvSpPr>
        <p:spPr>
          <a:xfrm>
            <a:off x="4043571"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+67%</a:t>
            </a:r>
          </a:p>
        </p:txBody>
      </p:sp>
      <p:sp>
        <p:nvSpPr>
          <p:cNvPr id="11" name="Rectangle 10">
            <a:extLst>
              <a:ext uri="{FF2B5EF4-FFF2-40B4-BE49-F238E27FC236}">
                <a16:creationId xmlns:a16="http://schemas.microsoft.com/office/drawing/2014/main" id="{82B4B503-0600-2C87-5F03-6E95E81B28E5}"/>
              </a:ext>
            </a:extLst>
          </p:cNvPr>
          <p:cNvSpPr/>
          <p:nvPr/>
        </p:nvSpPr>
        <p:spPr>
          <a:xfrm>
            <a:off x="5640846"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+0%</a:t>
            </a:r>
          </a:p>
        </p:txBody>
      </p:sp>
      <p:sp>
        <p:nvSpPr>
          <p:cNvPr id="12" name="Rectangle 11">
            <a:extLst>
              <a:ext uri="{FF2B5EF4-FFF2-40B4-BE49-F238E27FC236}">
                <a16:creationId xmlns:a16="http://schemas.microsoft.com/office/drawing/2014/main" id="{66D4EF24-6163-582A-5683-F12071F67925}"/>
              </a:ext>
            </a:extLst>
          </p:cNvPr>
          <p:cNvSpPr/>
          <p:nvPr/>
        </p:nvSpPr>
        <p:spPr>
          <a:xfrm>
            <a:off x="7238121"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-29%</a:t>
            </a:r>
          </a:p>
        </p:txBody>
      </p:sp>
      <p:sp>
        <p:nvSpPr>
          <p:cNvPr id="13" name="Rectangle 12">
            <a:extLst>
              <a:ext uri="{FF2B5EF4-FFF2-40B4-BE49-F238E27FC236}">
                <a16:creationId xmlns:a16="http://schemas.microsoft.com/office/drawing/2014/main" id="{5680F11D-CB45-4C50-DC00-A55ADE83F1D7}"/>
              </a:ext>
            </a:extLst>
          </p:cNvPr>
          <p:cNvSpPr/>
          <p:nvPr/>
        </p:nvSpPr>
        <p:spPr>
          <a:xfrm>
            <a:off x="8835396"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n/a</a:t>
            </a:r>
          </a:p>
        </p:txBody>
      </p:sp>
      <p:sp>
        <p:nvSpPr>
          <p:cNvPr id="14" name="Rectangle 13">
            <a:extLst>
              <a:ext uri="{FF2B5EF4-FFF2-40B4-BE49-F238E27FC236}">
                <a16:creationId xmlns:a16="http://schemas.microsoft.com/office/drawing/2014/main" id="{6BDCC746-90DF-0FE5-A2B3-DB4F4D70F4C6}"/>
              </a:ext>
            </a:extLst>
          </p:cNvPr>
          <p:cNvSpPr/>
          <p:nvPr/>
        </p:nvSpPr>
        <p:spPr>
          <a:xfrm>
            <a:off x="10432669" y="4673599"/>
            <a:ext cx="1560141"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4D4D"/>
                </a:solidFill>
                <a:effectLst/>
                <a:uLnTx/>
                <a:uFillTx/>
                <a:latin typeface="Arial"/>
                <a:ea typeface="+mn-ea"/>
                <a:cs typeface="+mn-cs"/>
              </a:rPr>
              <a:t>+100%</a:t>
            </a:r>
          </a:p>
        </p:txBody>
      </p:sp>
      <p:sp>
        <p:nvSpPr>
          <p:cNvPr id="15" name="TextBox 14">
            <a:extLst>
              <a:ext uri="{FF2B5EF4-FFF2-40B4-BE49-F238E27FC236}">
                <a16:creationId xmlns:a16="http://schemas.microsoft.com/office/drawing/2014/main" id="{3E8B4767-4449-39E5-17F7-2DC4E1B2BC41}"/>
              </a:ext>
            </a:extLst>
          </p:cNvPr>
          <p:cNvSpPr txBox="1"/>
          <p:nvPr/>
        </p:nvSpPr>
        <p:spPr>
          <a:xfrm>
            <a:off x="2805" y="4944299"/>
            <a:ext cx="815204" cy="174215"/>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0"/>
              </a:spcBef>
              <a:spcAft>
                <a:spcPts val="600"/>
              </a:spcAft>
              <a:buClrTx/>
              <a:buSzTx/>
              <a:buFontTx/>
              <a:buNone/>
              <a:tabLst/>
              <a:defRPr/>
            </a:pPr>
            <a:endParaRPr kumimoji="0" lang="en-GB" sz="1100" b="1" i="0" u="none" strike="noStrike" kern="1200" cap="none" spc="0" normalizeH="0" baseline="0" noProof="1">
              <a:ln>
                <a:noFill/>
              </a:ln>
              <a:solidFill>
                <a:srgbClr val="4D4D4D"/>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7B15986D-EC51-F167-7331-05A7C79EFEED}"/>
              </a:ext>
            </a:extLst>
          </p:cNvPr>
          <p:cNvSpPr/>
          <p:nvPr/>
        </p:nvSpPr>
        <p:spPr>
          <a:xfrm>
            <a:off x="69272" y="4673599"/>
            <a:ext cx="723335" cy="513775"/>
          </a:xfrm>
          <a:prstGeom prst="rect">
            <a:avLst/>
          </a:prstGeom>
          <a:solidFill>
            <a:srgbClr val="ECF1F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a:ln>
                  <a:noFill/>
                </a:ln>
                <a:solidFill>
                  <a:srgbClr val="4D4D4D"/>
                </a:solidFill>
                <a:effectLst/>
                <a:uLnTx/>
                <a:uFillTx/>
                <a:latin typeface="Arial"/>
                <a:ea typeface="+mn-ea"/>
                <a:cs typeface="+mn-cs"/>
              </a:rPr>
              <a:t>Headroom vs average</a:t>
            </a:r>
          </a:p>
        </p:txBody>
      </p:sp>
      <p:cxnSp>
        <p:nvCxnSpPr>
          <p:cNvPr id="3" name="Straight Connector 2">
            <a:extLst>
              <a:ext uri="{FF2B5EF4-FFF2-40B4-BE49-F238E27FC236}">
                <a16:creationId xmlns:a16="http://schemas.microsoft.com/office/drawing/2014/main" id="{36C78A01-DD74-2DCD-DAB9-DEC527B6370E}"/>
              </a:ext>
            </a:extLst>
          </p:cNvPr>
          <p:cNvCxnSpPr/>
          <p:nvPr/>
        </p:nvCxnSpPr>
        <p:spPr>
          <a:xfrm flipV="1">
            <a:off x="10395537" y="2001328"/>
            <a:ext cx="0" cy="2380890"/>
          </a:xfrm>
          <a:prstGeom prst="line">
            <a:avLst/>
          </a:prstGeom>
          <a:ln w="38100" cap="flat" cmpd="sng" algn="ctr">
            <a:solidFill>
              <a:schemeClr val="bg1">
                <a:lumMod val="65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934139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66B13-063A-37E0-5D7F-E298CC013648}"/>
              </a:ext>
            </a:extLst>
          </p:cNvPr>
          <p:cNvSpPr>
            <a:spLocks noGrp="1"/>
          </p:cNvSpPr>
          <p:nvPr>
            <p:ph type="title"/>
          </p:nvPr>
        </p:nvSpPr>
        <p:spPr/>
        <p:txBody>
          <a:bodyPr/>
          <a:lstStyle/>
          <a:p>
            <a:r>
              <a:rPr lang="en-US" dirty="0"/>
              <a:t>When your spend changes, how much of that effect ‘counts’ to this year’s number?</a:t>
            </a:r>
            <a:endParaRPr lang="en-GB" dirty="0"/>
          </a:p>
        </p:txBody>
      </p:sp>
      <p:graphicFrame>
        <p:nvGraphicFramePr>
          <p:cNvPr id="7" name="Content Placeholder 6">
            <a:extLst>
              <a:ext uri="{FF2B5EF4-FFF2-40B4-BE49-F238E27FC236}">
                <a16:creationId xmlns:a16="http://schemas.microsoft.com/office/drawing/2014/main" id="{AC9CC982-091D-2967-0EB9-1831B09C3646}"/>
              </a:ext>
            </a:extLst>
          </p:cNvPr>
          <p:cNvGraphicFramePr>
            <a:graphicFrameLocks noGrp="1"/>
          </p:cNvGraphicFramePr>
          <p:nvPr>
            <p:ph sz="quarter" idx="14"/>
          </p:nvPr>
        </p:nvGraphicFramePr>
        <p:xfrm>
          <a:off x="379413" y="1614488"/>
          <a:ext cx="8787600" cy="365125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3C4AF1D2-192A-565E-0692-10C31F3F0110}"/>
              </a:ext>
            </a:extLst>
          </p:cNvPr>
          <p:cNvSpPr>
            <a:spLocks noGrp="1"/>
          </p:cNvSpPr>
          <p:nvPr>
            <p:ph type="body" sz="quarter" idx="15"/>
          </p:nvPr>
        </p:nvSpPr>
        <p:spPr>
          <a:xfrm>
            <a:off x="377758" y="5365115"/>
            <a:ext cx="6388802" cy="304800"/>
          </a:xfrm>
        </p:spPr>
        <p:txBody>
          <a:bodyPr/>
          <a:lstStyle/>
          <a:p>
            <a:r>
              <a:rPr lang="en-GB" dirty="0"/>
              <a:t>Source: The Growth Gap, Thinkbox / WPP Media UK, 2026. Media Mix Navigator – WPP Media benchmarks</a:t>
            </a:r>
          </a:p>
          <a:p>
            <a:endParaRPr lang="en-GB" dirty="0"/>
          </a:p>
          <a:p>
            <a:endParaRPr lang="en-GB" dirty="0"/>
          </a:p>
        </p:txBody>
      </p:sp>
      <p:sp>
        <p:nvSpPr>
          <p:cNvPr id="8" name="Rectangle: Rounded Corners 7">
            <a:extLst>
              <a:ext uri="{FF2B5EF4-FFF2-40B4-BE49-F238E27FC236}">
                <a16:creationId xmlns:a16="http://schemas.microsoft.com/office/drawing/2014/main" id="{0152A638-6770-5BE1-4B5C-3D36B44952CA}"/>
              </a:ext>
            </a:extLst>
          </p:cNvPr>
          <p:cNvSpPr/>
          <p:nvPr/>
        </p:nvSpPr>
        <p:spPr>
          <a:xfrm>
            <a:off x="9446487" y="1662163"/>
            <a:ext cx="2148728" cy="9144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GB" sz="1100" b="0" i="0" u="none" strike="noStrike" kern="1200" cap="none" spc="0" normalizeH="0" baseline="0" noProof="1">
                <a:ln>
                  <a:noFill/>
                </a:ln>
                <a:solidFill>
                  <a:prstClr val="white"/>
                </a:solidFill>
                <a:effectLst/>
                <a:uLnTx/>
                <a:uFillTx/>
                <a:latin typeface="Arial"/>
                <a:ea typeface="+mn-ea"/>
                <a:cs typeface="+mn-cs"/>
              </a:rPr>
              <a:t>Spend in January</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GB" sz="1800" b="1" i="0" u="none" strike="noStrike" kern="1200" cap="none" spc="0" normalizeH="0" baseline="0" noProof="1">
                <a:ln>
                  <a:noFill/>
                </a:ln>
                <a:solidFill>
                  <a:prstClr val="white"/>
                </a:solidFill>
                <a:effectLst/>
                <a:uLnTx/>
                <a:uFillTx/>
                <a:latin typeface="Arial"/>
                <a:ea typeface="+mn-ea"/>
                <a:cs typeface="+mn-cs"/>
              </a:rPr>
              <a:t>36%</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1">
                <a:ln>
                  <a:noFill/>
                </a:ln>
                <a:solidFill>
                  <a:prstClr val="white"/>
                </a:solidFill>
                <a:effectLst/>
                <a:uLnTx/>
                <a:uFillTx/>
                <a:latin typeface="Arial"/>
                <a:ea typeface="+mn-ea"/>
                <a:cs typeface="+mn-cs"/>
              </a:rPr>
              <a:t>Sustained effect delivered in-year</a:t>
            </a:r>
          </a:p>
        </p:txBody>
      </p:sp>
      <p:sp>
        <p:nvSpPr>
          <p:cNvPr id="9" name="Rectangle: Rounded Corners 8">
            <a:extLst>
              <a:ext uri="{FF2B5EF4-FFF2-40B4-BE49-F238E27FC236}">
                <a16:creationId xmlns:a16="http://schemas.microsoft.com/office/drawing/2014/main" id="{1C469FF3-7AFF-40B8-CED0-076E6BC0EEB4}"/>
              </a:ext>
            </a:extLst>
          </p:cNvPr>
          <p:cNvSpPr/>
          <p:nvPr/>
        </p:nvSpPr>
        <p:spPr>
          <a:xfrm>
            <a:off x="9446487" y="2698700"/>
            <a:ext cx="2148728" cy="914400"/>
          </a:xfrm>
          <a:prstGeom prst="roundRect">
            <a:avLst/>
          </a:prstGeom>
          <a:solidFill>
            <a:srgbClr val="0070C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GB" sz="1100" b="0" i="0" u="none" strike="noStrike" kern="1200" cap="none" spc="0" normalizeH="0" baseline="0" noProof="1">
                <a:ln>
                  <a:noFill/>
                </a:ln>
                <a:solidFill>
                  <a:prstClr val="white"/>
                </a:solidFill>
                <a:effectLst/>
                <a:uLnTx/>
                <a:uFillTx/>
                <a:latin typeface="Arial"/>
                <a:ea typeface="+mn-ea"/>
                <a:cs typeface="+mn-cs"/>
              </a:rPr>
              <a:t>Spend in June</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GB" sz="1800" b="1" i="0" u="none" strike="noStrike" kern="1200" cap="none" spc="0" normalizeH="0" baseline="0" noProof="1">
                <a:ln>
                  <a:noFill/>
                </a:ln>
                <a:solidFill>
                  <a:prstClr val="white"/>
                </a:solidFill>
                <a:effectLst/>
                <a:uLnTx/>
                <a:uFillTx/>
                <a:latin typeface="Arial"/>
                <a:ea typeface="+mn-ea"/>
                <a:cs typeface="+mn-cs"/>
              </a:rPr>
              <a:t>15%</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1">
                <a:ln>
                  <a:noFill/>
                </a:ln>
                <a:solidFill>
                  <a:prstClr val="white"/>
                </a:solidFill>
                <a:effectLst/>
                <a:uLnTx/>
                <a:uFillTx/>
                <a:latin typeface="Arial"/>
                <a:ea typeface="+mn-ea"/>
                <a:cs typeface="+mn-cs"/>
              </a:rPr>
              <a:t>Sustained effect delivered in-year</a:t>
            </a:r>
          </a:p>
        </p:txBody>
      </p:sp>
      <p:sp>
        <p:nvSpPr>
          <p:cNvPr id="10" name="Rectangle: Rounded Corners 9">
            <a:extLst>
              <a:ext uri="{FF2B5EF4-FFF2-40B4-BE49-F238E27FC236}">
                <a16:creationId xmlns:a16="http://schemas.microsoft.com/office/drawing/2014/main" id="{514E0A58-C220-F1ED-9D24-0F4B0D5FA2BD}"/>
              </a:ext>
            </a:extLst>
          </p:cNvPr>
          <p:cNvSpPr/>
          <p:nvPr/>
        </p:nvSpPr>
        <p:spPr>
          <a:xfrm>
            <a:off x="9446487" y="3735237"/>
            <a:ext cx="2148728" cy="914400"/>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GB" sz="1100" b="0" i="0" u="none" strike="noStrike" kern="1200" cap="none" spc="0" normalizeH="0" baseline="0" noProof="1">
                <a:ln>
                  <a:noFill/>
                </a:ln>
                <a:solidFill>
                  <a:prstClr val="white"/>
                </a:solidFill>
                <a:effectLst/>
                <a:uLnTx/>
                <a:uFillTx/>
                <a:latin typeface="Arial"/>
                <a:ea typeface="+mn-ea"/>
                <a:cs typeface="+mn-cs"/>
              </a:rPr>
              <a:t>Spend in December</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GB" sz="1800" b="1" i="0" u="none" strike="noStrike" kern="1200" cap="none" spc="0" normalizeH="0" baseline="0" noProof="1">
                <a:ln>
                  <a:noFill/>
                </a:ln>
                <a:solidFill>
                  <a:prstClr val="white"/>
                </a:solidFill>
                <a:effectLst/>
                <a:uLnTx/>
                <a:uFillTx/>
                <a:latin typeface="Arial"/>
                <a:ea typeface="+mn-ea"/>
                <a:cs typeface="+mn-cs"/>
              </a:rPr>
              <a:t>1%</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1">
                <a:ln>
                  <a:noFill/>
                </a:ln>
                <a:solidFill>
                  <a:prstClr val="white"/>
                </a:solidFill>
                <a:effectLst/>
                <a:uLnTx/>
                <a:uFillTx/>
                <a:latin typeface="Arial"/>
                <a:ea typeface="+mn-ea"/>
                <a:cs typeface="+mn-cs"/>
              </a:rPr>
              <a:t>Sustained effect delivered in-year</a:t>
            </a:r>
          </a:p>
        </p:txBody>
      </p:sp>
    </p:spTree>
    <p:extLst>
      <p:ext uri="{BB962C8B-B14F-4D97-AF65-F5344CB8AC3E}">
        <p14:creationId xmlns:p14="http://schemas.microsoft.com/office/powerpoint/2010/main" val="2727196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3CB17-07D7-56E5-770A-D03A522095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9F27D7-C59D-5BD7-7215-082822DA1B75}"/>
              </a:ext>
            </a:extLst>
          </p:cNvPr>
          <p:cNvSpPr>
            <a:spLocks noGrp="1"/>
          </p:cNvSpPr>
          <p:nvPr>
            <p:ph type="title"/>
          </p:nvPr>
        </p:nvSpPr>
        <p:spPr/>
        <p:txBody>
          <a:bodyPr/>
          <a:lstStyle/>
          <a:p>
            <a:r>
              <a:rPr lang="en-US" dirty="0"/>
              <a:t>Speed is one dimension, it needs to be balanced with scale</a:t>
            </a:r>
            <a:endParaRPr lang="en-GB" dirty="0"/>
          </a:p>
        </p:txBody>
      </p:sp>
      <p:graphicFrame>
        <p:nvGraphicFramePr>
          <p:cNvPr id="8" name="Content Placeholder 7">
            <a:extLst>
              <a:ext uri="{FF2B5EF4-FFF2-40B4-BE49-F238E27FC236}">
                <a16:creationId xmlns:a16="http://schemas.microsoft.com/office/drawing/2014/main" id="{4571B4BE-6898-3301-2313-7BE2666F90BB}"/>
              </a:ext>
            </a:extLst>
          </p:cNvPr>
          <p:cNvGraphicFramePr>
            <a:graphicFrameLocks noGrp="1"/>
          </p:cNvGraphicFramePr>
          <p:nvPr>
            <p:ph sz="quarter" idx="14"/>
          </p:nvPr>
        </p:nvGraphicFramePr>
        <p:xfrm>
          <a:off x="379413" y="1614488"/>
          <a:ext cx="11295062" cy="365125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a:extLst>
              <a:ext uri="{FF2B5EF4-FFF2-40B4-BE49-F238E27FC236}">
                <a16:creationId xmlns:a16="http://schemas.microsoft.com/office/drawing/2014/main" id="{A488CB60-3D4D-E5C9-70BE-9F21087819C6}"/>
              </a:ext>
            </a:extLst>
          </p:cNvPr>
          <p:cNvSpPr>
            <a:spLocks noGrp="1"/>
          </p:cNvSpPr>
          <p:nvPr>
            <p:ph type="body" sz="quarter" idx="15"/>
          </p:nvPr>
        </p:nvSpPr>
        <p:spPr>
          <a:xfrm>
            <a:off x="377758" y="5365115"/>
            <a:ext cx="10280410" cy="304800"/>
          </a:xfrm>
        </p:spPr>
        <p:txBody>
          <a:bodyPr/>
          <a:lstStyle/>
          <a:p>
            <a:pPr>
              <a:spcBef>
                <a:spcPts val="0"/>
              </a:spcBef>
            </a:pPr>
            <a:r>
              <a:rPr lang="en-GB" dirty="0"/>
              <a:t>Source: The Growth Gap, Thinkbox / WPP Media UK, 2026. </a:t>
            </a:r>
          </a:p>
          <a:p>
            <a:pPr>
              <a:spcBef>
                <a:spcPts val="0"/>
              </a:spcBef>
            </a:pPr>
            <a:r>
              <a:rPr lang="en-GB" dirty="0"/>
              <a:t>Profit Ability 2, April 2024 – Short term benchmarks: Ebiquity, Gain Theory, WPP Media UK. </a:t>
            </a:r>
            <a:r>
              <a:rPr lang="en-GB" dirty="0" err="1"/>
              <a:t>Adstock</a:t>
            </a:r>
            <a:r>
              <a:rPr lang="en-GB" dirty="0"/>
              <a:t> benchmarks: Ebiquity Long Term Multipliers: Gain Theory, WPP Media UK. Long-term distribution: Media Mix Navigator</a:t>
            </a:r>
          </a:p>
          <a:p>
            <a:pPr>
              <a:spcBef>
                <a:spcPts val="0"/>
              </a:spcBef>
            </a:pPr>
            <a:endParaRPr lang="en-GB" dirty="0"/>
          </a:p>
        </p:txBody>
      </p:sp>
    </p:spTree>
    <p:extLst>
      <p:ext uri="{BB962C8B-B14F-4D97-AF65-F5344CB8AC3E}">
        <p14:creationId xmlns:p14="http://schemas.microsoft.com/office/powerpoint/2010/main" val="639724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AA59C-AC36-880B-77BC-6F78F9F26711}"/>
              </a:ext>
            </a:extLst>
          </p:cNvPr>
          <p:cNvSpPr>
            <a:spLocks noGrp="1"/>
          </p:cNvSpPr>
          <p:nvPr>
            <p:ph type="title"/>
          </p:nvPr>
        </p:nvSpPr>
        <p:spPr/>
        <p:txBody>
          <a:bodyPr>
            <a:normAutofit/>
          </a:bodyPr>
          <a:lstStyle/>
          <a:p>
            <a:r>
              <a:rPr lang="en-US" dirty="0"/>
              <a:t>Even removing</a:t>
            </a:r>
            <a:r>
              <a:rPr lang="en-US"/>
              <a:t> long-term effects entirely, the short-term data still makes the case for more than ‘performance’</a:t>
            </a:r>
            <a:endParaRPr lang="en-GB"/>
          </a:p>
        </p:txBody>
      </p:sp>
      <p:sp>
        <p:nvSpPr>
          <p:cNvPr id="4" name="Text Placeholder 3">
            <a:extLst>
              <a:ext uri="{FF2B5EF4-FFF2-40B4-BE49-F238E27FC236}">
                <a16:creationId xmlns:a16="http://schemas.microsoft.com/office/drawing/2014/main" id="{A928ED16-5CE0-9194-6CD1-2C7CD5D67A98}"/>
              </a:ext>
            </a:extLst>
          </p:cNvPr>
          <p:cNvSpPr>
            <a:spLocks noGrp="1"/>
          </p:cNvSpPr>
          <p:nvPr>
            <p:ph type="body" sz="quarter" idx="15"/>
          </p:nvPr>
        </p:nvSpPr>
        <p:spPr>
          <a:xfrm>
            <a:off x="377757" y="5365115"/>
            <a:ext cx="10312941" cy="304800"/>
          </a:xfrm>
        </p:spPr>
        <p:txBody>
          <a:bodyPr/>
          <a:lstStyle/>
          <a:p>
            <a:pPr>
              <a:spcBef>
                <a:spcPts val="0"/>
              </a:spcBef>
            </a:pPr>
            <a:r>
              <a:rPr lang="en-GB"/>
              <a:t>Source: The Growth Gap, Thinkbox / WPP Media UK, 2026.</a:t>
            </a:r>
          </a:p>
          <a:p>
            <a:pPr>
              <a:spcBef>
                <a:spcPts val="0"/>
              </a:spcBef>
            </a:pPr>
            <a:r>
              <a:rPr lang="en-GB"/>
              <a:t>Profit Ability 2, April 2024 – Short term benchmarks: Ebiquity, Gain Theory, WPP Media UK. </a:t>
            </a:r>
            <a:r>
              <a:rPr lang="en-GB" err="1"/>
              <a:t>Adstock</a:t>
            </a:r>
            <a:r>
              <a:rPr lang="en-GB"/>
              <a:t> benchmarks: Ebiquity Long Term Multipliers: Gain Theory, WPP Media UK. Long-term distribution: Media Mix Navigator</a:t>
            </a:r>
          </a:p>
          <a:p>
            <a:pPr>
              <a:spcBef>
                <a:spcPts val="0"/>
              </a:spcBef>
            </a:pPr>
            <a:endParaRPr lang="en-GB"/>
          </a:p>
        </p:txBody>
      </p:sp>
      <p:graphicFrame>
        <p:nvGraphicFramePr>
          <p:cNvPr id="5" name="Content Placeholder 4">
            <a:extLst>
              <a:ext uri="{FF2B5EF4-FFF2-40B4-BE49-F238E27FC236}">
                <a16:creationId xmlns:a16="http://schemas.microsoft.com/office/drawing/2014/main" id="{33CCF377-9130-FD07-2348-6F67350FF41B}"/>
              </a:ext>
            </a:extLst>
          </p:cNvPr>
          <p:cNvGraphicFramePr>
            <a:graphicFrameLocks noGrp="1"/>
          </p:cNvGraphicFramePr>
          <p:nvPr>
            <p:ph sz="quarter" idx="14"/>
          </p:nvPr>
        </p:nvGraphicFramePr>
        <p:xfrm>
          <a:off x="379413" y="1614488"/>
          <a:ext cx="8459789" cy="3346451"/>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2B88EA38-6985-68B3-AF8C-B6DA6C3304C5}"/>
              </a:ext>
            </a:extLst>
          </p:cNvPr>
          <p:cNvSpPr/>
          <p:nvPr/>
        </p:nvSpPr>
        <p:spPr>
          <a:xfrm>
            <a:off x="9328728" y="2591088"/>
            <a:ext cx="2003488" cy="2083860"/>
          </a:xfrm>
          <a:prstGeom prst="rect">
            <a:avLst/>
          </a:prstGeom>
          <a:solidFill>
            <a:schemeClr val="accent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prstClr val="white"/>
              </a:solidFill>
              <a:effectLst/>
              <a:uLnTx/>
              <a:uFillTx/>
              <a:latin typeface="Arial"/>
              <a:ea typeface="+mn-ea"/>
              <a:cs typeface="+mn-cs"/>
            </a:endParaRPr>
          </a:p>
        </p:txBody>
      </p:sp>
      <p:sp>
        <p:nvSpPr>
          <p:cNvPr id="10" name="Rectangle 9">
            <a:extLst>
              <a:ext uri="{FF2B5EF4-FFF2-40B4-BE49-F238E27FC236}">
                <a16:creationId xmlns:a16="http://schemas.microsoft.com/office/drawing/2014/main" id="{EBA09DEC-D5FF-FBA2-9D3C-A1B309BDBA15}"/>
              </a:ext>
            </a:extLst>
          </p:cNvPr>
          <p:cNvSpPr/>
          <p:nvPr/>
        </p:nvSpPr>
        <p:spPr>
          <a:xfrm>
            <a:off x="9328728" y="2860264"/>
            <a:ext cx="2003488" cy="1159697"/>
          </a:xfrm>
          <a:prstGeom prst="rect">
            <a:avLst/>
          </a:prstGeom>
          <a:noFill/>
          <a:ln w="12700" cap="flat" cmpd="sng" algn="ctr">
            <a:noFill/>
            <a:prstDash val="solid"/>
            <a:miter lim="800000"/>
          </a:ln>
          <a:effectLst/>
        </p:spPr>
        <p:txBody>
          <a:bodyPr lIns="0" rIns="0" rtlCol="0" anchor="ctr"/>
          <a:lstStyle/>
          <a:p>
            <a:pPr marL="0" marR="0" lvl="0" indent="0" algn="ctr" defTabSz="914400" rtl="0" eaLnBrk="1" fontAlgn="auto" latinLnBrk="0" hangingPunct="1">
              <a:lnSpc>
                <a:spcPct val="120000"/>
              </a:lnSpc>
              <a:spcBef>
                <a:spcPts val="0"/>
              </a:spcBef>
              <a:spcAft>
                <a:spcPts val="1200"/>
              </a:spcAft>
              <a:buClrTx/>
              <a:buSzTx/>
              <a:buFontTx/>
              <a:buNone/>
              <a:tabLst/>
              <a:defRPr/>
            </a:pPr>
            <a:r>
              <a:rPr kumimoji="0" lang="en-GB" sz="4000" b="1" i="0" u="none" strike="noStrike" kern="0" cap="none" spc="0" normalizeH="0" baseline="0" noProof="0">
                <a:ln>
                  <a:noFill/>
                </a:ln>
                <a:solidFill>
                  <a:prstClr val="white"/>
                </a:solidFill>
                <a:effectLst/>
                <a:uLnTx/>
                <a:uFillTx/>
                <a:latin typeface="Arial"/>
                <a:ea typeface="+mn-ea"/>
                <a:cs typeface="Poppins" panose="00000500000000000000" pitchFamily="2" charset="0"/>
              </a:rPr>
              <a:t>+9.3%</a:t>
            </a:r>
          </a:p>
        </p:txBody>
      </p:sp>
      <p:sp>
        <p:nvSpPr>
          <p:cNvPr id="11" name="TextBox 10">
            <a:extLst>
              <a:ext uri="{FF2B5EF4-FFF2-40B4-BE49-F238E27FC236}">
                <a16:creationId xmlns:a16="http://schemas.microsoft.com/office/drawing/2014/main" id="{EA704FCA-23CC-4A1E-BC1C-9F7EC95DB5C2}"/>
              </a:ext>
            </a:extLst>
          </p:cNvPr>
          <p:cNvSpPr txBox="1"/>
          <p:nvPr/>
        </p:nvSpPr>
        <p:spPr>
          <a:xfrm>
            <a:off x="9669248" y="3778381"/>
            <a:ext cx="1442095" cy="390556"/>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10000"/>
              </a:lnSpc>
              <a:spcBef>
                <a:spcPts val="0"/>
              </a:spcBef>
              <a:spcAft>
                <a:spcPts val="600"/>
              </a:spcAft>
              <a:buClrTx/>
              <a:buSzTx/>
              <a:buFontTx/>
              <a:buNone/>
              <a:tabLst/>
              <a:defRPr/>
            </a:pPr>
            <a:r>
              <a:rPr kumimoji="0" lang="en-GB" sz="1200" b="1" i="0" u="none" strike="noStrike" kern="1200" cap="none" spc="0" normalizeH="0" baseline="0" noProof="1">
                <a:ln>
                  <a:noFill/>
                </a:ln>
                <a:solidFill>
                  <a:prstClr val="white"/>
                </a:solidFill>
                <a:effectLst/>
                <a:uLnTx/>
                <a:uFillTx/>
                <a:latin typeface="Arial"/>
                <a:ea typeface="+mn-ea"/>
                <a:cs typeface="+mn-cs"/>
              </a:rPr>
              <a:t>Profit contribution in-year</a:t>
            </a:r>
          </a:p>
        </p:txBody>
      </p:sp>
      <p:pic>
        <p:nvPicPr>
          <p:cNvPr id="8" name="Picture 7">
            <a:extLst>
              <a:ext uri="{FF2B5EF4-FFF2-40B4-BE49-F238E27FC236}">
                <a16:creationId xmlns:a16="http://schemas.microsoft.com/office/drawing/2014/main" id="{B393C257-8600-1875-3BAC-82A4FE83D816}"/>
              </a:ext>
            </a:extLst>
          </p:cNvPr>
          <p:cNvPicPr>
            <a:picLocks noChangeAspect="1"/>
          </p:cNvPicPr>
          <p:nvPr/>
        </p:nvPicPr>
        <p:blipFill>
          <a:blip r:embed="rId4"/>
          <a:stretch>
            <a:fillRect/>
          </a:stretch>
        </p:blipFill>
        <p:spPr>
          <a:xfrm>
            <a:off x="453111" y="4960939"/>
            <a:ext cx="8630854" cy="276264"/>
          </a:xfrm>
          <a:prstGeom prst="rect">
            <a:avLst/>
          </a:prstGeom>
        </p:spPr>
      </p:pic>
    </p:spTree>
    <p:extLst>
      <p:ext uri="{BB962C8B-B14F-4D97-AF65-F5344CB8AC3E}">
        <p14:creationId xmlns:p14="http://schemas.microsoft.com/office/powerpoint/2010/main" val="2945492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60A8B716-9837-4C17-A224-411449DF1A08"/>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26"/>
  <p:tag name="ISPRINGCLOUDFOLDERPATH" val="Repository/Nickable Charts/TV  viewing &amp; audiences"/>
  <p:tag name="ISPRING_OUTPUT_FOLDER" val="\\Tboxfs001\shared\Thinkbox.tv\Website content\4.Research\Nickable Charts\Effectiveness and Planning\The Growth Gap"/>
  <p:tag name="ISPRING_PRESENTATION_TITLE" val="The Growth Gap"/>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WPP Media">
    <a:dk1>
      <a:srgbClr val="000050"/>
    </a:dk1>
    <a:lt1>
      <a:srgbClr val="FFFFFF"/>
    </a:lt1>
    <a:dk2>
      <a:srgbClr val="000050"/>
    </a:dk2>
    <a:lt2>
      <a:srgbClr val="FFFFFF"/>
    </a:lt2>
    <a:accent1>
      <a:srgbClr val="B0F467"/>
    </a:accent1>
    <a:accent2>
      <a:srgbClr val="93DFE3"/>
    </a:accent2>
    <a:accent3>
      <a:srgbClr val="5465FF"/>
    </a:accent3>
    <a:accent4>
      <a:srgbClr val="788BFF"/>
    </a:accent4>
    <a:accent5>
      <a:srgbClr val="00DBEE"/>
    </a:accent5>
    <a:accent6>
      <a:srgbClr val="FCFE67"/>
    </a:accent6>
    <a:hlink>
      <a:srgbClr val="00DBEE"/>
    </a:hlink>
    <a:folHlink>
      <a:srgbClr val="00DBEE"/>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1195</Words>
  <Application>Microsoft Office PowerPoint</Application>
  <PresentationFormat>Widescreen</PresentationFormat>
  <Paragraphs>88</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Arial</vt:lpstr>
      <vt:lpstr>Arial (Body)</vt:lpstr>
      <vt:lpstr>Century Gothic</vt:lpstr>
      <vt:lpstr>1_Thinkbox</vt:lpstr>
      <vt:lpstr>The Growth Gap </vt:lpstr>
      <vt:lpstr>Most businesses never reach their profitable ceiling </vt:lpstr>
      <vt:lpstr>On average, brands could double their investment and still generate a profitable return</vt:lpstr>
      <vt:lpstr>When your spend changes, how much of that effect ‘counts’ to this year’s number?</vt:lpstr>
      <vt:lpstr>Speed is one dimension, it needs to be balanced with scale</vt:lpstr>
      <vt:lpstr>Even removing long-term effects entirely, the short-term data still makes the case for more than ‘performance’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Growth Gap</dc:title>
  <dc:creator>Nailah Uddin</dc:creator>
  <cp:lastModifiedBy>Akeel Mungul</cp:lastModifiedBy>
  <cp:revision>4</cp:revision>
  <dcterms:created xsi:type="dcterms:W3CDTF">2026-09-24T13:15:37Z</dcterms:created>
  <dcterms:modified xsi:type="dcterms:W3CDTF">2026-09-24T14:19:35Z</dcterms:modified>
</cp:coreProperties>
</file>