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4.xml" ContentType="application/vnd.openxmlformats-officedocument.them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2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60" r:id="rId2"/>
    <p:sldMasterId id="2147483990" r:id="rId3"/>
    <p:sldMasterId id="2147484021" r:id="rId4"/>
  </p:sldMasterIdLst>
  <p:notesMasterIdLst>
    <p:notesMasterId r:id="rId6"/>
  </p:notesMasterIdLst>
  <p:handoutMasterIdLst>
    <p:handoutMasterId r:id="rId7"/>
  </p:handoutMasterIdLst>
  <p:sldIdLst>
    <p:sldId id="758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pos="3430" userDrawn="1">
          <p15:clr>
            <a:srgbClr val="A4A3A4"/>
          </p15:clr>
        </p15:guide>
        <p15:guide id="5" orient="horz" pos="3453" userDrawn="1">
          <p15:clr>
            <a:srgbClr val="A4A3A4"/>
          </p15:clr>
        </p15:guide>
        <p15:guide id="6" orient="horz" pos="2980" userDrawn="1">
          <p15:clr>
            <a:srgbClr val="A4A3A4"/>
          </p15:clr>
        </p15:guide>
        <p15:guide id="7" orient="horz" pos="10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E10514"/>
    <a:srgbClr val="BFBFBF"/>
    <a:srgbClr val="D9D9D9"/>
    <a:srgbClr val="E5E5E5"/>
    <a:srgbClr val="7ED2EC"/>
    <a:srgbClr val="00A5D7"/>
    <a:srgbClr val="808080"/>
    <a:srgbClr val="B9CD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59685" autoAdjust="0"/>
  </p:normalViewPr>
  <p:slideViewPr>
    <p:cSldViewPr snapToGrid="0" showGuides="1">
      <p:cViewPr varScale="1">
        <p:scale>
          <a:sx n="45" d="100"/>
          <a:sy n="45" d="100"/>
        </p:scale>
        <p:origin x="1412" y="18"/>
      </p:cViewPr>
      <p:guideLst>
        <p:guide pos="3840"/>
        <p:guide orient="horz" pos="278"/>
        <p:guide orient="horz" pos="3430"/>
        <p:guide orient="horz" pos="3453"/>
        <p:guide orient="horz" pos="2980"/>
        <p:guide orient="horz" pos="1049"/>
      </p:guideLst>
    </p:cSldViewPr>
  </p:slideViewPr>
  <p:outlineViewPr>
    <p:cViewPr>
      <p:scale>
        <a:sx n="33" d="100"/>
        <a:sy n="33" d="100"/>
      </p:scale>
      <p:origin x="0" y="-168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8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22.xml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BA460-DC86-49AC-90AA-86C1E02239B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DBEB2-BA40-44C0-A1B9-C3272EDE07E4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0238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2853-E575-4BC1-90FA-3518084ECF7E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FD36-33EA-4DB4-B32D-6EBE0B1D4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3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Age of Television study conducted by MTM, on behalf of Thinkbox, observed there are eight need states which define our video viewing habits:</a:t>
            </a: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ESCAPE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EXPERIENCE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IN TOUCH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COMFORT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UNWIND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DISTRACT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INDULGE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study sized these eight need states in terms of the time audiences spend meeting each one with video content.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 found that the largest proportion of time spent watching videos is to satisfy the need to unwind, the need for a distraction and the need for comfort.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The role</a:t>
            </a: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 of content and context differ across each need state, with content is particularly important for escape and experience.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In contrast, the need to unwind is far more likely to be driven by context – such as the need to wind down after work.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>
                <a:solidFill>
                  <a:schemeClr val="bg1">
                    <a:lumMod val="50000"/>
                  </a:schemeClr>
                </a:solidFill>
              </a:rPr>
              <a:t>The need states also differ in terms of being personally or socially driven. For example, the need for comfort is driven by a desire to spend time with others, while the need for a distraction is more personal.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this study please see: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https://www.thinkbox.tv/research/thinkbox-research/the-age-of-television-the-needs-that-drive-us </a:t>
            </a:r>
            <a:endParaRPr lang="en-GB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36D6F-1076-4222-B747-884388E501A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31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5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6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1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2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5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8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9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0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8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9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0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9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0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0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2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2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0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0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6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38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8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34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7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27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65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574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71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media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22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06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94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5168188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63293" y="5047097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388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3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55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4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6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91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3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87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1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7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12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5957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3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1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1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8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0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6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5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80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857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0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1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3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656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4373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2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7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045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831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807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917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95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9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0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6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90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5329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33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32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356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62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30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56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12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78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07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9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70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18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47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93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1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11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15">
          <p15:clr>
            <a:srgbClr val="FBAE40"/>
          </p15:clr>
        </p15:guide>
        <p15:guide id="3" orient="horz" pos="402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311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59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6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17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07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6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02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98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2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6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3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4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51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306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77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29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2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23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09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5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41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19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57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94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35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39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8" y="804344"/>
            <a:ext cx="3887171" cy="2112000"/>
          </a:xfrm>
        </p:spPr>
        <p:txBody>
          <a:bodyPr anchor="t">
            <a:normAutofit/>
          </a:bodyPr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8" y="2938157"/>
            <a:ext cx="3887171" cy="2123024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648" y="548680"/>
            <a:ext cx="2844800" cy="240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9585B9F-EF5C-4314-BCBC-A6F82ED753B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F885-FE6B-4251-84D2-F6CEF084999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01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3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0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17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6215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7485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92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17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60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87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5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3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tags" Target="../tags/tag3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slideLayout" Target="../slideLayouts/slideLayout84.xml"/><Relationship Id="rId3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79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slideLayout" Target="../slideLayouts/slideLayout83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87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slideLayout" Target="../slideLayouts/slideLayout82.xml"/><Relationship Id="rId32" Type="http://schemas.openxmlformats.org/officeDocument/2006/relationships/tags" Target="../tags/tag62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slideLayout" Target="../slideLayouts/slideLayout81.xml"/><Relationship Id="rId28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slideLayout" Target="../slideLayouts/slideLayout80.xml"/><Relationship Id="rId27" Type="http://schemas.openxmlformats.org/officeDocument/2006/relationships/slideLayout" Target="../slideLayouts/slideLayout85.xml"/><Relationship Id="rId30" Type="http://schemas.openxmlformats.org/officeDocument/2006/relationships/slideLayout" Target="../slideLayouts/slideLayout88.xml"/><Relationship Id="rId8" Type="http://schemas.openxmlformats.org/officeDocument/2006/relationships/slideLayout" Target="../slideLayouts/slideLayout6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slideLayout" Target="../slideLayouts/slideLayout106.xml"/><Relationship Id="rId26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91.xml"/><Relationship Id="rId21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slideLayout" Target="../slideLayouts/slideLayout105.xml"/><Relationship Id="rId25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90.xml"/><Relationship Id="rId16" Type="http://schemas.openxmlformats.org/officeDocument/2006/relationships/slideLayout" Target="../slideLayouts/slideLayout104.xml"/><Relationship Id="rId20" Type="http://schemas.openxmlformats.org/officeDocument/2006/relationships/slideLayout" Target="../slideLayouts/slideLayout108.xml"/><Relationship Id="rId29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24" Type="http://schemas.openxmlformats.org/officeDocument/2006/relationships/slideLayout" Target="../slideLayouts/slideLayout112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23" Type="http://schemas.openxmlformats.org/officeDocument/2006/relationships/slideLayout" Target="../slideLayouts/slideLayout111.xml"/><Relationship Id="rId28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98.xml"/><Relationship Id="rId19" Type="http://schemas.openxmlformats.org/officeDocument/2006/relationships/slideLayout" Target="../slideLayouts/slideLayout107.xml"/><Relationship Id="rId31" Type="http://schemas.openxmlformats.org/officeDocument/2006/relationships/tags" Target="../tags/tag92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Relationship Id="rId22" Type="http://schemas.openxmlformats.org/officeDocument/2006/relationships/slideLayout" Target="../slideLayouts/slideLayout110.xml"/><Relationship Id="rId27" Type="http://schemas.openxmlformats.org/officeDocument/2006/relationships/slideLayout" Target="../slideLayouts/slideLayout115.xml"/><Relationship Id="rId30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97" r:id="rId3"/>
    <p:sldLayoutId id="2147483687" r:id="rId4"/>
    <p:sldLayoutId id="2147483825" r:id="rId5"/>
    <p:sldLayoutId id="2147483686" r:id="rId6"/>
    <p:sldLayoutId id="2147483680" r:id="rId7"/>
    <p:sldLayoutId id="2147483678" r:id="rId8"/>
    <p:sldLayoutId id="2147483958" r:id="rId9"/>
    <p:sldLayoutId id="2147483956" r:id="rId10"/>
    <p:sldLayoutId id="2147483681" r:id="rId11"/>
    <p:sldLayoutId id="2147483682" r:id="rId12"/>
    <p:sldLayoutId id="2147483683" r:id="rId13"/>
    <p:sldLayoutId id="2147483957" r:id="rId14"/>
    <p:sldLayoutId id="2147483676" r:id="rId15"/>
    <p:sldLayoutId id="2147483696" r:id="rId16"/>
    <p:sldLayoutId id="2147483685" r:id="rId17"/>
    <p:sldLayoutId id="2147483688" r:id="rId18"/>
    <p:sldLayoutId id="2147483689" r:id="rId19"/>
    <p:sldLayoutId id="2147483690" r:id="rId20"/>
    <p:sldLayoutId id="2147483959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8" r:id="rId27"/>
    <p:sldLayoutId id="2147483679" r:id="rId28"/>
    <p:sldLayoutId id="214748369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9453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79" r:id="rId19"/>
    <p:sldLayoutId id="2147483980" r:id="rId20"/>
    <p:sldLayoutId id="2147483981" r:id="rId21"/>
    <p:sldLayoutId id="2147483982" r:id="rId22"/>
    <p:sldLayoutId id="2147483983" r:id="rId23"/>
    <p:sldLayoutId id="2147483984" r:id="rId24"/>
    <p:sldLayoutId id="2147483985" r:id="rId25"/>
    <p:sldLayoutId id="2147483986" r:id="rId26"/>
    <p:sldLayoutId id="2147483987" r:id="rId27"/>
    <p:sldLayoutId id="2147483988" r:id="rId28"/>
    <p:sldLayoutId id="21474839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20895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  <p:sldLayoutId id="2147484008" r:id="rId18"/>
    <p:sldLayoutId id="2147484009" r:id="rId19"/>
    <p:sldLayoutId id="2147484010" r:id="rId20"/>
    <p:sldLayoutId id="2147484011" r:id="rId21"/>
    <p:sldLayoutId id="2147484012" r:id="rId22"/>
    <p:sldLayoutId id="2147484013" r:id="rId23"/>
    <p:sldLayoutId id="2147484014" r:id="rId24"/>
    <p:sldLayoutId id="2147484015" r:id="rId25"/>
    <p:sldLayoutId id="2147484016" r:id="rId26"/>
    <p:sldLayoutId id="2147484017" r:id="rId27"/>
    <p:sldLayoutId id="2147484018" r:id="rId28"/>
    <p:sldLayoutId id="2147484019" r:id="rId29"/>
    <p:sldLayoutId id="214748402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9855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  <p:sldLayoutId id="2147484038" r:id="rId17"/>
    <p:sldLayoutId id="2147484039" r:id="rId18"/>
    <p:sldLayoutId id="2147484040" r:id="rId19"/>
    <p:sldLayoutId id="2147484041" r:id="rId20"/>
    <p:sldLayoutId id="2147484042" r:id="rId21"/>
    <p:sldLayoutId id="2147484043" r:id="rId22"/>
    <p:sldLayoutId id="2147484044" r:id="rId23"/>
    <p:sldLayoutId id="2147484045" r:id="rId24"/>
    <p:sldLayoutId id="2147484046" r:id="rId25"/>
    <p:sldLayoutId id="2147484047" r:id="rId26"/>
    <p:sldLayoutId id="2147484048" r:id="rId27"/>
    <p:sldLayoutId id="2147484049" r:id="rId28"/>
    <p:sldLayoutId id="2147484050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states that drive our video viewing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386479-D803-4E16-8CA5-1513DC30076D}"/>
              </a:ext>
            </a:extLst>
          </p:cNvPr>
          <p:cNvGrpSpPr/>
          <p:nvPr/>
        </p:nvGrpSpPr>
        <p:grpSpPr>
          <a:xfrm>
            <a:off x="3199907" y="1277020"/>
            <a:ext cx="5368387" cy="3704140"/>
            <a:chOff x="3264393" y="1905842"/>
            <a:chExt cx="5733612" cy="4003371"/>
          </a:xfrm>
        </p:grpSpPr>
        <p:grpSp>
          <p:nvGrpSpPr>
            <p:cNvPr id="12" name="Group 11"/>
            <p:cNvGrpSpPr/>
            <p:nvPr/>
          </p:nvGrpSpPr>
          <p:grpSpPr>
            <a:xfrm>
              <a:off x="4121051" y="1905842"/>
              <a:ext cx="3922001" cy="3922001"/>
              <a:chOff x="3484607" y="2063372"/>
              <a:chExt cx="3922001" cy="3922001"/>
            </a:xfrm>
          </p:grpSpPr>
          <p:sp>
            <p:nvSpPr>
              <p:cNvPr id="31" name="Pie 30"/>
              <p:cNvSpPr>
                <a:spLocks noChangeAspect="1"/>
              </p:cNvSpPr>
              <p:nvPr/>
            </p:nvSpPr>
            <p:spPr>
              <a:xfrm rot="6765127">
                <a:off x="3906767" y="2485532"/>
                <a:ext cx="3077680" cy="3077680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E1051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" name="Pie 31"/>
              <p:cNvSpPr>
                <a:spLocks noChangeAspect="1"/>
              </p:cNvSpPr>
              <p:nvPr/>
            </p:nvSpPr>
            <p:spPr>
              <a:xfrm rot="15765240">
                <a:off x="3811440" y="2390205"/>
                <a:ext cx="3268334" cy="3268334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3C2D8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" name="Pie 33"/>
              <p:cNvSpPr>
                <a:spLocks noChangeAspect="1"/>
              </p:cNvSpPr>
              <p:nvPr/>
            </p:nvSpPr>
            <p:spPr>
              <a:xfrm rot="17506674">
                <a:off x="4900885" y="3479650"/>
                <a:ext cx="1089444" cy="1089444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0069B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Pie 34"/>
              <p:cNvSpPr>
                <a:spLocks noChangeAspect="1"/>
              </p:cNvSpPr>
              <p:nvPr/>
            </p:nvSpPr>
            <p:spPr>
              <a:xfrm rot="13494486">
                <a:off x="3484607" y="2063372"/>
                <a:ext cx="3922001" cy="3922001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F0730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7" name="Pie 36"/>
              <p:cNvSpPr>
                <a:spLocks noChangeAspect="1"/>
              </p:cNvSpPr>
              <p:nvPr/>
            </p:nvSpPr>
            <p:spPr>
              <a:xfrm rot="19841772">
                <a:off x="4288072" y="2866837"/>
                <a:ext cx="2315070" cy="2315070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00A03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" name="Pie 35"/>
              <p:cNvSpPr>
                <a:spLocks noChangeAspect="1"/>
              </p:cNvSpPr>
              <p:nvPr/>
            </p:nvSpPr>
            <p:spPr>
              <a:xfrm>
                <a:off x="4424253" y="3003018"/>
                <a:ext cx="2042709" cy="2042709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00A5D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Pie 37"/>
              <p:cNvSpPr>
                <a:spLocks noChangeAspect="1"/>
              </p:cNvSpPr>
              <p:nvPr/>
            </p:nvSpPr>
            <p:spPr>
              <a:xfrm rot="4780936">
                <a:off x="4111037" y="2689802"/>
                <a:ext cx="2669140" cy="2669140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87BE2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" name="Pie 32"/>
              <p:cNvSpPr>
                <a:spLocks noChangeAspect="1"/>
              </p:cNvSpPr>
              <p:nvPr/>
            </p:nvSpPr>
            <p:spPr>
              <a:xfrm rot="2699023">
                <a:off x="4233600" y="2812365"/>
                <a:ext cx="2424015" cy="2424015"/>
              </a:xfrm>
              <a:prstGeom prst="pie">
                <a:avLst>
                  <a:gd name="adj1" fmla="val 13499731"/>
                  <a:gd name="adj2" fmla="val 16200000"/>
                </a:avLst>
              </a:prstGeom>
              <a:solidFill>
                <a:srgbClr val="FFCD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528183" y="3679232"/>
              <a:ext cx="146982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1051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16% COMFORT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45680" y="2405219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CD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10% EXPERIENCE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4031" y="5657418"/>
              <a:ext cx="1399332" cy="251795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0730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26% </a:t>
              </a: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07305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UNWIND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07305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71182" y="3725255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69B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2% DO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64393" y="4581905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3C2D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18% DISTRACT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33591" y="2942045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A03C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9% INDULGE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63633" y="2439931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A5D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7% ESCAPE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32700" y="2929722"/>
              <a:ext cx="1399332" cy="221018"/>
            </a:xfrm>
            <a:prstGeom prst="rect">
              <a:avLst/>
            </a:prstGeom>
            <a:noFill/>
          </p:spPr>
          <p:txBody>
            <a:bodyPr wrap="square" lIns="18000" tIns="18000" rIns="18000" bIns="18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87BE23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12% IN TOUCH</a:t>
              </a: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376" y="5141674"/>
              <a:ext cx="405659" cy="3600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836" y="4278965"/>
              <a:ext cx="381073" cy="3600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1224" y="3724800"/>
              <a:ext cx="522000" cy="3600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1756" y="2872715"/>
              <a:ext cx="439303" cy="33503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3024" y="3208616"/>
              <a:ext cx="361525" cy="36000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7402" y="3178780"/>
              <a:ext cx="292987" cy="36000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0551" y="2992868"/>
              <a:ext cx="421663" cy="276817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0506" y="3785277"/>
              <a:ext cx="262882" cy="216413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05FF0C-D2C6-4382-9918-5E4CE3EB5F25}"/>
              </a:ext>
            </a:extLst>
          </p:cNvPr>
          <p:cNvGrpSpPr/>
          <p:nvPr/>
        </p:nvGrpSpPr>
        <p:grpSpPr>
          <a:xfrm rot="16200000">
            <a:off x="5502206" y="1211612"/>
            <a:ext cx="854492" cy="460227"/>
            <a:chOff x="9513597" y="1946237"/>
            <a:chExt cx="1094877" cy="473743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5D7F0D47-96D3-467A-873D-3DB76D8DB89D}"/>
                </a:ext>
              </a:extLst>
            </p:cNvPr>
            <p:cNvSpPr/>
            <p:nvPr/>
          </p:nvSpPr>
          <p:spPr>
            <a:xfrm>
              <a:off x="9554787" y="1946237"/>
              <a:ext cx="975648" cy="473743"/>
            </a:xfrm>
            <a:prstGeom prst="rightArrow">
              <a:avLst/>
            </a:prstGeom>
            <a:solidFill>
              <a:schemeClr val="bg1"/>
            </a:solidFill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239F2-98D7-4C31-958E-FD32E07D0F46}"/>
                </a:ext>
              </a:extLst>
            </p:cNvPr>
            <p:cNvSpPr txBox="1"/>
            <p:nvPr/>
          </p:nvSpPr>
          <p:spPr>
            <a:xfrm>
              <a:off x="9513597" y="2028155"/>
              <a:ext cx="109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72D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content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69573F5-F89F-47DB-9633-30F485AC6E32}"/>
              </a:ext>
            </a:extLst>
          </p:cNvPr>
          <p:cNvGrpSpPr/>
          <p:nvPr/>
        </p:nvGrpSpPr>
        <p:grpSpPr>
          <a:xfrm rot="5400000">
            <a:off x="5573973" y="5077808"/>
            <a:ext cx="889673" cy="473744"/>
            <a:chOff x="9486921" y="1160810"/>
            <a:chExt cx="1102862" cy="473743"/>
          </a:xfrm>
        </p:grpSpPr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BBDF98F1-35EF-4077-AAB9-F3D7FDDC3EE2}"/>
                </a:ext>
              </a:extLst>
            </p:cNvPr>
            <p:cNvSpPr/>
            <p:nvPr/>
          </p:nvSpPr>
          <p:spPr>
            <a:xfrm>
              <a:off x="9546803" y="1160810"/>
              <a:ext cx="982763" cy="473743"/>
            </a:xfrm>
            <a:prstGeom prst="rightArrow">
              <a:avLst/>
            </a:prstGeom>
            <a:solidFill>
              <a:schemeClr val="bg1"/>
            </a:solidFill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85C57C-FC1A-4437-BE3C-9EC3CB66DCAF}"/>
                </a:ext>
              </a:extLst>
            </p:cNvPr>
            <p:cNvSpPr txBox="1"/>
            <p:nvPr/>
          </p:nvSpPr>
          <p:spPr>
            <a:xfrm>
              <a:off x="9486921" y="1260040"/>
              <a:ext cx="1102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72D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context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446AB1-5B8F-4188-9735-651951836A72}"/>
              </a:ext>
            </a:extLst>
          </p:cNvPr>
          <p:cNvGrpSpPr/>
          <p:nvPr/>
        </p:nvGrpSpPr>
        <p:grpSpPr>
          <a:xfrm>
            <a:off x="7746542" y="3166786"/>
            <a:ext cx="889673" cy="473744"/>
            <a:chOff x="9514971" y="1525898"/>
            <a:chExt cx="1102861" cy="473743"/>
          </a:xfrm>
        </p:grpSpPr>
        <p:sp>
          <p:nvSpPr>
            <p:cNvPr id="60" name="Arrow: Right 59">
              <a:extLst>
                <a:ext uri="{FF2B5EF4-FFF2-40B4-BE49-F238E27FC236}">
                  <a16:creationId xmlns:a16="http://schemas.microsoft.com/office/drawing/2014/main" id="{B60C3534-3690-404D-9188-578EA60E3623}"/>
                </a:ext>
              </a:extLst>
            </p:cNvPr>
            <p:cNvSpPr/>
            <p:nvPr/>
          </p:nvSpPr>
          <p:spPr>
            <a:xfrm>
              <a:off x="9546803" y="1525898"/>
              <a:ext cx="982763" cy="473743"/>
            </a:xfrm>
            <a:prstGeom prst="rightArrow">
              <a:avLst/>
            </a:prstGeom>
            <a:solidFill>
              <a:schemeClr val="bg1"/>
            </a:solidFill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E14E83-C398-4A2E-9078-25D9DCAF329E}"/>
                </a:ext>
              </a:extLst>
            </p:cNvPr>
            <p:cNvSpPr txBox="1"/>
            <p:nvPr/>
          </p:nvSpPr>
          <p:spPr>
            <a:xfrm>
              <a:off x="9514971" y="1623332"/>
              <a:ext cx="1102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72D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social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E489FA-7D7E-429E-A113-4FC35E36DFF3}"/>
              </a:ext>
            </a:extLst>
          </p:cNvPr>
          <p:cNvGrpSpPr/>
          <p:nvPr/>
        </p:nvGrpSpPr>
        <p:grpSpPr>
          <a:xfrm>
            <a:off x="3196792" y="3156990"/>
            <a:ext cx="810352" cy="473743"/>
            <a:chOff x="2804303" y="2818711"/>
            <a:chExt cx="810352" cy="473743"/>
          </a:xfrm>
        </p:grpSpPr>
        <p:sp>
          <p:nvSpPr>
            <p:cNvPr id="63" name="Arrow: Right 62">
              <a:extLst>
                <a:ext uri="{FF2B5EF4-FFF2-40B4-BE49-F238E27FC236}">
                  <a16:creationId xmlns:a16="http://schemas.microsoft.com/office/drawing/2014/main" id="{9AF83683-8191-4681-9FDF-866F56E4E2A9}"/>
                </a:ext>
              </a:extLst>
            </p:cNvPr>
            <p:cNvSpPr/>
            <p:nvPr/>
          </p:nvSpPr>
          <p:spPr>
            <a:xfrm rot="10800000">
              <a:off x="2804303" y="2818711"/>
              <a:ext cx="778508" cy="473743"/>
            </a:xfrm>
            <a:prstGeom prst="rightArrow">
              <a:avLst/>
            </a:prstGeom>
            <a:solidFill>
              <a:schemeClr val="bg1"/>
            </a:solidFill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5073DE2-365C-41C8-A078-5004C016F070}"/>
                </a:ext>
              </a:extLst>
            </p:cNvPr>
            <p:cNvSpPr txBox="1"/>
            <p:nvPr/>
          </p:nvSpPr>
          <p:spPr>
            <a:xfrm>
              <a:off x="2836148" y="2914281"/>
              <a:ext cx="778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72D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personal</a:t>
              </a:r>
            </a:p>
          </p:txBody>
        </p:sp>
      </p:grp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48DD6454-7104-4FB5-88C9-37EB822DB0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/>
          <a:lstStyle/>
          <a:p>
            <a:r>
              <a:rPr lang="en-GB" dirty="0"/>
              <a:t>Source: The Age of Television, 2018, MTM/Thinkbox. </a:t>
            </a:r>
          </a:p>
        </p:txBody>
      </p:sp>
    </p:spTree>
    <p:extLst>
      <p:ext uri="{BB962C8B-B14F-4D97-AF65-F5344CB8AC3E}">
        <p14:creationId xmlns:p14="http://schemas.microsoft.com/office/powerpoint/2010/main" val="71960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6"/>
  <p:tag name="ISPRING_SCORM_RATE_SLIDES" val="0"/>
  <p:tag name="ISPRING_SCORM_RATE_QUIZZES" val="0"/>
  <p:tag name="ISPRING_SCORM_PASSING_SCORE" val="0.000000"/>
  <p:tag name="ISPRING_ULTRA_SCORM_COURSE_ID" val="A32961C3-60E5-4515-91E3-535CC9F0099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22"/>
  <p:tag name="ISPRINGCLOUDFOLDERPATH" val="Repository/Nickable Charts/Ultimate Nickables/"/>
  <p:tag name="ISPRINGCLOUDFOLDERDOMAIN" val="https://thinkbox.ispringcloud.eu"/>
  <p:tag name="ISPRING_PLAYERS_CUSTOMIZATION" val="UEsDBBQAAgAIACJV40q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OtiAlMxtD4H3QQAAGoSAAAdAAAAdW5pdmVyc2FsL2NvbW1vbl9tZXNzYWdlcy5sbmetWG1v2zYQ/l6g/4EQUGADurQd0KIYEgeyxDhCZMqV6DjZMAiMxNhEKNHTi1Pv037Nfth+yY6U7dhNCklJAduQaN1zx3t57qjj06+ZRCtelELlJ9aHo/cW4nmiUpHPT6wpPfvls4XKiuUpkyrnJ1auLHQ6eP3qWLJ8XrM5h+vXrxA6znhZwm050HcP90ikJ9ZkGDvBeGKT69gPRkE89EbWwFHZkuVr5Ku5+unXT5+/fvj46efjdxu5LjDR2Pb9QyBkkD6+7wBEaBj4MaBhPyb4iloD/dtPLphS3yPYGmwu+klPQnxpDfRvq9w0DDGhceR7Lo69KCYBNb7wMcWuNbhWNVqwFUeVQivB71G14BDHShQclVKk5o9EwUJe8zZlbjC2PRKHOKKh51AvINYgUkWxfmtgWV0tVAHqSpSKkt1InhqdkDHm/2XBS1DNKsgoBJ9qIeBJlTGRH7WrnhE/sN3YnkziMY4iewTOpbtNAdIB/L2oFvBfytVbUHGfS8VSdFtwAAwixJZLKZLmSREtC23hRLJ1qxWhPfPIKKZB4EcxJu52xRrgPEVuwfRme6KEdoRDAChYyYtnyMYm1404sqXsh3Dujc59+FJtwrmYLyR8q752TDBkwoTnbVKQqTiEHI+iWRC62mmgCjG0ZGV5r4r0IEv349kG7BEngEJw6B441RhbYMgPAexVFDyp2sB8e0qc83hICVwOMTjXZ3WeLDrKQYU8maT7KVlDrPYTrzX/N2jxMLiCEgdGCvpIBBdARBd9JK5xBOSBozYZYl96I1tTgSafLTNsmSdhutDlGrEkATkd0pVQdQkr2iXAD4aDyn5aIvxlCpnk2f4T/NYAQrBNDs3FioMJRdqe0cC2DnZ1Tn+Zer/HZ7bnYzeGJAfqialpA1oZA+LMVYWYlEpvAPSydMXyhKMbnjAd2DU8lorUPKYT0FjyVy3+RqzakO6bDV8TF1+9Oepp2gHFP7Ywq0swr6p4tqzaVO+Z/xwrdLF914QuW3+e/sjBxA694LtByti6CVKXyJQiq2XTC14cn51lfWPUasQLPdU9Wj/akqgh/aEHrDUUqrsEhmFDNzaYD2R3KY+cgaJJ0zuguXj5bQ+dJNgAEIWei3EJrjow4VJzfnf5GR5GHoXGMeM3pahapzJTjU2Ang5tAmOw5BV/KMYbfquAxyRnq2Y4g/ZoIt0a0L3Z76BfUI/6YDIBwPlmriqRFBnYn3bAnI7x1gMNzR/sZKZqmZrileLOUD34ts7446nytlCZWZWs3CZv02lOX2JFs7mwUTrpMZfs6q9zfPbK7/lRirAdwiTi2MTR44uja1V2FIIS0K7wabSdfqAWMlYlC2irt6rO045AzVHGxWc2gG32HHFWJIv//vm3I8Y3ljSraLP6Wy8QPZcBC+Id2B9EVbz8sw2E2sNDOXPTRWpz9NvKdTwJUg+y8IccsVjTWjKVwdJRu15I8k3QbEpt53wMdRCZtFd1kbRPafsIYzu8AC4zxwNrMGbFHRAhVUr2QjGutgaXerAz0eoj/HAEX/FCO6mP8Msait429Sax7brmhQSUIJw375rOmcKBJ9m8mZBq3hnMObcJsO03eDwVVV/AEOPdCwd9qDYHWB9OyJBGHWrTNLgtlwFdNPcPZLF63O92d6V5K3T8bu8l0f9QSwMEFAACAAgA62ICU0dLVwP8AwAAFxEAACcAAAB1bml2ZXJzYWwvZmxhc2hfcHVibGlzaGluZ19zZXR0aW5ncy54bWzVWO9y2kYQ/85T3KiTj0F2atcOA3g8thgzwUCR3CbT6XgO3YKuPt2puhOEfOrT9MH6JN3TYQwBJyIpnWQYD+i0+9u/v13JzYv3qSAzyDVXsuUd1488AjJWjMtpy7uLOi/PPaINlYwKJaHlSeWRi3atmRVjwXUSgjEoqgnCSN3ITMtLjMkavj+fz+tcZ7m9q0RhEF/XY5X6WQ4apIHczwRd4JdZZKC9JUIFAPxLlVyqtWs1QpoO6VaxQgDhDD2X3AZFRUdQnXi+ExvT+GGaq0KyKyVUTvLpuOX9cH5pP48yDuqapyBtTnQbD+2xaVDGuPWCipB/AJIAnybo7tmJR+acmaTlvTqxKCjtb6OU2C50alGuFOZAmiV8CoYyaqi7dPYMvDf68cAdsYWkKY8jvENs/C3vOroPe93r4L4/iILw/ia67Tkf9lCKgrfRHkpRN+oF+8hXhb95NwxGvW7/zX00GPSi7vBJCzO6kZCmv5mxJmZWFXkMq4Q1TVKkY0m5wB79KI0aDHa5oPkUItXhWMQJFRo88kcG058LKrhZIBmOkAwPANmlziA2I1u2lmfyArwnOAeIjmEtVy1x+nrVEmfnG6H7zvpTWDu9bFJjaJxg8+BZ6VrTXz96FJsouRGavSZjJdgqIEjHwPo0hTVKhA9cdlDy2CMTLILAUAcZSBJSiTTkBsOPVwC6GGvDTUm/zlL6MudUEMTDOQHkNtxKR5zQXG9kfZV52/xx+7e+MqB/d+lwR8+J/qoKwchCFUTwByBGESx1keKvBMg6ocgkV2l5ipQ3RAuOzs04zIFdVDH0Dk2kBWrifMkEGGfhz4J/IGOYqBxxgc5wGuE51w6/vhdwRrV+AqWPPr5wNOn2r4O3L2yAlM2ojPcEx/6ANDOHwKcYu1RoQgiF2VyDwMzEtNBQ1odxVopVCbP+5RXRPC2Eq/h/XZc16ANW5zBW6MLVqEphPutBZbMJnZWctDwroZGNHEviMPFGjIOGywKqAsZUEiXFgtAYh7m2DJ9xVWg8cVx20PqLHHSqhMvS1SnOQzSWM8iroB0dv/rx5PSns/PXjbr/z19/v/yk0nLBDQW11tyGu3p2g1bT+miPfkbpE9t0S7ej8tS2KNsyuvsJYbnJtud807c7aPdKKjfnt7qRwuBydHVDRkF414vCRpWG6CtknYkT7KiJfaasojO4i7AkQRXR4Sj4pZIbWJtKbAjCSnCDSnG8qSI1cpt6uLalK7mA43zqxhMOdMFTjp35XVD0ObZ8Pbv/F4Z+9UOjo/iBGAo0jxOs6sE64buYgodM8beUNXe1et3beL9r+jvfpO2dlEueYi7tpl+9frdPT47wjXHnrVoN0Tb/mdGu/QtQSwMEFAACAAgA62ICU6GEF03jAgAAlAoAACEAAAB1bml2ZXJzYWwvZmxhc2hfc2tpbl9zZXR0aW5ncy54bWyVVsFu4jAQve9XRNl706XdlpUCElAqVepuqxb17iRDYuHYke3Q8vdrxw6xgUAaCymeec8zHj9PiMUG0+mPIIjTmnOgcgVlRZCEgKISJuGqwHSTsK8Av1cc0zxQzh3wQFpYGBkyI4y/g5QKIrSltQU4m4RJLSWjVymjUkW4ooyXiITTn9fNE0cN8hKLbYErzmPzXOCsUQpdmOEUG+P3vR59hJSVFaK7Z5azqwSlm5yzmmYX4xS7CjhR1dQb/3O/WPYGIFjIJ1VgL6flWI9hlIqDEKBTulvqcZFFUAKkjXT+VA44Xajzuz+gbbHAsqHNfunRR6tQDn6RxzM9+vFUre4Rrpej0c3deYKEL6mgNyM9eqGN8r+1OKvq6jsaqTjLdUF9zvxuMetXy55DGMrU9VOE0fz2cXx7kaA3pAMpxsNYjz6GLc/tgx4OyL669z7W15Uz8qrretAQ9KEnBKaS1xBH7cz4RME+X2qp7kfrdy0d5lXl/IpqAdM1IsLCOmMHfINPTDMXZS0d5IORuoSFSdhF+o6OsFjMm2bhZLg3OSly2B7hHGOH/KfqeoR0jB3yneAMXijZWY+T7KHLkNpDniN7nOfrr7xAkZpm1tvOWq+O9KyvrnBStYYWU7IMpkKns8Il6IOLo8ZmUoqOcoop2uIcSczoX41Lds1mRBwdOKzWTisrllgSOCW4JkfVpt1yNXNfj9brC9J8FrrNmXkgVRefhMzoMgwsZxI2a5iP4TGcMgliKBhJidKiVJ+8wRTdhBUe+BNds6GkEvEN8BVjpDdOHDlViKPTdY5tMU4dAK3LBPhSnRuGVji+zeAKnBdE/eQHhk/IfEKP0zBloZajCO916RisCADxtGhVaybGU9ZEYgJbINbrGJoN9+0sFkqlfYKbyWdYS1dy1jJIk7ZXdMfp9TnPcYLwofJiftdxHQNkL1Eimp15N7/tw04uXmtu+5nWuQsyBqslb2nlP66hMup/o/8BUEsDBBQAAgAIAOtiAlOpYJAf6AMAAKgQAAAmAAAAdW5pdmVyc2FsL2h0bWxfcHVibGlzaGluZ19zZXR0aW5ncy54bWzVWO9u2kgQ/85TrHzqx+K0l15SZIiixCioBDjs3LWqqmjxDngv613Xu4bST/c0fbA+yY29hEAgqWnL5U4oAo9nfvP3t2PHO/mUCDKFTHMlm86L+oFDQEaKcTlpOldh+/mxQ7ShklGhJDQdqRxy0qp5aT4SXMcBGIOqmiCM1I3UNJ3YmLThurPZrM51mhV3lcgN4ut6pBI3zUCDNJC5qaBz/DLzFLSzQKgAgH+JkguzVq1GiGeRLhXLBRDOMHLJi6SouDCJcFyrNaLRzSRTuWRnSqiMZJNR0/nl+LT43OpYpHOegCxKolsoLMSmQRnjRRBUBPwzkBj4JMZojw4dMuPMxE3n5WGBgtruJkqJbTOnBcqZwhJIs4BPwFBGDbWX1p+BT0bfCqyIzSVNeBTiHVKk33TOw+ug2zn3r3v90A+uL8LLro1hB6PQfxvuYBR2wq6/i35V+It3A3/Y7fTeXIf9fjfsDO6ssKJrBfHc9Yp5WFmVZxEsC+aZOE9GknKBI3qvjBoMDrmg2QRC1ebYxDEVGhzyVwqT33MquJkjFw6QCzcA6alOITLDom1Nx2Q5OHdwFhADw14uR+LV6+VIHB2vpe5a73dpbY3So8bQKMbhQVkZmueuim7VxkqupVZck5ESbJkQJCNgPZpggQdt6ZAxVl1gbv0UJAmoRNpxg/lGSwudj7ThpqRbe6F9mnEqCFIKzwUgl8FG/lFMM71W5mWpi2mPWu97yoD+YPO3oodU/1S5YGSuciL4DRCjCPY2T/BXDGSVQWScqaSUCqoN0YJjcFMOM2AnVRy9QxdJjpZ4nqQCjPXwMeefyQjGKkNcoFM8fVDOtcWv7wScUq3vQOltjM8sLzq9c//tsyJByqZURjuC40BAkpp94FPMXSp0IYTCaq5AYGUimmso+8M4K9WqpFn//o5onuTCdvxn92UFeo/d2Y8XOrc9qtKYb0ZQ2W1MpyUnC56V0MhGji2xmHgjwjOIyxyqAkZUEiXFnNAIT29dMHzKVa5RYrlsofV3BWhNCZdlqBN8JEBnGYOsCtrBi5e/Hr767ej4daPufv37y/NHjRYbbSBo4c2utLMHV2Y1q3uL8xtGj6zPDdu2ypJiRNmG0+2PBIvVtXnOe26xdLbvoHJV3ltBo6fbQYF/Ojy7IEM/uOqGQaPKCPQU8sxEMc7QuHhsrGLTvwqxCX4V1cHQ/6NSGNiNSvPvB5Xg+pXyeFNFa2h382BlL1cKAQ/wiT2Q8AgXPOE4i/8LUj7Ejx/n87/Cya3PhfxRUloa74mTQLMoxj7urfdPd9I9XVX/S4WyV8vXtrX3NM/d+kZcQ/n6fxdatX8AUEsDBBQAAgAIAOtiAlMyYqOLkAEAAAMGAAAfAAAAdW5pdmVyc2FsL2h0bWxfc2tpbl9zZXR0aW5ncy5qc42Uy27CMBBF93xFlG4r1AYKaXc8glSJRaV2V3XhhCFEOLZlOykp4t+LEx6247R4NvHVyR3PWJ59zzsuP/G9F29ff9f7N3Nfa6A0yQu4N3XcoedK9wXOVvCR5YAzAr6FlOdfL/LhSriMfVKbxtW7shWan08dNFPaGmGhi9wBChdYOsBvF7hzgD8XsKfV1dSkNToupKSkn1Aigcg+oTxHNePfPdRLL9GCaQm8QRf1cqBrlIBh+jd5dXwaq9C5hOYMkWpJU9qPUbJNOS3Iqst1UzHgxyvfnmp5Hs8iww5nQr5KyO3EUaiim2QchIBT3lGkwgljFAPWfNvdtFDDuF2QRZeZyOSZnjyq0GmGUmh1KZyoMDFy9LK5hygIBqM2J2EnG2IQqDAIjCrgt1hRVrAbLpBxmqqOtNDpaDYxr/KCYopWGUkbLpgOF+HQyanDKtsGnIcqdPBa6HCuwjeeELWe0Mbx+vKu0eF695YmjaF0ziqsrEvXIMAukbhE6hJZ5xRqDxJpDxK1//S+/juNbdc7/AJQSwMEFAACAAgATmlyVCkQ9LPCDwAAfiUAABcAAAB1bml2ZXJzYWwvdW5pdmVyc2FsLnBuZ+2a+1tSWffAabrNVF6apsbJC1Zv01zKa6lh4liWNaVNmmmmkjliXtDQQAGBKZ+ypoScSkdRaOI188o0hBcUtJs0KZJ5IUSlYowAlUQOKAh8wXrf7/P+D/7AOex99uectfZaZ+21zrMv/xQWYrNi/QoQCGRzYH9wOAi0JBgEWpz26TJLz+GXoWGW06Ls8JDdoIYeJ7mlsSQ5KDQIBLpHXjmXsNTS/uzM/uPZIJDtI+tvES/z7s8g0OY1B4KDjubGT4xIrozn4HlT2fTiY4Wh2277FIbWI8oeR6xZG/x4cPcf9zZrlj8MOu0W4NrfuIRz7fPPf/1CfPRbTdQK1snHxSvil/y47f5q3AaHoKzVHprdQf8uCTKf+1bFx4ADZRRBz+TcywDcWyD3UT7Tf7qi1EhI7qHO7spB91QOeAgCzA8Vik3kepe2LOBpmgrra5G0Y1u1YR+LlOoijbXbSMuduyy/sMjSbRvEIlPprur+Eio141NLx5n9NeeclhapCCpDnw3IOuII69pBALed6b3oPy0dV/WHvNR6seBuzNNK0Vfzfw/ZWwe8+XSj5fiDU9ASy+nSpkvWS8glqy1HV5LrJ5bT49WWKQb94nfe+jT7kAVoAVqAFqAFaAFagBagBWgBWoAWoAVoAVqAFqAFaAFagBagBeh/ocYVG3NiTR2KCBo+C2AxiNnAiApPTPKhQOCocYXD4L1y50TLOLRvAyyTVc1omeMH4pF0ViLiRIm8S1ITATMcb6D42m60fssduBI485rlLhiHoLYqf+8h7bCAYpxqeWCeR+BjBitxQpAeGMLi/1EvUkJ38bmZqdL5D8Zc7eZSfKhzn+jesh7eTEQ+fi5fHnkSBPKFGV/N/nRqv6APNqs4C7OQG8JGSgwEzwedQY9r92gDUYeSeev9cMnGmiZ2BuOTxSA/GLCnWkYlvh7y/utRmchEssUooCMyOyeLgG/T4ei6HKThhISFFePt6uLNK1Vl1MDpQRzYjz2cO+RInKoIEWbrxLAs3oiq7XWeVmmTiZMTahPjiCQdj0KUVwhVBa2TmJMAm0aTNCkb/SdQW/kujihR05ya3JCZl97fiCqFMrRpbeMpTbXiuwwmd3JKg4eQoziYtQ6gjtmaKIWLolubc/ZdhG4ivb1pw6XYa6XOSsTAbTW1S8eYNNw0kOMuuUX6VXdtPczYm7G3KOb3QdQI0Wx03LvOJ0J33FkFGUSNf7+uX77WVm/auvYgvOjkCLqKQ6qUWuVgk7jcoTsZ9J5aRuupAxXxhoim1ra5A+IB1AAgBAZ9pGNa+a544K11cmVVo2lvriU3Cuh7aNgMDkO3ZnWw29NuEtCYmnCc2GD4ey7c+IVpO8P08h+I6NBI5lpQZ59bu9SkZPzmoKJ5hh/1e3fyz4xWlKw+eziR7ubfeW/oTmM9o4k7iRQPMQixx/ZX855bHk1jhU6Ijy8rmi4TIRaD/oQByi8KtNwNXaUTum8SFFHJcAP326B/znePR6tSr+f2rlSJMHT9Z6bmT+FE+Eoz1y5Zl8SJqTLVGeh7nrEnBiuaepDkwrEkHoNpchI46upvH3hCut54ImcIWiHsznAE/WKE9Pt+4ZzcKKHfqDYfy200U+w/KNYAX/mqVH8Zb07thAArfhn73uElTfSQuGpVlyFrnfcgImdI6VCPS093DB5KaaJUNB6W7WCKl4FOEhug6pes5PiCACYevJl/k7zLK2BZ1eYPtovjr+vwljK+daoi1LTHtv0FY14wOzgU68YwS4pQZJugn5mlIz4gkAE5aM5+tdfikuTf4EJz79SdJUWZeOWJ2mQq5i17TDPrzp15w4qIL0MaxlBXFVmV0IYJOLOtUJUn8xe6t5ePARo0fUzIln/Uo5JA54sw9fGbf1J9iSyDVSfg1roUMzp28nGXrs5rcnpLgE8j3q4IPTSRAbeffcmDNmLNBglx5JFdYJ5Gx6niZvanSH1QpRD8znktA9Gz7mgeayw9rimj/mWfjIwNjSnuE+7Ejea+6NYS7/M1ntENNBxYr3TSpRz1JuwKo0FdeJVjExlerW20py3Li/xVbdko+YtKx2G0GFHrTpztEjZGO2/7TqGBeEg12h0c/iFwv765kcJX+7jgNb3KEvOwDJpzNkagxmJbe9VpI2fhPGxU1WcbOZcqKqIgF/uB+8jV3YRI13fSEwm3YEFHqiLL330zYPY/iI99fXuyymr20e4D5EIIcZWf0a+arNSQ3AGgULUnHJZWgX6BnoAvLUJJEhXg8+GSVrhMqGsZm3eRkQHcgXEvpgwP7GFQkfUv3WDcvD3d0VRYamG0eIDXtdS8xy7g7Fl9sy10opv04DTlK/KDZhinoSHRg8A9GsGrg7oI+wBkxTHe6+auYiSHw083EDbK1gfrzx1dToe64Z+nJvT25XR6eWke1MjPA6WCvLd61KCssjaygjB8Lm60c8aV8eRQXMi85lwOlx9njU2RV0TX3+zd9isOCYlYqa5EXfkZHaHbu/c8pAeQOSz/zqd7Mh+Cz6t8ghRXnB19YdE73JPOYNAPVTNaG9oFjuACABNyDSVmsUen2DqEj7GwtR3cLzGbqEckaal6XBTtmExIAzCcH3/+YHJfu/gW7IRoUNsnmE5FHFc+NG0guI/j6qMFZoV0lHt732F8fHHa43gGSWCn1EAQsYszvZhSjyE4lvasGcYCo2ImdDOzzSa3HSwY63AldFKQZohpF8o4+MDMBmkETaVeUUTFbu0m8SCydcH6MFW+Zxh4riHRiAG/pHLn/FihFcdKvpI19+GKm3rt1FCO6n3ZGNAvS6J5+w92iCihxHw3qa5W7xIp8e5UJXcRnyrAPRDiR+ENM7Ak0glHbdmZWUzAljrBYea+cVmh9PtLhoJMJvh2BRzOS7jP7+f2Z7+ydcBvxcaNGEZpZAM0THXiCd206BQMXT7mKeH1Jyagdw3ubHJ9sbzBVp1VbPen1Das4ljnzknbnXJSzOg+ok3ce8W55+5rY+IP40erWHHJ6LpzTF+KyZ971TnAaKzs5j4QwNFiEGgcDmbGOmp3cwcv7uAcq+tLo5jyVq0HMKX1qw3CRCxeJGyfqN04L5bG8x1whiE2YDIDZRMCJSZLJfMa16AKhczy0TvkWS7cKpPONdyfW074AQiCTr7qT0kqlzbkjEwMbM2kt1/Ut00+1ze73N3RpawWlKArrGvnaLpeBSAlgXrDQblqwxb+eOMi0Es+9I7w4kFnD2y9X80F0wHVhhd9jLJ3HeGeCVpqdlWFCOmA8MavSk2VKKR6tgGj8rp0tVhQ6l9zY1Q2ppmo0LZoUpItwrTYM+zlIOSR8/s5dSl51c/VWMX0X4JS57RX4/w7xMz7V9tN4eZ3AzIgmRZoIiXxZ+ykfh/sJDGO6hgB4iECFhGdNqBvJnhAuaIUxlplG4EV8uQ8Ut/yOl0vhCvURqWP2MQ+xB/3u9pYCl22A3h2U988+NgIuOXvRwRS4g+SO2V9AXgcx+W/VhP6Rtbne4rl8XkaOXP5cfcfFJD/Gm5Ron31V0T3dEwAgBHJLHETwjCJumrBOKOgPh5lcPa926doEyX9UmLxs8BvALtEfLwCF9meVdfue0NPjZTlDMeZFh/3bkVYkp/pyzxaszY9zZLr2JT0CWyUgphhYfbDmJKe+A1Zw5r1TebhsdDg5I+WlctYeOwEjn9AOc6N5Xj9G/ZtuKGt/Dpp1ieCfEE0FS2Lzd8feE3xIAJcQvjhqvtXipIvCsXAohPF96WT16CcBnpPGucnuVLpf6u9ccpWjigWBlIH0ZgfhBYlDj0hrQDroO+pAzTzE1g91HzBffTVdTKUy55G6JwRm652/A2PMD8HDi4tUeB+rIARZUqpyEequ0KdX35bGXgjRUhFInyB4XrqI+cmPxXrlPE4czI0EoeP7txxCnanm5B26nqpc36vTx/vVhVM3gvLVhmQyvGpNqRZvxNQRyXrtST/t5SwgGVw3pt/WaJeqv7B9pr8+6tWxBXvM14XIfW3dBXP+6rcAeeWtsV65XrVtamkKSmgS6HHqZ6K7sVj+SdcojnqRl+XveRMokHM03cyBS6ICPFgEly4tO3nka3tdgO6c1ObiQCS6J7SdVr8wQo5vDFL2jb3wI4RoBzKK057NKaJuSf8bYcx3xj/Tpf9oFeth3g46bjrLW7tOe/WnfIvv7sxqhuqgiKO9k0lxoqFPEvQMsz8WmaxxtcROvxHHVyCUxW3+klN0ju20ZnebrttkZaVSB4ZiJIpdIy5B9vPd1tTOxFqkftOxof1fOrVzVohFeVssqyNN3yioOqnGr/yztDPNr4dswQvOm2m1EAirIWvgw62GEbaW7BKhrlXQS0wXT3R/YioZ9QSzZ3me50w0zQxzMxNf9P2IYAIqqCGf/4/1YiAYbHYVWEH7VtcrTfFMvuxgmtJ72dmqsxJwB+BpoJNwJR6botJ//cAZXSqtW+p75eSrZ+coYskJaHlH7Mh7OTslw0BBsiwNeFKUhBvirRRSWWuWUGWFSeEkTvheMwMSATD9v6myWpzrugTdphjE+ZtrZnJNjbo2tL9M2yYoI5COBHmg4yfN4NWOaoLuN9nuDy8wlusOvKsTZcPpk6av15StNKLmRiAfZJG0F98fgS+8t1fw5NbVHnCs/5u3OOgV/uY7e4UPzLRQ+kDb7IBdZgGcD86qbu1mBseUWBMOltF+fxDnrbf/u/tK0HDp7W6pDUAriA5oNWUsQkEouwky3J90+AGf4hGJMtWFuY//aN97h28O4WA3WW4WWqZmrFPsLPQjYSkt4M+/7lBsvGvZ+xJdqHV+8+guVogMx63D+0XoaJ4ioVHENl3I3TydFoTC2m/858XaObb7RdqTYZhEaWGoJkSwGC7hLyuaWVopGRGK+EmFPHrE9eBmnvHVV13FDo7wRtwN7sHPzcvnf9j3Zqd/KGpn4TjyVP5nYX5+x9S+stl5dow42VfCZOtO6dr25pb/s9IuxZX20oA6H1PfL4ULwbrNdtB7zeZtd1miyNYqrNqcJjzMz1wP423J5YpNJU/sVtvKV7G6ghlZT4Uk2bmJgM3rbC88FAbsDcLYckb4qzbh2wTjGz50NS1wXHKpOFrS0037MTgTjuHqDarC4jqqRRQiiRXK6IjUsXs7nG2tUwsdc26Ut1xRLVF7dgO+NcKiK+vuF/ZQDTozLma2h2sQgdrFZl9/uk2BU9yVqeIbJIgNZIpkuI+JBNt3afzavOH0lL2gmsWr7fWmlfqYp5W1pJ3+QSssV63j1zZohmedj8ksJabfsEDu90GzEqDJZL+ngH6uEGo32lpUdlhvPZv+cX5rT+3hkIEgGv4tCaKy8a+fzYgv2Dtztg7AKnBzJ0+VmtefifxhleZW0Ghtf/A3rDght0nz/8fUEsDBBQAAgAIAE5pclTAqrEVSgAAAGsAAAAbAAAAdW5pdmVyc2FsL3VuaXZlcnNhbC5wbmcueG1ss7GvyM1RKEstKs7Mz7NVMtQzULK34+WyKShKLctMLVeoAIoBBSFASaESyDVCcMszU0oygEIGZhYIwYzUzPSMElslCwOERn2gmQBQSwECAAAUAAIACAAiVeNKqQHEdvsCAACwCAAAFAAAAAAAAAABAAAAAAAAAAAAdW5pdmVyc2FsL3BsYXllci54bWxQSwECAAAUAAIACADrYgJTMbQ+B90EAABqEgAAHQAAAAAAAAABAAAAAAAtAwAAdW5pdmVyc2FsL2NvbW1vbl9tZXNzYWdlcy5sbmdQSwECAAAUAAIACADrYgJTR0tXA/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="/>
  <p:tag name="ISPRING_PRESENTATION_TITLE" val="Chart of the Month - September 2023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ThinkboxPowerPoint_Template_Nov17_FINAL.pptx" id="{3F326CAD-93B2-44EF-A03C-22051131FAD6}" vid="{43955D0F-805C-462F-9BA3-8D8784816F2A}"/>
    </a:ext>
  </a:extLst>
</a:theme>
</file>

<file path=ppt/theme/theme2.xml><?xml version="1.0" encoding="utf-8"?>
<a:theme xmlns:a="http://schemas.openxmlformats.org/drawingml/2006/main" name="1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2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ThinkboxPowerPointTemplate</Template>
  <TotalTime>4</TotalTime>
  <Words>251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Thinkbox</vt:lpstr>
      <vt:lpstr>1_Thinkbox</vt:lpstr>
      <vt:lpstr>2_Thinkbox</vt:lpstr>
      <vt:lpstr>3_Thinkbox</vt:lpstr>
      <vt:lpstr>The need states that drive our video viewing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the Month - September 2023</dc:title>
  <dc:creator>Nailah Uddin</dc:creator>
  <cp:lastModifiedBy>Akeel Mungul</cp:lastModifiedBy>
  <cp:revision>40</cp:revision>
  <dcterms:created xsi:type="dcterms:W3CDTF">2022-12-21T11:21:32Z</dcterms:created>
  <dcterms:modified xsi:type="dcterms:W3CDTF">2023-09-07T08:39:37Z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C1462182-D2AD-484E-BA59-D92BD6CB2974</vt:lpwstr>
  </property>
  <property fmtid="{D5CDD505-2E9C-101B-9397-08002B2CF9AE}" pid="3" name="ArticulatePath">
    <vt:lpwstr>Presentation1</vt:lpwstr>
  </property>
</Properties>
</file>