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79" r:id="rId2"/>
    <p:sldId id="314" r:id="rId3"/>
    <p:sldId id="2147376073" r:id="rId4"/>
    <p:sldId id="291" r:id="rId5"/>
    <p:sldId id="2147376075" r:id="rId6"/>
    <p:sldId id="257"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255" autoAdjust="0"/>
  </p:normalViewPr>
  <p:slideViewPr>
    <p:cSldViewPr snapToGrid="0">
      <p:cViewPr varScale="1">
        <p:scale>
          <a:sx n="86" d="100"/>
          <a:sy n="86" d="100"/>
        </p:scale>
        <p:origin x="738"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2"/>
          <c:order val="2"/>
          <c:tx>
            <c:strRef>
              <c:f>Sheet1!$F$1</c:f>
              <c:strCache>
                <c:ptCount val="1"/>
                <c:pt idx="0">
                  <c:v>Equilibrium</c:v>
                </c:pt>
              </c:strCache>
            </c:strRef>
          </c:tx>
          <c:spPr>
            <a:ln w="19050" cap="rnd">
              <a:solidFill>
                <a:schemeClr val="bg1">
                  <a:lumMod val="50000"/>
                </a:schemeClr>
              </a:solidFill>
              <a:prstDash val="sysDot"/>
              <a:round/>
            </a:ln>
            <a:effectLst/>
          </c:spPr>
          <c:marker>
            <c:symbol val="none"/>
          </c:marker>
          <c:xVal>
            <c:numRef>
              <c:f>Sheet1!$C$2:$C$23</c:f>
              <c:numCache>
                <c:formatCode>0%</c:formatCode>
                <c:ptCount val="22"/>
                <c:pt idx="0">
                  <c:v>0.46666666666666656</c:v>
                </c:pt>
                <c:pt idx="1">
                  <c:v>0.1333333333333333</c:v>
                </c:pt>
                <c:pt idx="2">
                  <c:v>0.1111111111111111</c:v>
                </c:pt>
                <c:pt idx="3">
                  <c:v>6.6666666666666652E-2</c:v>
                </c:pt>
                <c:pt idx="4">
                  <c:v>5.5555555555555552E-2</c:v>
                </c:pt>
                <c:pt idx="5">
                  <c:v>4.4444444444444439E-2</c:v>
                </c:pt>
                <c:pt idx="6">
                  <c:v>5.5555555555555552E-2</c:v>
                </c:pt>
                <c:pt idx="7">
                  <c:v>3.3333333333333326E-2</c:v>
                </c:pt>
                <c:pt idx="8">
                  <c:v>2.222222222222222E-2</c:v>
                </c:pt>
                <c:pt idx="9">
                  <c:v>1.111111111111111E-2</c:v>
                </c:pt>
                <c:pt idx="10">
                  <c:v>0.48292108362779729</c:v>
                </c:pt>
                <c:pt idx="11">
                  <c:v>0.14134275618374553</c:v>
                </c:pt>
                <c:pt idx="12">
                  <c:v>8.2449941107184913E-2</c:v>
                </c:pt>
                <c:pt idx="13">
                  <c:v>6.4782096584216714E-2</c:v>
                </c:pt>
                <c:pt idx="14">
                  <c:v>5.8892815076560648E-2</c:v>
                </c:pt>
                <c:pt idx="15">
                  <c:v>7.0671378091872766E-2</c:v>
                </c:pt>
                <c:pt idx="16">
                  <c:v>5.8892815076560648E-2</c:v>
                </c:pt>
                <c:pt idx="17">
                  <c:v>2.3557126030624258E-2</c:v>
                </c:pt>
                <c:pt idx="18">
                  <c:v>7.0671378091872773E-3</c:v>
                </c:pt>
                <c:pt idx="19">
                  <c:v>9.4228504122497031E-3</c:v>
                </c:pt>
                <c:pt idx="20">
                  <c:v>0</c:v>
                </c:pt>
                <c:pt idx="21">
                  <c:v>0.6</c:v>
                </c:pt>
              </c:numCache>
            </c:numRef>
          </c:xVal>
          <c:yVal>
            <c:numRef>
              <c:f>Sheet1!$F$2:$F$23</c:f>
              <c:numCache>
                <c:formatCode>General</c:formatCode>
                <c:ptCount val="22"/>
                <c:pt idx="20" formatCode="0%">
                  <c:v>0</c:v>
                </c:pt>
                <c:pt idx="21" formatCode="0%">
                  <c:v>0.6</c:v>
                </c:pt>
              </c:numCache>
            </c:numRef>
          </c:yVal>
          <c:smooth val="1"/>
          <c:extLst>
            <c:ext xmlns:c16="http://schemas.microsoft.com/office/drawing/2014/chart" uri="{C3380CC4-5D6E-409C-BE32-E72D297353CC}">
              <c16:uniqueId val="{00000000-80D9-492E-95C4-C75FE13431BD}"/>
            </c:ext>
          </c:extLst>
        </c:ser>
        <c:dLbls>
          <c:showLegendKey val="0"/>
          <c:showVal val="0"/>
          <c:showCatName val="0"/>
          <c:showSerName val="0"/>
          <c:showPercent val="0"/>
          <c:showBubbleSize val="0"/>
        </c:dLbls>
        <c:axId val="1683904447"/>
        <c:axId val="1683915679"/>
      </c:scatterChart>
      <c:scatterChart>
        <c:scatterStyle val="lineMarker"/>
        <c:varyColors val="0"/>
        <c:ser>
          <c:idx val="0"/>
          <c:order val="0"/>
          <c:tx>
            <c:strRef>
              <c:f>Sheet1!$D$1</c:f>
              <c:strCache>
                <c:ptCount val="1"/>
                <c:pt idx="0">
                  <c:v>2019</c:v>
                </c:pt>
              </c:strCache>
            </c:strRef>
          </c:tx>
          <c:spPr>
            <a:ln w="25400" cap="rnd">
              <a:noFill/>
              <a:round/>
            </a:ln>
            <a:effectLst/>
          </c:spPr>
          <c:marker>
            <c:symbol val="circle"/>
            <c:size val="5"/>
            <c:spPr>
              <a:solidFill>
                <a:srgbClr val="E30615"/>
              </a:solidFill>
              <a:ln w="9525">
                <a:noFill/>
              </a:ln>
              <a:effectLst/>
            </c:spPr>
          </c:marker>
          <c:dPt>
            <c:idx val="0"/>
            <c:marker>
              <c:symbol val="circle"/>
              <c:size val="5"/>
              <c:spPr>
                <a:solidFill>
                  <a:srgbClr val="E30615"/>
                </a:solidFill>
                <a:ln w="9525">
                  <a:noFill/>
                </a:ln>
                <a:effectLst/>
              </c:spPr>
            </c:marker>
            <c:bubble3D val="0"/>
            <c:extLst>
              <c:ext xmlns:c16="http://schemas.microsoft.com/office/drawing/2014/chart" uri="{C3380CC4-5D6E-409C-BE32-E72D297353CC}">
                <c16:uniqueId val="{00000001-80D9-492E-95C4-C75FE13431BD}"/>
              </c:ext>
            </c:extLst>
          </c:dPt>
          <c:dPt>
            <c:idx val="1"/>
            <c:marker>
              <c:symbol val="circle"/>
              <c:size val="5"/>
              <c:spPr>
                <a:solidFill>
                  <a:srgbClr val="09BDBD"/>
                </a:solidFill>
                <a:ln w="9525">
                  <a:noFill/>
                </a:ln>
                <a:effectLst/>
              </c:spPr>
            </c:marker>
            <c:bubble3D val="0"/>
            <c:extLst>
              <c:ext xmlns:c16="http://schemas.microsoft.com/office/drawing/2014/chart" uri="{C3380CC4-5D6E-409C-BE32-E72D297353CC}">
                <c16:uniqueId val="{00000002-80D9-492E-95C4-C75FE13431BD}"/>
              </c:ext>
            </c:extLst>
          </c:dPt>
          <c:dPt>
            <c:idx val="2"/>
            <c:marker>
              <c:symbol val="circle"/>
              <c:size val="5"/>
              <c:spPr>
                <a:solidFill>
                  <a:srgbClr val="372D87"/>
                </a:solidFill>
                <a:ln w="9525">
                  <a:noFill/>
                </a:ln>
                <a:effectLst/>
              </c:spPr>
            </c:marker>
            <c:bubble3D val="0"/>
            <c:extLst>
              <c:ext xmlns:c16="http://schemas.microsoft.com/office/drawing/2014/chart" uri="{C3380CC4-5D6E-409C-BE32-E72D297353CC}">
                <c16:uniqueId val="{00000003-80D9-492E-95C4-C75FE13431BD}"/>
              </c:ext>
            </c:extLst>
          </c:dPt>
          <c:dPt>
            <c:idx val="3"/>
            <c:marker>
              <c:symbol val="circle"/>
              <c:size val="5"/>
              <c:spPr>
                <a:solidFill>
                  <a:srgbClr val="E30615"/>
                </a:solidFill>
                <a:ln w="9525">
                  <a:noFill/>
                </a:ln>
                <a:effectLst/>
              </c:spPr>
            </c:marker>
            <c:bubble3D val="0"/>
            <c:extLst>
              <c:ext xmlns:c16="http://schemas.microsoft.com/office/drawing/2014/chart" uri="{C3380CC4-5D6E-409C-BE32-E72D297353CC}">
                <c16:uniqueId val="{00000004-80D9-492E-95C4-C75FE13431BD}"/>
              </c:ext>
            </c:extLst>
          </c:dPt>
          <c:dPt>
            <c:idx val="4"/>
            <c:marker>
              <c:symbol val="circle"/>
              <c:size val="5"/>
              <c:spPr>
                <a:solidFill>
                  <a:srgbClr val="BCCF0F"/>
                </a:solidFill>
                <a:ln w="9525">
                  <a:noFill/>
                </a:ln>
                <a:effectLst/>
              </c:spPr>
            </c:marker>
            <c:bubble3D val="0"/>
            <c:extLst>
              <c:ext xmlns:c16="http://schemas.microsoft.com/office/drawing/2014/chart" uri="{C3380CC4-5D6E-409C-BE32-E72D297353CC}">
                <c16:uniqueId val="{00000005-80D9-492E-95C4-C75FE13431BD}"/>
              </c:ext>
            </c:extLst>
          </c:dPt>
          <c:dPt>
            <c:idx val="5"/>
            <c:marker>
              <c:symbol val="circle"/>
              <c:size val="5"/>
              <c:spPr>
                <a:solidFill>
                  <a:srgbClr val="0069B4"/>
                </a:solidFill>
                <a:ln w="9525">
                  <a:noFill/>
                </a:ln>
                <a:effectLst/>
              </c:spPr>
            </c:marker>
            <c:bubble3D val="0"/>
            <c:extLst>
              <c:ext xmlns:c16="http://schemas.microsoft.com/office/drawing/2014/chart" uri="{C3380CC4-5D6E-409C-BE32-E72D297353CC}">
                <c16:uniqueId val="{00000006-80D9-492E-95C4-C75FE13431BD}"/>
              </c:ext>
            </c:extLst>
          </c:dPt>
          <c:dPt>
            <c:idx val="6"/>
            <c:marker>
              <c:symbol val="circle"/>
              <c:size val="5"/>
              <c:spPr>
                <a:solidFill>
                  <a:srgbClr val="E30615"/>
                </a:solidFill>
                <a:ln w="9525">
                  <a:noFill/>
                </a:ln>
                <a:effectLst/>
              </c:spPr>
            </c:marker>
            <c:bubble3D val="0"/>
            <c:extLst>
              <c:ext xmlns:c16="http://schemas.microsoft.com/office/drawing/2014/chart" uri="{C3380CC4-5D6E-409C-BE32-E72D297353CC}">
                <c16:uniqueId val="{00000007-80D9-492E-95C4-C75FE13431BD}"/>
              </c:ext>
            </c:extLst>
          </c:dPt>
          <c:dPt>
            <c:idx val="7"/>
            <c:marker>
              <c:symbol val="circle"/>
              <c:size val="5"/>
              <c:spPr>
                <a:solidFill>
                  <a:srgbClr val="EE7203"/>
                </a:solidFill>
                <a:ln w="9525">
                  <a:noFill/>
                </a:ln>
                <a:effectLst/>
              </c:spPr>
            </c:marker>
            <c:bubble3D val="0"/>
            <c:extLst>
              <c:ext xmlns:c16="http://schemas.microsoft.com/office/drawing/2014/chart" uri="{C3380CC4-5D6E-409C-BE32-E72D297353CC}">
                <c16:uniqueId val="{00000008-80D9-492E-95C4-C75FE13431BD}"/>
              </c:ext>
            </c:extLst>
          </c:dPt>
          <c:dPt>
            <c:idx val="8"/>
            <c:marker>
              <c:symbol val="circle"/>
              <c:size val="5"/>
              <c:spPr>
                <a:solidFill>
                  <a:srgbClr val="766ACE"/>
                </a:solidFill>
                <a:ln w="9525">
                  <a:noFill/>
                </a:ln>
                <a:effectLst/>
              </c:spPr>
            </c:marker>
            <c:bubble3D val="0"/>
            <c:extLst>
              <c:ext xmlns:c16="http://schemas.microsoft.com/office/drawing/2014/chart" uri="{C3380CC4-5D6E-409C-BE32-E72D297353CC}">
                <c16:uniqueId val="{00000009-80D9-492E-95C4-C75FE13431BD}"/>
              </c:ext>
            </c:extLst>
          </c:dPt>
          <c:dPt>
            <c:idx val="9"/>
            <c:marker>
              <c:symbol val="circle"/>
              <c:size val="5"/>
              <c:spPr>
                <a:solidFill>
                  <a:srgbClr val="E30615"/>
                </a:solidFill>
                <a:ln w="9525">
                  <a:noFill/>
                </a:ln>
                <a:effectLst/>
              </c:spPr>
            </c:marker>
            <c:bubble3D val="0"/>
            <c:extLst>
              <c:ext xmlns:c16="http://schemas.microsoft.com/office/drawing/2014/chart" uri="{C3380CC4-5D6E-409C-BE32-E72D297353CC}">
                <c16:uniqueId val="{0000000A-80D9-492E-95C4-C75FE13431BD}"/>
              </c:ext>
            </c:extLst>
          </c:dPt>
          <c:xVal>
            <c:numRef>
              <c:f>Sheet1!$C$2:$C$23</c:f>
              <c:numCache>
                <c:formatCode>0%</c:formatCode>
                <c:ptCount val="22"/>
                <c:pt idx="0">
                  <c:v>0.46666666666666656</c:v>
                </c:pt>
                <c:pt idx="1">
                  <c:v>0.1333333333333333</c:v>
                </c:pt>
                <c:pt idx="2">
                  <c:v>0.1111111111111111</c:v>
                </c:pt>
                <c:pt idx="3">
                  <c:v>6.6666666666666652E-2</c:v>
                </c:pt>
                <c:pt idx="4">
                  <c:v>5.5555555555555552E-2</c:v>
                </c:pt>
                <c:pt idx="5">
                  <c:v>4.4444444444444439E-2</c:v>
                </c:pt>
                <c:pt idx="6">
                  <c:v>5.5555555555555552E-2</c:v>
                </c:pt>
                <c:pt idx="7">
                  <c:v>3.3333333333333326E-2</c:v>
                </c:pt>
                <c:pt idx="8">
                  <c:v>2.222222222222222E-2</c:v>
                </c:pt>
                <c:pt idx="9">
                  <c:v>1.111111111111111E-2</c:v>
                </c:pt>
                <c:pt idx="10">
                  <c:v>0.48292108362779729</c:v>
                </c:pt>
                <c:pt idx="11">
                  <c:v>0.14134275618374553</c:v>
                </c:pt>
                <c:pt idx="12">
                  <c:v>8.2449941107184913E-2</c:v>
                </c:pt>
                <c:pt idx="13">
                  <c:v>6.4782096584216714E-2</c:v>
                </c:pt>
                <c:pt idx="14">
                  <c:v>5.8892815076560648E-2</c:v>
                </c:pt>
                <c:pt idx="15">
                  <c:v>7.0671378091872766E-2</c:v>
                </c:pt>
                <c:pt idx="16">
                  <c:v>5.8892815076560648E-2</c:v>
                </c:pt>
                <c:pt idx="17">
                  <c:v>2.3557126030624258E-2</c:v>
                </c:pt>
                <c:pt idx="18">
                  <c:v>7.0671378091872773E-3</c:v>
                </c:pt>
                <c:pt idx="19">
                  <c:v>9.4228504122497031E-3</c:v>
                </c:pt>
                <c:pt idx="20">
                  <c:v>0</c:v>
                </c:pt>
                <c:pt idx="21">
                  <c:v>0.6</c:v>
                </c:pt>
              </c:numCache>
            </c:numRef>
          </c:xVal>
          <c:yVal>
            <c:numRef>
              <c:f>Sheet1!$D$2:$D$23</c:f>
              <c:numCache>
                <c:formatCode>0%</c:formatCode>
                <c:ptCount val="22"/>
                <c:pt idx="0">
                  <c:v>0.41052631578947363</c:v>
                </c:pt>
                <c:pt idx="1">
                  <c:v>0.19999999999999996</c:v>
                </c:pt>
                <c:pt idx="2">
                  <c:v>0.10526315789473682</c:v>
                </c:pt>
                <c:pt idx="3">
                  <c:v>6.3157894736842093E-2</c:v>
                </c:pt>
                <c:pt idx="4">
                  <c:v>6.3157894736842093E-2</c:v>
                </c:pt>
                <c:pt idx="5">
                  <c:v>4.2105263157894729E-2</c:v>
                </c:pt>
                <c:pt idx="6">
                  <c:v>4.2105263157894729E-2</c:v>
                </c:pt>
                <c:pt idx="7">
                  <c:v>4.2105263157894729E-2</c:v>
                </c:pt>
                <c:pt idx="8">
                  <c:v>2.1052631578947364E-2</c:v>
                </c:pt>
                <c:pt idx="9">
                  <c:v>1.0526315789473682E-2</c:v>
                </c:pt>
              </c:numCache>
            </c:numRef>
          </c:yVal>
          <c:smooth val="0"/>
          <c:extLst>
            <c:ext xmlns:c16="http://schemas.microsoft.com/office/drawing/2014/chart" uri="{C3380CC4-5D6E-409C-BE32-E72D297353CC}">
              <c16:uniqueId val="{00000017-80D9-492E-95C4-C75FE13431BD}"/>
            </c:ext>
          </c:extLst>
        </c:ser>
        <c:ser>
          <c:idx val="1"/>
          <c:order val="1"/>
          <c:tx>
            <c:strRef>
              <c:f>Sheet1!$E$1</c:f>
              <c:strCache>
                <c:ptCount val="1"/>
                <c:pt idx="0">
                  <c:v>2022</c:v>
                </c:pt>
              </c:strCache>
            </c:strRef>
          </c:tx>
          <c:spPr>
            <a:ln w="25400" cap="rnd">
              <a:noFill/>
              <a:round/>
            </a:ln>
            <a:effectLst/>
          </c:spPr>
          <c:marker>
            <c:symbol val="circle"/>
            <c:size val="15"/>
            <c:spPr>
              <a:solidFill>
                <a:srgbClr val="000000"/>
              </a:solidFill>
              <a:ln w="9525">
                <a:noFill/>
              </a:ln>
              <a:effectLst/>
            </c:spPr>
          </c:marker>
          <c:dPt>
            <c:idx val="10"/>
            <c:marker>
              <c:symbol val="circle"/>
              <c:size val="15"/>
              <c:spPr>
                <a:solidFill>
                  <a:srgbClr val="E30615"/>
                </a:solidFill>
                <a:ln w="9525">
                  <a:noFill/>
                </a:ln>
                <a:effectLst/>
              </c:spPr>
            </c:marker>
            <c:bubble3D val="0"/>
            <c:extLst>
              <c:ext xmlns:c16="http://schemas.microsoft.com/office/drawing/2014/chart" uri="{C3380CC4-5D6E-409C-BE32-E72D297353CC}">
                <c16:uniqueId val="{00000018-80D9-492E-95C4-C75FE13431BD}"/>
              </c:ext>
            </c:extLst>
          </c:dPt>
          <c:dPt>
            <c:idx val="11"/>
            <c:marker>
              <c:symbol val="circle"/>
              <c:size val="15"/>
              <c:spPr>
                <a:solidFill>
                  <a:srgbClr val="09BDBD"/>
                </a:solidFill>
                <a:ln w="9525">
                  <a:noFill/>
                </a:ln>
                <a:effectLst/>
              </c:spPr>
            </c:marker>
            <c:bubble3D val="0"/>
            <c:extLst>
              <c:ext xmlns:c16="http://schemas.microsoft.com/office/drawing/2014/chart" uri="{C3380CC4-5D6E-409C-BE32-E72D297353CC}">
                <c16:uniqueId val="{00000019-80D9-492E-95C4-C75FE13431BD}"/>
              </c:ext>
            </c:extLst>
          </c:dPt>
          <c:dPt>
            <c:idx val="12"/>
            <c:marker>
              <c:symbol val="circle"/>
              <c:size val="15"/>
              <c:spPr>
                <a:solidFill>
                  <a:srgbClr val="372D87"/>
                </a:solidFill>
                <a:ln w="9525">
                  <a:noFill/>
                </a:ln>
                <a:effectLst/>
              </c:spPr>
            </c:marker>
            <c:bubble3D val="0"/>
            <c:extLst>
              <c:ext xmlns:c16="http://schemas.microsoft.com/office/drawing/2014/chart" uri="{C3380CC4-5D6E-409C-BE32-E72D297353CC}">
                <c16:uniqueId val="{0000001A-80D9-492E-95C4-C75FE13431BD}"/>
              </c:ext>
            </c:extLst>
          </c:dPt>
          <c:dPt>
            <c:idx val="13"/>
            <c:marker>
              <c:symbol val="circle"/>
              <c:size val="15"/>
              <c:spPr>
                <a:solidFill>
                  <a:srgbClr val="9CCD9A"/>
                </a:solidFill>
                <a:ln w="9525">
                  <a:noFill/>
                </a:ln>
                <a:effectLst/>
              </c:spPr>
            </c:marker>
            <c:bubble3D val="0"/>
            <c:extLst>
              <c:ext xmlns:c16="http://schemas.microsoft.com/office/drawing/2014/chart" uri="{C3380CC4-5D6E-409C-BE32-E72D297353CC}">
                <c16:uniqueId val="{0000001B-80D9-492E-95C4-C75FE13431BD}"/>
              </c:ext>
            </c:extLst>
          </c:dPt>
          <c:dPt>
            <c:idx val="14"/>
            <c:marker>
              <c:symbol val="circle"/>
              <c:size val="15"/>
              <c:spPr>
                <a:solidFill>
                  <a:srgbClr val="BCCF0F"/>
                </a:solidFill>
                <a:ln w="9525">
                  <a:noFill/>
                </a:ln>
                <a:effectLst/>
              </c:spPr>
            </c:marker>
            <c:bubble3D val="0"/>
            <c:extLst>
              <c:ext xmlns:c16="http://schemas.microsoft.com/office/drawing/2014/chart" uri="{C3380CC4-5D6E-409C-BE32-E72D297353CC}">
                <c16:uniqueId val="{0000001C-80D9-492E-95C4-C75FE13431BD}"/>
              </c:ext>
            </c:extLst>
          </c:dPt>
          <c:dPt>
            <c:idx val="15"/>
            <c:marker>
              <c:symbol val="circle"/>
              <c:size val="15"/>
              <c:spPr>
                <a:solidFill>
                  <a:srgbClr val="0069B4"/>
                </a:solidFill>
                <a:ln w="9525">
                  <a:noFill/>
                </a:ln>
                <a:effectLst/>
              </c:spPr>
            </c:marker>
            <c:bubble3D val="0"/>
            <c:extLst>
              <c:ext xmlns:c16="http://schemas.microsoft.com/office/drawing/2014/chart" uri="{C3380CC4-5D6E-409C-BE32-E72D297353CC}">
                <c16:uniqueId val="{0000001D-80D9-492E-95C4-C75FE13431BD}"/>
              </c:ext>
            </c:extLst>
          </c:dPt>
          <c:dPt>
            <c:idx val="16"/>
            <c:marker>
              <c:symbol val="circle"/>
              <c:size val="15"/>
              <c:spPr>
                <a:solidFill>
                  <a:srgbClr val="BD09A7"/>
                </a:solidFill>
                <a:ln w="9525">
                  <a:noFill/>
                </a:ln>
                <a:effectLst/>
              </c:spPr>
            </c:marker>
            <c:bubble3D val="0"/>
            <c:extLst>
              <c:ext xmlns:c16="http://schemas.microsoft.com/office/drawing/2014/chart" uri="{C3380CC4-5D6E-409C-BE32-E72D297353CC}">
                <c16:uniqueId val="{0000001E-80D9-492E-95C4-C75FE13431BD}"/>
              </c:ext>
            </c:extLst>
          </c:dPt>
          <c:dPt>
            <c:idx val="17"/>
            <c:marker>
              <c:symbol val="circle"/>
              <c:size val="15"/>
              <c:spPr>
                <a:solidFill>
                  <a:srgbClr val="E86F03"/>
                </a:solidFill>
                <a:ln w="9525">
                  <a:noFill/>
                </a:ln>
                <a:effectLst/>
              </c:spPr>
            </c:marker>
            <c:bubble3D val="0"/>
            <c:extLst>
              <c:ext xmlns:c16="http://schemas.microsoft.com/office/drawing/2014/chart" uri="{C3380CC4-5D6E-409C-BE32-E72D297353CC}">
                <c16:uniqueId val="{0000001F-80D9-492E-95C4-C75FE13431BD}"/>
              </c:ext>
            </c:extLst>
          </c:dPt>
          <c:dPt>
            <c:idx val="18"/>
            <c:marker>
              <c:symbol val="circle"/>
              <c:size val="15"/>
              <c:spPr>
                <a:solidFill>
                  <a:srgbClr val="766ACE"/>
                </a:solidFill>
                <a:ln w="9525">
                  <a:noFill/>
                </a:ln>
                <a:effectLst/>
              </c:spPr>
            </c:marker>
            <c:bubble3D val="0"/>
            <c:extLst>
              <c:ext xmlns:c16="http://schemas.microsoft.com/office/drawing/2014/chart" uri="{C3380CC4-5D6E-409C-BE32-E72D297353CC}">
                <c16:uniqueId val="{00000020-80D9-492E-95C4-C75FE13431BD}"/>
              </c:ext>
            </c:extLst>
          </c:dPt>
          <c:dPt>
            <c:idx val="19"/>
            <c:marker>
              <c:symbol val="circle"/>
              <c:size val="15"/>
              <c:spPr>
                <a:solidFill>
                  <a:srgbClr val="FFCC00"/>
                </a:solidFill>
                <a:ln w="9525">
                  <a:noFill/>
                </a:ln>
                <a:effectLst/>
              </c:spPr>
            </c:marker>
            <c:bubble3D val="0"/>
            <c:extLst>
              <c:ext xmlns:c16="http://schemas.microsoft.com/office/drawing/2014/chart" uri="{C3380CC4-5D6E-409C-BE32-E72D297353CC}">
                <c16:uniqueId val="{00000021-80D9-492E-95C4-C75FE13431BD}"/>
              </c:ext>
            </c:extLst>
          </c:dPt>
          <c:dLbls>
            <c:dLbl>
              <c:idx val="0"/>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80D9-492E-95C4-C75FE13431BD}"/>
                </c:ext>
              </c:extLst>
            </c:dLbl>
            <c:dLbl>
              <c:idx val="1"/>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80D9-492E-95C4-C75FE13431BD}"/>
                </c:ext>
              </c:extLst>
            </c:dLbl>
            <c:dLbl>
              <c:idx val="2"/>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80D9-492E-95C4-C75FE13431BD}"/>
                </c:ext>
              </c:extLst>
            </c:dLbl>
            <c:dLbl>
              <c:idx val="3"/>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80D9-492E-95C4-C75FE13431BD}"/>
                </c:ext>
              </c:extLst>
            </c:dLbl>
            <c:dLbl>
              <c:idx val="4"/>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80D9-492E-95C4-C75FE13431BD}"/>
                </c:ext>
              </c:extLst>
            </c:dLbl>
            <c:dLbl>
              <c:idx val="5"/>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80D9-492E-95C4-C75FE13431BD}"/>
                </c:ext>
              </c:extLst>
            </c:dLbl>
            <c:dLbl>
              <c:idx val="6"/>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80D9-492E-95C4-C75FE13431BD}"/>
                </c:ext>
              </c:extLst>
            </c:dLbl>
            <c:dLbl>
              <c:idx val="7"/>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80D9-492E-95C4-C75FE13431BD}"/>
                </c:ext>
              </c:extLst>
            </c:dLbl>
            <c:dLbl>
              <c:idx val="8"/>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80D9-492E-95C4-C75FE13431BD}"/>
                </c:ext>
              </c:extLst>
            </c:dLbl>
            <c:dLbl>
              <c:idx val="9"/>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80D9-492E-95C4-C75FE13431BD}"/>
                </c:ext>
              </c:extLst>
            </c:dLbl>
            <c:dLbl>
              <c:idx val="10"/>
              <c:tx>
                <c:rich>
                  <a:bodyPr/>
                  <a:lstStyle/>
                  <a:p>
                    <a:r>
                      <a:rPr lang="en-US"/>
                      <a:t>TV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8-80D9-492E-95C4-C75FE13431BD}"/>
                </c:ext>
              </c:extLst>
            </c:dLbl>
            <c:dLbl>
              <c:idx val="11"/>
              <c:layout>
                <c:manualLayout>
                  <c:x val="5.4123960588839844E-2"/>
                  <c:y val="-2.8041213076126521E-3"/>
                </c:manualLayout>
              </c:layout>
              <c:tx>
                <c:rich>
                  <a:bodyPr/>
                  <a:lstStyle/>
                  <a:p>
                    <a:r>
                      <a:rPr lang="en-US"/>
                      <a:t>Generic Search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9-80D9-492E-95C4-C75FE13431BD}"/>
                </c:ext>
              </c:extLst>
            </c:dLbl>
            <c:dLbl>
              <c:idx val="12"/>
              <c:layout>
                <c:manualLayout>
                  <c:x val="-1.0408453959392658E-3"/>
                  <c:y val="-8.1319517920763917E-2"/>
                </c:manualLayout>
              </c:layout>
              <c:tx>
                <c:rich>
                  <a:bodyPr/>
                  <a:lstStyle/>
                  <a:p>
                    <a:r>
                      <a:rPr lang="en-US"/>
                      <a:t>Print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A-80D9-492E-95C4-C75FE13431BD}"/>
                </c:ext>
              </c:extLst>
            </c:dLbl>
            <c:dLbl>
              <c:idx val="13"/>
              <c:layout>
                <c:manualLayout>
                  <c:x val="6.2347950518045966E-2"/>
                  <c:y val="-7.1577956338728281E-3"/>
                </c:manualLayout>
              </c:layout>
              <c:tx>
                <c:rich>
                  <a:bodyPr/>
                  <a:lstStyle/>
                  <a:p>
                    <a:r>
                      <a:rPr lang="en-US"/>
                      <a:t>Online Display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B-80D9-492E-95C4-C75FE13431BD}"/>
                </c:ext>
              </c:extLst>
            </c:dLbl>
            <c:dLbl>
              <c:idx val="14"/>
              <c:layout>
                <c:manualLayout>
                  <c:x val="-5.3140976362155208E-2"/>
                  <c:y val="-0.12898273544462335"/>
                </c:manualLayout>
              </c:layout>
              <c:tx>
                <c:rich>
                  <a:bodyPr/>
                  <a:lstStyle/>
                  <a:p>
                    <a:r>
                      <a:rPr lang="en-US" dirty="0"/>
                      <a:t>Audio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C-80D9-492E-95C4-C75FE13431BD}"/>
                </c:ext>
              </c:extLst>
            </c:dLbl>
            <c:dLbl>
              <c:idx val="15"/>
              <c:layout>
                <c:manualLayout>
                  <c:x val="-5.8342990520930831E-2"/>
                  <c:y val="-0.20175277453451587"/>
                </c:manualLayout>
              </c:layout>
              <c:tx>
                <c:rich>
                  <a:bodyPr/>
                  <a:lstStyle/>
                  <a:p>
                    <a:r>
                      <a:rPr lang="en-US"/>
                      <a:t>Social Media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D-80D9-492E-95C4-C75FE13431BD}"/>
                </c:ext>
              </c:extLst>
            </c:dLbl>
            <c:dLbl>
              <c:idx val="16"/>
              <c:layout>
                <c:manualLayout>
                  <c:x val="6.868940353821866E-2"/>
                  <c:y val="2.3241970497994282E-2"/>
                </c:manualLayout>
              </c:layout>
              <c:tx>
                <c:rich>
                  <a:bodyPr/>
                  <a:lstStyle/>
                  <a:p>
                    <a:r>
                      <a:rPr lang="en-US"/>
                      <a:t>Out of Home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E-80D9-492E-95C4-C75FE13431BD}"/>
                </c:ext>
              </c:extLst>
            </c:dLbl>
            <c:dLbl>
              <c:idx val="17"/>
              <c:layout>
                <c:manualLayout>
                  <c:x val="-4.4394432870389341E-2"/>
                  <c:y val="-0.15296525892417126"/>
                </c:manualLayout>
              </c:layout>
              <c:tx>
                <c:rich>
                  <a:bodyPr/>
                  <a:lstStyle/>
                  <a:p>
                    <a:r>
                      <a:rPr lang="en-US"/>
                      <a:t>Broadcaster VOD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F-80D9-492E-95C4-C75FE13431BD}"/>
                </c:ext>
              </c:extLst>
            </c:dLbl>
            <c:dLbl>
              <c:idx val="18"/>
              <c:layout>
                <c:manualLayout>
                  <c:x val="-2.043885229571606E-2"/>
                  <c:y val="-0.12183918110417567"/>
                </c:manualLayout>
              </c:layout>
              <c:tx>
                <c:rich>
                  <a:bodyPr/>
                  <a:lstStyle/>
                  <a:p>
                    <a:r>
                      <a:rPr lang="en-US"/>
                      <a:t>Online Video (2022)</a:t>
                    </a:r>
                  </a:p>
                </c:rich>
              </c:tx>
              <c:showLegendKey val="0"/>
              <c:showVal val="0"/>
              <c:showCatName val="0"/>
              <c:showSerName val="0"/>
              <c:showPercent val="0"/>
              <c:showBubbleSize val="0"/>
              <c:extLst>
                <c:ext xmlns:c15="http://schemas.microsoft.com/office/drawing/2012/chart" uri="{CE6537A1-D6FC-4f65-9D91-7224C49458BB}">
                  <c15:layout>
                    <c:manualLayout>
                      <c:w val="4.5596013040533928E-2"/>
                      <c:h val="9.5039750128342287E-2"/>
                    </c:manualLayout>
                  </c15:layout>
                  <c15:showDataLabelsRange val="1"/>
                </c:ext>
                <c:ext xmlns:c16="http://schemas.microsoft.com/office/drawing/2014/chart" uri="{C3380CC4-5D6E-409C-BE32-E72D297353CC}">
                  <c16:uniqueId val="{00000020-80D9-492E-95C4-C75FE13431BD}"/>
                </c:ext>
              </c:extLst>
            </c:dLbl>
            <c:dLbl>
              <c:idx val="19"/>
              <c:layout>
                <c:manualLayout>
                  <c:x val="7.1348046243981554E-3"/>
                  <c:y val="6.5639288575857413E-3"/>
                </c:manualLayout>
              </c:layout>
              <c:tx>
                <c:rich>
                  <a:bodyPr/>
                  <a:lstStyle/>
                  <a:p>
                    <a:r>
                      <a:rPr lang="en-US"/>
                      <a:t>Cinema (2022)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21-80D9-492E-95C4-C75FE13431BD}"/>
                </c:ext>
              </c:extLst>
            </c:dLbl>
            <c:dLbl>
              <c:idx val="20"/>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80D9-492E-95C4-C75FE13431BD}"/>
                </c:ext>
              </c:extLst>
            </c:dLbl>
            <c:dLbl>
              <c:idx val="21"/>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D-80D9-492E-95C4-C75FE13431BD}"/>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Sheet1!$C$2:$C$23</c:f>
              <c:numCache>
                <c:formatCode>0%</c:formatCode>
                <c:ptCount val="22"/>
                <c:pt idx="0">
                  <c:v>0.46666666666666656</c:v>
                </c:pt>
                <c:pt idx="1">
                  <c:v>0.1333333333333333</c:v>
                </c:pt>
                <c:pt idx="2">
                  <c:v>0.1111111111111111</c:v>
                </c:pt>
                <c:pt idx="3">
                  <c:v>6.6666666666666652E-2</c:v>
                </c:pt>
                <c:pt idx="4">
                  <c:v>5.5555555555555552E-2</c:v>
                </c:pt>
                <c:pt idx="5">
                  <c:v>4.4444444444444439E-2</c:v>
                </c:pt>
                <c:pt idx="6">
                  <c:v>5.5555555555555552E-2</c:v>
                </c:pt>
                <c:pt idx="7">
                  <c:v>3.3333333333333326E-2</c:v>
                </c:pt>
                <c:pt idx="8">
                  <c:v>2.222222222222222E-2</c:v>
                </c:pt>
                <c:pt idx="9">
                  <c:v>1.111111111111111E-2</c:v>
                </c:pt>
                <c:pt idx="10">
                  <c:v>0.48292108362779729</c:v>
                </c:pt>
                <c:pt idx="11">
                  <c:v>0.14134275618374553</c:v>
                </c:pt>
                <c:pt idx="12">
                  <c:v>8.2449941107184913E-2</c:v>
                </c:pt>
                <c:pt idx="13">
                  <c:v>6.4782096584216714E-2</c:v>
                </c:pt>
                <c:pt idx="14">
                  <c:v>5.8892815076560648E-2</c:v>
                </c:pt>
                <c:pt idx="15">
                  <c:v>7.0671378091872766E-2</c:v>
                </c:pt>
                <c:pt idx="16">
                  <c:v>5.8892815076560648E-2</c:v>
                </c:pt>
                <c:pt idx="17">
                  <c:v>2.3557126030624258E-2</c:v>
                </c:pt>
                <c:pt idx="18">
                  <c:v>7.0671378091872773E-3</c:v>
                </c:pt>
                <c:pt idx="19">
                  <c:v>9.4228504122497031E-3</c:v>
                </c:pt>
                <c:pt idx="20">
                  <c:v>0</c:v>
                </c:pt>
                <c:pt idx="21">
                  <c:v>0.6</c:v>
                </c:pt>
              </c:numCache>
            </c:numRef>
          </c:xVal>
          <c:yVal>
            <c:numRef>
              <c:f>Sheet1!$E$2:$E$23</c:f>
              <c:numCache>
                <c:formatCode>General</c:formatCode>
                <c:ptCount val="22"/>
                <c:pt idx="10" formatCode="0%">
                  <c:v>0.46643913538111487</c:v>
                </c:pt>
                <c:pt idx="11" formatCode="0%">
                  <c:v>0.12514220705346984</c:v>
                </c:pt>
                <c:pt idx="12" formatCode="0%">
                  <c:v>9.1012514220705346E-2</c:v>
                </c:pt>
                <c:pt idx="13" formatCode="0%">
                  <c:v>6.2571103526734922E-2</c:v>
                </c:pt>
                <c:pt idx="14" formatCode="0%">
                  <c:v>9.1012514220705346E-2</c:v>
                </c:pt>
                <c:pt idx="15" formatCode="0%">
                  <c:v>6.8259385665529013E-2</c:v>
                </c:pt>
                <c:pt idx="16" formatCode="0%">
                  <c:v>4.5506257110352673E-2</c:v>
                </c:pt>
                <c:pt idx="17" formatCode="0%">
                  <c:v>3.4129692832764506E-2</c:v>
                </c:pt>
                <c:pt idx="18" formatCode="0%">
                  <c:v>6.8259385665529011E-3</c:v>
                </c:pt>
                <c:pt idx="19" formatCode="0%">
                  <c:v>9.1012514220705342E-3</c:v>
                </c:pt>
              </c:numCache>
            </c:numRef>
          </c:yVal>
          <c:smooth val="0"/>
          <c:extLst>
            <c:ext xmlns:c15="http://schemas.microsoft.com/office/drawing/2012/chart" uri="{02D57815-91ED-43cb-92C2-25804820EDAC}">
              <c15:datalabelsRange>
                <c15:f>Sheet1!$B$2:$B$21</c15:f>
                <c15:dlblRangeCache>
                  <c:ptCount val="20"/>
                  <c:pt idx="0">
                    <c:v>TV (2019)</c:v>
                  </c:pt>
                  <c:pt idx="1">
                    <c:v>Generic Search (2019)</c:v>
                  </c:pt>
                  <c:pt idx="2">
                    <c:v>Print (2019)</c:v>
                  </c:pt>
                  <c:pt idx="3">
                    <c:v>Online Display (2019)</c:v>
                  </c:pt>
                  <c:pt idx="4">
                    <c:v>Audio (2019)</c:v>
                  </c:pt>
                  <c:pt idx="5">
                    <c:v>Social Media (2019)</c:v>
                  </c:pt>
                  <c:pt idx="6">
                    <c:v>Out of Home (2019)</c:v>
                  </c:pt>
                  <c:pt idx="7">
                    <c:v>Broadcaster VOD (2019)</c:v>
                  </c:pt>
                  <c:pt idx="8">
                    <c:v>Online Video (2019)</c:v>
                  </c:pt>
                  <c:pt idx="9">
                    <c:v>Cinema (2019)</c:v>
                  </c:pt>
                  <c:pt idx="10">
                    <c:v>TV (2022)</c:v>
                  </c:pt>
                  <c:pt idx="11">
                    <c:v>Generic Search (2022)</c:v>
                  </c:pt>
                  <c:pt idx="12">
                    <c:v>Print (2022)</c:v>
                  </c:pt>
                  <c:pt idx="13">
                    <c:v>Online Display (2022)</c:v>
                  </c:pt>
                  <c:pt idx="14">
                    <c:v>Audio (2022)</c:v>
                  </c:pt>
                  <c:pt idx="15">
                    <c:v>Social Media (2022)</c:v>
                  </c:pt>
                  <c:pt idx="16">
                    <c:v>Out of Home (2022)</c:v>
                  </c:pt>
                  <c:pt idx="17">
                    <c:v>Broadcaster VOD (2022)</c:v>
                  </c:pt>
                  <c:pt idx="18">
                    <c:v>Online Video (2022)</c:v>
                  </c:pt>
                  <c:pt idx="19">
                    <c:v>Cinema (2022)</c:v>
                  </c:pt>
                </c15:dlblRangeCache>
              </c15:datalabelsRange>
            </c:ext>
            <c:ext xmlns:c16="http://schemas.microsoft.com/office/drawing/2014/chart" uri="{C3380CC4-5D6E-409C-BE32-E72D297353CC}">
              <c16:uniqueId val="{0000002E-80D9-492E-95C4-C75FE13431BD}"/>
            </c:ext>
          </c:extLst>
        </c:ser>
        <c:dLbls>
          <c:showLegendKey val="0"/>
          <c:showVal val="0"/>
          <c:showCatName val="0"/>
          <c:showSerName val="0"/>
          <c:showPercent val="0"/>
          <c:showBubbleSize val="0"/>
        </c:dLbls>
        <c:axId val="1683904447"/>
        <c:axId val="1683915679"/>
      </c:scatterChart>
      <c:valAx>
        <c:axId val="168390444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Arabic Typesetting" panose="03020402040406030203" pitchFamily="66" charset="-78"/>
                  </a:defRPr>
                </a:pPr>
                <a:r>
                  <a:rPr lang="en-US" sz="1200" b="1" dirty="0">
                    <a:solidFill>
                      <a:schemeClr val="tx1"/>
                    </a:solidFill>
                    <a:latin typeface="Arial (Body)"/>
                    <a:cs typeface="Arabic Typesetting" panose="03020402040406030203" pitchFamily="66" charset="-78"/>
                  </a:rPr>
                  <a:t>Share of Media Spend</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Arabic Typesetting" panose="03020402040406030203" pitchFamily="66" charset="-78"/>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Headings)"/>
                <a:ea typeface="+mn-ea"/>
                <a:cs typeface="Arial" panose="020B0604020202020204" pitchFamily="34" charset="0"/>
              </a:defRPr>
            </a:pPr>
            <a:endParaRPr lang="en-US"/>
          </a:p>
        </c:txPr>
        <c:crossAx val="1683915679"/>
        <c:crosses val="autoZero"/>
        <c:crossBetween val="midCat"/>
      </c:valAx>
      <c:valAx>
        <c:axId val="1683915679"/>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i="0" baseline="0">
                    <a:solidFill>
                      <a:schemeClr val="tx1"/>
                    </a:solidFill>
                    <a:effectLst/>
                    <a:latin typeface="Arial" panose="020B0604020202020204" pitchFamily="34" charset="0"/>
                    <a:cs typeface="Arial" panose="020B0604020202020204" pitchFamily="34" charset="0"/>
                  </a:rPr>
                  <a:t>Share of Short-term Media Driven Sales</a:t>
                </a:r>
                <a:endParaRPr lang="en-GB" sz="120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Body)"/>
                <a:ea typeface="+mn-ea"/>
                <a:cs typeface="Arabic Typesetting" panose="03020402040406030203" pitchFamily="66" charset="-78"/>
              </a:defRPr>
            </a:pPr>
            <a:endParaRPr lang="en-US"/>
          </a:p>
        </c:txPr>
        <c:crossAx val="16839044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93458781362019E-2"/>
          <c:y val="5.1809490740740732E-2"/>
          <c:w val="0.91383908690676841"/>
          <c:h val="0.67741157981179756"/>
        </c:manualLayout>
      </c:layout>
      <c:barChart>
        <c:barDir val="col"/>
        <c:grouping val="stacked"/>
        <c:varyColors val="0"/>
        <c:ser>
          <c:idx val="0"/>
          <c:order val="0"/>
          <c:tx>
            <c:strRef>
              <c:f>Sheet1!$B$1</c:f>
              <c:strCache>
                <c:ptCount val="1"/>
                <c:pt idx="0">
                  <c:v> Short-Term ROI % </c:v>
                </c:pt>
              </c:strCache>
            </c:strRef>
          </c:tx>
          <c:spPr>
            <a:solidFill>
              <a:srgbClr val="8D99AE"/>
            </a:solidFill>
            <a:ln>
              <a:noFill/>
            </a:ln>
            <a:effectLst/>
          </c:spPr>
          <c:invertIfNegative val="0"/>
          <c:dPt>
            <c:idx val="0"/>
            <c:invertIfNegative val="0"/>
            <c:bubble3D val="0"/>
            <c:spPr>
              <a:solidFill>
                <a:srgbClr val="BCCF0F"/>
              </a:solidFill>
              <a:ln>
                <a:noFill/>
              </a:ln>
              <a:effectLst/>
            </c:spPr>
            <c:extLst>
              <c:ext xmlns:c16="http://schemas.microsoft.com/office/drawing/2014/chart" uri="{C3380CC4-5D6E-409C-BE32-E72D297353CC}">
                <c16:uniqueId val="{00000001-C12C-47E2-BEA0-5BD7D06106CC}"/>
              </c:ext>
            </c:extLst>
          </c:dPt>
          <c:dPt>
            <c:idx val="1"/>
            <c:invertIfNegative val="0"/>
            <c:bubble3D val="0"/>
            <c:spPr>
              <a:solidFill>
                <a:srgbClr val="E30615"/>
              </a:solidFill>
              <a:ln>
                <a:noFill/>
              </a:ln>
              <a:effectLst/>
            </c:spPr>
            <c:extLst>
              <c:ext xmlns:c16="http://schemas.microsoft.com/office/drawing/2014/chart" uri="{C3380CC4-5D6E-409C-BE32-E72D297353CC}">
                <c16:uniqueId val="{00000003-C12C-47E2-BEA0-5BD7D06106CC}"/>
              </c:ext>
            </c:extLst>
          </c:dPt>
          <c:dPt>
            <c:idx val="2"/>
            <c:invertIfNegative val="0"/>
            <c:bubble3D val="0"/>
            <c:spPr>
              <a:solidFill>
                <a:srgbClr val="EE7203"/>
              </a:solidFill>
              <a:ln>
                <a:noFill/>
              </a:ln>
              <a:effectLst/>
            </c:spPr>
            <c:extLst>
              <c:ext xmlns:c16="http://schemas.microsoft.com/office/drawing/2014/chart" uri="{C3380CC4-5D6E-409C-BE32-E72D297353CC}">
                <c16:uniqueId val="{00000005-C12C-47E2-BEA0-5BD7D06106CC}"/>
              </c:ext>
            </c:extLst>
          </c:dPt>
          <c:dPt>
            <c:idx val="3"/>
            <c:invertIfNegative val="0"/>
            <c:bubble3D val="0"/>
            <c:spPr>
              <a:solidFill>
                <a:srgbClr val="372D87"/>
              </a:solidFill>
              <a:ln>
                <a:noFill/>
              </a:ln>
              <a:effectLst/>
            </c:spPr>
            <c:extLst>
              <c:ext xmlns:c16="http://schemas.microsoft.com/office/drawing/2014/chart" uri="{C3380CC4-5D6E-409C-BE32-E72D297353CC}">
                <c16:uniqueId val="{00000007-C12C-47E2-BEA0-5BD7D06106CC}"/>
              </c:ext>
            </c:extLst>
          </c:dPt>
          <c:dPt>
            <c:idx val="4"/>
            <c:invertIfNegative val="0"/>
            <c:bubble3D val="0"/>
            <c:spPr>
              <a:solidFill>
                <a:srgbClr val="9CCD9A"/>
              </a:solidFill>
              <a:ln>
                <a:noFill/>
              </a:ln>
              <a:effectLst/>
            </c:spPr>
            <c:extLst>
              <c:ext xmlns:c16="http://schemas.microsoft.com/office/drawing/2014/chart" uri="{C3380CC4-5D6E-409C-BE32-E72D297353CC}">
                <c16:uniqueId val="{00000009-C12C-47E2-BEA0-5BD7D06106CC}"/>
              </c:ext>
            </c:extLst>
          </c:dPt>
          <c:dPt>
            <c:idx val="5"/>
            <c:invertIfNegative val="0"/>
            <c:bubble3D val="0"/>
            <c:spPr>
              <a:solidFill>
                <a:srgbClr val="0069B4"/>
              </a:solidFill>
              <a:ln>
                <a:noFill/>
              </a:ln>
              <a:effectLst/>
            </c:spPr>
            <c:extLst>
              <c:ext xmlns:c16="http://schemas.microsoft.com/office/drawing/2014/chart" uri="{C3380CC4-5D6E-409C-BE32-E72D297353CC}">
                <c16:uniqueId val="{0000000B-C12C-47E2-BEA0-5BD7D06106CC}"/>
              </c:ext>
            </c:extLst>
          </c:dPt>
          <c:dPt>
            <c:idx val="6"/>
            <c:invertIfNegative val="0"/>
            <c:bubble3D val="0"/>
            <c:spPr>
              <a:solidFill>
                <a:srgbClr val="766ACE"/>
              </a:solidFill>
              <a:ln>
                <a:noFill/>
              </a:ln>
              <a:effectLst/>
            </c:spPr>
            <c:extLst>
              <c:ext xmlns:c16="http://schemas.microsoft.com/office/drawing/2014/chart" uri="{C3380CC4-5D6E-409C-BE32-E72D297353CC}">
                <c16:uniqueId val="{0000000D-C12C-47E2-BEA0-5BD7D06106CC}"/>
              </c:ext>
            </c:extLst>
          </c:dPt>
          <c:dPt>
            <c:idx val="7"/>
            <c:invertIfNegative val="0"/>
            <c:bubble3D val="0"/>
            <c:spPr>
              <a:solidFill>
                <a:srgbClr val="FFCC00"/>
              </a:solidFill>
              <a:ln>
                <a:noFill/>
              </a:ln>
              <a:effectLst/>
            </c:spPr>
            <c:extLst>
              <c:ext xmlns:c16="http://schemas.microsoft.com/office/drawing/2014/chart" uri="{C3380CC4-5D6E-409C-BE32-E72D297353CC}">
                <c16:uniqueId val="{0000000F-C12C-47E2-BEA0-5BD7D06106CC}"/>
              </c:ext>
            </c:extLst>
          </c:dPt>
          <c:dPt>
            <c:idx val="8"/>
            <c:invertIfNegative val="0"/>
            <c:bubble3D val="0"/>
            <c:spPr>
              <a:solidFill>
                <a:srgbClr val="BD09A7"/>
              </a:solidFill>
              <a:ln>
                <a:noFill/>
              </a:ln>
              <a:effectLst/>
            </c:spPr>
            <c:extLst>
              <c:ext xmlns:c16="http://schemas.microsoft.com/office/drawing/2014/chart" uri="{C3380CC4-5D6E-409C-BE32-E72D297353CC}">
                <c16:uniqueId val="{00000011-C12C-47E2-BEA0-5BD7D06106CC}"/>
              </c:ext>
            </c:extLst>
          </c:dPt>
          <c:dPt>
            <c:idx val="9"/>
            <c:invertIfNegative val="0"/>
            <c:bubble3D val="0"/>
            <c:spPr>
              <a:solidFill>
                <a:srgbClr val="09BDBD"/>
              </a:solidFill>
              <a:ln>
                <a:noFill/>
              </a:ln>
              <a:effectLst/>
            </c:spPr>
            <c:extLst>
              <c:ext xmlns:c16="http://schemas.microsoft.com/office/drawing/2014/chart" uri="{C3380CC4-5D6E-409C-BE32-E72D297353CC}">
                <c16:uniqueId val="{00000013-C12C-47E2-BEA0-5BD7D06106CC}"/>
              </c:ext>
            </c:extLst>
          </c:dPt>
          <c:dLbls>
            <c:dLbl>
              <c:idx val="0"/>
              <c:tx>
                <c:rich>
                  <a:bodyPr/>
                  <a:lstStyle/>
                  <a:p>
                    <a:fld id="{2E465F91-5026-4A6C-AF3B-0591701F3A09}"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12C-47E2-BEA0-5BD7D06106CC}"/>
                </c:ext>
              </c:extLst>
            </c:dLbl>
            <c:dLbl>
              <c:idx val="1"/>
              <c:tx>
                <c:rich>
                  <a:bodyPr/>
                  <a:lstStyle/>
                  <a:p>
                    <a:fld id="{A1E37CEE-A6F0-4B93-B29F-78A8E1F49D3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12C-47E2-BEA0-5BD7D06106CC}"/>
                </c:ext>
              </c:extLst>
            </c:dLbl>
            <c:dLbl>
              <c:idx val="2"/>
              <c:tx>
                <c:rich>
                  <a:bodyPr/>
                  <a:lstStyle/>
                  <a:p>
                    <a:fld id="{0A066E31-A726-4D96-942D-5B481A542F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12C-47E2-BEA0-5BD7D06106CC}"/>
                </c:ext>
              </c:extLst>
            </c:dLbl>
            <c:dLbl>
              <c:idx val="3"/>
              <c:tx>
                <c:rich>
                  <a:bodyPr/>
                  <a:lstStyle/>
                  <a:p>
                    <a:fld id="{20BAAB91-160F-4771-B9FA-71DB1EA79A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12C-47E2-BEA0-5BD7D06106CC}"/>
                </c:ext>
              </c:extLst>
            </c:dLbl>
            <c:dLbl>
              <c:idx val="4"/>
              <c:tx>
                <c:rich>
                  <a:bodyPr/>
                  <a:lstStyle/>
                  <a:p>
                    <a:fld id="{3A9AA663-FBF6-4106-844B-081107B2BB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12C-47E2-BEA0-5BD7D06106CC}"/>
                </c:ext>
              </c:extLst>
            </c:dLbl>
            <c:dLbl>
              <c:idx val="5"/>
              <c:tx>
                <c:rich>
                  <a:bodyPr/>
                  <a:lstStyle/>
                  <a:p>
                    <a:fld id="{12BC1DF8-93F9-4D85-B83C-1BDDF019C1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12C-47E2-BEA0-5BD7D06106CC}"/>
                </c:ext>
              </c:extLst>
            </c:dLbl>
            <c:dLbl>
              <c:idx val="6"/>
              <c:tx>
                <c:rich>
                  <a:bodyPr/>
                  <a:lstStyle/>
                  <a:p>
                    <a:fld id="{B92EECCE-E40F-4531-AAF8-0093465861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12C-47E2-BEA0-5BD7D06106CC}"/>
                </c:ext>
              </c:extLst>
            </c:dLbl>
            <c:dLbl>
              <c:idx val="7"/>
              <c:tx>
                <c:rich>
                  <a:bodyPr/>
                  <a:lstStyle/>
                  <a:p>
                    <a:fld id="{B5AFE368-EDDC-4DE9-B6F8-A8A9136DDD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12C-47E2-BEA0-5BD7D06106CC}"/>
                </c:ext>
              </c:extLst>
            </c:dLbl>
            <c:dLbl>
              <c:idx val="8"/>
              <c:tx>
                <c:rich>
                  <a:bodyPr/>
                  <a:lstStyle/>
                  <a:p>
                    <a:fld id="{CF1E52DF-39DA-4189-9F1A-F7479F2C0E5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12C-47E2-BEA0-5BD7D06106CC}"/>
                </c:ext>
              </c:extLst>
            </c:dLbl>
            <c:dLbl>
              <c:idx val="9"/>
              <c:tx>
                <c:rich>
                  <a:bodyPr/>
                  <a:lstStyle/>
                  <a:p>
                    <a:fld id="{C67E14E2-87DB-486B-A2AD-3EFD7F35A1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12C-47E2-BEA0-5BD7D06106CC}"/>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Audio </c:v>
                </c:pt>
                <c:pt idx="1">
                  <c:v> TV </c:v>
                </c:pt>
                <c:pt idx="2">
                  <c:v> Broadcaster VOD </c:v>
                </c:pt>
                <c:pt idx="3">
                  <c:v> Print </c:v>
                </c:pt>
                <c:pt idx="4">
                  <c:v> Online Display </c:v>
                </c:pt>
                <c:pt idx="5">
                  <c:v> Social Media </c:v>
                </c:pt>
                <c:pt idx="6">
                  <c:v> Online Video </c:v>
                </c:pt>
                <c:pt idx="7">
                  <c:v> Cinema </c:v>
                </c:pt>
                <c:pt idx="8">
                  <c:v> Out of Home </c:v>
                </c:pt>
                <c:pt idx="9">
                  <c:v> Generic Search </c:v>
                </c:pt>
              </c:strCache>
            </c:strRef>
          </c:cat>
          <c:val>
            <c:numRef>
              <c:f>Sheet1!$B$2:$B$11</c:f>
              <c:numCache>
                <c:formatCode>_(* #,##0.00_);_(* \(#,##0.00\);_(* "-"??_);_(@_)</c:formatCode>
                <c:ptCount val="10"/>
                <c:pt idx="0">
                  <c:v>0.67449713446121851</c:v>
                </c:pt>
                <c:pt idx="1">
                  <c:v>0.42961600921096721</c:v>
                </c:pt>
                <c:pt idx="2">
                  <c:v>0.54561233169792833</c:v>
                </c:pt>
                <c:pt idx="3">
                  <c:v>0.53702001151370904</c:v>
                </c:pt>
                <c:pt idx="4">
                  <c:v>0.4553929697636252</c:v>
                </c:pt>
                <c:pt idx="5">
                  <c:v>0.40383904865830911</c:v>
                </c:pt>
                <c:pt idx="6">
                  <c:v>0.39095056838198017</c:v>
                </c:pt>
                <c:pt idx="7">
                  <c:v>0.38665440828987047</c:v>
                </c:pt>
                <c:pt idx="8">
                  <c:v>0.32650816700033503</c:v>
                </c:pt>
                <c:pt idx="9">
                  <c:v>0.39524672847408981</c:v>
                </c:pt>
              </c:numCache>
            </c:numRef>
          </c:val>
          <c:extLst>
            <c:ext xmlns:c15="http://schemas.microsoft.com/office/drawing/2012/chart" uri="{02D57815-91ED-43cb-92C2-25804820EDAC}">
              <c15:datalabelsRange>
                <c15:f>Sheet1!$B$27:$B$36</c15:f>
                <c15:dlblRangeCache>
                  <c:ptCount val="10"/>
                  <c:pt idx="0">
                    <c:v>43%</c:v>
                  </c:pt>
                  <c:pt idx="1">
                    <c:v>30%</c:v>
                  </c:pt>
                  <c:pt idx="2">
                    <c:v>44%</c:v>
                  </c:pt>
                  <c:pt idx="3">
                    <c:v>49%</c:v>
                  </c:pt>
                  <c:pt idx="4">
                    <c:v>46%</c:v>
                  </c:pt>
                  <c:pt idx="5">
                    <c:v>44%</c:v>
                  </c:pt>
                  <c:pt idx="6">
                    <c:v>51%</c:v>
                  </c:pt>
                  <c:pt idx="7">
                    <c:v>53%</c:v>
                  </c:pt>
                  <c:pt idx="8">
                    <c:v>45%</c:v>
                  </c:pt>
                  <c:pt idx="9">
                    <c:v>66%</c:v>
                  </c:pt>
                </c15:dlblRangeCache>
              </c15:datalabelsRange>
            </c:ext>
            <c:ext xmlns:c16="http://schemas.microsoft.com/office/drawing/2014/chart" uri="{C3380CC4-5D6E-409C-BE32-E72D297353CC}">
              <c16:uniqueId val="{00000014-C12C-47E2-BEA0-5BD7D06106CC}"/>
            </c:ext>
          </c:extLst>
        </c:ser>
        <c:ser>
          <c:idx val="2"/>
          <c:order val="1"/>
          <c:tx>
            <c:strRef>
              <c:f>Sheet1!$C$1</c:f>
              <c:strCache>
                <c:ptCount val="1"/>
                <c:pt idx="0">
                  <c:v> Long-Term ROI % </c:v>
                </c:pt>
              </c:strCache>
            </c:strRef>
          </c:tx>
          <c:spPr>
            <a:solidFill>
              <a:srgbClr val="8D99AE">
                <a:alpha val="45000"/>
              </a:srgbClr>
            </a:solidFill>
            <a:ln w="25400">
              <a:noFill/>
            </a:ln>
            <a:effectLst/>
          </c:spPr>
          <c:invertIfNegative val="0"/>
          <c:dPt>
            <c:idx val="0"/>
            <c:invertIfNegative val="0"/>
            <c:bubble3D val="0"/>
            <c:spPr>
              <a:solidFill>
                <a:srgbClr val="BCCF0F">
                  <a:alpha val="45098"/>
                </a:srgbClr>
              </a:solidFill>
              <a:ln w="25400">
                <a:noFill/>
              </a:ln>
              <a:effectLst/>
            </c:spPr>
            <c:extLst>
              <c:ext xmlns:c16="http://schemas.microsoft.com/office/drawing/2014/chart" uri="{C3380CC4-5D6E-409C-BE32-E72D297353CC}">
                <c16:uniqueId val="{0000001D-C12C-47E2-BEA0-5BD7D06106CC}"/>
              </c:ext>
            </c:extLst>
          </c:dPt>
          <c:dPt>
            <c:idx val="1"/>
            <c:invertIfNegative val="0"/>
            <c:bubble3D val="0"/>
            <c:spPr>
              <a:solidFill>
                <a:srgbClr val="E30615">
                  <a:alpha val="45000"/>
                </a:srgbClr>
              </a:solidFill>
              <a:ln w="25400">
                <a:noFill/>
              </a:ln>
              <a:effectLst/>
            </c:spPr>
            <c:extLst>
              <c:ext xmlns:c16="http://schemas.microsoft.com/office/drawing/2014/chart" uri="{C3380CC4-5D6E-409C-BE32-E72D297353CC}">
                <c16:uniqueId val="{00000016-C12C-47E2-BEA0-5BD7D06106CC}"/>
              </c:ext>
            </c:extLst>
          </c:dPt>
          <c:dPt>
            <c:idx val="2"/>
            <c:invertIfNegative val="0"/>
            <c:bubble3D val="0"/>
            <c:spPr>
              <a:solidFill>
                <a:srgbClr val="EE7203">
                  <a:alpha val="45098"/>
                </a:srgbClr>
              </a:solidFill>
              <a:ln w="25400">
                <a:noFill/>
              </a:ln>
              <a:effectLst/>
            </c:spPr>
            <c:extLst>
              <c:ext xmlns:c16="http://schemas.microsoft.com/office/drawing/2014/chart" uri="{C3380CC4-5D6E-409C-BE32-E72D297353CC}">
                <c16:uniqueId val="{00000018-C12C-47E2-BEA0-5BD7D06106CC}"/>
              </c:ext>
            </c:extLst>
          </c:dPt>
          <c:dPt>
            <c:idx val="3"/>
            <c:invertIfNegative val="0"/>
            <c:bubble3D val="0"/>
            <c:spPr>
              <a:solidFill>
                <a:srgbClr val="372D87">
                  <a:alpha val="44706"/>
                </a:srgbClr>
              </a:solidFill>
              <a:ln w="25400">
                <a:noFill/>
              </a:ln>
              <a:effectLst/>
            </c:spPr>
            <c:extLst>
              <c:ext xmlns:c16="http://schemas.microsoft.com/office/drawing/2014/chart" uri="{C3380CC4-5D6E-409C-BE32-E72D297353CC}">
                <c16:uniqueId val="{0000001E-C12C-47E2-BEA0-5BD7D06106CC}"/>
              </c:ext>
            </c:extLst>
          </c:dPt>
          <c:dPt>
            <c:idx val="4"/>
            <c:invertIfNegative val="0"/>
            <c:bubble3D val="0"/>
            <c:spPr>
              <a:solidFill>
                <a:srgbClr val="9CCD9A">
                  <a:alpha val="45000"/>
                </a:srgbClr>
              </a:solidFill>
              <a:ln w="25400">
                <a:noFill/>
              </a:ln>
              <a:effectLst/>
            </c:spPr>
            <c:extLst>
              <c:ext xmlns:c16="http://schemas.microsoft.com/office/drawing/2014/chart" uri="{C3380CC4-5D6E-409C-BE32-E72D297353CC}">
                <c16:uniqueId val="{0000001F-C12C-47E2-BEA0-5BD7D06106CC}"/>
              </c:ext>
            </c:extLst>
          </c:dPt>
          <c:dPt>
            <c:idx val="5"/>
            <c:invertIfNegative val="0"/>
            <c:bubble3D val="0"/>
            <c:spPr>
              <a:solidFill>
                <a:srgbClr val="0069B4">
                  <a:alpha val="45000"/>
                </a:srgbClr>
              </a:solidFill>
              <a:ln w="25400">
                <a:noFill/>
              </a:ln>
              <a:effectLst/>
            </c:spPr>
            <c:extLst>
              <c:ext xmlns:c16="http://schemas.microsoft.com/office/drawing/2014/chart" uri="{C3380CC4-5D6E-409C-BE32-E72D297353CC}">
                <c16:uniqueId val="{0000001A-C12C-47E2-BEA0-5BD7D06106CC}"/>
              </c:ext>
            </c:extLst>
          </c:dPt>
          <c:dPt>
            <c:idx val="6"/>
            <c:invertIfNegative val="0"/>
            <c:bubble3D val="0"/>
            <c:spPr>
              <a:solidFill>
                <a:srgbClr val="766ACE">
                  <a:alpha val="45000"/>
                </a:srgbClr>
              </a:solidFill>
              <a:ln w="25400">
                <a:noFill/>
              </a:ln>
              <a:effectLst/>
            </c:spPr>
            <c:extLst>
              <c:ext xmlns:c16="http://schemas.microsoft.com/office/drawing/2014/chart" uri="{C3380CC4-5D6E-409C-BE32-E72D297353CC}">
                <c16:uniqueId val="{0000001C-C12C-47E2-BEA0-5BD7D06106CC}"/>
              </c:ext>
            </c:extLst>
          </c:dPt>
          <c:dPt>
            <c:idx val="7"/>
            <c:invertIfNegative val="0"/>
            <c:bubble3D val="0"/>
            <c:spPr>
              <a:solidFill>
                <a:srgbClr val="FFCC00">
                  <a:alpha val="45000"/>
                </a:srgbClr>
              </a:solidFill>
              <a:ln w="25400">
                <a:noFill/>
              </a:ln>
              <a:effectLst/>
            </c:spPr>
            <c:extLst>
              <c:ext xmlns:c16="http://schemas.microsoft.com/office/drawing/2014/chart" uri="{C3380CC4-5D6E-409C-BE32-E72D297353CC}">
                <c16:uniqueId val="{00000020-C12C-47E2-BEA0-5BD7D06106CC}"/>
              </c:ext>
            </c:extLst>
          </c:dPt>
          <c:dPt>
            <c:idx val="8"/>
            <c:invertIfNegative val="0"/>
            <c:bubble3D val="0"/>
            <c:spPr>
              <a:solidFill>
                <a:srgbClr val="BD09A7">
                  <a:alpha val="45098"/>
                </a:srgbClr>
              </a:solidFill>
              <a:ln w="25400">
                <a:noFill/>
              </a:ln>
              <a:effectLst/>
            </c:spPr>
            <c:extLst>
              <c:ext xmlns:c16="http://schemas.microsoft.com/office/drawing/2014/chart" uri="{C3380CC4-5D6E-409C-BE32-E72D297353CC}">
                <c16:uniqueId val="{00000021-C12C-47E2-BEA0-5BD7D06106CC}"/>
              </c:ext>
            </c:extLst>
          </c:dPt>
          <c:dPt>
            <c:idx val="9"/>
            <c:invertIfNegative val="0"/>
            <c:bubble3D val="0"/>
            <c:spPr>
              <a:solidFill>
                <a:srgbClr val="09BDBD">
                  <a:alpha val="45000"/>
                </a:srgbClr>
              </a:solidFill>
              <a:ln w="25400">
                <a:noFill/>
              </a:ln>
              <a:effectLst/>
            </c:spPr>
            <c:extLst>
              <c:ext xmlns:c16="http://schemas.microsoft.com/office/drawing/2014/chart" uri="{C3380CC4-5D6E-409C-BE32-E72D297353CC}">
                <c16:uniqueId val="{00000022-C12C-47E2-BEA0-5BD7D06106CC}"/>
              </c:ext>
            </c:extLst>
          </c:dPt>
          <c:dLbls>
            <c:dLbl>
              <c:idx val="0"/>
              <c:tx>
                <c:rich>
                  <a:bodyPr/>
                  <a:lstStyle/>
                  <a:p>
                    <a:fld id="{9701FB59-8444-4554-9685-F7682FA87C1E}"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C12C-47E2-BEA0-5BD7D06106CC}"/>
                </c:ext>
              </c:extLst>
            </c:dLbl>
            <c:dLbl>
              <c:idx val="1"/>
              <c:tx>
                <c:rich>
                  <a:bodyPr/>
                  <a:lstStyle/>
                  <a:p>
                    <a:fld id="{A8CC101C-B64B-482C-A220-19C21B7F40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12C-47E2-BEA0-5BD7D06106CC}"/>
                </c:ext>
              </c:extLst>
            </c:dLbl>
            <c:dLbl>
              <c:idx val="2"/>
              <c:tx>
                <c:rich>
                  <a:bodyPr/>
                  <a:lstStyle/>
                  <a:p>
                    <a:fld id="{4E5AEF2F-89A6-4A62-B4BA-5191E9AD16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12C-47E2-BEA0-5BD7D06106CC}"/>
                </c:ext>
              </c:extLst>
            </c:dLbl>
            <c:dLbl>
              <c:idx val="3"/>
              <c:tx>
                <c:rich>
                  <a:bodyPr/>
                  <a:lstStyle/>
                  <a:p>
                    <a:fld id="{D72F337C-B4F3-49A1-97AC-0DDE0853C12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C12C-47E2-BEA0-5BD7D06106CC}"/>
                </c:ext>
              </c:extLst>
            </c:dLbl>
            <c:dLbl>
              <c:idx val="4"/>
              <c:tx>
                <c:rich>
                  <a:bodyPr/>
                  <a:lstStyle/>
                  <a:p>
                    <a:fld id="{1A796460-905A-4F2E-A395-BA67CBEBD8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C12C-47E2-BEA0-5BD7D06106CC}"/>
                </c:ext>
              </c:extLst>
            </c:dLbl>
            <c:dLbl>
              <c:idx val="5"/>
              <c:tx>
                <c:rich>
                  <a:bodyPr/>
                  <a:lstStyle/>
                  <a:p>
                    <a:fld id="{46831BAE-68E4-4394-AEC2-0B5E61AFC5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12C-47E2-BEA0-5BD7D06106CC}"/>
                </c:ext>
              </c:extLst>
            </c:dLbl>
            <c:dLbl>
              <c:idx val="6"/>
              <c:tx>
                <c:rich>
                  <a:bodyPr/>
                  <a:lstStyle/>
                  <a:p>
                    <a:fld id="{EE4A8552-1DD9-4F67-9B89-A987EACD24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12C-47E2-BEA0-5BD7D06106CC}"/>
                </c:ext>
              </c:extLst>
            </c:dLbl>
            <c:dLbl>
              <c:idx val="7"/>
              <c:tx>
                <c:rich>
                  <a:bodyPr/>
                  <a:lstStyle/>
                  <a:p>
                    <a:fld id="{E29E793A-0D5D-4E0E-835B-BB2F6BF38E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12C-47E2-BEA0-5BD7D06106CC}"/>
                </c:ext>
              </c:extLst>
            </c:dLbl>
            <c:dLbl>
              <c:idx val="8"/>
              <c:tx>
                <c:rich>
                  <a:bodyPr/>
                  <a:lstStyle/>
                  <a:p>
                    <a:fld id="{9969AF7F-CE4D-42F4-B835-3DFD806F61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12C-47E2-BEA0-5BD7D06106CC}"/>
                </c:ext>
              </c:extLst>
            </c:dLbl>
            <c:dLbl>
              <c:idx val="9"/>
              <c:tx>
                <c:rich>
                  <a:bodyPr/>
                  <a:lstStyle/>
                  <a:p>
                    <a:fld id="{0C735E74-EDD1-4FFC-A3E8-87A19597C6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C12C-47E2-BEA0-5BD7D06106CC}"/>
                </c:ext>
              </c:extLst>
            </c:dLbl>
            <c:spPr>
              <a:noFill/>
              <a:ln>
                <a:noFill/>
              </a:ln>
              <a:effectLst/>
            </c:spPr>
            <c:txPr>
              <a:bodyPr rot="0" spcFirstLastPara="1" vertOverflow="ellipsis" vert="horz" wrap="square" anchor="ctr" anchorCtr="1"/>
              <a:lstStyle/>
              <a:p>
                <a:pPr>
                  <a:defRPr sz="11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Sheet1!$C$2:$C$11</c:f>
              <c:numCache>
                <c:formatCode>_(* #,##0.00_);_(* \(#,##0.00\);_(* "-"??_);_(@_)</c:formatCode>
                <c:ptCount val="10"/>
                <c:pt idx="0">
                  <c:v>0.8768462747995841</c:v>
                </c:pt>
                <c:pt idx="1">
                  <c:v>0.98382066109311495</c:v>
                </c:pt>
                <c:pt idx="2">
                  <c:v>0.68201541462241033</c:v>
                </c:pt>
                <c:pt idx="3">
                  <c:v>0.55313061185912027</c:v>
                </c:pt>
                <c:pt idx="4">
                  <c:v>0.53280977462344148</c:v>
                </c:pt>
                <c:pt idx="5">
                  <c:v>0.52095237276921869</c:v>
                </c:pt>
                <c:pt idx="6">
                  <c:v>0.37531254564670097</c:v>
                </c:pt>
                <c:pt idx="7">
                  <c:v>0.33638933521218733</c:v>
                </c:pt>
                <c:pt idx="8">
                  <c:v>0.39180980040040203</c:v>
                </c:pt>
                <c:pt idx="9">
                  <c:v>0.20157583152178579</c:v>
                </c:pt>
              </c:numCache>
            </c:numRef>
          </c:val>
          <c:extLst>
            <c:ext xmlns:c15="http://schemas.microsoft.com/office/drawing/2012/chart" uri="{02D57815-91ED-43cb-92C2-25804820EDAC}">
              <c15:datalabelsRange>
                <c15:f>Sheet1!$C$27:$C$36</c15:f>
                <c15:dlblRangeCache>
                  <c:ptCount val="10"/>
                  <c:pt idx="0">
                    <c:v>57%</c:v>
                  </c:pt>
                  <c:pt idx="1">
                    <c:v>70%</c:v>
                  </c:pt>
                  <c:pt idx="2">
                    <c:v>56%</c:v>
                  </c:pt>
                  <c:pt idx="3">
                    <c:v>51%</c:v>
                  </c:pt>
                  <c:pt idx="4">
                    <c:v>54%</c:v>
                  </c:pt>
                  <c:pt idx="5">
                    <c:v>56%</c:v>
                  </c:pt>
                  <c:pt idx="6">
                    <c:v>49%</c:v>
                  </c:pt>
                  <c:pt idx="7">
                    <c:v>47%</c:v>
                  </c:pt>
                  <c:pt idx="8">
                    <c:v>55%</c:v>
                  </c:pt>
                  <c:pt idx="9">
                    <c:v>34%</c:v>
                  </c:pt>
                </c15:dlblRangeCache>
              </c15:datalabelsRange>
            </c:ext>
            <c:ext xmlns:c16="http://schemas.microsoft.com/office/drawing/2014/chart" uri="{C3380CC4-5D6E-409C-BE32-E72D297353CC}">
              <c16:uniqueId val="{00000023-C12C-47E2-BEA0-5BD7D06106CC}"/>
            </c:ext>
          </c:extLst>
        </c:ser>
        <c:dLbls>
          <c:showLegendKey val="0"/>
          <c:showVal val="0"/>
          <c:showCatName val="0"/>
          <c:showSerName val="0"/>
          <c:showPercent val="0"/>
          <c:showBubbleSize val="0"/>
        </c:dLbls>
        <c:gapWidth val="70"/>
        <c:overlap val="100"/>
        <c:axId val="1339857199"/>
        <c:axId val="1339866351"/>
      </c:barChart>
      <c:lineChart>
        <c:grouping val="standard"/>
        <c:varyColors val="0"/>
        <c:ser>
          <c:idx val="3"/>
          <c:order val="2"/>
          <c:tx>
            <c:strRef>
              <c:f>Sheet1!$D$1</c:f>
              <c:strCache>
                <c:ptCount val="1"/>
                <c:pt idx="0">
                  <c:v>Total ROI</c:v>
                </c:pt>
              </c:strCache>
            </c:strRef>
          </c:tx>
          <c:spPr>
            <a:ln w="25400" cap="rnd">
              <a:noFill/>
              <a:round/>
            </a:ln>
            <a:effectLst/>
          </c:spPr>
          <c:marker>
            <c:symbol val="circle"/>
            <c:size val="5"/>
            <c:spPr>
              <a:noFill/>
              <a:ln w="9525">
                <a:noFill/>
              </a:ln>
              <a:effectLst/>
            </c:spPr>
          </c:marker>
          <c:dLbls>
            <c:dLbl>
              <c:idx val="0"/>
              <c:layout>
                <c:manualLayout>
                  <c:x val="-2.4061021505376343E-2"/>
                  <c:y val="-4.0052546296296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12C-47E2-BEA0-5BD7D06106CC}"/>
                </c:ext>
              </c:extLst>
            </c:dLbl>
            <c:dLbl>
              <c:idx val="1"/>
              <c:layout>
                <c:manualLayout>
                  <c:x val="-2.5547572178477692E-2"/>
                  <c:y val="-4.5112791749687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12C-47E2-BEA0-5BD7D06106CC}"/>
                </c:ext>
              </c:extLst>
            </c:dLbl>
            <c:dLbl>
              <c:idx val="8"/>
              <c:layout>
                <c:manualLayout>
                  <c:x val="-2.7092741935484038E-2"/>
                  <c:y val="-4.0804629629629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12C-47E2-BEA0-5BD7D06106CC}"/>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Sheet1!$D$2:$D$11</c:f>
              <c:numCache>
                <c:formatCode>_(* #,##0.00_);_(* \(#,##0.00\);_(* "-"??_);_(@_)</c:formatCode>
                <c:ptCount val="10"/>
                <c:pt idx="0">
                  <c:v>1.5513434092608027</c:v>
                </c:pt>
                <c:pt idx="1">
                  <c:v>1.4134366703040822</c:v>
                </c:pt>
                <c:pt idx="2">
                  <c:v>1.2276277463203387</c:v>
                </c:pt>
                <c:pt idx="3">
                  <c:v>1.0901506233728293</c:v>
                </c:pt>
                <c:pt idx="4">
                  <c:v>0.98820274438706679</c:v>
                </c:pt>
                <c:pt idx="5">
                  <c:v>0.92479142142752779</c:v>
                </c:pt>
                <c:pt idx="6">
                  <c:v>0.76626311402868108</c:v>
                </c:pt>
                <c:pt idx="7">
                  <c:v>0.7230437435020578</c:v>
                </c:pt>
                <c:pt idx="8">
                  <c:v>0.71831796740073706</c:v>
                </c:pt>
                <c:pt idx="9">
                  <c:v>0.59682255999587563</c:v>
                </c:pt>
              </c:numCache>
            </c:numRef>
          </c:val>
          <c:smooth val="0"/>
          <c:extLst>
            <c:ext xmlns:c16="http://schemas.microsoft.com/office/drawing/2014/chart" uri="{C3380CC4-5D6E-409C-BE32-E72D297353CC}">
              <c16:uniqueId val="{00000026-C12C-47E2-BEA0-5BD7D06106CC}"/>
            </c:ext>
          </c:extLst>
        </c:ser>
        <c:dLbls>
          <c:showLegendKey val="0"/>
          <c:showVal val="0"/>
          <c:showCatName val="0"/>
          <c:showSerName val="0"/>
          <c:showPercent val="0"/>
          <c:showBubbleSize val="0"/>
        </c:dLbls>
        <c:marker val="1"/>
        <c:smooth val="0"/>
        <c:axId val="1339857199"/>
        <c:axId val="1339866351"/>
      </c:lineChart>
      <c:catAx>
        <c:axId val="133985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339866351"/>
        <c:crosses val="autoZero"/>
        <c:auto val="1"/>
        <c:lblAlgn val="ctr"/>
        <c:lblOffset val="100"/>
        <c:noMultiLvlLbl val="0"/>
      </c:catAx>
      <c:valAx>
        <c:axId val="1339866351"/>
        <c:scaling>
          <c:orientation val="minMax"/>
        </c:scaling>
        <c:delete val="0"/>
        <c:axPos val="l"/>
        <c:numFmt formatCode="_-* #,##0.0_-;\-* #,##0.0_-;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Body)"/>
                <a:ea typeface="+mn-ea"/>
                <a:cs typeface="+mn-cs"/>
              </a:defRPr>
            </a:pPr>
            <a:endParaRPr lang="en-US"/>
          </a:p>
        </c:txPr>
        <c:crossAx val="1339857199"/>
        <c:crosses val="autoZero"/>
        <c:crossBetween val="between"/>
      </c:valAx>
      <c:spPr>
        <a:noFill/>
        <a:ln>
          <a:noFill/>
        </a:ln>
        <a:effectLst/>
      </c:spPr>
    </c:plotArea>
    <c:legend>
      <c:legendPos val="t"/>
      <c:legendEntry>
        <c:idx val="2"/>
        <c:delete val="1"/>
      </c:legendEntry>
      <c:layout>
        <c:manualLayout>
          <c:xMode val="edge"/>
          <c:yMode val="edge"/>
          <c:x val="0.33711756272401427"/>
          <c:y val="7.0555555555555552E-2"/>
          <c:w val="0.31893691756272396"/>
          <c:h val="5.6551388888888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Body)"/>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8941798941801"/>
          <c:y val="5.020548976200287E-2"/>
          <c:w val="0.84931613756613777"/>
          <c:h val="0.67177195577902893"/>
        </c:manualLayout>
      </c:layout>
      <c:barChart>
        <c:barDir val="col"/>
        <c:grouping val="stacked"/>
        <c:varyColors val="0"/>
        <c:ser>
          <c:idx val="0"/>
          <c:order val="0"/>
          <c:tx>
            <c:strRef>
              <c:f>Sheet1!$B$1</c:f>
              <c:strCache>
                <c:ptCount val="1"/>
                <c:pt idx="0">
                  <c:v>pos</c:v>
                </c:pt>
              </c:strCache>
            </c:strRef>
          </c:tx>
          <c:spPr>
            <a:solidFill>
              <a:schemeClr val="accent1"/>
            </a:solidFill>
            <a:ln>
              <a:noFill/>
            </a:ln>
            <a:effectLst/>
          </c:spPr>
          <c:invertIfNegative val="0"/>
          <c:dPt>
            <c:idx val="0"/>
            <c:invertIfNegative val="0"/>
            <c:bubble3D val="0"/>
            <c:spPr>
              <a:solidFill>
                <a:srgbClr val="EE7203"/>
              </a:solidFill>
              <a:ln>
                <a:noFill/>
              </a:ln>
              <a:effectLst/>
            </c:spPr>
            <c:extLst>
              <c:ext xmlns:c16="http://schemas.microsoft.com/office/drawing/2014/chart" uri="{C3380CC4-5D6E-409C-BE32-E72D297353CC}">
                <c16:uniqueId val="{00000001-C47B-44EF-9CBF-195CF879AA0D}"/>
              </c:ext>
            </c:extLst>
          </c:dPt>
          <c:dPt>
            <c:idx val="1"/>
            <c:invertIfNegative val="0"/>
            <c:bubble3D val="0"/>
            <c:spPr>
              <a:solidFill>
                <a:srgbClr val="E30615"/>
              </a:solidFill>
              <a:ln>
                <a:noFill/>
              </a:ln>
              <a:effectLst/>
            </c:spPr>
            <c:extLst>
              <c:ext xmlns:c16="http://schemas.microsoft.com/office/drawing/2014/chart" uri="{C3380CC4-5D6E-409C-BE32-E72D297353CC}">
                <c16:uniqueId val="{00000003-C47B-44EF-9CBF-195CF879AA0D}"/>
              </c:ext>
            </c:extLst>
          </c:dPt>
          <c:dPt>
            <c:idx val="2"/>
            <c:invertIfNegative val="0"/>
            <c:bubble3D val="0"/>
            <c:spPr>
              <a:solidFill>
                <a:srgbClr val="9CCD9A"/>
              </a:solidFill>
              <a:ln>
                <a:noFill/>
              </a:ln>
              <a:effectLst/>
            </c:spPr>
            <c:extLst>
              <c:ext xmlns:c16="http://schemas.microsoft.com/office/drawing/2014/chart" uri="{C3380CC4-5D6E-409C-BE32-E72D297353CC}">
                <c16:uniqueId val="{00000005-C47B-44EF-9CBF-195CF879AA0D}"/>
              </c:ext>
            </c:extLst>
          </c:dPt>
          <c:dPt>
            <c:idx val="3"/>
            <c:invertIfNegative val="0"/>
            <c:bubble3D val="0"/>
            <c:spPr>
              <a:solidFill>
                <a:srgbClr val="FFCC00"/>
              </a:solidFill>
              <a:ln>
                <a:noFill/>
              </a:ln>
              <a:effectLst/>
            </c:spPr>
            <c:extLst>
              <c:ext xmlns:c16="http://schemas.microsoft.com/office/drawing/2014/chart" uri="{C3380CC4-5D6E-409C-BE32-E72D297353CC}">
                <c16:uniqueId val="{00000007-C47B-44EF-9CBF-195CF879AA0D}"/>
              </c:ext>
            </c:extLst>
          </c:dPt>
          <c:dPt>
            <c:idx val="4"/>
            <c:invertIfNegative val="0"/>
            <c:bubble3D val="0"/>
            <c:spPr>
              <a:solidFill>
                <a:srgbClr val="09BDBD"/>
              </a:solidFill>
              <a:ln>
                <a:noFill/>
              </a:ln>
              <a:effectLst/>
            </c:spPr>
            <c:extLst>
              <c:ext xmlns:c16="http://schemas.microsoft.com/office/drawing/2014/chart" uri="{C3380CC4-5D6E-409C-BE32-E72D297353CC}">
                <c16:uniqueId val="{00000009-C47B-44EF-9CBF-195CF879AA0D}"/>
              </c:ext>
            </c:extLst>
          </c:dPt>
          <c:dPt>
            <c:idx val="5"/>
            <c:invertIfNegative val="0"/>
            <c:bubble3D val="0"/>
            <c:spPr>
              <a:solidFill>
                <a:srgbClr val="BD09A7"/>
              </a:solidFill>
              <a:ln>
                <a:noFill/>
              </a:ln>
              <a:effectLst/>
            </c:spPr>
            <c:extLst>
              <c:ext xmlns:c16="http://schemas.microsoft.com/office/drawing/2014/chart" uri="{C3380CC4-5D6E-409C-BE32-E72D297353CC}">
                <c16:uniqueId val="{0000000B-C47B-44EF-9CBF-195CF879AA0D}"/>
              </c:ext>
            </c:extLst>
          </c:dPt>
          <c:dPt>
            <c:idx val="6"/>
            <c:invertIfNegative val="0"/>
            <c:bubble3D val="0"/>
            <c:spPr>
              <a:solidFill>
                <a:srgbClr val="766ACE"/>
              </a:solidFill>
              <a:ln>
                <a:noFill/>
              </a:ln>
              <a:effectLst/>
            </c:spPr>
            <c:extLst>
              <c:ext xmlns:c16="http://schemas.microsoft.com/office/drawing/2014/chart" uri="{C3380CC4-5D6E-409C-BE32-E72D297353CC}">
                <c16:uniqueId val="{0000000D-C47B-44EF-9CBF-195CF879AA0D}"/>
              </c:ext>
            </c:extLst>
          </c:dPt>
          <c:dPt>
            <c:idx val="7"/>
            <c:invertIfNegative val="0"/>
            <c:bubble3D val="0"/>
            <c:spPr>
              <a:solidFill>
                <a:srgbClr val="BCCF0F"/>
              </a:solidFill>
              <a:ln>
                <a:noFill/>
              </a:ln>
              <a:effectLst/>
            </c:spPr>
            <c:extLst>
              <c:ext xmlns:c16="http://schemas.microsoft.com/office/drawing/2014/chart" uri="{C3380CC4-5D6E-409C-BE32-E72D297353CC}">
                <c16:uniqueId val="{0000000F-C47B-44EF-9CBF-195CF879AA0D}"/>
              </c:ext>
            </c:extLst>
          </c:dPt>
          <c:dPt>
            <c:idx val="8"/>
            <c:invertIfNegative val="0"/>
            <c:bubble3D val="0"/>
            <c:spPr>
              <a:solidFill>
                <a:srgbClr val="372D87"/>
              </a:solidFill>
              <a:ln>
                <a:noFill/>
              </a:ln>
              <a:effectLst/>
            </c:spPr>
            <c:extLst>
              <c:ext xmlns:c16="http://schemas.microsoft.com/office/drawing/2014/chart" uri="{C3380CC4-5D6E-409C-BE32-E72D297353CC}">
                <c16:uniqueId val="{00000011-C47B-44EF-9CBF-195CF879AA0D}"/>
              </c:ext>
            </c:extLst>
          </c:dPt>
          <c:dPt>
            <c:idx val="9"/>
            <c:invertIfNegative val="0"/>
            <c:bubble3D val="0"/>
            <c:spPr>
              <a:solidFill>
                <a:srgbClr val="0069B4"/>
              </a:solidFill>
              <a:ln>
                <a:noFill/>
              </a:ln>
              <a:effectLst/>
            </c:spPr>
            <c:extLst>
              <c:ext xmlns:c16="http://schemas.microsoft.com/office/drawing/2014/chart" uri="{C3380CC4-5D6E-409C-BE32-E72D297353CC}">
                <c16:uniqueId val="{00000013-C47B-44EF-9CBF-195CF879AA0D}"/>
              </c:ext>
            </c:extLst>
          </c:dPt>
          <c:cat>
            <c:strRef>
              <c:f>Sheet1!$A$2:$A$11</c:f>
              <c:strCache>
                <c:ptCount val="10"/>
                <c:pt idx="0">
                  <c:v>Broadcaster VOD</c:v>
                </c:pt>
                <c:pt idx="1">
                  <c:v>TV</c:v>
                </c:pt>
                <c:pt idx="2">
                  <c:v>Online Display</c:v>
                </c:pt>
                <c:pt idx="3">
                  <c:v>Cinema</c:v>
                </c:pt>
                <c:pt idx="4">
                  <c:v>Generic Search</c:v>
                </c:pt>
                <c:pt idx="5">
                  <c:v>Out of Home   </c:v>
                </c:pt>
                <c:pt idx="6">
                  <c:v>Online Video</c:v>
                </c:pt>
                <c:pt idx="7">
                  <c:v>Audio</c:v>
                </c:pt>
                <c:pt idx="8">
                  <c:v>Print</c:v>
                </c:pt>
                <c:pt idx="9">
                  <c:v>Social Media</c:v>
                </c:pt>
              </c:strCache>
            </c:strRef>
          </c:cat>
          <c:val>
            <c:numRef>
              <c:f>Sheet1!$B$2:$B$11</c:f>
              <c:numCache>
                <c:formatCode>0%</c:formatCode>
                <c:ptCount val="10"/>
                <c:pt idx="0">
                  <c:v>0.2</c:v>
                </c:pt>
                <c:pt idx="1">
                  <c:v>0.24</c:v>
                </c:pt>
                <c:pt idx="2">
                  <c:v>0.25</c:v>
                </c:pt>
                <c:pt idx="3">
                  <c:v>0.26</c:v>
                </c:pt>
                <c:pt idx="4">
                  <c:v>0.33</c:v>
                </c:pt>
                <c:pt idx="5">
                  <c:v>0.44</c:v>
                </c:pt>
                <c:pt idx="6">
                  <c:v>0.56000000000000005</c:v>
                </c:pt>
                <c:pt idx="7">
                  <c:v>0.63</c:v>
                </c:pt>
                <c:pt idx="8">
                  <c:v>0.71</c:v>
                </c:pt>
                <c:pt idx="9">
                  <c:v>0.72</c:v>
                </c:pt>
              </c:numCache>
            </c:numRef>
          </c:val>
          <c:extLst>
            <c:ext xmlns:c16="http://schemas.microsoft.com/office/drawing/2014/chart" uri="{C3380CC4-5D6E-409C-BE32-E72D297353CC}">
              <c16:uniqueId val="{00000014-C47B-44EF-9CBF-195CF879AA0D}"/>
            </c:ext>
          </c:extLst>
        </c:ser>
        <c:ser>
          <c:idx val="1"/>
          <c:order val="1"/>
          <c:tx>
            <c:strRef>
              <c:f>Sheet1!$C$1</c:f>
              <c:strCache>
                <c:ptCount val="1"/>
                <c:pt idx="0">
                  <c:v>neg</c:v>
                </c:pt>
              </c:strCache>
            </c:strRef>
          </c:tx>
          <c:spPr>
            <a:solidFill>
              <a:schemeClr val="accent2"/>
            </a:solidFill>
            <a:ln>
              <a:noFill/>
            </a:ln>
            <a:effectLst/>
          </c:spPr>
          <c:invertIfNegative val="0"/>
          <c:dPt>
            <c:idx val="0"/>
            <c:invertIfNegative val="0"/>
            <c:bubble3D val="0"/>
            <c:spPr>
              <a:solidFill>
                <a:srgbClr val="EE7203"/>
              </a:solidFill>
              <a:ln>
                <a:noFill/>
              </a:ln>
              <a:effectLst/>
            </c:spPr>
            <c:extLst>
              <c:ext xmlns:c16="http://schemas.microsoft.com/office/drawing/2014/chart" uri="{C3380CC4-5D6E-409C-BE32-E72D297353CC}">
                <c16:uniqueId val="{00000016-C47B-44EF-9CBF-195CF879AA0D}"/>
              </c:ext>
            </c:extLst>
          </c:dPt>
          <c:dPt>
            <c:idx val="1"/>
            <c:invertIfNegative val="0"/>
            <c:bubble3D val="0"/>
            <c:spPr>
              <a:solidFill>
                <a:srgbClr val="E30615"/>
              </a:solidFill>
              <a:ln>
                <a:noFill/>
              </a:ln>
              <a:effectLst/>
            </c:spPr>
            <c:extLst>
              <c:ext xmlns:c16="http://schemas.microsoft.com/office/drawing/2014/chart" uri="{C3380CC4-5D6E-409C-BE32-E72D297353CC}">
                <c16:uniqueId val="{00000018-C47B-44EF-9CBF-195CF879AA0D}"/>
              </c:ext>
            </c:extLst>
          </c:dPt>
          <c:dPt>
            <c:idx val="2"/>
            <c:invertIfNegative val="0"/>
            <c:bubble3D val="0"/>
            <c:spPr>
              <a:solidFill>
                <a:srgbClr val="9CCD9A"/>
              </a:solidFill>
              <a:ln>
                <a:noFill/>
              </a:ln>
              <a:effectLst/>
            </c:spPr>
            <c:extLst>
              <c:ext xmlns:c16="http://schemas.microsoft.com/office/drawing/2014/chart" uri="{C3380CC4-5D6E-409C-BE32-E72D297353CC}">
                <c16:uniqueId val="{0000001A-C47B-44EF-9CBF-195CF879AA0D}"/>
              </c:ext>
            </c:extLst>
          </c:dPt>
          <c:dPt>
            <c:idx val="3"/>
            <c:invertIfNegative val="0"/>
            <c:bubble3D val="0"/>
            <c:spPr>
              <a:solidFill>
                <a:srgbClr val="FFCC00"/>
              </a:solidFill>
              <a:ln>
                <a:noFill/>
              </a:ln>
              <a:effectLst/>
            </c:spPr>
            <c:extLst>
              <c:ext xmlns:c16="http://schemas.microsoft.com/office/drawing/2014/chart" uri="{C3380CC4-5D6E-409C-BE32-E72D297353CC}">
                <c16:uniqueId val="{0000001C-C47B-44EF-9CBF-195CF879AA0D}"/>
              </c:ext>
            </c:extLst>
          </c:dPt>
          <c:dPt>
            <c:idx val="4"/>
            <c:invertIfNegative val="0"/>
            <c:bubble3D val="0"/>
            <c:spPr>
              <a:solidFill>
                <a:srgbClr val="09BDBD"/>
              </a:solidFill>
              <a:ln>
                <a:noFill/>
              </a:ln>
              <a:effectLst/>
            </c:spPr>
            <c:extLst>
              <c:ext xmlns:c16="http://schemas.microsoft.com/office/drawing/2014/chart" uri="{C3380CC4-5D6E-409C-BE32-E72D297353CC}">
                <c16:uniqueId val="{0000001E-C47B-44EF-9CBF-195CF879AA0D}"/>
              </c:ext>
            </c:extLst>
          </c:dPt>
          <c:dPt>
            <c:idx val="5"/>
            <c:invertIfNegative val="0"/>
            <c:bubble3D val="0"/>
            <c:spPr>
              <a:solidFill>
                <a:srgbClr val="BD09A7"/>
              </a:solidFill>
              <a:ln>
                <a:noFill/>
              </a:ln>
              <a:effectLst/>
            </c:spPr>
            <c:extLst>
              <c:ext xmlns:c16="http://schemas.microsoft.com/office/drawing/2014/chart" uri="{C3380CC4-5D6E-409C-BE32-E72D297353CC}">
                <c16:uniqueId val="{00000020-C47B-44EF-9CBF-195CF879AA0D}"/>
              </c:ext>
            </c:extLst>
          </c:dPt>
          <c:dPt>
            <c:idx val="6"/>
            <c:invertIfNegative val="0"/>
            <c:bubble3D val="0"/>
            <c:spPr>
              <a:solidFill>
                <a:srgbClr val="766ACE"/>
              </a:solidFill>
              <a:ln>
                <a:noFill/>
              </a:ln>
              <a:effectLst/>
            </c:spPr>
            <c:extLst>
              <c:ext xmlns:c16="http://schemas.microsoft.com/office/drawing/2014/chart" uri="{C3380CC4-5D6E-409C-BE32-E72D297353CC}">
                <c16:uniqueId val="{00000022-C47B-44EF-9CBF-195CF879AA0D}"/>
              </c:ext>
            </c:extLst>
          </c:dPt>
          <c:dPt>
            <c:idx val="7"/>
            <c:invertIfNegative val="0"/>
            <c:bubble3D val="0"/>
            <c:spPr>
              <a:solidFill>
                <a:srgbClr val="BCCF0F"/>
              </a:solidFill>
              <a:ln>
                <a:noFill/>
              </a:ln>
              <a:effectLst/>
            </c:spPr>
            <c:extLst>
              <c:ext xmlns:c16="http://schemas.microsoft.com/office/drawing/2014/chart" uri="{C3380CC4-5D6E-409C-BE32-E72D297353CC}">
                <c16:uniqueId val="{00000024-C47B-44EF-9CBF-195CF879AA0D}"/>
              </c:ext>
            </c:extLst>
          </c:dPt>
          <c:dPt>
            <c:idx val="8"/>
            <c:invertIfNegative val="0"/>
            <c:bubble3D val="0"/>
            <c:spPr>
              <a:solidFill>
                <a:srgbClr val="372D87"/>
              </a:solidFill>
              <a:ln>
                <a:noFill/>
              </a:ln>
              <a:effectLst/>
            </c:spPr>
            <c:extLst>
              <c:ext xmlns:c16="http://schemas.microsoft.com/office/drawing/2014/chart" uri="{C3380CC4-5D6E-409C-BE32-E72D297353CC}">
                <c16:uniqueId val="{00000026-C47B-44EF-9CBF-195CF879AA0D}"/>
              </c:ext>
            </c:extLst>
          </c:dPt>
          <c:dPt>
            <c:idx val="9"/>
            <c:invertIfNegative val="0"/>
            <c:bubble3D val="0"/>
            <c:spPr>
              <a:solidFill>
                <a:srgbClr val="0069B4"/>
              </a:solidFill>
              <a:ln>
                <a:noFill/>
              </a:ln>
              <a:effectLst/>
            </c:spPr>
            <c:extLst>
              <c:ext xmlns:c16="http://schemas.microsoft.com/office/drawing/2014/chart" uri="{C3380CC4-5D6E-409C-BE32-E72D297353CC}">
                <c16:uniqueId val="{00000028-C47B-44EF-9CBF-195CF879AA0D}"/>
              </c:ext>
            </c:extLst>
          </c:dPt>
          <c:cat>
            <c:strRef>
              <c:f>Sheet1!$A$2:$A$11</c:f>
              <c:strCache>
                <c:ptCount val="10"/>
                <c:pt idx="0">
                  <c:v>Broadcaster VOD</c:v>
                </c:pt>
                <c:pt idx="1">
                  <c:v>TV</c:v>
                </c:pt>
                <c:pt idx="2">
                  <c:v>Online Display</c:v>
                </c:pt>
                <c:pt idx="3">
                  <c:v>Cinema</c:v>
                </c:pt>
                <c:pt idx="4">
                  <c:v>Generic Search</c:v>
                </c:pt>
                <c:pt idx="5">
                  <c:v>Out of Home   </c:v>
                </c:pt>
                <c:pt idx="6">
                  <c:v>Online Video</c:v>
                </c:pt>
                <c:pt idx="7">
                  <c:v>Audio</c:v>
                </c:pt>
                <c:pt idx="8">
                  <c:v>Print</c:v>
                </c:pt>
                <c:pt idx="9">
                  <c:v>Social Media</c:v>
                </c:pt>
              </c:strCache>
            </c:strRef>
          </c:cat>
          <c:val>
            <c:numRef>
              <c:f>Sheet1!$C$2:$C$11</c:f>
              <c:numCache>
                <c:formatCode>0%</c:formatCode>
                <c:ptCount val="10"/>
                <c:pt idx="0">
                  <c:v>-0.2</c:v>
                </c:pt>
                <c:pt idx="1">
                  <c:v>-0.24</c:v>
                </c:pt>
                <c:pt idx="2">
                  <c:v>-0.25</c:v>
                </c:pt>
                <c:pt idx="3">
                  <c:v>-0.26</c:v>
                </c:pt>
                <c:pt idx="4">
                  <c:v>-0.33</c:v>
                </c:pt>
                <c:pt idx="5">
                  <c:v>-0.44</c:v>
                </c:pt>
                <c:pt idx="6">
                  <c:v>-0.56000000000000005</c:v>
                </c:pt>
                <c:pt idx="7">
                  <c:v>-0.63</c:v>
                </c:pt>
                <c:pt idx="8">
                  <c:v>-0.71</c:v>
                </c:pt>
                <c:pt idx="9">
                  <c:v>-0.72</c:v>
                </c:pt>
              </c:numCache>
            </c:numRef>
          </c:val>
          <c:extLst>
            <c:ext xmlns:c16="http://schemas.microsoft.com/office/drawing/2014/chart" uri="{C3380CC4-5D6E-409C-BE32-E72D297353CC}">
              <c16:uniqueId val="{00000029-C47B-44EF-9CBF-195CF879AA0D}"/>
            </c:ext>
          </c:extLst>
        </c:ser>
        <c:dLbls>
          <c:showLegendKey val="0"/>
          <c:showVal val="0"/>
          <c:showCatName val="0"/>
          <c:showSerName val="0"/>
          <c:showPercent val="0"/>
          <c:showBubbleSize val="0"/>
        </c:dLbls>
        <c:gapWidth val="45"/>
        <c:overlap val="100"/>
        <c:axId val="23340624"/>
        <c:axId val="23328976"/>
      </c:barChart>
      <c:catAx>
        <c:axId val="233406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Headings)"/>
                <a:ea typeface="+mn-ea"/>
                <a:cs typeface="+mn-cs"/>
              </a:defRPr>
            </a:pPr>
            <a:endParaRPr lang="en-US"/>
          </a:p>
        </c:txPr>
        <c:crossAx val="23328976"/>
        <c:crosses val="autoZero"/>
        <c:auto val="1"/>
        <c:lblAlgn val="ctr"/>
        <c:lblOffset val="100"/>
        <c:noMultiLvlLbl val="0"/>
      </c:catAx>
      <c:valAx>
        <c:axId val="2332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Arial (Headings)"/>
                    <a:ea typeface="+mn-ea"/>
                    <a:cs typeface="+mn-cs"/>
                  </a:defRPr>
                </a:pPr>
                <a:r>
                  <a:rPr lang="en-GB" sz="1050" b="1">
                    <a:solidFill>
                      <a:schemeClr val="tx1"/>
                    </a:solidFill>
                    <a:latin typeface="Arial (Headings)"/>
                  </a:rPr>
                  <a:t>Spread of Middle 50% of Results Around the Median</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Headings)"/>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40624"/>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b="1">
                <a:solidFill>
                  <a:schemeClr val="tx1"/>
                </a:solidFill>
              </a:defRPr>
            </a:pPr>
            <a:r>
              <a:rPr lang="en-US" sz="1200" b="1" dirty="0">
                <a:solidFill>
                  <a:schemeClr val="tx1"/>
                </a:solidFill>
              </a:rPr>
              <a:t>3+ YEAR CAMPAIGNS ONLY</a:t>
            </a:r>
          </a:p>
        </c:rich>
      </c:tx>
      <c:layout>
        <c:manualLayout>
          <c:xMode val="edge"/>
          <c:yMode val="edge"/>
          <c:x val="0.42810713613141127"/>
          <c:y val="1.5508145925947824E-4"/>
        </c:manualLayout>
      </c:layout>
      <c:overlay val="0"/>
    </c:title>
    <c:autoTitleDeleted val="0"/>
    <c:plotArea>
      <c:layout>
        <c:manualLayout>
          <c:layoutTarget val="inner"/>
          <c:xMode val="edge"/>
          <c:yMode val="edge"/>
          <c:x val="0.12570439433573735"/>
          <c:y val="0.13632444099172233"/>
          <c:w val="0.87429560566426268"/>
          <c:h val="0.75262283504693073"/>
        </c:manualLayout>
      </c:layout>
      <c:barChart>
        <c:barDir val="col"/>
        <c:grouping val="clustered"/>
        <c:varyColors val="0"/>
        <c:ser>
          <c:idx val="0"/>
          <c:order val="0"/>
          <c:tx>
            <c:strRef>
              <c:f>Sheet1!$B$1</c:f>
              <c:strCache>
                <c:ptCount val="1"/>
                <c:pt idx="0">
                  <c:v>Profit uplift</c:v>
                </c:pt>
              </c:strCache>
            </c:strRef>
          </c:tx>
          <c:spPr>
            <a:solidFill>
              <a:schemeClr val="accent1"/>
            </a:solidFill>
          </c:spPr>
          <c:invertIfNegative val="0"/>
          <c:dPt>
            <c:idx val="0"/>
            <c:invertIfNegative val="0"/>
            <c:bubble3D val="0"/>
            <c:spPr>
              <a:solidFill>
                <a:schemeClr val="accent3"/>
              </a:solidFill>
            </c:spPr>
            <c:extLst>
              <c:ext xmlns:c16="http://schemas.microsoft.com/office/drawing/2014/chart" uri="{C3380CC4-5D6E-409C-BE32-E72D297353CC}">
                <c16:uniqueId val="{00000001-ED34-4FE6-9891-3E4AF522F7C3}"/>
              </c:ext>
            </c:extLst>
          </c:dPt>
          <c:cat>
            <c:strRef>
              <c:f>Sheet1!$A$2:$A$4</c:f>
              <c:strCache>
                <c:ptCount val="3"/>
                <c:pt idx="0">
                  <c:v>TV</c:v>
                </c:pt>
                <c:pt idx="1">
                  <c:v>Other brand</c:v>
                </c:pt>
                <c:pt idx="2">
                  <c:v>Activation</c:v>
                </c:pt>
              </c:strCache>
            </c:strRef>
          </c:cat>
          <c:val>
            <c:numRef>
              <c:f>Sheet1!$B$2:$B$4</c:f>
              <c:numCache>
                <c:formatCode>0%</c:formatCode>
                <c:ptCount val="3"/>
                <c:pt idx="0">
                  <c:v>1.375757575757576</c:v>
                </c:pt>
                <c:pt idx="1">
                  <c:v>-3.0876841190710453E-2</c:v>
                </c:pt>
                <c:pt idx="2">
                  <c:v>5.5802196227728189E-2</c:v>
                </c:pt>
              </c:numCache>
            </c:numRef>
          </c:val>
          <c:extLst>
            <c:ext xmlns:c16="http://schemas.microsoft.com/office/drawing/2014/chart" uri="{C3380CC4-5D6E-409C-BE32-E72D297353CC}">
              <c16:uniqueId val="{00000000-ED34-4FE6-9891-3E4AF522F7C3}"/>
            </c:ext>
          </c:extLst>
        </c:ser>
        <c:dLbls>
          <c:showLegendKey val="0"/>
          <c:showVal val="0"/>
          <c:showCatName val="0"/>
          <c:showSerName val="0"/>
          <c:showPercent val="0"/>
          <c:showBubbleSize val="0"/>
        </c:dLbls>
        <c:gapWidth val="204"/>
        <c:axId val="96973952"/>
        <c:axId val="96975488"/>
      </c:barChart>
      <c:catAx>
        <c:axId val="96973952"/>
        <c:scaling>
          <c:orientation val="minMax"/>
        </c:scaling>
        <c:delete val="0"/>
        <c:axPos val="b"/>
        <c:numFmt formatCode="General" sourceLinked="1"/>
        <c:majorTickMark val="out"/>
        <c:minorTickMark val="none"/>
        <c:tickLblPos val="low"/>
        <c:spPr>
          <a:ln>
            <a:noFill/>
          </a:ln>
        </c:spPr>
        <c:txPr>
          <a:bodyPr/>
          <a:lstStyle/>
          <a:p>
            <a:pPr>
              <a:defRPr sz="1200" b="1">
                <a:solidFill>
                  <a:schemeClr val="tx1"/>
                </a:solidFill>
              </a:defRPr>
            </a:pPr>
            <a:endParaRPr lang="en-US"/>
          </a:p>
        </c:txPr>
        <c:crossAx val="96975488"/>
        <c:crosses val="autoZero"/>
        <c:auto val="1"/>
        <c:lblAlgn val="ctr"/>
        <c:lblOffset val="100"/>
        <c:noMultiLvlLbl val="0"/>
      </c:catAx>
      <c:valAx>
        <c:axId val="96975488"/>
        <c:scaling>
          <c:orientation val="minMax"/>
          <c:max val="1.4"/>
        </c:scaling>
        <c:delete val="0"/>
        <c:axPos val="l"/>
        <c:majorGridlines>
          <c:spPr>
            <a:ln>
              <a:solidFill>
                <a:schemeClr val="bg2">
                  <a:lumMod val="20000"/>
                  <a:lumOff val="80000"/>
                </a:schemeClr>
              </a:solidFill>
            </a:ln>
          </c:spPr>
        </c:majorGridlines>
        <c:title>
          <c:tx>
            <c:rich>
              <a:bodyPr/>
              <a:lstStyle/>
              <a:p>
                <a:pPr>
                  <a:defRPr sz="1200" b="1"/>
                </a:pPr>
                <a:r>
                  <a:rPr lang="en-GB" sz="1200" b="1" dirty="0"/>
                  <a:t>AVERAGE UPLIFT IN PROFIT EFFECTS</a:t>
                </a:r>
              </a:p>
            </c:rich>
          </c:tx>
          <c:layout>
            <c:manualLayout>
              <c:xMode val="edge"/>
              <c:yMode val="edge"/>
              <c:x val="3.6150517094169561E-2"/>
              <c:y val="0.140853124372737"/>
            </c:manualLayout>
          </c:layout>
          <c:overlay val="0"/>
        </c:title>
        <c:numFmt formatCode="0%" sourceLinked="1"/>
        <c:majorTickMark val="out"/>
        <c:minorTickMark val="none"/>
        <c:tickLblPos val="nextTo"/>
        <c:spPr>
          <a:ln>
            <a:noFill/>
          </a:ln>
        </c:spPr>
        <c:txPr>
          <a:bodyPr/>
          <a:lstStyle/>
          <a:p>
            <a:pPr>
              <a:defRPr sz="1200" b="1">
                <a:solidFill>
                  <a:schemeClr val="tx1"/>
                </a:solidFill>
              </a:defRPr>
            </a:pPr>
            <a:endParaRPr lang="en-US"/>
          </a:p>
        </c:txPr>
        <c:crossAx val="96973952"/>
        <c:crosses val="autoZero"/>
        <c:crossBetween val="between"/>
        <c:majorUnit val="0.2"/>
      </c:valAx>
    </c:plotArea>
    <c:plotVisOnly val="1"/>
    <c:dispBlanksAs val="gap"/>
    <c:showDLblsOverMax val="0"/>
  </c:chart>
  <c:txPr>
    <a:bodyPr/>
    <a:lstStyle/>
    <a:p>
      <a:pPr>
        <a:defRPr sz="1400" b="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0EC2D-8B66-4DF1-8905-A9AC25E2562B}"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BC229-BBB1-458C-A3F2-B0229C15E954}" type="slidenum">
              <a:rPr lang="en-GB" smtClean="0"/>
              <a:t>‹#›</a:t>
            </a:fld>
            <a:endParaRPr lang="en-GB"/>
          </a:p>
        </p:txBody>
      </p:sp>
    </p:spTree>
    <p:extLst>
      <p:ext uri="{BB962C8B-B14F-4D97-AF65-F5344CB8AC3E}">
        <p14:creationId xmlns:p14="http://schemas.microsoft.com/office/powerpoint/2010/main" val="318427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Finding from the Media Mix Navigator (2022) has shown a slight difference in channel performance in comparison to the previous databank (Demand Generation,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chart shows channel performance in 2019 vs. the current databank.</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horizontal axis displays the share of media spend that a channel takes up - this is an average across the 52 brands in the databank and TV, for example, accounts for 48% of the average media mix.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vertical axis displays the media driven incremental sales and shows the proportion that was driven by the different channels. The line across the chart is the equilibrium with the channels represented as different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coloured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dots - the larger dots represent the latest study, whilst the smaller dots are from 2019. Any dots that sit on the line of equilibrium indicate that that channel’s share of spend is equally matched by the share of the sales contribution and is therefore of average efficiency. If a channel is above the line, it means that that channel is ‘punching above its weight’ as it’s delivering above average share of sales given its share of spend, and vice versa.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Looking in more detail, most channels are relatively close to the line. This is likely to be because the brands in the databank are already conducting econometric modelling, and therefore constantly learning about which channels work best and adjusting their spends over time. The chart also shows that TV and Generic Search are actually the two biggest channels that are driving scale. </a:t>
            </a:r>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71966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Both Linear TV and BVOD deliver good ROI performance, as shown by findings from ‘BVOD Almighty: Reach and Return’ commissioned by Thinkbox.</a:t>
            </a:r>
          </a:p>
          <a:p>
            <a:pPr>
              <a:lnSpc>
                <a:spcPct val="107000"/>
              </a:lnSpc>
              <a:spcAft>
                <a:spcPts val="0"/>
              </a:spcAft>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chart demonstrates the </a:t>
            </a:r>
            <a:r>
              <a:rPr lang="en-GB" dirty="0"/>
              <a:t>total (short and long term) ROI performance by channel. It’s worth noting that the data is shown as indices (and not absolute ROI delivery). Thus, it means that linear TV is 41% better than the average of all channels.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dirty="0"/>
          </a:p>
          <a:p>
            <a:r>
              <a:rPr lang="en-GB" dirty="0"/>
              <a:t>The data is shown as indices because the dataset behind the analysis includes a range of product categories.  The absolute £££ return you would normally expect from advertising, of course, varies by category.  Thus using indices helps understand overall normative performance of each channel relative to everything else.</a:t>
            </a:r>
          </a:p>
          <a:p>
            <a:endParaRPr lang="en-GB" dirty="0"/>
          </a:p>
          <a:p>
            <a:r>
              <a:rPr lang="en-GB" dirty="0"/>
              <a:t>The channels are ranked by total performance.  But in the bars you can see the differing delivery of return by short term (up to 3-months) and long-term (3-months up to three years). </a:t>
            </a:r>
          </a:p>
          <a:p>
            <a:endParaRPr lang="en-GB" dirty="0"/>
          </a:p>
          <a:p>
            <a:r>
              <a:rPr lang="en-GB" dirty="0"/>
              <a:t>You can see that linear TV has the highest proportion of longer term delivery.  </a:t>
            </a:r>
          </a:p>
          <a:p>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information on this study please see:</a:t>
            </a:r>
          </a:p>
          <a:p>
            <a:pPr>
              <a:lnSpc>
                <a:spcPct val="107000"/>
              </a:lnSpc>
              <a:spcAft>
                <a:spcPts val="0"/>
              </a:spcAft>
            </a:pPr>
            <a:r>
              <a:rPr lang="en-GB" dirty="0"/>
              <a:t>https://www.thinkbox.tv/research/thinkbox-research/bvod-almighty-reach-and-return/ </a:t>
            </a:r>
          </a:p>
          <a:p>
            <a:endParaRPr lang="en-GB" dirty="0"/>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3</a:t>
            </a:fld>
            <a:endParaRPr lang="en-GB" dirty="0"/>
          </a:p>
        </p:txBody>
      </p:sp>
    </p:spTree>
    <p:extLst>
      <p:ext uri="{BB962C8B-B14F-4D97-AF65-F5344CB8AC3E}">
        <p14:creationId xmlns:p14="http://schemas.microsoft.com/office/powerpoint/2010/main" val="314670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Findings from ‘BVOD Almighty: Reach and Return’, shows that the predictability of payback varies greatly by channel. Using the Media Mix Navigator, it’s based on data from Gain Theory, </a:t>
            </a:r>
            <a:r>
              <a:rPr lang="en-GB" sz="1800" dirty="0" err="1">
                <a:effectLst/>
                <a:latin typeface="Calibri" panose="020F0502020204030204" pitchFamily="34" charset="0"/>
                <a:ea typeface="Calibri" panose="020F0502020204030204" pitchFamily="34" charset="0"/>
              </a:rPr>
              <a:t>EssenceMediacom</a:t>
            </a:r>
            <a:r>
              <a:rPr lang="en-GB" sz="1800" dirty="0">
                <a:effectLst/>
                <a:latin typeface="Calibri" panose="020F0502020204030204" pitchFamily="34" charset="0"/>
                <a:ea typeface="Calibri" panose="020F0502020204030204" pitchFamily="34" charset="0"/>
              </a:rPr>
              <a:t>, Wavemaker, and Mindshare which covers 52 brands and £2.2 billion of media spend over 3 years. </a:t>
            </a:r>
          </a:p>
          <a:p>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The charts shows how the variability of returns differs significantly across different forms of advertising. This essentially indicates the risk of investing in different channels based on the predictability of their returns.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median brand ROI in the databank for each channel is represented by the zero across the middle. To assess the predictability of each channel, the analysis looks at how spread out the different brand ROIs are for each channel in comparison to that middle brand. Basically, the bigger the bar, the bigger variance there is between the best performer and the worst performer – so the greater degree of risk. Outliers have been removed.</a:t>
            </a:r>
          </a:p>
          <a:p>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As you can see, BVOD is the most predictable (therefore least risky) channel, delivering 20% of variance compared with the median return. This was closely followed by linear TV with a variability of 24%. </a:t>
            </a:r>
          </a:p>
          <a:p>
            <a:pPr algn="just"/>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It’s worth noting that high variability works both ways: although it involves greater risk, there is the possibility of achieving a much higher than average ROI (as well as a much lower one). </a:t>
            </a:r>
          </a:p>
        </p:txBody>
      </p:sp>
      <p:sp>
        <p:nvSpPr>
          <p:cNvPr id="4" name="Slide Number Placeholder 3"/>
          <p:cNvSpPr>
            <a:spLocks noGrp="1"/>
          </p:cNvSpPr>
          <p:nvPr>
            <p:ph type="sldNum" sz="quarter" idx="5"/>
          </p:nvPr>
        </p:nvSpPr>
        <p:spPr/>
        <p:txBody>
          <a:bodyPr/>
          <a:lstStyle/>
          <a:p>
            <a:fld id="{BA0DFD36-33EA-4DB4-B32D-6EBE0B1D4496}" type="slidenum">
              <a:rPr lang="en-GB" smtClean="0"/>
              <a:t>4</a:t>
            </a:fld>
            <a:endParaRPr lang="en-GB"/>
          </a:p>
        </p:txBody>
      </p:sp>
    </p:spTree>
    <p:extLst>
      <p:ext uri="{BB962C8B-B14F-4D97-AF65-F5344CB8AC3E}">
        <p14:creationId xmlns:p14="http://schemas.microsoft.com/office/powerpoint/2010/main" val="84270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from Meta shows the effectiveness of different channels for 3,500 different advertising campaigns in different markets and different categories around the world.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research measured both the short-term and long-term effects of advertising on sales, revenue and profit. When looking at short terms effects, the most effective media for short-term performance marketing tend to be in digital media, in particular, online video and paid search, as shows by the blue bars in this chart. </a:t>
            </a:r>
            <a:r>
              <a:rPr lang="en-US" sz="1800" dirty="0">
                <a:effectLst/>
                <a:latin typeface="Calibri" panose="020F0502020204030204" pitchFamily="34" charset="0"/>
                <a:ea typeface="Arial" panose="020B0604020202020204" pitchFamily="34" charset="0"/>
              </a:rPr>
              <a:t>The biggest short-term spikes come from these digital channels, but what Meta's research shows is that only </a:t>
            </a:r>
            <a:r>
              <a:rPr lang="en-US" sz="1800" b="1" dirty="0">
                <a:effectLst/>
                <a:latin typeface="Calibri" panose="020F0502020204030204" pitchFamily="34" charset="0"/>
                <a:ea typeface="Arial" panose="020B0604020202020204" pitchFamily="34" charset="0"/>
              </a:rPr>
              <a:t>about 40% of</a:t>
            </a:r>
            <a:r>
              <a:rPr lang="en-US" sz="1800" dirty="0">
                <a:effectLst/>
                <a:latin typeface="Calibri" panose="020F0502020204030204" pitchFamily="34" charset="0"/>
                <a:ea typeface="Arial" panose="020B0604020202020204" pitchFamily="34" charset="0"/>
              </a:rPr>
              <a:t> the payback from advertising comes back in the short term from those short-term direct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rial" panose="020B0604020202020204" pitchFamily="34" charset="0"/>
              </a:rPr>
              <a:t>The remaining 60% comes from the long-term effects, when accounted for, it shows that TV is the most effective medium closely followed by online video.</a:t>
            </a:r>
            <a:endParaRPr lang="en-GB" sz="18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5BC229-BBB1-458C-A3F2-B0229C15E954}" type="slidenum">
              <a:rPr lang="en-GB" smtClean="0"/>
              <a:t>5</a:t>
            </a:fld>
            <a:endParaRPr lang="en-GB"/>
          </a:p>
        </p:txBody>
      </p:sp>
    </p:spTree>
    <p:extLst>
      <p:ext uri="{BB962C8B-B14F-4D97-AF65-F5344CB8AC3E}">
        <p14:creationId xmlns:p14="http://schemas.microsoft.com/office/powerpoint/2010/main" val="55083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IPA’s ‘Advertising effectiveness: the long and short of it’ was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produced in association with </a:t>
            </a:r>
            <a:r>
              <a:rPr lang="en-GB" sz="1200" kern="1200" dirty="0" err="1">
                <a:solidFill>
                  <a:schemeClr val="tx1"/>
                </a:solidFill>
                <a:effectLst/>
                <a:latin typeface="+mn-lt"/>
                <a:ea typeface="+mn-ea"/>
                <a:cs typeface="+mn-cs"/>
              </a:rPr>
              <a:t>Thinkbox</a:t>
            </a:r>
            <a:r>
              <a:rPr lang="en-GB" sz="1200" kern="1200" dirty="0">
                <a:solidFill>
                  <a:schemeClr val="tx1"/>
                </a:solidFill>
                <a:effectLst/>
                <a:latin typeface="+mn-lt"/>
                <a:ea typeface="+mn-ea"/>
                <a:cs typeface="+mn-cs"/>
              </a:rPr>
              <a:t> and written by Les </a:t>
            </a:r>
            <a:r>
              <a:rPr lang="en-GB" sz="1200" kern="1200" dirty="0" err="1">
                <a:solidFill>
                  <a:schemeClr val="tx1"/>
                </a:solidFill>
                <a:effectLst/>
                <a:latin typeface="+mn-lt"/>
                <a:ea typeface="+mn-ea"/>
                <a:cs typeface="+mn-cs"/>
              </a:rPr>
              <a:t>Binet</a:t>
            </a:r>
            <a:r>
              <a:rPr lang="en-GB" sz="1200" kern="1200" dirty="0">
                <a:solidFill>
                  <a:schemeClr val="tx1"/>
                </a:solidFill>
                <a:effectLst/>
                <a:latin typeface="+mn-lt"/>
                <a:ea typeface="+mn-ea"/>
                <a:cs typeface="+mn-cs"/>
              </a:rPr>
              <a:t> and Peter Field. The study was an econometric analysis of the IPA Effectiveness Awards Databank, looking at the business effects of 1,000 advertising campaigns over a 30 year period. </a:t>
            </a:r>
          </a:p>
          <a:p>
            <a:pPr>
              <a:spcBef>
                <a:spcPct val="0"/>
              </a:spcBef>
            </a:pPr>
            <a:endParaRPr lang="en-GB" altLang="en-US" sz="1200" b="0" i="0" kern="1200" baseline="0" dirty="0">
              <a:solidFill>
                <a:schemeClr val="tx1"/>
              </a:solidFill>
              <a:effectLst/>
              <a:latin typeface="+mn-lt"/>
              <a:ea typeface="+mn-ea"/>
              <a:cs typeface="+mn-cs"/>
            </a:endParaRPr>
          </a:p>
          <a:p>
            <a:pPr>
              <a:spcBef>
                <a:spcPct val="0"/>
              </a:spcBef>
            </a:pPr>
            <a:r>
              <a:rPr lang="en-GB" altLang="en-US" baseline="0" dirty="0"/>
              <a:t>In this study, th</a:t>
            </a:r>
            <a:r>
              <a:rPr lang="en-GB" altLang="en-US" dirty="0"/>
              <a:t>e IPA found that TV</a:t>
            </a:r>
            <a:r>
              <a:rPr lang="en-GB" altLang="en-US" baseline="0" dirty="0"/>
              <a:t> pays back both over the short and long-term, but the long-term approach is where the real power lies and where the greatest profit is generated.</a:t>
            </a:r>
            <a:endParaRPr lang="en-GB" altLang="en-US" dirty="0"/>
          </a:p>
          <a:p>
            <a:pPr>
              <a:spcBef>
                <a:spcPct val="0"/>
              </a:spcBef>
            </a:pP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more information on this study,</a:t>
            </a:r>
            <a:r>
              <a:rPr lang="en-GB" sz="1200" kern="1200" baseline="0" dirty="0">
                <a:solidFill>
                  <a:schemeClr val="tx1"/>
                </a:solidFill>
                <a:effectLst/>
                <a:latin typeface="+mn-lt"/>
                <a:ea typeface="+mn-ea"/>
                <a:cs typeface="+mn-cs"/>
              </a:rPr>
              <a:t> see the full write up on the </a:t>
            </a:r>
            <a:r>
              <a:rPr lang="en-GB" sz="1200" kern="1200" baseline="0" dirty="0" err="1">
                <a:solidFill>
                  <a:schemeClr val="tx1"/>
                </a:solidFill>
                <a:effectLst/>
                <a:latin typeface="+mn-lt"/>
                <a:ea typeface="+mn-ea"/>
                <a:cs typeface="+mn-cs"/>
              </a:rPr>
              <a:t>Thinkbox</a:t>
            </a:r>
            <a:r>
              <a:rPr lang="en-GB" sz="1200" kern="1200" baseline="0" dirty="0">
                <a:solidFill>
                  <a:schemeClr val="tx1"/>
                </a:solidFill>
                <a:effectLst/>
                <a:latin typeface="+mn-lt"/>
                <a:ea typeface="+mn-ea"/>
                <a:cs typeface="+mn-cs"/>
              </a:rPr>
              <a:t> website:</a:t>
            </a:r>
          </a:p>
          <a:p>
            <a:r>
              <a:rPr lang="en-GB" dirty="0"/>
              <a:t>https://www.thinkbox.tv/Research/Thinkbox-research/The-Long-and-Short-of-it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053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7919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876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2197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8818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136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013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8043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1471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828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938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522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5054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2554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7059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607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9016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4595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3585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28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796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7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99069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0141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14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27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0096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301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98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95841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03/05/2023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740408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loor&#10;&#10;Description automatically generated">
            <a:extLst>
              <a:ext uri="{FF2B5EF4-FFF2-40B4-BE49-F238E27FC236}">
                <a16:creationId xmlns:a16="http://schemas.microsoft.com/office/drawing/2014/main" id="{A2F87438-26E6-57BA-10E8-D24A08A258C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is the best profit generator</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Vinted - Clothes</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344BD3-F234-ED2F-76C9-3BE85785F537}"/>
              </a:ext>
            </a:extLst>
          </p:cNvPr>
          <p:cNvSpPr>
            <a:spLocks noGrp="1"/>
          </p:cNvSpPr>
          <p:nvPr>
            <p:ph type="title"/>
          </p:nvPr>
        </p:nvSpPr>
        <p:spPr/>
        <p:txBody>
          <a:bodyPr>
            <a:noAutofit/>
          </a:bodyPr>
          <a:lstStyle/>
          <a:p>
            <a:r>
              <a:rPr lang="en-GB" sz="2800" dirty="0"/>
              <a:t>TV delivers the largest share of short-term media driven sales</a:t>
            </a:r>
          </a:p>
        </p:txBody>
      </p:sp>
      <p:sp>
        <p:nvSpPr>
          <p:cNvPr id="6" name="Text Placeholder 5">
            <a:extLst>
              <a:ext uri="{FF2B5EF4-FFF2-40B4-BE49-F238E27FC236}">
                <a16:creationId xmlns:a16="http://schemas.microsoft.com/office/drawing/2014/main" id="{BEB40E86-6FDC-D484-AD0D-7DB12B5909A7}"/>
              </a:ext>
            </a:extLst>
          </p:cNvPr>
          <p:cNvSpPr>
            <a:spLocks noGrp="1"/>
          </p:cNvSpPr>
          <p:nvPr>
            <p:ph type="body" sz="quarter" idx="15"/>
          </p:nvPr>
        </p:nvSpPr>
        <p:spPr>
          <a:xfrm>
            <a:off x="242729" y="5517515"/>
            <a:ext cx="11334817" cy="304800"/>
          </a:xfrm>
        </p:spPr>
        <p:txBody>
          <a:bodyPr/>
          <a:lstStyle/>
          <a:p>
            <a:pPr>
              <a:spcBef>
                <a:spcPts val="0"/>
              </a:spcBef>
            </a:pPr>
            <a:r>
              <a:rPr lang="en-GB" dirty="0"/>
              <a:t>Source: ‘Demand Generation’, Nov. 2019, </a:t>
            </a:r>
            <a:r>
              <a:rPr lang="en-GB" dirty="0" err="1"/>
              <a:t>MediaCom</a:t>
            </a:r>
            <a:r>
              <a:rPr lang="en-GB" dirty="0"/>
              <a:t> / Wavemaker / Gain Theory </a:t>
            </a:r>
          </a:p>
          <a:p>
            <a:pPr>
              <a:spcBef>
                <a:spcPts val="0"/>
              </a:spcBef>
            </a:pPr>
            <a:r>
              <a:rPr lang="en-GB" dirty="0"/>
              <a:t>Media Mix Navigator, Sep. 2022, </a:t>
            </a:r>
            <a:r>
              <a:rPr lang="en-GB" dirty="0" err="1"/>
              <a:t>EssenceMediacom</a:t>
            </a:r>
            <a:r>
              <a:rPr lang="en-GB" dirty="0"/>
              <a:t> / Wavemaker / Mindshare / Gain Theory</a:t>
            </a:r>
          </a:p>
          <a:p>
            <a:pPr>
              <a:spcBef>
                <a:spcPts val="0"/>
              </a:spcBef>
            </a:pPr>
            <a:endParaRPr lang="en-GB" dirty="0"/>
          </a:p>
        </p:txBody>
      </p:sp>
      <p:sp>
        <p:nvSpPr>
          <p:cNvPr id="2" name="TextBox 1">
            <a:extLst>
              <a:ext uri="{FF2B5EF4-FFF2-40B4-BE49-F238E27FC236}">
                <a16:creationId xmlns:a16="http://schemas.microsoft.com/office/drawing/2014/main" id="{48728715-7935-7255-9550-128E4AD5D2EB}"/>
              </a:ext>
            </a:extLst>
          </p:cNvPr>
          <p:cNvSpPr txBox="1"/>
          <p:nvPr/>
        </p:nvSpPr>
        <p:spPr>
          <a:xfrm>
            <a:off x="1962400" y="1010343"/>
            <a:ext cx="78954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B2C41"/>
                </a:solidFill>
                <a:effectLst/>
                <a:uLnTx/>
                <a:uFillTx/>
                <a:latin typeface="Arial"/>
                <a:ea typeface="+mn-ea"/>
                <a:cs typeface="+mn-cs"/>
              </a:rPr>
              <a:t>Share of Short-term Media Driven Sales vs. Share of Media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B2C41"/>
                </a:solidFill>
                <a:effectLst/>
                <a:uLnTx/>
                <a:uFillTx/>
                <a:latin typeface="Arial"/>
                <a:ea typeface="+mn-ea"/>
                <a:cs typeface="+mn-cs"/>
              </a:rPr>
              <a:t>(Average of 52 optimised brands, across 2018 – mid 2021)</a:t>
            </a:r>
          </a:p>
        </p:txBody>
      </p:sp>
      <p:graphicFrame>
        <p:nvGraphicFramePr>
          <p:cNvPr id="3" name="Chart 2">
            <a:extLst>
              <a:ext uri="{FF2B5EF4-FFF2-40B4-BE49-F238E27FC236}">
                <a16:creationId xmlns:a16="http://schemas.microsoft.com/office/drawing/2014/main" id="{EFB034EA-BB4B-4961-E533-5C8F748E87BA}"/>
              </a:ext>
            </a:extLst>
          </p:cNvPr>
          <p:cNvGraphicFramePr>
            <a:graphicFrameLocks/>
          </p:cNvGraphicFramePr>
          <p:nvPr/>
        </p:nvGraphicFramePr>
        <p:xfrm>
          <a:off x="448388" y="1439858"/>
          <a:ext cx="11187272" cy="41685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77939CC-7A56-9B30-A236-85D90B95C165}"/>
              </a:ext>
            </a:extLst>
          </p:cNvPr>
          <p:cNvSpPr txBox="1"/>
          <p:nvPr/>
        </p:nvSpPr>
        <p:spPr>
          <a:xfrm>
            <a:off x="8229600" y="2704399"/>
            <a:ext cx="278943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Smaller bubbles represent 2019 positions</a:t>
            </a:r>
          </a:p>
        </p:txBody>
      </p:sp>
    </p:spTree>
    <p:extLst>
      <p:ext uri="{BB962C8B-B14F-4D97-AF65-F5344CB8AC3E}">
        <p14:creationId xmlns:p14="http://schemas.microsoft.com/office/powerpoint/2010/main" val="207077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AB7440B6-C6D0-89FE-AAC2-2083DB41FA53}"/>
              </a:ext>
            </a:extLst>
          </p:cNvPr>
          <p:cNvGraphicFramePr/>
          <p:nvPr/>
        </p:nvGraphicFramePr>
        <p:xfrm>
          <a:off x="371475" y="1377479"/>
          <a:ext cx="1116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D1EEBC83-704A-BF29-8806-67AD868F9BC5}"/>
              </a:ext>
            </a:extLst>
          </p:cNvPr>
          <p:cNvSpPr>
            <a:spLocks noGrp="1"/>
          </p:cNvSpPr>
          <p:nvPr>
            <p:ph type="title"/>
          </p:nvPr>
        </p:nvSpPr>
        <p:spPr/>
        <p:txBody>
          <a:bodyPr/>
          <a:lstStyle/>
          <a:p>
            <a:r>
              <a:rPr lang="en-GB" dirty="0"/>
              <a:t>Both linear TV and BVOD deliver good ROI performance</a:t>
            </a:r>
          </a:p>
        </p:txBody>
      </p:sp>
      <p:sp>
        <p:nvSpPr>
          <p:cNvPr id="6" name="Text Placeholder 5">
            <a:extLst>
              <a:ext uri="{FF2B5EF4-FFF2-40B4-BE49-F238E27FC236}">
                <a16:creationId xmlns:a16="http://schemas.microsoft.com/office/drawing/2014/main" id="{6DDB3FE6-9133-4D45-EB86-2C948E1C3EBE}"/>
              </a:ext>
            </a:extLst>
          </p:cNvPr>
          <p:cNvSpPr>
            <a:spLocks noGrp="1"/>
          </p:cNvSpPr>
          <p:nvPr>
            <p:ph type="body" sz="quarter" idx="15"/>
          </p:nvPr>
        </p:nvSpPr>
        <p:spPr/>
        <p:txBody>
          <a:bodyPr/>
          <a:lstStyle/>
          <a:p>
            <a:r>
              <a:rPr lang="en-GB" dirty="0"/>
              <a:t>Source: Media Mix Navigator, Sept. 2022, EssenceMediacom  / Wavemaker / Mindshare / Gain Theory</a:t>
            </a:r>
          </a:p>
        </p:txBody>
      </p:sp>
      <p:sp>
        <p:nvSpPr>
          <p:cNvPr id="17" name="TextBox 16">
            <a:extLst>
              <a:ext uri="{FF2B5EF4-FFF2-40B4-BE49-F238E27FC236}">
                <a16:creationId xmlns:a16="http://schemas.microsoft.com/office/drawing/2014/main" id="{BA5B96D8-4946-B285-1FD6-C69D266031E5}"/>
              </a:ext>
            </a:extLst>
          </p:cNvPr>
          <p:cNvSpPr txBox="1"/>
          <p:nvPr/>
        </p:nvSpPr>
        <p:spPr>
          <a:xfrm>
            <a:off x="1974498" y="1066852"/>
            <a:ext cx="83935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Total (short and long-term) ROI Index Channel Hierarchy</a:t>
            </a:r>
          </a:p>
        </p:txBody>
      </p:sp>
    </p:spTree>
    <p:extLst>
      <p:ext uri="{BB962C8B-B14F-4D97-AF65-F5344CB8AC3E}">
        <p14:creationId xmlns:p14="http://schemas.microsoft.com/office/powerpoint/2010/main" val="2580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7EA761E9-7C6C-0380-D2BB-60352F631768}"/>
              </a:ext>
            </a:extLst>
          </p:cNvPr>
          <p:cNvSpPr/>
          <p:nvPr/>
        </p:nvSpPr>
        <p:spPr>
          <a:xfrm>
            <a:off x="1900225" y="1518689"/>
            <a:ext cx="8815227" cy="461665"/>
          </a:xfrm>
          <a:prstGeom prst="rightArrow">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Increasing risk / reward of achieving return</a:t>
            </a:r>
          </a:p>
        </p:txBody>
      </p:sp>
      <p:sp>
        <p:nvSpPr>
          <p:cNvPr id="5" name="Title 4">
            <a:extLst>
              <a:ext uri="{FF2B5EF4-FFF2-40B4-BE49-F238E27FC236}">
                <a16:creationId xmlns:a16="http://schemas.microsoft.com/office/drawing/2014/main" id="{E3D4FA14-9952-335F-3702-431E509567C1}"/>
              </a:ext>
            </a:extLst>
          </p:cNvPr>
          <p:cNvSpPr>
            <a:spLocks noGrp="1"/>
          </p:cNvSpPr>
          <p:nvPr>
            <p:ph type="title"/>
          </p:nvPr>
        </p:nvSpPr>
        <p:spPr/>
        <p:txBody>
          <a:bodyPr>
            <a:normAutofit/>
          </a:bodyPr>
          <a:lstStyle/>
          <a:p>
            <a:r>
              <a:rPr lang="en-GB" sz="2800" dirty="0"/>
              <a:t>The predictability of payback varies greatly by channel</a:t>
            </a:r>
          </a:p>
        </p:txBody>
      </p:sp>
      <p:sp>
        <p:nvSpPr>
          <p:cNvPr id="6" name="Text Placeholder 5">
            <a:extLst>
              <a:ext uri="{FF2B5EF4-FFF2-40B4-BE49-F238E27FC236}">
                <a16:creationId xmlns:a16="http://schemas.microsoft.com/office/drawing/2014/main" id="{59EE352F-A9A2-0CDA-B053-01DE6DC583DC}"/>
              </a:ext>
            </a:extLst>
          </p:cNvPr>
          <p:cNvSpPr>
            <a:spLocks noGrp="1"/>
          </p:cNvSpPr>
          <p:nvPr>
            <p:ph type="body" sz="quarter" idx="15"/>
          </p:nvPr>
        </p:nvSpPr>
        <p:spPr/>
        <p:txBody>
          <a:bodyPr/>
          <a:lstStyle/>
          <a:p>
            <a:r>
              <a:rPr lang="en-GB" dirty="0"/>
              <a:t>Source: Media Mix Navigator, Sep. 2022, </a:t>
            </a:r>
            <a:r>
              <a:rPr lang="en-GB" dirty="0" err="1"/>
              <a:t>EssenceMediacom</a:t>
            </a:r>
            <a:r>
              <a:rPr lang="en-GB" dirty="0"/>
              <a:t> / Wavemaker / Mindshare / Gain Theory</a:t>
            </a:r>
          </a:p>
          <a:p>
            <a:endParaRPr lang="en-GB" dirty="0"/>
          </a:p>
        </p:txBody>
      </p:sp>
      <p:graphicFrame>
        <p:nvGraphicFramePr>
          <p:cNvPr id="7" name="Chart 6">
            <a:extLst>
              <a:ext uri="{FF2B5EF4-FFF2-40B4-BE49-F238E27FC236}">
                <a16:creationId xmlns:a16="http://schemas.microsoft.com/office/drawing/2014/main" id="{575235CB-F8D7-63D9-D1F8-AC7D3C79ADEB}"/>
              </a:ext>
            </a:extLst>
          </p:cNvPr>
          <p:cNvGraphicFramePr/>
          <p:nvPr/>
        </p:nvGraphicFramePr>
        <p:xfrm>
          <a:off x="770021" y="1842790"/>
          <a:ext cx="10130749" cy="41022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976A8F0-F67F-2096-8AF4-B7CF8D23571B}"/>
              </a:ext>
            </a:extLst>
          </p:cNvPr>
          <p:cNvSpPr txBox="1"/>
          <p:nvPr/>
        </p:nvSpPr>
        <p:spPr>
          <a:xfrm>
            <a:off x="2158436" y="1057024"/>
            <a:ext cx="75453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B2C41"/>
                </a:solidFill>
                <a:effectLst/>
                <a:uLnTx/>
                <a:uFillTx/>
                <a:ea typeface="+mn-ea"/>
                <a:cs typeface="+mn-cs"/>
              </a:rPr>
              <a:t>The Variability of Returns by 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2C41"/>
                </a:solidFill>
                <a:effectLst/>
                <a:uLnTx/>
                <a:uFillTx/>
                <a:ea typeface="+mn-ea"/>
                <a:cs typeface="+mn-cs"/>
              </a:rPr>
              <a:t>(Data 2018 – Mid 2021)</a:t>
            </a:r>
            <a:endParaRPr kumimoji="0" lang="en-GB" sz="1200" b="1" i="0" u="none" strike="noStrike" kern="1200" cap="none" spc="0" normalizeH="0" baseline="0" noProof="0" dirty="0">
              <a:ln>
                <a:noFill/>
              </a:ln>
              <a:solidFill>
                <a:srgbClr val="2B2C41"/>
              </a:solidFill>
              <a:effectLst/>
              <a:uLnTx/>
              <a:uFillTx/>
              <a:ea typeface="+mn-ea"/>
              <a:cs typeface="+mn-cs"/>
            </a:endParaRPr>
          </a:p>
        </p:txBody>
      </p:sp>
      <p:sp>
        <p:nvSpPr>
          <p:cNvPr id="9" name="TextBox 8">
            <a:extLst>
              <a:ext uri="{FF2B5EF4-FFF2-40B4-BE49-F238E27FC236}">
                <a16:creationId xmlns:a16="http://schemas.microsoft.com/office/drawing/2014/main" id="{B8B8B673-B3C3-A3C4-D463-D7F3DABE4756}"/>
              </a:ext>
            </a:extLst>
          </p:cNvPr>
          <p:cNvSpPr txBox="1"/>
          <p:nvPr/>
        </p:nvSpPr>
        <p:spPr>
          <a:xfrm>
            <a:off x="10900770" y="3175084"/>
            <a:ext cx="760741" cy="5078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B2C41"/>
                </a:solidFill>
                <a:effectLst/>
                <a:uLnTx/>
                <a:uFillTx/>
                <a:ea typeface="+mn-ea"/>
                <a:cs typeface="+mn-cs"/>
              </a:rPr>
              <a:t>0% = Median ROI</a:t>
            </a:r>
          </a:p>
        </p:txBody>
      </p:sp>
    </p:spTree>
    <p:extLst>
      <p:ext uri="{BB962C8B-B14F-4D97-AF65-F5344CB8AC3E}">
        <p14:creationId xmlns:p14="http://schemas.microsoft.com/office/powerpoint/2010/main" val="241075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4440-6C20-1C69-1242-18957A61BF7E}"/>
              </a:ext>
            </a:extLst>
          </p:cNvPr>
          <p:cNvSpPr>
            <a:spLocks noGrp="1"/>
          </p:cNvSpPr>
          <p:nvPr>
            <p:ph type="title"/>
          </p:nvPr>
        </p:nvSpPr>
        <p:spPr/>
        <p:txBody>
          <a:bodyPr/>
          <a:lstStyle/>
          <a:p>
            <a:r>
              <a:rPr lang="en-GB" dirty="0"/>
              <a:t>TV produces the largest share of ad generated sales</a:t>
            </a:r>
          </a:p>
        </p:txBody>
      </p:sp>
      <p:sp>
        <p:nvSpPr>
          <p:cNvPr id="3" name="Text Placeholder 2">
            <a:extLst>
              <a:ext uri="{FF2B5EF4-FFF2-40B4-BE49-F238E27FC236}">
                <a16:creationId xmlns:a16="http://schemas.microsoft.com/office/drawing/2014/main" id="{381612AB-5CE0-E6C8-0E6E-393E442BDA85}"/>
              </a:ext>
            </a:extLst>
          </p:cNvPr>
          <p:cNvSpPr>
            <a:spLocks noGrp="1"/>
          </p:cNvSpPr>
          <p:nvPr>
            <p:ph type="body" sz="quarter" idx="15"/>
          </p:nvPr>
        </p:nvSpPr>
        <p:spPr/>
        <p:txBody>
          <a:bodyPr/>
          <a:lstStyle/>
          <a:p>
            <a:r>
              <a:rPr lang="en-GB" dirty="0"/>
              <a:t>Source: Les Binet / Meta 2022, OLV = Online Video</a:t>
            </a:r>
          </a:p>
        </p:txBody>
      </p:sp>
      <p:pic>
        <p:nvPicPr>
          <p:cNvPr id="5" name="Picture 4">
            <a:extLst>
              <a:ext uri="{FF2B5EF4-FFF2-40B4-BE49-F238E27FC236}">
                <a16:creationId xmlns:a16="http://schemas.microsoft.com/office/drawing/2014/main" id="{7079D96A-603C-1EDC-ED95-8BE9D26C60B0}"/>
              </a:ext>
            </a:extLst>
          </p:cNvPr>
          <p:cNvPicPr>
            <a:picLocks noChangeAspect="1"/>
          </p:cNvPicPr>
          <p:nvPr/>
        </p:nvPicPr>
        <p:blipFill rotWithShape="1">
          <a:blip r:embed="rId3"/>
          <a:srcRect t="-1190" b="5745"/>
          <a:stretch/>
        </p:blipFill>
        <p:spPr>
          <a:xfrm>
            <a:off x="2601019" y="1231361"/>
            <a:ext cx="6882010" cy="3710291"/>
          </a:xfrm>
          <a:prstGeom prst="rect">
            <a:avLst/>
          </a:prstGeom>
          <a:effectLst>
            <a:outerShdw blurRad="50800" dist="38100" dir="5400000" sx="101000" sy="101000" algn="t" rotWithShape="0">
              <a:prstClr val="black">
                <a:alpha val="40000"/>
              </a:prstClr>
            </a:outerShdw>
          </a:effectLst>
        </p:spPr>
      </p:pic>
    </p:spTree>
    <p:extLst>
      <p:ext uri="{BB962C8B-B14F-4D97-AF65-F5344CB8AC3E}">
        <p14:creationId xmlns:p14="http://schemas.microsoft.com/office/powerpoint/2010/main" val="27936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8EF73-D720-4AD0-B95C-7BFB3054C74F}"/>
              </a:ext>
            </a:extLst>
          </p:cNvPr>
          <p:cNvSpPr>
            <a:spLocks noGrp="1"/>
          </p:cNvSpPr>
          <p:nvPr>
            <p:ph type="title"/>
          </p:nvPr>
        </p:nvSpPr>
        <p:spPr/>
        <p:txBody>
          <a:bodyPr/>
          <a:lstStyle/>
          <a:p>
            <a:r>
              <a:rPr lang="en-GB" dirty="0"/>
              <a:t>TV is vital for long-term profit</a:t>
            </a:r>
          </a:p>
        </p:txBody>
      </p:sp>
      <p:sp>
        <p:nvSpPr>
          <p:cNvPr id="6" name="Text Placeholder 5">
            <a:extLst>
              <a:ext uri="{FF2B5EF4-FFF2-40B4-BE49-F238E27FC236}">
                <a16:creationId xmlns:a16="http://schemas.microsoft.com/office/drawing/2014/main" id="{E1B7B773-FB6F-4E13-841A-D55382055FB7}"/>
              </a:ext>
            </a:extLst>
          </p:cNvPr>
          <p:cNvSpPr>
            <a:spLocks noGrp="1"/>
          </p:cNvSpPr>
          <p:nvPr>
            <p:ph type="body" sz="quarter" idx="15"/>
          </p:nvPr>
        </p:nvSpPr>
        <p:spPr/>
        <p:txBody>
          <a:bodyPr/>
          <a:lstStyle/>
          <a:p>
            <a:r>
              <a:rPr lang="en-GB" dirty="0"/>
              <a:t>Source: ‘Advertising Effectiveness: the long and short of it’, 2013, IPA </a:t>
            </a:r>
          </a:p>
        </p:txBody>
      </p:sp>
      <p:graphicFrame>
        <p:nvGraphicFramePr>
          <p:cNvPr id="7" name="Content Placeholder 3">
            <a:extLst>
              <a:ext uri="{FF2B5EF4-FFF2-40B4-BE49-F238E27FC236}">
                <a16:creationId xmlns:a16="http://schemas.microsoft.com/office/drawing/2014/main" id="{3ABA5713-C267-474D-B699-787258AF86C4}"/>
              </a:ext>
            </a:extLst>
          </p:cNvPr>
          <p:cNvGraphicFramePr>
            <a:graphicFrameLocks/>
          </p:cNvGraphicFramePr>
          <p:nvPr/>
        </p:nvGraphicFramePr>
        <p:xfrm>
          <a:off x="25051" y="1203665"/>
          <a:ext cx="11687523" cy="38560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7132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1DA75B48-05BC-40AC-9775-A74270D193D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is the best profit generator"/>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com New">
    <a:dk1>
      <a:srgbClr val="2B2C41"/>
    </a:dk1>
    <a:lt1>
      <a:srgbClr val="FFFFFF"/>
    </a:lt1>
    <a:dk2>
      <a:srgbClr val="9B123C"/>
    </a:dk2>
    <a:lt2>
      <a:srgbClr val="E1005D"/>
    </a:lt2>
    <a:accent1>
      <a:srgbClr val="8D99AE"/>
    </a:accent1>
    <a:accent2>
      <a:srgbClr val="ECF1F4"/>
    </a:accent2>
    <a:accent3>
      <a:srgbClr val="00CCAF"/>
    </a:accent3>
    <a:accent4>
      <a:srgbClr val="EDF2F3"/>
    </a:accent4>
    <a:accent5>
      <a:srgbClr val="ECF1F4"/>
    </a:accent5>
    <a:accent6>
      <a:srgbClr val="414B5B"/>
    </a:accent6>
    <a:hlink>
      <a:srgbClr val="E1005D"/>
    </a:hlink>
    <a:folHlink>
      <a:srgbClr val="E1005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330</TotalTime>
  <Words>1308</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(Body)</vt:lpstr>
      <vt:lpstr>Arial (Headings)</vt:lpstr>
      <vt:lpstr>Calibri</vt:lpstr>
      <vt:lpstr>Thinkbox</vt:lpstr>
      <vt:lpstr>TV is the best profit generator</vt:lpstr>
      <vt:lpstr>TV delivers the largest share of short-term media driven sales</vt:lpstr>
      <vt:lpstr>Both linear TV and BVOD deliver good ROI performance</vt:lpstr>
      <vt:lpstr>The predictability of payback varies greatly by channel</vt:lpstr>
      <vt:lpstr>TV produces the largest share of ad generated sales</vt:lpstr>
      <vt:lpstr>TV is vital for long-term profit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is the best profit generator</dc:title>
  <dc:creator>Kate Allinson</dc:creator>
  <cp:lastModifiedBy>Akeel Mungul</cp:lastModifiedBy>
  <cp:revision>17</cp:revision>
  <dcterms:created xsi:type="dcterms:W3CDTF">2018-03-14T15:12:02Z</dcterms:created>
  <dcterms:modified xsi:type="dcterms:W3CDTF">2023-05-03T10:08:52Z</dcterms:modified>
</cp:coreProperties>
</file>