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2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10/09/2019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Expedi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In 2014, there were a host of new entrants into the market plus a number of re-launches for existing travel retailers which meant that the category spend had increased by a massive 44% (Source: Nielsen). In 2015, it was clear that Expedia would struggle to compete when it came to budget levels, as their competitors had deeper pockets. They needed to find a way to compete with the ever increasing number of travel brands without significantly increasing their budget.</a:t>
            </a:r>
          </a:p>
          <a:p>
            <a:r>
              <a:rPr lang="en-US" sz="1200" b="0" i="0" kern="1200" dirty="0">
                <a:solidFill>
                  <a:schemeClr val="tx1"/>
                </a:solidFill>
                <a:effectLst/>
                <a:latin typeface="+mn-lt"/>
                <a:ea typeface="+mn-ea"/>
                <a:cs typeface="+mn-cs"/>
              </a:rPr>
              <a:t>They had to find a solution that meant they could stand out in an engaging way whilst supporting their established ‘Travel Yourself Interesting’ message. Their key objective was to find a cost effective way to drive attributable sales for Expedia.</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TV Solution</a:t>
            </a:r>
          </a:p>
          <a:p>
            <a:r>
              <a:rPr lang="en-US" sz="1200" b="0" i="0" kern="1200" dirty="0">
                <a:solidFill>
                  <a:schemeClr val="tx1"/>
                </a:solidFill>
                <a:effectLst/>
                <a:latin typeface="+mn-lt"/>
                <a:ea typeface="+mn-ea"/>
                <a:cs typeface="+mn-cs"/>
              </a:rPr>
              <a:t>Expedia’s ‘Travel yourself interesting’ positioning plays to a key insight that the social capital of sharing knowledge and experiences is a huge part of what we all love about travelling.  In addition, research from Flamingo showed that TV viewers have six need states throughout the day, one being the need to “escape” and immerse themselves in their favourite TV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Advertising works best when it reflects the need state of the viewer and so for a brand that literally sells escapes, this would be the perfect match.</a:t>
            </a:r>
          </a:p>
          <a:p>
            <a:r>
              <a:rPr lang="en-US" sz="1200" b="0" i="0" kern="1200" dirty="0">
                <a:solidFill>
                  <a:schemeClr val="tx1"/>
                </a:solidFill>
                <a:effectLst/>
                <a:latin typeface="+mn-lt"/>
                <a:ea typeface="+mn-ea"/>
                <a:cs typeface="+mn-cs"/>
              </a:rPr>
              <a:t>Expedia’s media agency PHD put together a plan that was a contextually perfect combination of the right message at the right time to the right audience. In the travel retail category, by far the busiest time of year is between Boxing Day and early February and so PHD felt that by extending the campaign over a longer period (Q1 and Q2), they would deliver better results than </a:t>
            </a:r>
            <a:r>
              <a:rPr lang="en-US" sz="1200" b="0" i="0" kern="1200" dirty="0" err="1">
                <a:solidFill>
                  <a:schemeClr val="tx1"/>
                </a:solidFill>
                <a:effectLst/>
                <a:latin typeface="+mn-lt"/>
                <a:ea typeface="+mn-ea"/>
                <a:cs typeface="+mn-cs"/>
              </a:rPr>
              <a:t>focussing</a:t>
            </a:r>
            <a:r>
              <a:rPr lang="en-US" sz="1200" b="0" i="0" kern="1200" dirty="0">
                <a:solidFill>
                  <a:schemeClr val="tx1"/>
                </a:solidFill>
                <a:effectLst/>
                <a:latin typeface="+mn-lt"/>
                <a:ea typeface="+mn-ea"/>
                <a:cs typeface="+mn-cs"/>
              </a:rPr>
              <a:t> solely in January, as many of their competitors would be doing.</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Plan</a:t>
            </a:r>
          </a:p>
          <a:p>
            <a:r>
              <a:rPr lang="en-US" sz="1200" b="0" i="0" kern="1200" dirty="0">
                <a:solidFill>
                  <a:schemeClr val="tx1"/>
                </a:solidFill>
                <a:effectLst/>
                <a:latin typeface="+mn-lt"/>
                <a:ea typeface="+mn-ea"/>
                <a:cs typeface="+mn-cs"/>
              </a:rPr>
              <a:t>PHD created a highly targeted media strategy that harnessed the glamour of big budget TV locations in order to stimulate viewers’ interest in high value destinations. In addition, each ad had a contextually relevant ‘travel yourself interesting’ message.</a:t>
            </a:r>
          </a:p>
          <a:p>
            <a:r>
              <a:rPr lang="en-US" sz="1200" b="0" i="0" kern="1200" dirty="0">
                <a:solidFill>
                  <a:schemeClr val="tx1"/>
                </a:solidFill>
                <a:effectLst/>
                <a:latin typeface="+mn-lt"/>
                <a:ea typeface="+mn-ea"/>
                <a:cs typeface="+mn-cs"/>
              </a:rPr>
              <a:t>They negotiated a partnership with Sky Media which allowed them to hand pick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from across its entire channel portfolio. This meant access to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with glamourous foreign locations in genres like drama, sport and movies.</a:t>
            </a:r>
          </a:p>
          <a:p>
            <a:r>
              <a:rPr lang="en-US" sz="1200" b="0" i="0" kern="1200" dirty="0">
                <a:solidFill>
                  <a:schemeClr val="tx1"/>
                </a:solidFill>
                <a:effectLst/>
                <a:latin typeface="+mn-lt"/>
                <a:ea typeface="+mn-ea"/>
                <a:cs typeface="+mn-cs"/>
              </a:rPr>
              <a:t>Each ad started with an interesting fact about the location of the show being watched and concluded with a prompt to go to sky.com/</a:t>
            </a:r>
            <a:r>
              <a:rPr lang="en-US" sz="1200" b="0" i="0" kern="1200" dirty="0" err="1">
                <a:solidFill>
                  <a:schemeClr val="tx1"/>
                </a:solidFill>
                <a:effectLst/>
                <a:latin typeface="+mn-lt"/>
                <a:ea typeface="+mn-ea"/>
                <a:cs typeface="+mn-cs"/>
              </a:rPr>
              <a:t>expedia</a:t>
            </a:r>
            <a:r>
              <a:rPr lang="en-US" sz="1200" b="0" i="0" kern="1200" dirty="0">
                <a:solidFill>
                  <a:schemeClr val="tx1"/>
                </a:solidFill>
                <a:effectLst/>
                <a:latin typeface="+mn-lt"/>
                <a:ea typeface="+mn-ea"/>
                <a:cs typeface="+mn-cs"/>
              </a:rPr>
              <a:t> to get £100 off your next holiday at Expedia.co.uk. On this microsite, viewers were able not only to collect the code but also to book flights and hotels there and then.</a:t>
            </a:r>
          </a:p>
          <a:p>
            <a:r>
              <a:rPr lang="en-US" sz="1200" b="0" i="0" kern="1200" dirty="0">
                <a:solidFill>
                  <a:schemeClr val="tx1"/>
                </a:solidFill>
                <a:effectLst/>
                <a:latin typeface="+mn-lt"/>
                <a:ea typeface="+mn-ea"/>
                <a:cs typeface="+mn-cs"/>
              </a:rPr>
              <a:t>Sky Creative produced 22 different contextually relevant ads. Examples include ads with a fact about:</a:t>
            </a:r>
          </a:p>
          <a:p>
            <a:r>
              <a:rPr lang="en-US" sz="1200" b="0" i="0" kern="1200" dirty="0">
                <a:solidFill>
                  <a:schemeClr val="tx1"/>
                </a:solidFill>
                <a:effectLst/>
                <a:latin typeface="+mn-lt"/>
                <a:ea typeface="+mn-ea"/>
                <a:cs typeface="+mn-cs"/>
              </a:rPr>
              <a:t>Washington that went out in Scandal</a:t>
            </a:r>
          </a:p>
          <a:p>
            <a:r>
              <a:rPr lang="en-US" sz="1200" b="0" i="0" kern="1200" dirty="0">
                <a:solidFill>
                  <a:schemeClr val="tx1"/>
                </a:solidFill>
                <a:effectLst/>
                <a:latin typeface="+mn-lt"/>
                <a:ea typeface="+mn-ea"/>
                <a:cs typeface="+mn-cs"/>
              </a:rPr>
              <a:t>Iceland that went out in Fortitude</a:t>
            </a:r>
          </a:p>
          <a:p>
            <a:r>
              <a:rPr lang="en-US" sz="1200" b="0" i="0" kern="1200" dirty="0">
                <a:solidFill>
                  <a:schemeClr val="tx1"/>
                </a:solidFill>
                <a:effectLst/>
                <a:latin typeface="+mn-lt"/>
                <a:ea typeface="+mn-ea"/>
                <a:cs typeface="+mn-cs"/>
              </a:rPr>
              <a:t>Barcelona that went out in a UEFA Champions League Game featuring Barca FC</a:t>
            </a:r>
          </a:p>
          <a:p>
            <a:r>
              <a:rPr lang="en-US" sz="1200" b="0" i="0" kern="1200" dirty="0">
                <a:solidFill>
                  <a:schemeClr val="tx1"/>
                </a:solidFill>
                <a:effectLst/>
                <a:latin typeface="+mn-lt"/>
                <a:ea typeface="+mn-ea"/>
                <a:cs typeface="+mn-cs"/>
              </a:rPr>
              <a:t>New York that went out in The Wolf of Wall Street movie</a:t>
            </a:r>
          </a:p>
          <a:p>
            <a:r>
              <a:rPr lang="en-US" sz="1200" b="0" i="0" kern="1200" dirty="0">
                <a:solidFill>
                  <a:schemeClr val="tx1"/>
                </a:solidFill>
                <a:effectLst/>
                <a:latin typeface="+mn-lt"/>
                <a:ea typeface="+mn-ea"/>
                <a:cs typeface="+mn-cs"/>
              </a:rPr>
              <a:t>Across the campaign, there were on average 34 spots a month from January to June. Each week, PHD </a:t>
            </a:r>
            <a:r>
              <a:rPr lang="en-US" sz="1200" b="0" i="0" kern="1200" dirty="0" err="1">
                <a:solidFill>
                  <a:schemeClr val="tx1"/>
                </a:solidFill>
                <a:effectLst/>
                <a:latin typeface="+mn-lt"/>
                <a:ea typeface="+mn-ea"/>
                <a:cs typeface="+mn-cs"/>
              </a:rPr>
              <a:t>analysed</a:t>
            </a:r>
            <a:r>
              <a:rPr lang="en-US" sz="1200" b="0" i="0" kern="1200" dirty="0">
                <a:solidFill>
                  <a:schemeClr val="tx1"/>
                </a:solidFill>
                <a:effectLst/>
                <a:latin typeface="+mn-lt"/>
                <a:ea typeface="+mn-ea"/>
                <a:cs typeface="+mn-cs"/>
              </a:rPr>
              <a:t> the best performing redemption spots which allowed them to </a:t>
            </a:r>
            <a:r>
              <a:rPr lang="en-US" sz="1200" b="0" i="0" kern="1200" dirty="0" err="1">
                <a:solidFill>
                  <a:schemeClr val="tx1"/>
                </a:solidFill>
                <a:effectLst/>
                <a:latin typeface="+mn-lt"/>
                <a:ea typeface="+mn-ea"/>
                <a:cs typeface="+mn-cs"/>
              </a:rPr>
              <a:t>optimise</a:t>
            </a:r>
            <a:r>
              <a:rPr lang="en-US" sz="1200" b="0" i="0" kern="1200" dirty="0">
                <a:solidFill>
                  <a:schemeClr val="tx1"/>
                </a:solidFill>
                <a:effectLst/>
                <a:latin typeface="+mn-lt"/>
                <a:ea typeface="+mn-ea"/>
                <a:cs typeface="+mn-cs"/>
              </a:rPr>
              <a:t> upcoming programming accordingly. </a:t>
            </a:r>
          </a:p>
          <a:p>
            <a:r>
              <a:rPr lang="en-US" sz="1200" b="0" i="0" kern="1200" dirty="0">
                <a:solidFill>
                  <a:schemeClr val="tx1"/>
                </a:solidFill>
                <a:effectLst/>
                <a:latin typeface="+mn-lt"/>
                <a:ea typeface="+mn-ea"/>
                <a:cs typeface="+mn-cs"/>
              </a:rPr>
              <a:t>To support the TV activity, there was activity on social media that was timed to match every TV ad’s transmission. In addition there was support with VOD on Sky Go, Sky On Demand and Sky PC VOD. The contextual ads ran in the same, carefully selected shows on-demand. They also ran contextually relevant display ads online.</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96% of total traffic to the Sky.com/</a:t>
            </a:r>
            <a:r>
              <a:rPr lang="en-US" sz="1200" b="0" i="0" kern="1200" dirty="0" err="1">
                <a:solidFill>
                  <a:schemeClr val="tx1"/>
                </a:solidFill>
                <a:effectLst/>
                <a:latin typeface="+mn-lt"/>
                <a:ea typeface="+mn-ea"/>
                <a:cs typeface="+mn-cs"/>
              </a:rPr>
              <a:t>expedia</a:t>
            </a:r>
            <a:r>
              <a:rPr lang="en-US" sz="1200" b="0" i="0" kern="1200" dirty="0">
                <a:solidFill>
                  <a:schemeClr val="tx1"/>
                </a:solidFill>
                <a:effectLst/>
                <a:latin typeface="+mn-lt"/>
                <a:ea typeface="+mn-ea"/>
                <a:cs typeface="+mn-cs"/>
              </a:rPr>
              <a:t> hub came within 15 minutes of the contextual TV spots airing which demonstrated that not only did the ads cut through but also generated an immediate response</a:t>
            </a:r>
          </a:p>
          <a:p>
            <a:r>
              <a:rPr lang="en-US" sz="1200" b="0" i="0" kern="1200" dirty="0">
                <a:solidFill>
                  <a:schemeClr val="tx1"/>
                </a:solidFill>
                <a:effectLst/>
                <a:latin typeface="+mn-lt"/>
                <a:ea typeface="+mn-ea"/>
                <a:cs typeface="+mn-cs"/>
              </a:rPr>
              <a:t>Redemption of the unique sky.com discount code generated sales that delivered an ROI of £1.30 for every £1 spent</a:t>
            </a:r>
          </a:p>
          <a:p>
            <a:r>
              <a:rPr lang="en-US" sz="1200" b="0" i="0" kern="1200" dirty="0">
                <a:solidFill>
                  <a:schemeClr val="tx1"/>
                </a:solidFill>
                <a:effectLst/>
                <a:latin typeface="+mn-lt"/>
                <a:ea typeface="+mn-ea"/>
                <a:cs typeface="+mn-cs"/>
              </a:rPr>
              <a:t>The average campaign booking value was 98% greater than the average basket size</a:t>
            </a:r>
          </a:p>
          <a:p>
            <a:endParaRPr lang="en-US" sz="1200" b="0" i="0" kern="1200" dirty="0">
              <a:solidFill>
                <a:schemeClr val="tx1"/>
              </a:solidFill>
              <a:effectLst/>
              <a:latin typeface="+mn-lt"/>
              <a:ea typeface="+mn-ea"/>
              <a:cs typeface="+mn-cs"/>
            </a:endParaRPr>
          </a:p>
          <a:p>
            <a:r>
              <a:rPr lang="en-GB" dirty="0"/>
              <a:t>To read the full case study and access the creative visit: </a:t>
            </a:r>
            <a:r>
              <a:rPr lang="en-GB" dirty="0">
                <a:hlinkClick r:id="rId3"/>
              </a:rPr>
              <a:t>https://www.thinkbox.tv/Case-studies/Expedia</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4233221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10/09/2019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10/09/2019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10/09/2019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10/09/2019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10/09/2019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2FB0A17-06D5-4F0D-8A99-B31F8E77EC89}"/>
              </a:ext>
            </a:extLst>
          </p:cNvPr>
          <p:cNvSpPr txBox="1">
            <a:spLocks/>
          </p:cNvSpPr>
          <p:nvPr/>
        </p:nvSpPr>
        <p:spPr>
          <a:xfrm>
            <a:off x="371476" y="359944"/>
            <a:ext cx="4579347" cy="1021181"/>
          </a:xfrm>
          <a:prstGeom prst="rect">
            <a:avLst/>
          </a:prstGeom>
        </p:spPr>
        <p:txBody>
          <a:bodyPr vert="horz" lIns="91440" tIns="45720" rIns="91440" bIns="45720" rtlCol="0" anchor="t">
            <a:normAutofit fontScale="90000" lnSpcReduction="20000"/>
          </a:bodyPr>
          <a:lst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a:lstStyle>
          <a:p>
            <a:r>
              <a:rPr lang="en-US">
                <a:solidFill>
                  <a:schemeClr val="accent6"/>
                </a:solidFill>
              </a:rPr>
              <a:t>Expedia’s innovative use of TV reaps rewards</a:t>
            </a:r>
            <a:br>
              <a:rPr lang="en-US">
                <a:solidFill>
                  <a:schemeClr val="accent6"/>
                </a:solidFill>
              </a:rPr>
            </a:br>
            <a:endParaRPr lang="en-GB" dirty="0">
              <a:solidFill>
                <a:schemeClr val="accent6"/>
              </a:solidFill>
            </a:endParaRPr>
          </a:p>
        </p:txBody>
      </p:sp>
      <p:pic>
        <p:nvPicPr>
          <p:cNvPr id="8" name="Picture Placeholder 5">
            <a:extLst>
              <a:ext uri="{FF2B5EF4-FFF2-40B4-BE49-F238E27FC236}">
                <a16:creationId xmlns:a16="http://schemas.microsoft.com/office/drawing/2014/main" id="{1569DA2E-42DB-424D-970E-D71EA16D84D5}"/>
              </a:ext>
            </a:extLst>
          </p:cNvPr>
          <p:cNvPicPr>
            <a:picLocks noChangeAspect="1"/>
          </p:cNvPicPr>
          <p:nvPr/>
        </p:nvPicPr>
        <p:blipFill>
          <a:blip r:embed="rId3"/>
          <a:srcRect t="773" b="773"/>
          <a:stretch>
            <a:fillRect/>
          </a:stretch>
        </p:blipFill>
        <p:spPr>
          <a:xfrm>
            <a:off x="5369668" y="1752600"/>
            <a:ext cx="6342907" cy="3513138"/>
          </a:xfrm>
          <a:prstGeom prst="rect">
            <a:avLst/>
          </a:prstGeom>
          <a:solidFill>
            <a:schemeClr val="bg1">
              <a:lumMod val="85000"/>
            </a:schemeClr>
          </a:solidFill>
        </p:spPr>
      </p:pic>
      <p:sp>
        <p:nvSpPr>
          <p:cNvPr id="10" name="Text Placeholder 2">
            <a:extLst>
              <a:ext uri="{FF2B5EF4-FFF2-40B4-BE49-F238E27FC236}">
                <a16:creationId xmlns:a16="http://schemas.microsoft.com/office/drawing/2014/main" id="{713674C6-B18C-4506-8929-25F7BC4E77DD}"/>
              </a:ext>
            </a:extLst>
          </p:cNvPr>
          <p:cNvSpPr txBox="1">
            <a:spLocks/>
          </p:cNvSpPr>
          <p:nvPr/>
        </p:nvSpPr>
        <p:spPr>
          <a:xfrm>
            <a:off x="479425" y="1752600"/>
            <a:ext cx="4368867" cy="3513138"/>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u="sng" dirty="0"/>
              <a:t>Challenge</a:t>
            </a:r>
          </a:p>
          <a:p>
            <a:pPr marL="285750" indent="-285750">
              <a:buFont typeface="Arial" panose="020B0604020202020204" pitchFamily="34" charset="0"/>
              <a:buChar char="•"/>
            </a:pPr>
            <a:r>
              <a:rPr lang="en-GB" dirty="0"/>
              <a:t>Expedia needed a cost effective way to stand out from their competitors and drive sales.</a:t>
            </a:r>
          </a:p>
          <a:p>
            <a:r>
              <a:rPr lang="en-GB" u="sng" dirty="0"/>
              <a:t>Solution</a:t>
            </a:r>
          </a:p>
          <a:p>
            <a:pPr marL="285750" indent="-285750">
              <a:buFont typeface="Arial" panose="020B0604020202020204" pitchFamily="34" charset="0"/>
              <a:buChar char="•"/>
            </a:pPr>
            <a:r>
              <a:rPr lang="en-GB" dirty="0"/>
              <a:t>The 22 creative executions were all contextually relevant and stemmed from the ‘travel yourself interesting’ message.</a:t>
            </a:r>
          </a:p>
          <a:p>
            <a:pPr marL="285750" indent="-285750">
              <a:buFont typeface="Arial" panose="020B0604020202020204" pitchFamily="34" charset="0"/>
              <a:buChar char="•"/>
            </a:pPr>
            <a:r>
              <a:rPr lang="en-GB" dirty="0"/>
              <a:t>Partnered with Sky Media allowing them to hand pick programmes to be shown alongside.</a:t>
            </a:r>
          </a:p>
          <a:p>
            <a:pPr marL="285750" indent="-285750">
              <a:buFont typeface="Arial" panose="020B0604020202020204" pitchFamily="34" charset="0"/>
              <a:buChar char="•"/>
            </a:pPr>
            <a:r>
              <a:rPr lang="en-GB" dirty="0"/>
              <a:t>Support with VOD on Sky Go &amp; Sky On Demand</a:t>
            </a:r>
          </a:p>
          <a:p>
            <a:r>
              <a:rPr lang="en-GB" u="sng" dirty="0"/>
              <a:t>Results</a:t>
            </a:r>
          </a:p>
          <a:p>
            <a:pPr marL="285750" indent="-285750">
              <a:buFont typeface="Arial" panose="020B0604020202020204" pitchFamily="34" charset="0"/>
              <a:buChar char="•"/>
            </a:pPr>
            <a:r>
              <a:rPr lang="en-GB" dirty="0"/>
              <a:t>96% of the total website traffic came within 15 minutes of the contextual 15 minutes.</a:t>
            </a:r>
          </a:p>
          <a:p>
            <a:pPr marL="285750" indent="-285750">
              <a:buFont typeface="Arial" panose="020B0604020202020204" pitchFamily="34" charset="0"/>
              <a:buChar char="•"/>
            </a:pPr>
            <a:r>
              <a:rPr lang="en-GB" dirty="0"/>
              <a:t>Achieved a ROI of £1.30 to every £1 spent.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pic>
        <p:nvPicPr>
          <p:cNvPr id="20" name="Picture Placeholder 19">
            <a:extLst>
              <a:ext uri="{FF2B5EF4-FFF2-40B4-BE49-F238E27FC236}">
                <a16:creationId xmlns:a16="http://schemas.microsoft.com/office/drawing/2014/main" id="{3C37DF78-1BDB-434F-8EDC-949477378FE6}"/>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3074" name="Picture 2" descr="Image result for expedia logo">
            <a:extLst>
              <a:ext uri="{FF2B5EF4-FFF2-40B4-BE49-F238E27FC236}">
                <a16:creationId xmlns:a16="http://schemas.microsoft.com/office/drawing/2014/main" id="{E9F8DFFD-D833-44A4-86AA-0558E984CC7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9335" b="31105"/>
          <a:stretch/>
        </p:blipFill>
        <p:spPr bwMode="auto">
          <a:xfrm>
            <a:off x="9641281" y="461581"/>
            <a:ext cx="1213060" cy="47989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sky creative agency logo">
            <a:extLst>
              <a:ext uri="{FF2B5EF4-FFF2-40B4-BE49-F238E27FC236}">
                <a16:creationId xmlns:a16="http://schemas.microsoft.com/office/drawing/2014/main" id="{EF3B1A3D-6821-4930-8CC0-7531A0D2D5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2535" y="396507"/>
            <a:ext cx="610040" cy="61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66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2614</TotalTime>
  <Words>270</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Hannah McMullen</cp:lastModifiedBy>
  <cp:revision>179</cp:revision>
  <dcterms:created xsi:type="dcterms:W3CDTF">2018-11-16T11:43:00Z</dcterms:created>
  <dcterms:modified xsi:type="dcterms:W3CDTF">2019-09-10T15:35:26Z</dcterms:modified>
</cp:coreProperties>
</file>