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147376343" r:id="rId2"/>
    <p:sldId id="2147376740" r:id="rId3"/>
    <p:sldId id="214737674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4"/>
    <a:srgbClr val="E10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Immediate</c:v>
                </c:pt>
              </c:strCache>
            </c:strRef>
          </c:tx>
          <c:spPr>
            <a:solidFill>
              <a:srgbClr val="E1051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Cinema</c:v>
                </c:pt>
                <c:pt idx="1">
                  <c:v>Out of Home</c:v>
                </c:pt>
                <c:pt idx="2">
                  <c:v>Online Video</c:v>
                </c:pt>
                <c:pt idx="3">
                  <c:v>Print</c:v>
                </c:pt>
                <c:pt idx="4">
                  <c:v>Online Display</c:v>
                </c:pt>
                <c:pt idx="5">
                  <c:v>BVOD</c:v>
                </c:pt>
                <c:pt idx="6">
                  <c:v>Audio</c:v>
                </c:pt>
                <c:pt idx="7">
                  <c:v>Paid Social</c:v>
                </c:pt>
                <c:pt idx="8">
                  <c:v>Linear TV</c:v>
                </c:pt>
                <c:pt idx="9">
                  <c:v>Generic PPC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3.0000000000000001E-3</c:v>
                </c:pt>
                <c:pt idx="1">
                  <c:v>3.3000000000000002E-2</c:v>
                </c:pt>
                <c:pt idx="2">
                  <c:v>3.5999999999999997E-2</c:v>
                </c:pt>
                <c:pt idx="3">
                  <c:v>4.8000000000000001E-2</c:v>
                </c:pt>
                <c:pt idx="4">
                  <c:v>5.8999999999999997E-2</c:v>
                </c:pt>
                <c:pt idx="5">
                  <c:v>7.2999999999999995E-2</c:v>
                </c:pt>
                <c:pt idx="6">
                  <c:v>8.5999999999999993E-2</c:v>
                </c:pt>
                <c:pt idx="7">
                  <c:v>0.151</c:v>
                </c:pt>
                <c:pt idx="8">
                  <c:v>0.20499999999999999</c:v>
                </c:pt>
                <c:pt idx="9">
                  <c:v>0.30499999999999999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F8-49E0-A261-3DBD76573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0739519"/>
        <c:axId val="70740479"/>
      </c:barChart>
      <c:catAx>
        <c:axId val="707395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740479"/>
        <c:crosses val="autoZero"/>
        <c:auto val="1"/>
        <c:lblAlgn val="ctr"/>
        <c:lblOffset val="100"/>
        <c:noMultiLvlLbl val="0"/>
      </c:catAx>
      <c:valAx>
        <c:axId val="70740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% immediate profit driven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739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Immediate</c:v>
                </c:pt>
              </c:strCache>
            </c:strRef>
          </c:tx>
          <c:spPr>
            <a:solidFill>
              <a:srgbClr val="E1051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Cinema</c:v>
                </c:pt>
                <c:pt idx="1">
                  <c:v>Out of Home</c:v>
                </c:pt>
                <c:pt idx="2">
                  <c:v>Online Video</c:v>
                </c:pt>
                <c:pt idx="3">
                  <c:v>Online Display</c:v>
                </c:pt>
                <c:pt idx="4">
                  <c:v>Print</c:v>
                </c:pt>
                <c:pt idx="5">
                  <c:v>BVOD</c:v>
                </c:pt>
                <c:pt idx="6">
                  <c:v>Audio</c:v>
                </c:pt>
                <c:pt idx="7">
                  <c:v>Paid Social</c:v>
                </c:pt>
                <c:pt idx="8">
                  <c:v>Generic PPC</c:v>
                </c:pt>
                <c:pt idx="9">
                  <c:v>Linear TV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2E-3</c:v>
                </c:pt>
                <c:pt idx="1">
                  <c:v>1.8800000000000001E-2</c:v>
                </c:pt>
                <c:pt idx="2">
                  <c:v>0.02</c:v>
                </c:pt>
                <c:pt idx="3">
                  <c:v>3.3000000000000002E-2</c:v>
                </c:pt>
                <c:pt idx="4">
                  <c:v>2.7E-2</c:v>
                </c:pt>
                <c:pt idx="5">
                  <c:v>4.1000000000000002E-2</c:v>
                </c:pt>
                <c:pt idx="6">
                  <c:v>4.8000000000000001E-2</c:v>
                </c:pt>
                <c:pt idx="7">
                  <c:v>8.5000000000000006E-2</c:v>
                </c:pt>
                <c:pt idx="8">
                  <c:v>0.17100000000000001</c:v>
                </c:pt>
                <c:pt idx="9">
                  <c:v>0.115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5-4871-82D0-016F0F15D8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Carryover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Cinema</c:v>
                </c:pt>
                <c:pt idx="1">
                  <c:v>Out of Home</c:v>
                </c:pt>
                <c:pt idx="2">
                  <c:v>Online Video</c:v>
                </c:pt>
                <c:pt idx="3">
                  <c:v>Online Display</c:v>
                </c:pt>
                <c:pt idx="4">
                  <c:v>Print</c:v>
                </c:pt>
                <c:pt idx="5">
                  <c:v>BVOD</c:v>
                </c:pt>
                <c:pt idx="6">
                  <c:v>Audio</c:v>
                </c:pt>
                <c:pt idx="7">
                  <c:v>Paid Social</c:v>
                </c:pt>
                <c:pt idx="8">
                  <c:v>Generic PPC</c:v>
                </c:pt>
                <c:pt idx="9">
                  <c:v>Linear TV</c:v>
                </c:pt>
              </c:strCache>
            </c:strRef>
          </c:cat>
          <c:val>
            <c:numRef>
              <c:f>Sheet1!$C$2:$C$11</c:f>
              <c:numCache>
                <c:formatCode>0.0%</c:formatCode>
                <c:ptCount val="10"/>
                <c:pt idx="0">
                  <c:v>1E-3</c:v>
                </c:pt>
                <c:pt idx="1">
                  <c:v>1.26E-2</c:v>
                </c:pt>
                <c:pt idx="2">
                  <c:v>1.6E-2</c:v>
                </c:pt>
                <c:pt idx="3">
                  <c:v>1.0999999999999999E-2</c:v>
                </c:pt>
                <c:pt idx="4">
                  <c:v>2.1999999999999999E-2</c:v>
                </c:pt>
                <c:pt idx="5">
                  <c:v>3.5000000000000003E-2</c:v>
                </c:pt>
                <c:pt idx="6">
                  <c:v>3.4000000000000002E-2</c:v>
                </c:pt>
                <c:pt idx="7">
                  <c:v>2.8000000000000001E-2</c:v>
                </c:pt>
                <c:pt idx="8">
                  <c:v>5.3999999999999999E-2</c:v>
                </c:pt>
                <c:pt idx="9">
                  <c:v>0.224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25-4871-82D0-016F0F15D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64323920"/>
        <c:axId val="1390846960"/>
      </c:barChart>
      <c:catAx>
        <c:axId val="76432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0846960"/>
        <c:crosses val="autoZero"/>
        <c:auto val="1"/>
        <c:lblAlgn val="ctr"/>
        <c:lblOffset val="100"/>
        <c:noMultiLvlLbl val="0"/>
      </c:catAx>
      <c:valAx>
        <c:axId val="1390846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000" b="0" i="0" u="none" strike="noStrike" kern="1200" baseline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% Immediate + Carryover effect driven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432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4526D-7B52-43D8-B96F-3E1581CB3C79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A9707-9B1F-4183-8ED4-5C2C5920F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44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FD36-33EA-4DB4-B32D-6EBE0B1D449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25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FD36-33EA-4DB4-B32D-6EBE0B1D449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8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FD36-33EA-4DB4-B32D-6EBE0B1D449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91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53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45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62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6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908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61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214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99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31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702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12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32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884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596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49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027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175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871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427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503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5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133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737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20762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9465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10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31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440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09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58084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6C05-E6B4-58B4-112F-660AA306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Payback Time Periods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F17BD1-0C6C-07FD-A356-CA6A8D20FB5A}"/>
              </a:ext>
            </a:extLst>
          </p:cNvPr>
          <p:cNvSpPr/>
          <p:nvPr/>
        </p:nvSpPr>
        <p:spPr>
          <a:xfrm>
            <a:off x="700360" y="2069923"/>
            <a:ext cx="378372" cy="135907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17A118-B710-3CFF-C925-9072705AC75F}"/>
              </a:ext>
            </a:extLst>
          </p:cNvPr>
          <p:cNvSpPr/>
          <p:nvPr/>
        </p:nvSpPr>
        <p:spPr>
          <a:xfrm>
            <a:off x="1078732" y="2069923"/>
            <a:ext cx="2514600" cy="1359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Carryover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(week 2 – week 13)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C361F3-0BC4-F1DC-CEE8-99EAF0C58B09}"/>
              </a:ext>
            </a:extLst>
          </p:cNvPr>
          <p:cNvSpPr/>
          <p:nvPr/>
        </p:nvSpPr>
        <p:spPr>
          <a:xfrm>
            <a:off x="3593332" y="2069923"/>
            <a:ext cx="8119242" cy="13590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Sustained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(week 14 – 2 years)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EA238E-A1F1-105C-423B-2D8C4F1BA3AC}"/>
              </a:ext>
            </a:extLst>
          </p:cNvPr>
          <p:cNvSpPr txBox="1"/>
          <p:nvPr/>
        </p:nvSpPr>
        <p:spPr>
          <a:xfrm>
            <a:off x="682684" y="1078354"/>
            <a:ext cx="34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Immediate Payback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In the same week as advertising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017002E-DBDA-3BA4-1718-4093D6F587D9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889546" y="1702676"/>
            <a:ext cx="0" cy="367247"/>
          </a:xfrm>
          <a:prstGeom prst="straightConnector1">
            <a:avLst/>
          </a:prstGeom>
          <a:ln>
            <a:solidFill>
              <a:srgbClr val="E1051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Brace 8">
            <a:extLst>
              <a:ext uri="{FF2B5EF4-FFF2-40B4-BE49-F238E27FC236}">
                <a16:creationId xmlns:a16="http://schemas.microsoft.com/office/drawing/2014/main" id="{9EB1C645-9272-574C-58AB-24E0C9ACB1A9}"/>
              </a:ext>
            </a:extLst>
          </p:cNvPr>
          <p:cNvSpPr/>
          <p:nvPr/>
        </p:nvSpPr>
        <p:spPr>
          <a:xfrm rot="5400000">
            <a:off x="2043966" y="2155528"/>
            <a:ext cx="188083" cy="2910648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F5D7D1-6625-8937-3A0F-0AEBF0A80D19}"/>
              </a:ext>
            </a:extLst>
          </p:cNvPr>
          <p:cNvSpPr txBox="1"/>
          <p:nvPr/>
        </p:nvSpPr>
        <p:spPr>
          <a:xfrm>
            <a:off x="932132" y="3721031"/>
            <a:ext cx="2411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Short-Term Payback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(up to 13 weeks)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130F1E5-2408-6719-2D4A-D2104D3ACF52}"/>
              </a:ext>
            </a:extLst>
          </p:cNvPr>
          <p:cNvSpPr/>
          <p:nvPr/>
        </p:nvSpPr>
        <p:spPr>
          <a:xfrm rot="5400000">
            <a:off x="6051799" y="-882023"/>
            <a:ext cx="291659" cy="1102989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231C1D-9105-E1AA-DDDB-F6573CDC44AB}"/>
              </a:ext>
            </a:extLst>
          </p:cNvPr>
          <p:cNvSpPr txBox="1"/>
          <p:nvPr/>
        </p:nvSpPr>
        <p:spPr>
          <a:xfrm>
            <a:off x="5399973" y="477875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ea typeface="+mn-ea"/>
                <a:cs typeface="+mn-cs"/>
              </a:rPr>
              <a:t>Full Payback</a:t>
            </a:r>
          </a:p>
        </p:txBody>
      </p:sp>
    </p:spTree>
    <p:extLst>
      <p:ext uri="{BB962C8B-B14F-4D97-AF65-F5344CB8AC3E}">
        <p14:creationId xmlns:p14="http://schemas.microsoft.com/office/powerpoint/2010/main" val="23534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9" grpId="0" animBg="1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9C62-D80E-91B0-E0F7-0A61F6BC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 dirty="0"/>
              <a:t>Immediate payback is not the exclusive domain of ‘performance’ media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A1A56-63F4-B564-FCD6-6E8E89F799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Source: Profit Ability 2, April 2024 – Short term benchmarks: Ebiquity, EssenceMediacom, Gain Theory, Mindshare, Wavemaker UK.</a:t>
            </a:r>
          </a:p>
          <a:p>
            <a:pPr>
              <a:spcBef>
                <a:spcPts val="0"/>
              </a:spcBef>
            </a:pPr>
            <a:r>
              <a:rPr lang="en-US" dirty="0"/>
              <a:t>Immediate contribution = the same week of advertising exposure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20F442-CE6B-DE03-F081-FD02BFACB1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302370"/>
              </p:ext>
            </p:extLst>
          </p:nvPr>
        </p:nvGraphicFramePr>
        <p:xfrm>
          <a:off x="1076400" y="1558800"/>
          <a:ext cx="9928800" cy="36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318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9C62-D80E-91B0-E0F7-0A61F6BC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TV is also a short-term ‘performance’ driver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A1A56-63F4-B564-FCD6-6E8E89F799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Source: Profit Ability 2, April 2024 – Short term benchmarks: Ebiquity, EssenceMediacom, Gain Theory, Mindshare, Wavemaker UK.  Immediate contribution = the same week of advertising exposure.</a:t>
            </a:r>
          </a:p>
          <a:p>
            <a:pPr>
              <a:spcBef>
                <a:spcPts val="0"/>
              </a:spcBef>
            </a:pPr>
            <a:r>
              <a:rPr lang="en-US" dirty="0"/>
              <a:t>Carryover contribution = the contribution within 13 weeks of ad exposure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A75B3DB-1C67-76A0-38C4-B5FF8AAE4C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5912646"/>
              </p:ext>
            </p:extLst>
          </p:nvPr>
        </p:nvGraphicFramePr>
        <p:xfrm>
          <a:off x="1051200" y="1458000"/>
          <a:ext cx="10076400" cy="37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69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Aptos</vt:lpstr>
      <vt:lpstr>Arial</vt:lpstr>
      <vt:lpstr>Thinkbox</vt:lpstr>
      <vt:lpstr>Payback Time Periods</vt:lpstr>
      <vt:lpstr>Immediate payback is not the exclusive domain of ‘performance’ media</vt:lpstr>
      <vt:lpstr>Linear TV is also a short-term ‘performance’ driver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Nailah Uddin</dc:creator>
  <cp:lastModifiedBy>Nailah Uddin</cp:lastModifiedBy>
  <cp:revision>4</cp:revision>
  <dcterms:created xsi:type="dcterms:W3CDTF">2024-09-06T08:40:35Z</dcterms:created>
  <dcterms:modified xsi:type="dcterms:W3CDTF">2024-11-08T10:21:24Z</dcterms:modified>
</cp:coreProperties>
</file>