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72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68428" autoAdjust="0"/>
  </p:normalViewPr>
  <p:slideViewPr>
    <p:cSldViewPr snapToGrid="0">
      <p:cViewPr varScale="1">
        <p:scale>
          <a:sx n="73" d="100"/>
          <a:sy n="73" d="100"/>
        </p:scale>
        <p:origin x="2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05/09/2019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Gumtre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Challenge</a:t>
            </a:r>
          </a:p>
          <a:p>
            <a:r>
              <a:rPr lang="en-US" sz="1200" b="0" i="0" kern="1200" dirty="0">
                <a:solidFill>
                  <a:schemeClr val="tx1"/>
                </a:solidFill>
                <a:effectLst/>
                <a:latin typeface="+mn-lt"/>
                <a:ea typeface="+mn-ea"/>
                <a:cs typeface="+mn-cs"/>
              </a:rPr>
              <a:t>In 2015, the competitive landscape for Gumtree was becoming more fragmented and increasingly competitive. Facebook was developing its ‘Marketplace’ goods for sale offering and there were new entrants to the market including </a:t>
            </a:r>
            <a:r>
              <a:rPr lang="en-US" sz="1200" b="0" i="0" kern="1200" dirty="0" err="1">
                <a:solidFill>
                  <a:schemeClr val="tx1"/>
                </a:solidFill>
                <a:effectLst/>
                <a:latin typeface="+mn-lt"/>
                <a:ea typeface="+mn-ea"/>
                <a:cs typeface="+mn-cs"/>
              </a:rPr>
              <a:t>Wallapop</a:t>
            </a:r>
            <a:r>
              <a:rPr lang="en-US" sz="1200" b="0" i="0" kern="1200" dirty="0">
                <a:solidFill>
                  <a:schemeClr val="tx1"/>
                </a:solidFill>
                <a:effectLst/>
                <a:latin typeface="+mn-lt"/>
                <a:ea typeface="+mn-ea"/>
                <a:cs typeface="+mn-cs"/>
              </a:rPr>
              <a:t> and </a:t>
            </a:r>
            <a:r>
              <a:rPr lang="en-US" sz="1200" b="0" i="0" kern="1200" dirty="0" err="1">
                <a:solidFill>
                  <a:schemeClr val="tx1"/>
                </a:solidFill>
                <a:effectLst/>
                <a:latin typeface="+mn-lt"/>
                <a:ea typeface="+mn-ea"/>
                <a:cs typeface="+mn-cs"/>
              </a:rPr>
              <a:t>Shpock</a:t>
            </a:r>
            <a:r>
              <a:rPr lang="en-US" sz="1200" b="0" i="0" kern="1200" dirty="0">
                <a:solidFill>
                  <a:schemeClr val="tx1"/>
                </a:solidFill>
                <a:effectLst/>
                <a:latin typeface="+mn-lt"/>
                <a:ea typeface="+mn-ea"/>
                <a:cs typeface="+mn-cs"/>
              </a:rPr>
              <a:t>. In addition, they were up against a perception that classified selling was a bit old and cheap – people thought Gumtree wasn’t for them and was primarily for cash strapped students.</a:t>
            </a:r>
          </a:p>
          <a:p>
            <a:r>
              <a:rPr lang="en-US" sz="1200" b="0" i="0" kern="1200" dirty="0">
                <a:solidFill>
                  <a:schemeClr val="tx1"/>
                </a:solidFill>
                <a:effectLst/>
                <a:latin typeface="+mn-lt"/>
                <a:ea typeface="+mn-ea"/>
                <a:cs typeface="+mn-cs"/>
              </a:rPr>
              <a:t>The challenge therefore was to make people reconsider the brand, particularly amongst mums as they are the principal decision makers in a household, that reinforce the understanding that the goods for sale on the site are pre-loved and good value. In addition, Gumtree wanted to drive incremental traffic to the site and increase penetration and listings.</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TV Solution</a:t>
            </a:r>
          </a:p>
          <a:p>
            <a:r>
              <a:rPr lang="en-US" sz="1200" b="0" i="0" kern="1200" dirty="0">
                <a:solidFill>
                  <a:schemeClr val="tx1"/>
                </a:solidFill>
                <a:effectLst/>
                <a:latin typeface="+mn-lt"/>
                <a:ea typeface="+mn-ea"/>
                <a:cs typeface="+mn-cs"/>
              </a:rPr>
              <a:t>Gumtree’s media agency, the7stars, recommended a partnership with a suitable TV property. They found the perfect partner in Celebrity Big Brother on Channel 5. Not only would the programme offer scale and reach, but it was perfectly targeted and offered Gumtree a host of different opportunities to showcase the brand and how it worked. Also, by showing that Gumtree sold quality products that were good enough for image conscious celebrities, they could change the perception of the brand.</a:t>
            </a:r>
          </a:p>
          <a:p>
            <a:r>
              <a:rPr lang="en-US" sz="1200" b="0" i="0" kern="1200" dirty="0">
                <a:solidFill>
                  <a:schemeClr val="tx1"/>
                </a:solidFill>
                <a:effectLst/>
                <a:latin typeface="+mn-lt"/>
                <a:ea typeface="+mn-ea"/>
                <a:cs typeface="+mn-cs"/>
              </a:rPr>
              <a:t>the7stars negotiated a fully integrated partnership with the channel, the programme and its producer Endemol that included:</a:t>
            </a:r>
          </a:p>
          <a:p>
            <a:r>
              <a:rPr lang="en-US" sz="1200" b="0" i="0" kern="1200" dirty="0">
                <a:solidFill>
                  <a:schemeClr val="tx1"/>
                </a:solidFill>
                <a:effectLst/>
                <a:latin typeface="+mn-lt"/>
                <a:ea typeface="+mn-ea"/>
                <a:cs typeface="+mn-cs"/>
              </a:rPr>
              <a:t>Sponsorship credits around each episode</a:t>
            </a:r>
          </a:p>
          <a:p>
            <a:r>
              <a:rPr lang="en-US" sz="1200" b="0" i="0" kern="1200" dirty="0">
                <a:solidFill>
                  <a:schemeClr val="tx1"/>
                </a:solidFill>
                <a:effectLst/>
                <a:latin typeface="+mn-lt"/>
                <a:ea typeface="+mn-ea"/>
                <a:cs typeface="+mn-cs"/>
              </a:rPr>
              <a:t>Extending the sponsorship online</a:t>
            </a:r>
          </a:p>
          <a:p>
            <a:r>
              <a:rPr lang="en-US" sz="1200" b="0" i="0" kern="1200" dirty="0">
                <a:solidFill>
                  <a:schemeClr val="tx1"/>
                </a:solidFill>
                <a:effectLst/>
                <a:latin typeface="+mn-lt"/>
                <a:ea typeface="+mn-ea"/>
                <a:cs typeface="+mn-cs"/>
              </a:rPr>
              <a:t>Sponsorship of the mobile app</a:t>
            </a:r>
          </a:p>
          <a:p>
            <a:r>
              <a:rPr lang="en-US" sz="1200" b="0" i="0" kern="1200" dirty="0">
                <a:solidFill>
                  <a:schemeClr val="tx1"/>
                </a:solidFill>
                <a:effectLst/>
                <a:latin typeface="+mn-lt"/>
                <a:ea typeface="+mn-ea"/>
                <a:cs typeface="+mn-cs"/>
              </a:rPr>
              <a:t>Competitions</a:t>
            </a:r>
          </a:p>
          <a:p>
            <a:r>
              <a:rPr lang="en-US" sz="1200" b="0" i="0" kern="1200" dirty="0">
                <a:solidFill>
                  <a:schemeClr val="tx1"/>
                </a:solidFill>
                <a:effectLst/>
                <a:latin typeface="+mn-lt"/>
                <a:ea typeface="+mn-ea"/>
                <a:cs typeface="+mn-cs"/>
              </a:rPr>
              <a:t>Use of IP</a:t>
            </a:r>
          </a:p>
          <a:p>
            <a:r>
              <a:rPr lang="en-US" sz="1200" b="0" i="0" kern="1200" dirty="0">
                <a:solidFill>
                  <a:schemeClr val="tx1"/>
                </a:solidFill>
                <a:effectLst/>
                <a:latin typeface="+mn-lt"/>
                <a:ea typeface="+mn-ea"/>
                <a:cs typeface="+mn-cs"/>
              </a:rPr>
              <a:t>Marketing on and off air</a:t>
            </a:r>
          </a:p>
          <a:p>
            <a:r>
              <a:rPr lang="en-US" sz="1200" b="0" i="0" kern="1200" dirty="0">
                <a:solidFill>
                  <a:schemeClr val="tx1"/>
                </a:solidFill>
                <a:effectLst/>
                <a:latin typeface="+mn-lt"/>
                <a:ea typeface="+mn-ea"/>
                <a:cs typeface="+mn-cs"/>
              </a:rPr>
              <a:t>Bespoke spots across Channel 5 and 5*</a:t>
            </a:r>
          </a:p>
          <a:p>
            <a:r>
              <a:rPr lang="en-US" sz="1200" b="0" i="0" kern="1200" dirty="0">
                <a:solidFill>
                  <a:schemeClr val="tx1"/>
                </a:solidFill>
                <a:effectLst/>
                <a:latin typeface="+mn-lt"/>
                <a:ea typeface="+mn-ea"/>
                <a:cs typeface="+mn-cs"/>
              </a:rPr>
              <a:t>Exclusive content for use on Gumtree assets</a:t>
            </a:r>
          </a:p>
          <a:p>
            <a:r>
              <a:rPr lang="en-US" sz="1200" b="0" i="0" kern="1200" dirty="0">
                <a:solidFill>
                  <a:schemeClr val="tx1"/>
                </a:solidFill>
                <a:effectLst/>
                <a:latin typeface="+mn-lt"/>
                <a:ea typeface="+mn-ea"/>
                <a:cs typeface="+mn-cs"/>
              </a:rPr>
              <a:t>Social media</a:t>
            </a:r>
          </a:p>
          <a:p>
            <a:r>
              <a:rPr lang="en-US" sz="1200" b="0" i="0" kern="1200" dirty="0">
                <a:solidFill>
                  <a:schemeClr val="tx1"/>
                </a:solidFill>
                <a:effectLst/>
                <a:latin typeface="+mn-lt"/>
                <a:ea typeface="+mn-ea"/>
                <a:cs typeface="+mn-cs"/>
              </a:rPr>
              <a:t>Research</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Plan</a:t>
            </a:r>
          </a:p>
          <a:p>
            <a:r>
              <a:rPr lang="en-US" sz="1200" b="0" i="0" kern="1200" dirty="0">
                <a:solidFill>
                  <a:schemeClr val="tx1"/>
                </a:solidFill>
                <a:effectLst/>
                <a:latin typeface="+mn-lt"/>
                <a:ea typeface="+mn-ea"/>
                <a:cs typeface="+mn-cs"/>
              </a:rPr>
              <a:t>the7stars designed and brokered a three-pronged approach to the media plan.</a:t>
            </a:r>
          </a:p>
          <a:p>
            <a:r>
              <a:rPr lang="en-US" sz="1200" b="0" i="0" kern="1200" dirty="0">
                <a:solidFill>
                  <a:schemeClr val="tx1"/>
                </a:solidFill>
                <a:effectLst/>
                <a:latin typeface="+mn-lt"/>
                <a:ea typeface="+mn-ea"/>
                <a:cs typeface="+mn-cs"/>
              </a:rPr>
              <a:t>Bespoke teaser ads in December that got viewers postings goods on Gumtree for Big Brother to bid on in order to furnish the house. The competition ran for a week – 3</a:t>
            </a:r>
            <a:r>
              <a:rPr lang="en-US" sz="1200" b="0" i="0" kern="1200" baseline="30000" dirty="0">
                <a:solidFill>
                  <a:schemeClr val="tx1"/>
                </a:solidFill>
                <a:effectLst/>
                <a:latin typeface="+mn-lt"/>
                <a:ea typeface="+mn-ea"/>
                <a:cs typeface="+mn-cs"/>
              </a:rPr>
              <a:t>rd</a:t>
            </a:r>
            <a:r>
              <a:rPr lang="en-US" sz="1200" b="0" i="0" kern="1200" dirty="0">
                <a:solidFill>
                  <a:schemeClr val="tx1"/>
                </a:solidFill>
                <a:effectLst/>
                <a:latin typeface="+mn-lt"/>
                <a:ea typeface="+mn-ea"/>
                <a:cs typeface="+mn-cs"/>
              </a:rPr>
              <a:t> to 9</a:t>
            </a:r>
            <a:r>
              <a:rPr lang="en-US" sz="1200" b="0" i="0" kern="1200" baseline="30000" dirty="0">
                <a:solidFill>
                  <a:schemeClr val="tx1"/>
                </a:solidFill>
                <a:effectLst/>
                <a:latin typeface="+mn-lt"/>
                <a:ea typeface="+mn-ea"/>
                <a:cs typeface="+mn-cs"/>
              </a:rPr>
              <a:t>th</a:t>
            </a:r>
            <a:r>
              <a:rPr lang="en-US" sz="1200" b="0" i="0" kern="1200" dirty="0">
                <a:solidFill>
                  <a:schemeClr val="tx1"/>
                </a:solidFill>
                <a:effectLst/>
                <a:latin typeface="+mn-lt"/>
                <a:ea typeface="+mn-ea"/>
                <a:cs typeface="+mn-cs"/>
              </a:rPr>
              <a:t> December 2014 – and had 42,000 entries.</a:t>
            </a:r>
          </a:p>
          <a:p>
            <a:r>
              <a:rPr lang="en-US" sz="1200" b="0" i="0" kern="1200" dirty="0">
                <a:solidFill>
                  <a:schemeClr val="tx1"/>
                </a:solidFill>
                <a:effectLst/>
                <a:latin typeface="+mn-lt"/>
                <a:ea typeface="+mn-ea"/>
                <a:cs typeface="+mn-cs"/>
              </a:rPr>
              <a:t>Full ownership of the entire programme: inclusion on pre-launch marketing, sponsorship idents around every episode of the main show and also Celebrity Big Brother’s Bit on the Side, online takeovers, social media integration, exclusive competitions, co-branded content and use of CBB IP on Gumtree owned assets.</a:t>
            </a:r>
          </a:p>
          <a:p>
            <a:r>
              <a:rPr lang="en-US" sz="1200" b="0" i="0" kern="1200" dirty="0">
                <a:solidFill>
                  <a:schemeClr val="tx1"/>
                </a:solidFill>
                <a:effectLst/>
                <a:latin typeface="+mn-lt"/>
                <a:ea typeface="+mn-ea"/>
                <a:cs typeface="+mn-cs"/>
              </a:rPr>
              <a:t>Once the series had finished, Gumtree customers had the chance to buy key iconic items from the house. There were 18,500 entries for this competition and a total of £11,000 was raised for homeless charity Crisis.</a:t>
            </a:r>
          </a:p>
          <a:p>
            <a:r>
              <a:rPr lang="en-US" sz="1200" b="0" i="0" kern="1200" dirty="0">
                <a:solidFill>
                  <a:schemeClr val="tx1"/>
                </a:solidFill>
                <a:effectLst/>
                <a:latin typeface="+mn-lt"/>
                <a:ea typeface="+mn-ea"/>
                <a:cs typeface="+mn-cs"/>
              </a:rPr>
              <a:t>As extension to the above three phases, the campaign also included:</a:t>
            </a:r>
          </a:p>
          <a:p>
            <a:r>
              <a:rPr lang="en-US" sz="1200" b="0" i="0" kern="1200" dirty="0">
                <a:solidFill>
                  <a:schemeClr val="tx1"/>
                </a:solidFill>
                <a:effectLst/>
                <a:latin typeface="+mn-lt"/>
                <a:ea typeface="+mn-ea"/>
                <a:cs typeface="+mn-cs"/>
              </a:rPr>
              <a:t>Exclusive content – Gumtree were granted behind the scenes access to the Big Brother house to interview two of the Art Directors. This content sat on Gumtree’s online blog and social media.</a:t>
            </a:r>
          </a:p>
          <a:p>
            <a:r>
              <a:rPr lang="en-US" sz="1200" b="0" i="0" kern="1200" dirty="0">
                <a:solidFill>
                  <a:schemeClr val="tx1"/>
                </a:solidFill>
                <a:effectLst/>
                <a:latin typeface="+mn-lt"/>
                <a:ea typeface="+mn-ea"/>
                <a:cs typeface="+mn-cs"/>
              </a:rPr>
              <a:t>Use of IP – as the main programme partner, Gumtree were able to use imagery and logos across their website and social media content, which helped to cement the partnership with customers</a:t>
            </a:r>
          </a:p>
          <a:p>
            <a:r>
              <a:rPr lang="en-US" sz="1200" b="0" i="0" kern="1200" dirty="0">
                <a:solidFill>
                  <a:schemeClr val="tx1"/>
                </a:solidFill>
                <a:effectLst/>
                <a:latin typeface="+mn-lt"/>
                <a:ea typeface="+mn-ea"/>
                <a:cs typeface="+mn-cs"/>
              </a:rPr>
              <a:t>Competitions - Gumtree offered customers the chance to win tickets to the Launch and Final nights of CBB</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Results</a:t>
            </a:r>
          </a:p>
          <a:p>
            <a:r>
              <a:rPr lang="en-US" sz="1200" b="0" i="0" kern="1200" dirty="0">
                <a:solidFill>
                  <a:schemeClr val="tx1"/>
                </a:solidFill>
                <a:effectLst/>
                <a:latin typeface="+mn-lt"/>
                <a:ea typeface="+mn-ea"/>
                <a:cs typeface="+mn-cs"/>
              </a:rPr>
              <a:t>14% increase in new visitors to the site</a:t>
            </a:r>
          </a:p>
          <a:p>
            <a:r>
              <a:rPr lang="en-US" sz="1200" b="0" i="0" kern="1200" dirty="0">
                <a:solidFill>
                  <a:schemeClr val="tx1"/>
                </a:solidFill>
                <a:effectLst/>
                <a:latin typeface="+mn-lt"/>
                <a:ea typeface="+mn-ea"/>
                <a:cs typeface="+mn-cs"/>
              </a:rPr>
              <a:t>8% daily uplift on returning visits</a:t>
            </a:r>
          </a:p>
          <a:p>
            <a:r>
              <a:rPr lang="en-US" sz="1200" b="0" i="0" kern="1200" dirty="0">
                <a:solidFill>
                  <a:schemeClr val="tx1"/>
                </a:solidFill>
                <a:effectLst/>
                <a:latin typeface="+mn-lt"/>
                <a:ea typeface="+mn-ea"/>
                <a:cs typeface="+mn-cs"/>
              </a:rPr>
              <a:t>388,000 views and almost 20,000 replies for the 41 items sold off the CBB set</a:t>
            </a:r>
          </a:p>
          <a:p>
            <a:r>
              <a:rPr lang="en-US" sz="1200" b="0" i="0" kern="1200" dirty="0">
                <a:solidFill>
                  <a:schemeClr val="tx1"/>
                </a:solidFill>
                <a:effectLst/>
                <a:latin typeface="+mn-lt"/>
                <a:ea typeface="+mn-ea"/>
                <a:cs typeface="+mn-cs"/>
              </a:rPr>
              <a:t>The programme had over 21 million viewers and achieved its highest ever average audience – 3.6 million viewers and  16% share</a:t>
            </a:r>
          </a:p>
          <a:p>
            <a:r>
              <a:rPr lang="en-US" sz="1200" b="0" i="0" kern="1200" dirty="0">
                <a:solidFill>
                  <a:schemeClr val="tx1"/>
                </a:solidFill>
                <a:effectLst/>
                <a:latin typeface="+mn-lt"/>
                <a:ea typeface="+mn-ea"/>
                <a:cs typeface="+mn-cs"/>
              </a:rPr>
              <a:t>The sponsorship ROI beat all other channels that have been used in the last 3 years (radio, outdoor, PPC and digital display)</a:t>
            </a:r>
          </a:p>
          <a:p>
            <a:r>
              <a:rPr lang="en-US" sz="1200" b="0" i="0" kern="1200" dirty="0">
                <a:solidFill>
                  <a:schemeClr val="tx1"/>
                </a:solidFill>
                <a:effectLst/>
                <a:latin typeface="+mn-lt"/>
                <a:ea typeface="+mn-ea"/>
                <a:cs typeface="+mn-cs"/>
              </a:rPr>
              <a:t>People agreeing with the statement “The sponsorship made me want to check out what’s on Gumtree” almost doubled when comparing viewers to non-viewers of the programme – index 197</a:t>
            </a:r>
          </a:p>
          <a:p>
            <a:r>
              <a:rPr lang="en-US" sz="1200" b="0" i="0" kern="1200" dirty="0">
                <a:solidFill>
                  <a:schemeClr val="tx1"/>
                </a:solidFill>
                <a:effectLst/>
                <a:latin typeface="+mn-lt"/>
                <a:ea typeface="+mn-ea"/>
                <a:cs typeface="+mn-cs"/>
              </a:rPr>
              <a:t>The sponsorship drove significant improvements in consideration and recommendation when comparing CBB viewers pre and post; consideration increased by 22 percentage points, recommendation increased by 27 percentage points, and positive word of mouth increased by 17 percentage points</a:t>
            </a:r>
          </a:p>
          <a:p>
            <a:r>
              <a:rPr lang="en-US" sz="1200" b="0" i="0" kern="1200" dirty="0">
                <a:solidFill>
                  <a:schemeClr val="tx1"/>
                </a:solidFill>
                <a:effectLst/>
                <a:latin typeface="+mn-lt"/>
                <a:ea typeface="+mn-ea"/>
                <a:cs typeface="+mn-cs"/>
              </a:rPr>
              <a:t>Gumtree's sponsorship of CBB was ground-breaking, both in the level of integration between the Gumtree brand and the programme, and in the scale of ambition. We launched a huge activation programme engaging CBB fans with buying and selling on Gumtree and successfully reintroduced Gumtree to our core 'mums' target audience through a witty and modern sponsorship creative.</a:t>
            </a:r>
          </a:p>
          <a:p>
            <a:endParaRPr lang="en-GB" dirty="0"/>
          </a:p>
          <a:p>
            <a:r>
              <a:rPr lang="en-GB" dirty="0"/>
              <a:t>To read the full case study and access the creative visit: </a:t>
            </a:r>
            <a:r>
              <a:rPr lang="en-GB" dirty="0">
                <a:hlinkClick r:id="rId3"/>
              </a:rPr>
              <a:t>https://www.thinkbox.tv/Case-studies/Gumtree</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36074732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05/09/2019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05/09/2019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05/09/2019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05/09/2019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A4391-ECE5-4045-9027-40FD934172F6}"/>
              </a:ext>
            </a:extLst>
          </p:cNvPr>
          <p:cNvSpPr>
            <a:spLocks noGrp="1"/>
          </p:cNvSpPr>
          <p:nvPr>
            <p:ph type="title"/>
          </p:nvPr>
        </p:nvSpPr>
        <p:spPr>
          <a:xfrm>
            <a:off x="371476" y="359944"/>
            <a:ext cx="3532867" cy="1021181"/>
          </a:xfrm>
        </p:spPr>
        <p:txBody>
          <a:bodyPr>
            <a:normAutofit fontScale="90000"/>
          </a:bodyPr>
          <a:lstStyle/>
          <a:p>
            <a:r>
              <a:rPr lang="en-US" dirty="0">
                <a:solidFill>
                  <a:schemeClr val="accent6"/>
                </a:solidFill>
              </a:rPr>
              <a:t>Gumtree stars in the Big Brother house</a:t>
            </a:r>
            <a:br>
              <a:rPr lang="en-US" dirty="0">
                <a:solidFill>
                  <a:schemeClr val="accent6"/>
                </a:solidFill>
              </a:rPr>
            </a:br>
            <a:endParaRPr lang="en-GB" dirty="0">
              <a:solidFill>
                <a:schemeClr val="accent6"/>
              </a:solidFill>
            </a:endParaRPr>
          </a:p>
        </p:txBody>
      </p:sp>
      <p:sp>
        <p:nvSpPr>
          <p:cNvPr id="3" name="Text Placeholder 2">
            <a:extLst>
              <a:ext uri="{FF2B5EF4-FFF2-40B4-BE49-F238E27FC236}">
                <a16:creationId xmlns:a16="http://schemas.microsoft.com/office/drawing/2014/main" id="{116BE335-91FB-4C4A-A25B-6D1FEB4FB5E7}"/>
              </a:ext>
            </a:extLst>
          </p:cNvPr>
          <p:cNvSpPr>
            <a:spLocks noGrp="1"/>
          </p:cNvSpPr>
          <p:nvPr>
            <p:ph type="body" sz="quarter" idx="13"/>
          </p:nvPr>
        </p:nvSpPr>
        <p:spPr/>
        <p:txBody>
          <a:bodyPr>
            <a:normAutofit fontScale="85000" lnSpcReduction="20000"/>
          </a:bodyPr>
          <a:lstStyle/>
          <a:p>
            <a:r>
              <a:rPr lang="en-GB" u="sng" dirty="0"/>
              <a:t>Challenge</a:t>
            </a:r>
          </a:p>
          <a:p>
            <a:pPr marL="285750" indent="-285750">
              <a:buFont typeface="Arial" panose="020B0604020202020204" pitchFamily="34" charset="0"/>
              <a:buChar char="•"/>
            </a:pPr>
            <a:r>
              <a:rPr lang="en-GB" dirty="0"/>
              <a:t>Gumtree needed to change negative perceptions and drive site visits through targeting mums; the household decision makers.</a:t>
            </a:r>
          </a:p>
          <a:p>
            <a:r>
              <a:rPr lang="en-GB" u="sng" dirty="0"/>
              <a:t>Solution</a:t>
            </a:r>
          </a:p>
          <a:p>
            <a:pPr marL="285750" indent="-285750">
              <a:buFont typeface="Arial" panose="020B0604020202020204" pitchFamily="34" charset="0"/>
              <a:buChar char="•"/>
            </a:pPr>
            <a:r>
              <a:rPr lang="en-GB" dirty="0"/>
              <a:t>They partnered with Celebrity Big Brother fully integrating the brand into Channel 5 as well as the TV programme.</a:t>
            </a:r>
          </a:p>
          <a:p>
            <a:pPr marL="285750" indent="-285750">
              <a:buFont typeface="Arial" panose="020B0604020202020204" pitchFamily="34" charset="0"/>
              <a:buChar char="•"/>
            </a:pPr>
            <a:r>
              <a:rPr lang="en-GB" dirty="0"/>
              <a:t>Once the show had finished iconic items from the programme were then sold on Gumtree.</a:t>
            </a:r>
          </a:p>
          <a:p>
            <a:r>
              <a:rPr lang="en-GB" u="sng" dirty="0"/>
              <a:t>Results</a:t>
            </a:r>
          </a:p>
          <a:p>
            <a:pPr marL="285750" indent="-285750">
              <a:buFont typeface="Arial" panose="020B0604020202020204" pitchFamily="34" charset="0"/>
              <a:buChar char="•"/>
            </a:pPr>
            <a:r>
              <a:rPr lang="en-GB" dirty="0"/>
              <a:t>Saw a 14% increase of new visitors to the site.</a:t>
            </a:r>
          </a:p>
          <a:p>
            <a:pPr marL="285750" indent="-285750">
              <a:buFont typeface="Arial" panose="020B0604020202020204" pitchFamily="34" charset="0"/>
              <a:buChar char="•"/>
            </a:pPr>
            <a:r>
              <a:rPr lang="en-GB" dirty="0"/>
              <a:t>338,000 views and 20,000 replies for the items sold from the house.</a:t>
            </a:r>
          </a:p>
        </p:txBody>
      </p:sp>
      <p:pic>
        <p:nvPicPr>
          <p:cNvPr id="6" name="Picture Placeholder 5">
            <a:extLst>
              <a:ext uri="{FF2B5EF4-FFF2-40B4-BE49-F238E27FC236}">
                <a16:creationId xmlns:a16="http://schemas.microsoft.com/office/drawing/2014/main" id="{73391523-0790-47D5-913F-C26E714FBDE8}"/>
              </a:ext>
            </a:extLst>
          </p:cNvPr>
          <p:cNvPicPr>
            <a:picLocks noGrp="1" noChangeAspect="1"/>
          </p:cNvPicPr>
          <p:nvPr>
            <p:ph type="pic" sz="quarter" idx="14"/>
          </p:nvPr>
        </p:nvPicPr>
        <p:blipFill>
          <a:blip r:embed="rId3"/>
          <a:srcRect t="773" b="773"/>
          <a:stretch>
            <a:fillRect/>
          </a:stretch>
        </p:blipFill>
        <p:spPr>
          <a:prstGeom prst="rect">
            <a:avLst/>
          </a:prstGeom>
        </p:spPr>
      </p:pic>
      <p:pic>
        <p:nvPicPr>
          <p:cNvPr id="6146" name="Picture 2" descr="Image result for gum tree logo">
            <a:extLst>
              <a:ext uri="{FF2B5EF4-FFF2-40B4-BE49-F238E27FC236}">
                <a16:creationId xmlns:a16="http://schemas.microsoft.com/office/drawing/2014/main" id="{971336DA-5F29-4A0A-B551-26B79A12B5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72774" y="290512"/>
            <a:ext cx="1047750" cy="1090613"/>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Image result for fold 7 logo">
            <a:extLst>
              <a:ext uri="{FF2B5EF4-FFF2-40B4-BE49-F238E27FC236}">
                <a16:creationId xmlns:a16="http://schemas.microsoft.com/office/drawing/2014/main" id="{F2A232A6-D277-4034-AA18-E199D7F9F45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68704" y="504597"/>
            <a:ext cx="1104070" cy="66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400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2781</TotalTime>
  <Words>424</Words>
  <Application>Microsoft Office PowerPoint</Application>
  <PresentationFormat>Widescreen</PresentationFormat>
  <Paragraphs>49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Gumtree stars in the Big Brother house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Harry Parker</cp:lastModifiedBy>
  <cp:revision>192</cp:revision>
  <dcterms:created xsi:type="dcterms:W3CDTF">2018-11-16T11:43:00Z</dcterms:created>
  <dcterms:modified xsi:type="dcterms:W3CDTF">2019-09-05T09:33:23Z</dcterms:modified>
</cp:coreProperties>
</file>