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2.xml" ContentType="application/vnd.openxmlformats-officedocument.presentationml.tags+xml"/>
  <Override PartName="/ppt/tags/tag3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61" r:id="rId2"/>
  </p:sldIdLst>
  <p:sldSz cx="12192000" cy="6858000"/>
  <p:notesSz cx="6858000" cy="91440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78" userDrawn="1">
          <p15:clr>
            <a:srgbClr val="A4A3A4"/>
          </p15:clr>
        </p15:guide>
        <p15:guide id="4" orient="horz" pos="3430" userDrawn="1">
          <p15:clr>
            <a:srgbClr val="A4A3A4"/>
          </p15:clr>
        </p15:guide>
        <p15:guide id="5" orient="horz" pos="3453" userDrawn="1">
          <p15:clr>
            <a:srgbClr val="A4A3A4"/>
          </p15:clr>
        </p15:guide>
        <p15:guide id="6" orient="horz" pos="2980" userDrawn="1">
          <p15:clr>
            <a:srgbClr val="A4A3A4"/>
          </p15:clr>
        </p15:guide>
        <p15:guide id="7" orient="horz" pos="104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D2EC"/>
    <a:srgbClr val="E10514"/>
    <a:srgbClr val="D9D9D9"/>
    <a:srgbClr val="E5E5E5"/>
    <a:srgbClr val="00A5D7"/>
    <a:srgbClr val="808080"/>
    <a:srgbClr val="B9CD00"/>
    <a:srgbClr val="FFC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9" autoAdjust="0"/>
    <p:restoredTop sz="76226" autoAdjust="0"/>
  </p:normalViewPr>
  <p:slideViewPr>
    <p:cSldViewPr snapToGrid="0" showGuides="1">
      <p:cViewPr varScale="1">
        <p:scale>
          <a:sx n="81" d="100"/>
          <a:sy n="81" d="100"/>
        </p:scale>
        <p:origin x="150" y="84"/>
      </p:cViewPr>
      <p:guideLst>
        <p:guide pos="3840"/>
        <p:guide orient="horz" pos="278"/>
        <p:guide orient="horz" pos="3430"/>
        <p:guide orient="horz" pos="3453"/>
        <p:guide orient="horz" pos="2980"/>
        <p:guide orient="horz" pos="1049"/>
      </p:guideLst>
    </p:cSldViewPr>
  </p:slideViewPr>
  <p:outlineViewPr>
    <p:cViewPr>
      <p:scale>
        <a:sx n="33" d="100"/>
        <a:sy n="33" d="100"/>
      </p:scale>
      <p:origin x="0" y="-16800"/>
    </p:cViewPr>
  </p:outlineViewPr>
  <p:notesTextViewPr>
    <p:cViewPr>
      <p:scale>
        <a:sx n="3" d="2"/>
        <a:sy n="3" d="2"/>
      </p:scale>
      <p:origin x="0" y="0"/>
    </p:cViewPr>
  </p:notesTextViewPr>
  <p:notesViewPr>
    <p:cSldViewPr snapToGrid="0" showGuides="1">
      <p:cViewPr varScale="1">
        <p:scale>
          <a:sx n="82" d="100"/>
          <a:sy n="82" d="100"/>
        </p:scale>
        <p:origin x="38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32.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56BA460-DC86-49AC-90AA-86C1E02239B2}" type="datetimeFigureOut">
              <a:rPr lang="en-GB" smtClean="0"/>
              <a:t>01/10/2019</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DDBEB2-BA40-44C0-A1B9-C3272EDE07E4}" type="slidenum">
              <a:rPr lang="en-GB" smtClean="0"/>
              <a:t>‹#›</a:t>
            </a:fld>
            <a:endParaRPr lang="en-GB"/>
          </a:p>
        </p:txBody>
      </p:sp>
    </p:spTree>
    <p:custDataLst>
      <p:tags r:id="rId2"/>
    </p:custDataLst>
    <p:extLst>
      <p:ext uri="{BB962C8B-B14F-4D97-AF65-F5344CB8AC3E}">
        <p14:creationId xmlns:p14="http://schemas.microsoft.com/office/powerpoint/2010/main" val="902387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2C2853-E575-4BC1-90FA-3518084ECF7E}" type="datetimeFigureOut">
              <a:rPr lang="en-GB" smtClean="0"/>
              <a:t>01/10/2019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0DFD36-33EA-4DB4-B32D-6EBE0B1D4496}" type="slidenum">
              <a:rPr lang="en-GB" smtClean="0"/>
              <a:t>‹#›</a:t>
            </a:fld>
            <a:endParaRPr lang="en-GB"/>
          </a:p>
        </p:txBody>
      </p:sp>
    </p:spTree>
    <p:extLst>
      <p:ext uri="{BB962C8B-B14F-4D97-AF65-F5344CB8AC3E}">
        <p14:creationId xmlns:p14="http://schemas.microsoft.com/office/powerpoint/2010/main" val="1326831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The Challenge</a:t>
            </a:r>
          </a:p>
          <a:p>
            <a:r>
              <a:rPr lang="en-GB" sz="1200" kern="1200" dirty="0">
                <a:solidFill>
                  <a:schemeClr val="tx1"/>
                </a:solidFill>
                <a:effectLst/>
                <a:latin typeface="+mn-lt"/>
                <a:ea typeface="+mn-ea"/>
                <a:cs typeface="+mn-cs"/>
              </a:rPr>
              <a:t>Sainsbury’s were competing with the other supermarkets to achieve stand-out in a congested TV environment. The lead-up to Christmas is a pivotal time for supermarkets. Sainsbury’s needed an idea that would encourage consumers to shop there over the festive period whilst not compromising on the quality of its food and drink.</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It needed to do this by convincing families that it represented good value for the family shop, but also Sainsbury’s wanted to bring the brand closer to family life. Inspiring people to ‘try something new today’ is in the DNA of Sainsbury’s. Proof of this philosophy can be found in the Sainsbury’s Try Team – a team of women from across the UK who have been inspiring the nation to cook for over fifteen years. </a:t>
            </a:r>
          </a:p>
          <a:p>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Solution</a:t>
            </a:r>
          </a:p>
          <a:p>
            <a:r>
              <a:rPr lang="en-GB" sz="1200" kern="1200" dirty="0">
                <a:solidFill>
                  <a:schemeClr val="tx1"/>
                </a:solidFill>
                <a:effectLst/>
                <a:latin typeface="+mn-lt"/>
                <a:ea typeface="+mn-ea"/>
                <a:cs typeface="+mn-cs"/>
              </a:rPr>
              <a:t>The TV solution involved the use of the Sainsbury’s Try Team and the partnership with the biggest show on TV – The X Factor. The Try Team were used to inspire a mainstream TV audience to share the food they love with the people they love, simply and cheaply.</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With a budget of less than £250k, ‘The X Factor Big Nights In With Sainsbury’s’ was created - an online partnership with ITV.com, </a:t>
            </a:r>
            <a:r>
              <a:rPr lang="en-GB" sz="1200" kern="1200" dirty="0" err="1">
                <a:solidFill>
                  <a:schemeClr val="tx1"/>
                </a:solidFill>
                <a:effectLst/>
                <a:latin typeface="+mn-lt"/>
                <a:ea typeface="+mn-ea"/>
                <a:cs typeface="+mn-cs"/>
              </a:rPr>
              <a:t>FremantleMedia</a:t>
            </a:r>
            <a:r>
              <a:rPr lang="en-GB" sz="1200" kern="1200" dirty="0">
                <a:solidFill>
                  <a:schemeClr val="tx1"/>
                </a:solidFill>
                <a:effectLst/>
                <a:latin typeface="+mn-lt"/>
                <a:ea typeface="+mn-ea"/>
                <a:cs typeface="+mn-cs"/>
              </a:rPr>
              <a:t> and the decade’s biggest TV show. The Try Team visited The X Factor house once a week to cook with the finalists. This unprecedented access allowed them to shoot 45 films over a nine-week campaign.</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viewers it afforded a rare chance to see their favourite TV personalities be themselves off air, learning to cook and having fun whilst creating tasty dishes. For Sainsbury’s, it allowed full brand and product integration into a TV phenomenon. The videos were uploaded to a content rich Sainsbury’s food channel which was fully integrated into The X Factor’s website.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Sainsbury’s campaign was the perfect example of how a TV property could be adapted and used across other media. 21 Try Team recipes were created for Sainsburys.co.uk, and these tips were seeded on YouTube and Facebook. In addition to this, Sainsbury’s was also the first grocer to use Sky’s green button service. The recipes were uploaded to the service as a series. Finally, pre-roll advertising was used across ITV.com for the duration of the series.</a:t>
            </a:r>
          </a:p>
          <a:p>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Results</a:t>
            </a:r>
          </a:p>
          <a:p>
            <a:r>
              <a:rPr lang="en-GB" sz="1200" kern="1200" dirty="0">
                <a:solidFill>
                  <a:schemeClr val="tx1"/>
                </a:solidFill>
                <a:effectLst/>
                <a:latin typeface="+mn-lt"/>
                <a:ea typeface="+mn-ea"/>
                <a:cs typeface="+mn-cs"/>
              </a:rPr>
              <a:t>• Over 38% more ad impressions were served than estimated by ITV.com.</a:t>
            </a:r>
          </a:p>
          <a:p>
            <a:r>
              <a:rPr lang="en-GB" sz="1200" kern="1200" dirty="0">
                <a:solidFill>
                  <a:schemeClr val="tx1"/>
                </a:solidFill>
                <a:effectLst/>
                <a:latin typeface="+mn-lt"/>
                <a:ea typeface="+mn-ea"/>
                <a:cs typeface="+mn-cs"/>
              </a:rPr>
              <a:t>• Over 3.5 million pre-roll video adverts were delivered on ITV.com.</a:t>
            </a:r>
          </a:p>
          <a:p>
            <a:r>
              <a:rPr lang="en-GB" sz="1200" kern="1200" dirty="0">
                <a:solidFill>
                  <a:schemeClr val="tx1"/>
                </a:solidFill>
                <a:effectLst/>
                <a:latin typeface="+mn-lt"/>
                <a:ea typeface="+mn-ea"/>
                <a:cs typeface="+mn-cs"/>
              </a:rPr>
              <a:t>• Sales for the 12 week period up to 29th December were up by 4.7% - Sainsbury’s achieved its best ever Christmas performance.</a:t>
            </a:r>
          </a:p>
          <a:p>
            <a:r>
              <a:rPr lang="en-GB" sz="1200" kern="1200" dirty="0">
                <a:solidFill>
                  <a:schemeClr val="tx1"/>
                </a:solidFill>
                <a:effectLst/>
                <a:latin typeface="+mn-lt"/>
                <a:ea typeface="+mn-ea"/>
                <a:cs typeface="+mn-cs"/>
              </a:rPr>
              <a:t>• Dwell time for the online content surpassed some of the biggest media sites (including BBC sites and Sky)</a:t>
            </a:r>
          </a:p>
          <a:p>
            <a:endParaRPr lang="en-GB" dirty="0"/>
          </a:p>
        </p:txBody>
      </p:sp>
      <p:sp>
        <p:nvSpPr>
          <p:cNvPr id="4" name="Slide Number Placeholder 3"/>
          <p:cNvSpPr>
            <a:spLocks noGrp="1"/>
          </p:cNvSpPr>
          <p:nvPr>
            <p:ph type="sldNum" sz="quarter" idx="5"/>
          </p:nvPr>
        </p:nvSpPr>
        <p:spPr/>
        <p:txBody>
          <a:bodyPr/>
          <a:lstStyle/>
          <a:p>
            <a:fld id="{BA0DFD36-33EA-4DB4-B32D-6EBE0B1D4496}" type="slidenum">
              <a:rPr lang="en-GB" smtClean="0"/>
              <a:t>1</a:t>
            </a:fld>
            <a:endParaRPr lang="en-GB"/>
          </a:p>
        </p:txBody>
      </p:sp>
    </p:spTree>
    <p:extLst>
      <p:ext uri="{BB962C8B-B14F-4D97-AF65-F5344CB8AC3E}">
        <p14:creationId xmlns:p14="http://schemas.microsoft.com/office/powerpoint/2010/main" val="26145448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9.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0.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2861215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userDrawn="1">
          <p15:clr>
            <a:srgbClr val="FBAE40"/>
          </p15:clr>
        </p15:guide>
        <p15:guide id="2" pos="30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428750"/>
            <a:ext cx="2680405" cy="383698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428750"/>
            <a:ext cx="2680405" cy="383698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428750"/>
            <a:ext cx="2680405" cy="383698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428750"/>
            <a:ext cx="2680405" cy="383698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97501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428750"/>
            <a:ext cx="6342907" cy="383698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320066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5442018"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279127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a:extLst>
              <a:ext uri="{FF2B5EF4-FFF2-40B4-BE49-F238E27FC236}">
                <a16:creationId xmlns:a16="http://schemas.microsoft.com/office/drawing/2014/main" id="{C83E0A7E-A4E1-41C3-86F6-B6D82D556557}"/>
              </a:ext>
            </a:extLst>
          </p:cNvPr>
          <p:cNvSpPr>
            <a:spLocks noGrp="1"/>
          </p:cNvSpPr>
          <p:nvPr>
            <p:ph type="pic" sz="quarter" idx="14"/>
          </p:nvPr>
        </p:nvSpPr>
        <p:spPr>
          <a:xfrm>
            <a:off x="4930580" y="1428750"/>
            <a:ext cx="3318069" cy="1853970"/>
          </a:xfrm>
          <a:prstGeom prst="rect">
            <a:avLst/>
          </a:prstGeom>
          <a:solidFill>
            <a:schemeClr val="bg1">
              <a:lumMod val="85000"/>
            </a:schemeClr>
          </a:solidFill>
        </p:spPr>
        <p:txBody>
          <a:bodyPr/>
          <a:lstStyle/>
          <a:p>
            <a:endParaRPr lang="en-GB" dirty="0"/>
          </a:p>
        </p:txBody>
      </p:sp>
      <p:sp>
        <p:nvSpPr>
          <p:cNvPr id="19" name="Picture Placeholder 8">
            <a:extLst>
              <a:ext uri="{FF2B5EF4-FFF2-40B4-BE49-F238E27FC236}">
                <a16:creationId xmlns:a16="http://schemas.microsoft.com/office/drawing/2014/main" id="{2E7303BD-8C87-4547-94CC-49DD3934C1D4}"/>
              </a:ext>
            </a:extLst>
          </p:cNvPr>
          <p:cNvSpPr>
            <a:spLocks noGrp="1"/>
          </p:cNvSpPr>
          <p:nvPr>
            <p:ph type="pic" sz="quarter" idx="15"/>
          </p:nvPr>
        </p:nvSpPr>
        <p:spPr>
          <a:xfrm>
            <a:off x="8394505" y="1428750"/>
            <a:ext cx="3318069" cy="1853970"/>
          </a:xfrm>
          <a:prstGeom prst="rect">
            <a:avLst/>
          </a:prstGeom>
          <a:solidFill>
            <a:schemeClr val="bg1">
              <a:lumMod val="85000"/>
            </a:schemeClr>
          </a:solidFill>
        </p:spPr>
        <p:txBody>
          <a:bodyPr/>
          <a:lstStyle/>
          <a:p>
            <a:endParaRPr lang="en-GB" dirty="0"/>
          </a:p>
        </p:txBody>
      </p:sp>
      <p:sp>
        <p:nvSpPr>
          <p:cNvPr id="20" name="Picture Placeholder 8">
            <a:extLst>
              <a:ext uri="{FF2B5EF4-FFF2-40B4-BE49-F238E27FC236}">
                <a16:creationId xmlns:a16="http://schemas.microsoft.com/office/drawing/2014/main" id="{3F505454-5599-4E41-93B7-601ECB120810}"/>
              </a:ext>
            </a:extLst>
          </p:cNvPr>
          <p:cNvSpPr>
            <a:spLocks noGrp="1"/>
          </p:cNvSpPr>
          <p:nvPr>
            <p:ph type="pic" sz="quarter" idx="16"/>
          </p:nvPr>
        </p:nvSpPr>
        <p:spPr>
          <a:xfrm>
            <a:off x="8394505" y="3411769"/>
            <a:ext cx="3318069" cy="1853970"/>
          </a:xfrm>
          <a:prstGeom prst="rect">
            <a:avLst/>
          </a:prstGeom>
          <a:solidFill>
            <a:schemeClr val="bg1">
              <a:lumMod val="85000"/>
            </a:schemeClr>
          </a:solidFill>
        </p:spPr>
        <p:txBody>
          <a:bodyPr/>
          <a:lstStyle/>
          <a:p>
            <a:endParaRPr lang="en-GB" dirty="0"/>
          </a:p>
        </p:txBody>
      </p:sp>
      <p:sp>
        <p:nvSpPr>
          <p:cNvPr id="21" name="Picture Placeholder 8">
            <a:extLst>
              <a:ext uri="{FF2B5EF4-FFF2-40B4-BE49-F238E27FC236}">
                <a16:creationId xmlns:a16="http://schemas.microsoft.com/office/drawing/2014/main" id="{3189B23B-90CA-44D3-94DB-D124B4FC4F69}"/>
              </a:ext>
            </a:extLst>
          </p:cNvPr>
          <p:cNvSpPr>
            <a:spLocks noGrp="1"/>
          </p:cNvSpPr>
          <p:nvPr>
            <p:ph type="pic" sz="quarter" idx="17"/>
          </p:nvPr>
        </p:nvSpPr>
        <p:spPr>
          <a:xfrm>
            <a:off x="4930580" y="3411769"/>
            <a:ext cx="331806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07339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428750"/>
            <a:ext cx="3645289" cy="1853970"/>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428750"/>
            <a:ext cx="3645289" cy="1853970"/>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428750"/>
            <a:ext cx="3645289" cy="1853970"/>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411769"/>
            <a:ext cx="3645289" cy="1853970"/>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411769"/>
            <a:ext cx="3645289" cy="1853970"/>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411769"/>
            <a:ext cx="364528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968757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61420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5519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662775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614207"/>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278112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59579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userDrawn="1">
          <p15:clr>
            <a:srgbClr val="FBAE40"/>
          </p15:clr>
        </p15:guide>
        <p15:guide id="2" userDrawn="1">
          <p15:clr>
            <a:srgbClr val="FBAE40"/>
          </p15:clr>
        </p15:guide>
        <p15:guide id="3" orient="horz" pos="216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Screen Video - Option 1">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3910324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2459108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x Video - Option 1">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25167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ull screen video - Option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4DE1B2C-E2EB-4D98-843F-9CDD27271EB2}"/>
              </a:ext>
            </a:extLst>
          </p:cNvPr>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a:extLst>
              <a:ext uri="{FF2B5EF4-FFF2-40B4-BE49-F238E27FC236}">
                <a16:creationId xmlns:a16="http://schemas.microsoft.com/office/drawing/2014/main" id="{09B3BE8F-C639-42D5-B26C-D4093C44687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48228E9-593B-43BF-9FE7-6F9613A7A563}"/>
              </a:ext>
            </a:extLst>
          </p:cNvPr>
          <p:cNvSpPr>
            <a:spLocks noGrp="1"/>
          </p:cNvSpPr>
          <p:nvPr>
            <p:ph type="sldNum" sz="quarter" idx="12"/>
          </p:nvPr>
        </p:nvSpPr>
        <p:spPr/>
        <p:txBody>
          <a:bodyPr/>
          <a:lstStyle/>
          <a:p>
            <a:fld id="{6623F64F-6692-49A2-80FF-3D660AAAEE7A}" type="slidenum">
              <a:rPr lang="en-GB" smtClean="0"/>
              <a:pPr/>
              <a:t>‹#›</a:t>
            </a:fld>
            <a:endParaRPr lang="en-GB" dirty="0"/>
          </a:p>
        </p:txBody>
      </p:sp>
      <p:sp>
        <p:nvSpPr>
          <p:cNvPr id="7" name="Media Placeholder 6">
            <a:extLst>
              <a:ext uri="{FF2B5EF4-FFF2-40B4-BE49-F238E27FC236}">
                <a16:creationId xmlns:a16="http://schemas.microsoft.com/office/drawing/2014/main" id="{89F17558-6D60-4901-A0B6-C4274AAB5238}"/>
              </a:ext>
            </a:extLst>
          </p:cNvPr>
          <p:cNvSpPr>
            <a:spLocks noGrp="1"/>
          </p:cNvSpPr>
          <p:nvPr>
            <p:ph type="media" sz="quarter" idx="13"/>
          </p:nvPr>
        </p:nvSpPr>
        <p:spPr>
          <a:xfrm>
            <a:off x="0" y="0"/>
            <a:ext cx="12192000" cy="6858000"/>
          </a:xfrm>
        </p:spPr>
        <p:txBody>
          <a:bodyPr/>
          <a:lstStyle/>
          <a:p>
            <a:endParaRPr lang="en-GB"/>
          </a:p>
        </p:txBody>
      </p:sp>
    </p:spTree>
    <p:custDataLst>
      <p:tags r:id="rId1"/>
    </p:custDataLst>
    <p:extLst>
      <p:ext uri="{BB962C8B-B14F-4D97-AF65-F5344CB8AC3E}">
        <p14:creationId xmlns:p14="http://schemas.microsoft.com/office/powerpoint/2010/main" val="1810603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712898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21023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62061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831620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044598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686801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4218576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1223076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10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748257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1475" y="359944"/>
            <a:ext cx="11341099" cy="1021181"/>
          </a:xfrm>
        </p:spPr>
        <p:txBody>
          <a:bodyPr/>
          <a:lstStyle>
            <a:lvl1pPr>
              <a:defRPr/>
            </a:lvl1pPr>
          </a:lstStyle>
          <a:p>
            <a:r>
              <a:rPr lang="en-US" dirty="0"/>
              <a:t>Click to edit </a:t>
            </a:r>
            <a:br>
              <a:rPr lang="en-US" dirty="0"/>
            </a:br>
            <a:r>
              <a:rPr lang="en-US" dirty="0"/>
              <a:t>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1129603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683157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335673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471938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orient="horz" pos="27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281982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6"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7335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806728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8">
            <a:extLst>
              <a:ext uri="{FF2B5EF4-FFF2-40B4-BE49-F238E27FC236}">
                <a16:creationId xmlns:a16="http://schemas.microsoft.com/office/drawing/2014/main" id="{8DFCE19A-1050-41D6-952B-88D1EA6241CC}"/>
              </a:ext>
            </a:extLst>
          </p:cNvPr>
          <p:cNvSpPr>
            <a:spLocks noGrp="1"/>
          </p:cNvSpPr>
          <p:nvPr>
            <p:ph type="pic" sz="quarter" idx="14"/>
          </p:nvPr>
        </p:nvSpPr>
        <p:spPr>
          <a:xfrm>
            <a:off x="4273355" y="1428749"/>
            <a:ext cx="3645289" cy="2106775"/>
          </a:xfrm>
          <a:prstGeom prst="rect">
            <a:avLst/>
          </a:prstGeom>
          <a:solidFill>
            <a:schemeClr val="bg1">
              <a:lumMod val="85000"/>
            </a:schemeClr>
          </a:solidFill>
        </p:spPr>
        <p:txBody>
          <a:bodyPr/>
          <a:lstStyle/>
          <a:p>
            <a:endParaRPr lang="en-GB" dirty="0"/>
          </a:p>
        </p:txBody>
      </p:sp>
      <p:sp>
        <p:nvSpPr>
          <p:cNvPr id="28" name="Picture Placeholder 8">
            <a:extLst>
              <a:ext uri="{FF2B5EF4-FFF2-40B4-BE49-F238E27FC236}">
                <a16:creationId xmlns:a16="http://schemas.microsoft.com/office/drawing/2014/main" id="{474332AB-8E82-4D2C-A077-AD78447B3B65}"/>
              </a:ext>
            </a:extLst>
          </p:cNvPr>
          <p:cNvSpPr>
            <a:spLocks noGrp="1"/>
          </p:cNvSpPr>
          <p:nvPr>
            <p:ph type="pic" sz="quarter" idx="15"/>
          </p:nvPr>
        </p:nvSpPr>
        <p:spPr>
          <a:xfrm>
            <a:off x="8067285" y="1428749"/>
            <a:ext cx="3645289" cy="2106775"/>
          </a:xfrm>
          <a:prstGeom prst="rect">
            <a:avLst/>
          </a:prstGeom>
          <a:solidFill>
            <a:schemeClr val="bg1">
              <a:lumMod val="85000"/>
            </a:schemeClr>
          </a:solidFill>
        </p:spPr>
        <p:txBody>
          <a:bodyPr/>
          <a:lstStyle/>
          <a:p>
            <a:endParaRPr lang="en-GB" dirty="0"/>
          </a:p>
        </p:txBody>
      </p:sp>
      <p:sp>
        <p:nvSpPr>
          <p:cNvPr id="29" name="Picture Placeholder 8">
            <a:extLst>
              <a:ext uri="{FF2B5EF4-FFF2-40B4-BE49-F238E27FC236}">
                <a16:creationId xmlns:a16="http://schemas.microsoft.com/office/drawing/2014/main" id="{44395837-4037-4FBC-A80F-2DFA7942FF5A}"/>
              </a:ext>
            </a:extLst>
          </p:cNvPr>
          <p:cNvSpPr>
            <a:spLocks noGrp="1"/>
          </p:cNvSpPr>
          <p:nvPr>
            <p:ph type="pic" sz="quarter" idx="22"/>
          </p:nvPr>
        </p:nvSpPr>
        <p:spPr>
          <a:xfrm>
            <a:off x="479425" y="1428749"/>
            <a:ext cx="3645289" cy="2106775"/>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712311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orient="horz" pos="27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2792238"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3337118"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3330340"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6184644"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6181255"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16">
            <a:extLst>
              <a:ext uri="{FF2B5EF4-FFF2-40B4-BE49-F238E27FC236}">
                <a16:creationId xmlns:a16="http://schemas.microsoft.com/office/drawing/2014/main" id="{CCB00622-CF55-4D6B-A1E3-FEDA9C507933}"/>
              </a:ext>
            </a:extLst>
          </p:cNvPr>
          <p:cNvSpPr>
            <a:spLocks noGrp="1"/>
          </p:cNvSpPr>
          <p:nvPr>
            <p:ph type="pic" sz="quarter" idx="23"/>
          </p:nvPr>
        </p:nvSpPr>
        <p:spPr>
          <a:xfrm>
            <a:off x="479425" y="1428750"/>
            <a:ext cx="2680405" cy="2106774"/>
          </a:xfrm>
          <a:solidFill>
            <a:schemeClr val="bg1">
              <a:lumMod val="85000"/>
            </a:schemeClr>
          </a:solidFill>
        </p:spPr>
        <p:txBody>
          <a:bodyPr/>
          <a:lstStyle/>
          <a:p>
            <a:endParaRPr lang="en-GB" dirty="0"/>
          </a:p>
        </p:txBody>
      </p:sp>
      <p:sp>
        <p:nvSpPr>
          <p:cNvPr id="28" name="Picture Placeholder 16">
            <a:extLst>
              <a:ext uri="{FF2B5EF4-FFF2-40B4-BE49-F238E27FC236}">
                <a16:creationId xmlns:a16="http://schemas.microsoft.com/office/drawing/2014/main" id="{2B88D738-52E2-4893-86C8-E779DC5CA1A3}"/>
              </a:ext>
            </a:extLst>
          </p:cNvPr>
          <p:cNvSpPr>
            <a:spLocks noGrp="1"/>
          </p:cNvSpPr>
          <p:nvPr>
            <p:ph type="pic" sz="quarter" idx="24"/>
          </p:nvPr>
        </p:nvSpPr>
        <p:spPr>
          <a:xfrm>
            <a:off x="3330340" y="1428750"/>
            <a:ext cx="2680405" cy="2106774"/>
          </a:xfrm>
          <a:solidFill>
            <a:schemeClr val="bg1">
              <a:lumMod val="85000"/>
            </a:schemeClr>
          </a:solidFill>
        </p:spPr>
        <p:txBody>
          <a:bodyPr/>
          <a:lstStyle/>
          <a:p>
            <a:endParaRPr lang="en-GB"/>
          </a:p>
        </p:txBody>
      </p:sp>
      <p:sp>
        <p:nvSpPr>
          <p:cNvPr id="29" name="Picture Placeholder 16">
            <a:extLst>
              <a:ext uri="{FF2B5EF4-FFF2-40B4-BE49-F238E27FC236}">
                <a16:creationId xmlns:a16="http://schemas.microsoft.com/office/drawing/2014/main" id="{796217F8-03C9-4D68-93B3-20FA2E83EE1B}"/>
              </a:ext>
            </a:extLst>
          </p:cNvPr>
          <p:cNvSpPr>
            <a:spLocks noGrp="1"/>
          </p:cNvSpPr>
          <p:nvPr>
            <p:ph type="pic" sz="quarter" idx="25"/>
          </p:nvPr>
        </p:nvSpPr>
        <p:spPr>
          <a:xfrm>
            <a:off x="6181255" y="1428750"/>
            <a:ext cx="2680405" cy="2106774"/>
          </a:xfrm>
          <a:solidFill>
            <a:schemeClr val="bg1">
              <a:lumMod val="85000"/>
            </a:schemeClr>
          </a:solidFill>
        </p:spPr>
        <p:txBody>
          <a:bodyPr/>
          <a:lstStyle/>
          <a:p>
            <a:endParaRPr lang="en-GB" dirty="0"/>
          </a:p>
        </p:txBody>
      </p:sp>
      <p:sp>
        <p:nvSpPr>
          <p:cNvPr id="30" name="Picture Placeholder 16">
            <a:extLst>
              <a:ext uri="{FF2B5EF4-FFF2-40B4-BE49-F238E27FC236}">
                <a16:creationId xmlns:a16="http://schemas.microsoft.com/office/drawing/2014/main" id="{2723B1CA-8DFB-497B-9F08-8CA0C90D7E3E}"/>
              </a:ext>
            </a:extLst>
          </p:cNvPr>
          <p:cNvSpPr>
            <a:spLocks noGrp="1"/>
          </p:cNvSpPr>
          <p:nvPr>
            <p:ph type="pic" sz="quarter" idx="26"/>
          </p:nvPr>
        </p:nvSpPr>
        <p:spPr>
          <a:xfrm>
            <a:off x="9032169" y="1428750"/>
            <a:ext cx="2680405" cy="2106774"/>
          </a:xfrm>
          <a:solidFill>
            <a:schemeClr val="bg1">
              <a:lumMod val="85000"/>
            </a:schemeClr>
          </a:solidFill>
        </p:spPr>
        <p:txBody>
          <a:bodyPr/>
          <a:lstStyle/>
          <a:p>
            <a:endParaRPr lang="en-GB" dirty="0"/>
          </a:p>
        </p:txBody>
      </p:sp>
      <p:cxnSp>
        <p:nvCxnSpPr>
          <p:cNvPr id="31" name="Straight Connector 30">
            <a:extLst>
              <a:ext uri="{FF2B5EF4-FFF2-40B4-BE49-F238E27FC236}">
                <a16:creationId xmlns:a16="http://schemas.microsoft.com/office/drawing/2014/main" id="{B54C563D-6383-41D0-9D47-C959095D88EA}"/>
              </a:ext>
            </a:extLst>
          </p:cNvPr>
          <p:cNvCxnSpPr/>
          <p:nvPr userDrawn="1"/>
        </p:nvCxnSpPr>
        <p:spPr>
          <a:xfrm>
            <a:off x="9030574"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32" name="Text Placeholder 6">
            <a:extLst>
              <a:ext uri="{FF2B5EF4-FFF2-40B4-BE49-F238E27FC236}">
                <a16:creationId xmlns:a16="http://schemas.microsoft.com/office/drawing/2014/main" id="{334F0F9F-7167-4551-BFAC-B216392DF765}"/>
              </a:ext>
            </a:extLst>
          </p:cNvPr>
          <p:cNvSpPr>
            <a:spLocks noGrp="1"/>
          </p:cNvSpPr>
          <p:nvPr>
            <p:ph type="body" sz="quarter" idx="27"/>
          </p:nvPr>
        </p:nvSpPr>
        <p:spPr>
          <a:xfrm>
            <a:off x="9032170"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Tree>
    <p:custDataLst>
      <p:tags r:id="rId1"/>
    </p:custDataLst>
    <p:extLst>
      <p:ext uri="{BB962C8B-B14F-4D97-AF65-F5344CB8AC3E}">
        <p14:creationId xmlns:p14="http://schemas.microsoft.com/office/powerpoint/2010/main" val="646399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a:t>
            </a:r>
            <a:br>
              <a:rPr lang="en-US" dirty="0"/>
            </a:br>
            <a:r>
              <a:rPr lang="en-US" dirty="0"/>
              <a:t>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1000" b="0">
                <a:solidFill>
                  <a:schemeClr val="bg1"/>
                </a:solidFill>
              </a:defRPr>
            </a:lvl1pPr>
          </a:lstStyle>
          <a:p>
            <a:fld id="{2E6EF22D-7DBE-4099-99F0-B83DD9779912}" type="datetimeFigureOut">
              <a:rPr lang="en-GB" smtClean="0"/>
              <a:pPr/>
              <a:t>01/10/2019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10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10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614207"/>
            <a:ext cx="11334817" cy="365153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1"/>
    </p:custDataLst>
    <p:extLst>
      <p:ext uri="{BB962C8B-B14F-4D97-AF65-F5344CB8AC3E}">
        <p14:creationId xmlns:p14="http://schemas.microsoft.com/office/powerpoint/2010/main" val="2116753593"/>
      </p:ext>
    </p:extLst>
  </p:cSld>
  <p:clrMap bg1="lt1" tx1="dk1" bg2="lt2" tx2="dk2" accent1="accent1" accent2="accent2" accent3="accent3" accent4="accent4" accent5="accent5" accent6="accent6" hlink="hlink" folHlink="folHlink"/>
  <p:sldLayoutIdLst>
    <p:sldLayoutId id="2147483673" r:id="rId1"/>
    <p:sldLayoutId id="2147483684" r:id="rId2"/>
    <p:sldLayoutId id="2147483697" r:id="rId3"/>
    <p:sldLayoutId id="2147483687" r:id="rId4"/>
    <p:sldLayoutId id="2147483825" r:id="rId5"/>
    <p:sldLayoutId id="2147483686" r:id="rId6"/>
    <p:sldLayoutId id="2147483680" r:id="rId7"/>
    <p:sldLayoutId id="2147483678" r:id="rId8"/>
    <p:sldLayoutId id="2147483958" r:id="rId9"/>
    <p:sldLayoutId id="2147483956" r:id="rId10"/>
    <p:sldLayoutId id="2147483681" r:id="rId11"/>
    <p:sldLayoutId id="2147483682" r:id="rId12"/>
    <p:sldLayoutId id="2147483683" r:id="rId13"/>
    <p:sldLayoutId id="2147483957" r:id="rId14"/>
    <p:sldLayoutId id="2147483676" r:id="rId15"/>
    <p:sldLayoutId id="2147483696" r:id="rId16"/>
    <p:sldLayoutId id="2147483685" r:id="rId17"/>
    <p:sldLayoutId id="2147483688" r:id="rId18"/>
    <p:sldLayoutId id="2147483689" r:id="rId19"/>
    <p:sldLayoutId id="2147483690" r:id="rId20"/>
    <p:sldLayoutId id="2147483959" r:id="rId21"/>
    <p:sldLayoutId id="2147483691" r:id="rId22"/>
    <p:sldLayoutId id="2147483692" r:id="rId23"/>
    <p:sldLayoutId id="2147483693" r:id="rId24"/>
    <p:sldLayoutId id="2147483694" r:id="rId25"/>
    <p:sldLayoutId id="2147483695" r:id="rId26"/>
    <p:sldLayoutId id="2147483698" r:id="rId27"/>
    <p:sldLayoutId id="2147483679" r:id="rId28"/>
    <p:sldLayoutId id="2147483699"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userDrawn="1">
          <p15:clr>
            <a:srgbClr val="F26B43"/>
          </p15:clr>
        </p15:guide>
        <p15:guide id="2" pos="302" userDrawn="1">
          <p15:clr>
            <a:srgbClr val="F26B43"/>
          </p15:clr>
        </p15:guide>
        <p15:guide id="3" pos="7378" userDrawn="1">
          <p15:clr>
            <a:srgbClr val="F26B43"/>
          </p15:clr>
        </p15:guide>
        <p15:guide id="4" orient="horz" pos="2160" userDrawn="1">
          <p15:clr>
            <a:srgbClr val="F26B43"/>
          </p15:clr>
        </p15:guide>
        <p15:guide id="5" orient="horz" pos="4165" userDrawn="1">
          <p15:clr>
            <a:srgbClr val="F26B43"/>
          </p15:clr>
        </p15:guide>
        <p15:guide id="6" orient="horz" pos="331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1.xml"/><Relationship Id="rId1" Type="http://schemas.openxmlformats.org/officeDocument/2006/relationships/tags" Target="../tags/tag33.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Sainsbury’s Try Team are a hit with The X Factor</a:t>
            </a:r>
          </a:p>
        </p:txBody>
      </p:sp>
      <p:sp>
        <p:nvSpPr>
          <p:cNvPr id="5" name="Text Placeholder 4"/>
          <p:cNvSpPr>
            <a:spLocks noGrp="1"/>
          </p:cNvSpPr>
          <p:nvPr>
            <p:ph type="body" sz="quarter" idx="13"/>
          </p:nvPr>
        </p:nvSpPr>
        <p:spPr>
          <a:xfrm>
            <a:off x="479425" y="1681568"/>
            <a:ext cx="4805094" cy="4355554"/>
          </a:xfrm>
        </p:spPr>
        <p:txBody>
          <a:bodyPr>
            <a:noAutofit/>
          </a:bodyPr>
          <a:lstStyle/>
          <a:p>
            <a:pPr>
              <a:spcBef>
                <a:spcPts val="0"/>
              </a:spcBef>
            </a:pPr>
            <a:r>
              <a:rPr lang="en-GB" sz="1400" u="sng" dirty="0"/>
              <a:t>Challenge </a:t>
            </a:r>
          </a:p>
          <a:p>
            <a:pPr marL="285750" indent="-285750">
              <a:spcBef>
                <a:spcPts val="0"/>
              </a:spcBef>
              <a:buFont typeface="Arial" panose="020B0604020202020204" pitchFamily="34" charset="0"/>
              <a:buChar char="•"/>
            </a:pPr>
            <a:r>
              <a:rPr lang="en-GB" sz="1400" dirty="0"/>
              <a:t>Sainsbury’s needed to maintain a high level of awareness during the festive period when their competitors were also frequently featuring on TV</a:t>
            </a:r>
          </a:p>
          <a:p>
            <a:pPr>
              <a:spcBef>
                <a:spcPts val="0"/>
              </a:spcBef>
            </a:pPr>
            <a:endParaRPr lang="en-GB" sz="1400" dirty="0"/>
          </a:p>
          <a:p>
            <a:pPr>
              <a:spcBef>
                <a:spcPts val="0"/>
              </a:spcBef>
            </a:pPr>
            <a:r>
              <a:rPr lang="en-GB" sz="1400" u="sng" dirty="0"/>
              <a:t>Solution </a:t>
            </a:r>
          </a:p>
          <a:p>
            <a:pPr marL="285750" indent="-285750">
              <a:spcBef>
                <a:spcPts val="0"/>
              </a:spcBef>
              <a:buFont typeface="Arial" panose="020B0604020202020204" pitchFamily="34" charset="0"/>
              <a:buChar char="•"/>
            </a:pPr>
            <a:r>
              <a:rPr lang="en-GB" sz="1400" dirty="0"/>
              <a:t>Through a partnership with the biggest programme on TV, Sainsbury’s got closer to mainstream family life</a:t>
            </a:r>
          </a:p>
          <a:p>
            <a:pPr marL="285750" indent="-285750">
              <a:spcBef>
                <a:spcPts val="0"/>
              </a:spcBef>
              <a:buFont typeface="Arial" panose="020B0604020202020204" pitchFamily="34" charset="0"/>
              <a:buChar char="•"/>
            </a:pPr>
            <a:r>
              <a:rPr lang="en-GB" sz="1400" dirty="0"/>
              <a:t>“The X Factor Big Nights In With Sainsbury’s” was created – an online film series that involved cooking with the finalists at The X Factor house</a:t>
            </a:r>
          </a:p>
          <a:p>
            <a:pPr marL="285750" indent="-285750">
              <a:spcBef>
                <a:spcPts val="0"/>
              </a:spcBef>
              <a:buFont typeface="Arial" panose="020B0604020202020204" pitchFamily="34" charset="0"/>
              <a:buChar char="•"/>
            </a:pPr>
            <a:r>
              <a:rPr lang="en-GB" sz="1400" dirty="0"/>
              <a:t>45 films shot over a nine week campaign</a:t>
            </a:r>
          </a:p>
          <a:p>
            <a:pPr marL="285750" indent="-285750">
              <a:spcBef>
                <a:spcPts val="0"/>
              </a:spcBef>
              <a:buFont typeface="Arial" panose="020B0604020202020204" pitchFamily="34" charset="0"/>
              <a:buChar char="•"/>
            </a:pPr>
            <a:endParaRPr lang="en-GB" sz="1400" dirty="0"/>
          </a:p>
          <a:p>
            <a:pPr>
              <a:spcBef>
                <a:spcPts val="0"/>
              </a:spcBef>
            </a:pPr>
            <a:r>
              <a:rPr lang="en-GB" sz="1400" u="sng" dirty="0"/>
              <a:t>Results</a:t>
            </a:r>
          </a:p>
          <a:p>
            <a:pPr marL="285750" indent="-285750">
              <a:spcBef>
                <a:spcPts val="0"/>
              </a:spcBef>
              <a:buFont typeface="Arial" panose="020B0604020202020204" pitchFamily="34" charset="0"/>
              <a:buChar char="•"/>
            </a:pPr>
            <a:r>
              <a:rPr lang="en-GB" sz="1400" dirty="0"/>
              <a:t>Sales for the 12 week period up to 29</a:t>
            </a:r>
            <a:r>
              <a:rPr lang="en-GB" sz="1400" baseline="30000" dirty="0"/>
              <a:t>th</a:t>
            </a:r>
            <a:r>
              <a:rPr lang="en-GB" sz="1400" dirty="0"/>
              <a:t> December were up by 4.7%</a:t>
            </a:r>
          </a:p>
          <a:p>
            <a:pPr marL="285750" indent="-285750">
              <a:spcBef>
                <a:spcPts val="0"/>
              </a:spcBef>
              <a:buFont typeface="Arial" panose="020B0604020202020204" pitchFamily="34" charset="0"/>
              <a:buChar char="•"/>
            </a:pPr>
            <a:r>
              <a:rPr lang="en-GB" sz="1400" dirty="0"/>
              <a:t>Sainsbury’s achieved its best ever Christmas performance</a:t>
            </a:r>
          </a:p>
        </p:txBody>
      </p:sp>
      <p:pic>
        <p:nvPicPr>
          <p:cNvPr id="10" name="Picture Placeholder 9"/>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5369668" y="1563301"/>
            <a:ext cx="6342907" cy="3567885"/>
          </a:xfrm>
        </p:spPr>
      </p:pic>
      <p:pic>
        <p:nvPicPr>
          <p:cNvPr id="3" name="Picture 2" descr="Image result for sainsburys logo">
            <a:extLst>
              <a:ext uri="{FF2B5EF4-FFF2-40B4-BE49-F238E27FC236}">
                <a16:creationId xmlns:a16="http://schemas.microsoft.com/office/drawing/2014/main" id="{73F3CDAB-F4A7-4BED-AF37-6F1E9CC1816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23117" y="294102"/>
            <a:ext cx="2412468" cy="9687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Related image">
            <a:extLst>
              <a:ext uri="{FF2B5EF4-FFF2-40B4-BE49-F238E27FC236}">
                <a16:creationId xmlns:a16="http://schemas.microsoft.com/office/drawing/2014/main" id="{33371617-3349-4C56-8B3B-F9CC12F9E54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94344" y="175207"/>
            <a:ext cx="1718231" cy="1079203"/>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044218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THUMBNAIL_REFRESH" val="1"/>
  <p:tag name="ARTICULATE_SLIDE_COUNT" val="3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
  <a:themeElements>
    <a:clrScheme name="THINKBOX">
      <a:dk1>
        <a:sysClr val="windowText" lastClr="000000"/>
      </a:dk1>
      <a:lt1>
        <a:sysClr val="window" lastClr="FFFFFF"/>
      </a:lt1>
      <a:dk2>
        <a:srgbClr val="372D87"/>
      </a:dk2>
      <a:lt2>
        <a:srgbClr val="4D4D4D"/>
      </a:lt2>
      <a:accent1>
        <a:srgbClr val="372D87"/>
      </a:accent1>
      <a:accent2>
        <a:srgbClr val="0069B4"/>
      </a:accent2>
      <a:accent3>
        <a:srgbClr val="E10514"/>
      </a:accent3>
      <a:accent4>
        <a:srgbClr val="EB7305"/>
      </a:accent4>
      <a:accent5>
        <a:srgbClr val="009B3C"/>
      </a:accent5>
      <a:accent6>
        <a:srgbClr val="87B923"/>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1600" dirty="0" err="1" smtClean="0">
            <a:solidFill>
              <a:schemeClr val="bg2"/>
            </a:solidFill>
          </a:defRPr>
        </a:defPPr>
      </a:lstStyle>
    </a:tx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3205</TotalTime>
  <Words>590</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vt:lpstr>
      <vt:lpstr>Sainsbury’s Try Team are a hit with The X Factor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Carla Leclezio</dc:creator>
  <cp:lastModifiedBy>Zoe Harkness</cp:lastModifiedBy>
  <cp:revision>181</cp:revision>
  <dcterms:created xsi:type="dcterms:W3CDTF">2017-06-26T09:49:09Z</dcterms:created>
  <dcterms:modified xsi:type="dcterms:W3CDTF">2019-10-01T13:59:36Z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C1462182-D2AD-484E-BA59-D92BD6CB2974</vt:lpwstr>
  </property>
  <property fmtid="{D5CDD505-2E9C-101B-9397-08002B2CF9AE}" pid="3" name="ArticulatePath">
    <vt:lpwstr>Presentation1</vt:lpwstr>
  </property>
</Properties>
</file>