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310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0823" autoAdjust="0"/>
  </p:normalViewPr>
  <p:slideViewPr>
    <p:cSldViewPr snapToGrid="0">
      <p:cViewPr varScale="1">
        <p:scale>
          <a:sx n="78" d="100"/>
          <a:sy n="78" d="100"/>
        </p:scale>
        <p:origin x="1872" y="66"/>
      </p:cViewPr>
      <p:guideLst/>
    </p:cSldViewPr>
  </p:slideViewPr>
  <p:notesTextViewPr>
    <p:cViewPr>
      <p:scale>
        <a:sx n="1" d="1"/>
        <a:sy n="1" d="1"/>
      </p:scale>
      <p:origin x="0" y="-828"/>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5B6A22-EF1C-41DF-99AE-74E280B46008}" type="datetimeFigureOut">
              <a:rPr lang="en-GB" smtClean="0"/>
              <a:t>07/10/2026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4F2ED6-C14B-487E-8DB0-094FF79BFCED}" type="slidenum">
              <a:rPr lang="en-GB" smtClean="0"/>
              <a:t>‹#›</a:t>
            </a:fld>
            <a:endParaRPr lang="en-GB"/>
          </a:p>
        </p:txBody>
      </p:sp>
    </p:spTree>
    <p:extLst>
      <p:ext uri="{BB962C8B-B14F-4D97-AF65-F5344CB8AC3E}">
        <p14:creationId xmlns:p14="http://schemas.microsoft.com/office/powerpoint/2010/main" val="986111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The TV Hijack – How Benenden Health paused the nation</a:t>
            </a:r>
          </a:p>
          <a:p>
            <a:r>
              <a:rPr lang="en-GB" sz="1200" b="0" i="0" kern="1200" dirty="0">
                <a:solidFill>
                  <a:schemeClr val="tx1"/>
                </a:solidFill>
                <a:effectLst/>
                <a:latin typeface="+mn-lt"/>
                <a:ea typeface="+mn-ea"/>
                <a:cs typeface="+mn-cs"/>
              </a:rPr>
              <a:t>Benenden Health got playful on TV but with a serious topic, the nation’s health. They harnessed the power of TV by creating a moment of pause to encourage the nation to ‘Press Play’ on a healthier life.</a:t>
            </a:r>
          </a:p>
          <a:p>
            <a:r>
              <a:rPr lang="en-GB" sz="1200" b="0" i="0" kern="1200" dirty="0">
                <a:solidFill>
                  <a:schemeClr val="tx1"/>
                </a:solidFill>
                <a:effectLst/>
                <a:latin typeface="+mn-lt"/>
                <a:ea typeface="+mn-ea"/>
                <a:cs typeface="+mn-cs"/>
              </a:rPr>
              <a:t>Benenden Health is a not-for-profit, low-cost healthcare provider who offer affordable private healthcare services such as 24/7 GP helplines and diagnostics.</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The Masterstroke: High-Profile hijacking</a:t>
            </a:r>
          </a:p>
          <a:p>
            <a:r>
              <a:rPr lang="en-GB" sz="1200" b="0" i="0" kern="1200" dirty="0">
                <a:solidFill>
                  <a:schemeClr val="tx1"/>
                </a:solidFill>
                <a:effectLst/>
                <a:latin typeface="+mn-lt"/>
                <a:ea typeface="+mn-ea"/>
                <a:cs typeface="+mn-cs"/>
              </a:rPr>
              <a:t>Working with their agency </a:t>
            </a:r>
            <a:r>
              <a:rPr lang="en-GB" sz="1200" b="0" i="0" kern="1200" dirty="0" err="1">
                <a:solidFill>
                  <a:schemeClr val="tx1"/>
                </a:solidFill>
                <a:effectLst/>
                <a:latin typeface="+mn-lt"/>
                <a:ea typeface="+mn-ea"/>
                <a:cs typeface="+mn-cs"/>
              </a:rPr>
              <a:t>EssenceMediacom</a:t>
            </a:r>
            <a:r>
              <a:rPr lang="en-GB" sz="1200" b="0" i="0" kern="1200" dirty="0">
                <a:solidFill>
                  <a:schemeClr val="tx1"/>
                </a:solidFill>
                <a:effectLst/>
                <a:latin typeface="+mn-lt"/>
                <a:ea typeface="+mn-ea"/>
                <a:cs typeface="+mn-cs"/>
              </a:rPr>
              <a:t>, </a:t>
            </a:r>
            <a:r>
              <a:rPr lang="en-GB" sz="1200" b="0" i="0" kern="1200" dirty="0" err="1">
                <a:solidFill>
                  <a:schemeClr val="tx1"/>
                </a:solidFill>
                <a:effectLst/>
                <a:latin typeface="+mn-lt"/>
                <a:ea typeface="+mn-ea"/>
                <a:cs typeface="+mn-cs"/>
              </a:rPr>
              <a:t>WPP</a:t>
            </a:r>
            <a:r>
              <a:rPr lang="en-GB" sz="1200" b="0" i="0" kern="1200" dirty="0">
                <a:solidFill>
                  <a:schemeClr val="tx1"/>
                </a:solidFill>
                <a:effectLst/>
                <a:latin typeface="+mn-lt"/>
                <a:ea typeface="+mn-ea"/>
                <a:cs typeface="+mn-cs"/>
              </a:rPr>
              <a:t> Media, they came up with the idea to hijack the nation’s viewing experience and ‘pause’ a TV show. For the launch, they opted for an extremely high-profile show, The National Television Awards on ITV1. From there, they continued to disrupt the schedule with hijack spots in drama, such as Coldwater as well as daytime favourites like ‘Beat the Chasers’.</a:t>
            </a:r>
          </a:p>
          <a:p>
            <a:r>
              <a:rPr lang="en-GB" sz="1200" b="0" i="0" kern="1200" dirty="0">
                <a:solidFill>
                  <a:schemeClr val="tx1"/>
                </a:solidFill>
                <a:effectLst/>
                <a:latin typeface="+mn-lt"/>
                <a:ea typeface="+mn-ea"/>
                <a:cs typeface="+mn-cs"/>
              </a:rPr>
              <a:t>In partnership with ITV, they created TV ads featuring recognisable talent like AJ </a:t>
            </a:r>
            <a:r>
              <a:rPr lang="en-GB" sz="1200" b="0" i="0" kern="1200" dirty="0" err="1">
                <a:solidFill>
                  <a:schemeClr val="tx1"/>
                </a:solidFill>
                <a:effectLst/>
                <a:latin typeface="+mn-lt"/>
                <a:ea typeface="+mn-ea"/>
                <a:cs typeface="+mn-cs"/>
              </a:rPr>
              <a:t>Odudu</a:t>
            </a:r>
            <a:r>
              <a:rPr lang="en-GB" sz="1200" b="0" i="0" kern="1200" dirty="0">
                <a:solidFill>
                  <a:schemeClr val="tx1"/>
                </a:solidFill>
                <a:effectLst/>
                <a:latin typeface="+mn-lt"/>
                <a:ea typeface="+mn-ea"/>
                <a:cs typeface="+mn-cs"/>
              </a:rPr>
              <a:t>, Ruth Langsford and Will Mellor to connect with their broad audience.</a:t>
            </a:r>
          </a:p>
          <a:p>
            <a:endParaRPr lang="en-GB" dirty="0"/>
          </a:p>
          <a:p>
            <a:r>
              <a:rPr lang="en-GB" sz="1200" b="1" i="0" kern="1200" dirty="0">
                <a:solidFill>
                  <a:schemeClr val="tx1"/>
                </a:solidFill>
                <a:effectLst/>
                <a:latin typeface="+mn-lt"/>
                <a:ea typeface="+mn-ea"/>
                <a:cs typeface="+mn-cs"/>
              </a:rPr>
              <a:t>Infiltrating the airwaves</a:t>
            </a:r>
          </a:p>
          <a:p>
            <a:r>
              <a:rPr lang="en-GB" sz="1200" b="0" i="0" kern="1200" dirty="0">
                <a:solidFill>
                  <a:schemeClr val="tx1"/>
                </a:solidFill>
                <a:effectLst/>
                <a:latin typeface="+mn-lt"/>
                <a:ea typeface="+mn-ea"/>
                <a:cs typeface="+mn-cs"/>
              </a:rPr>
              <a:t>To extend the idea, they infiltrated ITV’s continuity announcers, turning an announcer’s cough into an impromptu brand demonstration. Live on air, the continuity announcer suddenly broke down into a severe coughing fit, forcing an impromptu ‘pause’. Once recovered, they delivered the Benenden message which was about the fact that health issues strike when you least expect them.</a:t>
            </a:r>
          </a:p>
          <a:p>
            <a:r>
              <a:rPr lang="en-GB" sz="1200" b="0" i="0" kern="1200" dirty="0">
                <a:solidFill>
                  <a:schemeClr val="tx1"/>
                </a:solidFill>
                <a:effectLst/>
                <a:latin typeface="+mn-lt"/>
                <a:ea typeface="+mn-ea"/>
                <a:cs typeface="+mn-cs"/>
              </a:rPr>
              <a:t>Throughout the campaign, ITV and STV’s roster of channel voiceover artists came down with a series of healthcare concerns that highlighted the importance of both personal and professional healthcare in the workplace.</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The theme became functional</a:t>
            </a:r>
          </a:p>
          <a:p>
            <a:r>
              <a:rPr lang="en-GB" sz="1200" b="0" i="0" kern="1200" dirty="0">
                <a:solidFill>
                  <a:schemeClr val="tx1"/>
                </a:solidFill>
                <a:effectLst/>
                <a:latin typeface="+mn-lt"/>
                <a:ea typeface="+mn-ea"/>
                <a:cs typeface="+mn-cs"/>
              </a:rPr>
              <a:t>Continuing the pause theme, they also created Ad Pause ads that ran on ITVX. When a viewer hit the pause button, the Benenden ad appeared to showcase different product offerings.</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Fun idea for a serious brand</a:t>
            </a:r>
          </a:p>
          <a:p>
            <a:r>
              <a:rPr lang="en-GB" sz="1200" b="0" i="0" kern="1200" dirty="0">
                <a:solidFill>
                  <a:schemeClr val="tx1"/>
                </a:solidFill>
                <a:effectLst/>
                <a:latin typeface="+mn-lt"/>
                <a:ea typeface="+mn-ea"/>
                <a:cs typeface="+mn-cs"/>
              </a:rPr>
              <a:t>What I love about this campaign is that they came up with a good idea and then executed it in all the ways they could think of – TV ads, continuity disruption and Ad Pause ads on streaming.</a:t>
            </a:r>
          </a:p>
          <a:p>
            <a:r>
              <a:rPr lang="en-GB" sz="1200" b="0" i="0" kern="1200" dirty="0">
                <a:solidFill>
                  <a:schemeClr val="tx1"/>
                </a:solidFill>
                <a:effectLst/>
                <a:latin typeface="+mn-lt"/>
                <a:ea typeface="+mn-ea"/>
                <a:cs typeface="+mn-cs"/>
              </a:rPr>
              <a:t>It’s an interesting and unusual approach to TV advertising, which I’m sure proved to be very successful for them.</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61461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dirty="0"/>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a:t>
            </a:r>
            <a:endParaRPr lang="en-GB" dirty="0"/>
          </a:p>
        </p:txBody>
      </p:sp>
    </p:spTree>
    <p:custDataLst>
      <p:tags r:id="rId1"/>
    </p:custDataLst>
    <p:extLst>
      <p:ext uri="{BB962C8B-B14F-4D97-AF65-F5344CB8AC3E}">
        <p14:creationId xmlns:p14="http://schemas.microsoft.com/office/powerpoint/2010/main" val="15494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434136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07/10/2026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251292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dirty="0"/>
              <a:t>Click to edit </a:t>
            </a:r>
            <a:br>
              <a:rPr lang="en-US" dirty="0"/>
            </a:br>
            <a:r>
              <a:rPr lang="en-US" dirty="0"/>
              <a:t>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07/10/2026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1129603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433723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07/10/2026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556260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2" name="Straight Connector 11"/>
          <p:cNvCxnSpPr/>
          <p:nvPr userDrawn="1"/>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17001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07/10/2026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429467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07/10/2026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093638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07/10/2026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22" name="Straight Connector 21"/>
          <p:cNvCxnSpPr/>
          <p:nvPr userDrawn="1"/>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endParaRPr lang="en-GB" dirty="0"/>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endParaRPr lang="en-GB" dirty="0"/>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1157552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07/10/2026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22" name="Straight Connector 21"/>
          <p:cNvCxnSpPr/>
          <p:nvPr userDrawn="1"/>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endParaRPr lang="en-GB" dirty="0"/>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endParaRPr lang="en-GB" dirty="0"/>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endParaRPr lang="en-GB" dirty="0"/>
          </a:p>
        </p:txBody>
      </p:sp>
      <p:cxnSp>
        <p:nvCxnSpPr>
          <p:cNvPr id="31" name="Straight Connector 30">
            <a:extLst>
              <a:ext uri="{FF2B5EF4-FFF2-40B4-BE49-F238E27FC236}">
                <a16:creationId xmlns:a16="http://schemas.microsoft.com/office/drawing/2014/main" id="{B54C563D-6383-41D0-9D47-C959095D88EA}"/>
              </a:ext>
            </a:extLst>
          </p:cNvPr>
          <p:cNvCxnSpPr/>
          <p:nvPr userDrawn="1"/>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custDataLst>
      <p:tags r:id="rId1"/>
    </p:custDataLst>
    <p:extLst>
      <p:ext uri="{BB962C8B-B14F-4D97-AF65-F5344CB8AC3E}">
        <p14:creationId xmlns:p14="http://schemas.microsoft.com/office/powerpoint/2010/main" val="582851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07/10/2026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endParaRPr lang="en-GB" dirty="0"/>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861371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07/10/2026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967830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07/10/2026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086203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07/10/2026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endParaRPr lang="en-GB" dirty="0"/>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endParaRPr lang="en-GB" dirty="0"/>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endParaRPr lang="en-GB" dirty="0"/>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872371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endParaRPr lang="en-GB" dirty="0"/>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07/10/2026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836297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07/10/2026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680785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07/10/2026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765002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07/10/2026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654201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dirty="0"/>
              <a:t>XXX%</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07/10/2026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11" name="Straight Connector 10"/>
          <p:cNvCxnSpPr/>
          <p:nvPr userDrawn="1"/>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47623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07/10/2026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2097263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endParaRPr lang="en-GB" dirty="0"/>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endParaRPr lang="en-GB" dirty="0"/>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endParaRPr lang="en-GB" dirty="0"/>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endParaRPr lang="en-GB" dirty="0"/>
          </a:p>
        </p:txBody>
      </p:sp>
      <p:sp>
        <p:nvSpPr>
          <p:cNvPr id="2" name="Date Placeholder 1"/>
          <p:cNvSpPr>
            <a:spLocks noGrp="1"/>
          </p:cNvSpPr>
          <p:nvPr>
            <p:ph type="dt" sz="half" idx="10"/>
          </p:nvPr>
        </p:nvSpPr>
        <p:spPr/>
        <p:txBody>
          <a:bodyPr/>
          <a:lstStyle/>
          <a:p>
            <a:fld id="{2E6EF22D-7DBE-4099-99F0-B83DD9779912}" type="datetimeFigureOut">
              <a:rPr lang="en-GB" smtClean="0"/>
              <a:t>07/10/2026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74063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2E6EF22D-7DBE-4099-99F0-B83DD9779912}" type="datetimeFigureOut">
              <a:rPr lang="en-GB" smtClean="0"/>
              <a:pPr/>
              <a:t>07/10/2026</a:t>
            </a:fld>
            <a:endParaRPr lang="en-GB" dirty="0"/>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6623F64F-6692-49A2-80FF-3D660AAAEE7A}" type="slidenum">
              <a:rPr lang="en-GB" smtClean="0"/>
              <a:pPr/>
              <a:t>‹#›</a:t>
            </a:fld>
            <a:endParaRPr lang="en-GB" dirty="0"/>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endParaRPr lang="en-GB"/>
          </a:p>
        </p:txBody>
      </p:sp>
    </p:spTree>
    <p:custDataLst>
      <p:tags r:id="rId1"/>
    </p:custDataLst>
    <p:extLst>
      <p:ext uri="{BB962C8B-B14F-4D97-AF65-F5344CB8AC3E}">
        <p14:creationId xmlns:p14="http://schemas.microsoft.com/office/powerpoint/2010/main" val="1252329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07/10/2026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242480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07/10/2026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endParaRPr lang="en-GB" dirty="0"/>
          </a:p>
        </p:txBody>
      </p:sp>
      <p:sp>
        <p:nvSpPr>
          <p:cNvPr id="9"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2549933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07/10/2026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207213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07/10/2026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312745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07/10/2026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1498190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s cuttings">
    <p:spTree>
      <p:nvGrpSpPr>
        <p:cNvPr id="1" name=""/>
        <p:cNvGrpSpPr/>
        <p:nvPr/>
      </p:nvGrpSpPr>
      <p:grpSpPr>
        <a:xfrm>
          <a:off x="0" y="0"/>
          <a:ext cx="0" cy="0"/>
          <a:chOff x="0" y="0"/>
          <a:chExt cx="0" cy="0"/>
        </a:xfrm>
      </p:grpSpPr>
      <p:sp>
        <p:nvSpPr>
          <p:cNvPr id="8" name="Rectangle 7"/>
          <p:cNvSpPr/>
          <p:nvPr userDrawn="1"/>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07/10/2026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340882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07/10/2026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970589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dirty="0"/>
              <a:t>Edit Master text styles</a:t>
            </a:r>
          </a:p>
        </p:txBody>
      </p:sp>
    </p:spTree>
    <p:custDataLst>
      <p:tags r:id="rId1"/>
    </p:custDataLst>
    <p:extLst>
      <p:ext uri="{BB962C8B-B14F-4D97-AF65-F5344CB8AC3E}">
        <p14:creationId xmlns:p14="http://schemas.microsoft.com/office/powerpoint/2010/main" val="2458413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E5681-5495-7C97-86BA-04FE618A14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00686EB-F49C-7596-3630-EA9C73F6D5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FDE3583-63D3-B3B9-D3D8-A02EB9BE4BE5}"/>
              </a:ext>
            </a:extLst>
          </p:cNvPr>
          <p:cNvSpPr>
            <a:spLocks noGrp="1"/>
          </p:cNvSpPr>
          <p:nvPr>
            <p:ph type="dt" sz="half" idx="10"/>
          </p:nvPr>
        </p:nvSpPr>
        <p:spPr/>
        <p:txBody>
          <a:bodyPr/>
          <a:lstStyle/>
          <a:p>
            <a:fld id="{CE9F1112-95FC-48AC-9B8F-A58D72F711CA}" type="datetimeFigureOut">
              <a:rPr lang="en-GB" smtClean="0"/>
              <a:t>07/10/2026</a:t>
            </a:fld>
            <a:endParaRPr lang="en-GB"/>
          </a:p>
        </p:txBody>
      </p:sp>
      <p:sp>
        <p:nvSpPr>
          <p:cNvPr id="5" name="Footer Placeholder 4">
            <a:extLst>
              <a:ext uri="{FF2B5EF4-FFF2-40B4-BE49-F238E27FC236}">
                <a16:creationId xmlns:a16="http://schemas.microsoft.com/office/drawing/2014/main" id="{3728881C-BAC9-A3B5-716D-DA74A69618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98AD51-5FE7-7F24-8DCD-AE45926F6FAC}"/>
              </a:ext>
            </a:extLst>
          </p:cNvPr>
          <p:cNvSpPr>
            <a:spLocks noGrp="1"/>
          </p:cNvSpPr>
          <p:nvPr>
            <p:ph type="sldNum" sz="quarter" idx="12"/>
          </p:nvPr>
        </p:nvSpPr>
        <p:spPr/>
        <p:txBody>
          <a:bodyPr/>
          <a:lstStyle/>
          <a:p>
            <a:fld id="{315039D5-A155-437D-9C5B-4308CFA9D3E6}" type="slidenum">
              <a:rPr lang="en-GB" smtClean="0"/>
              <a:t>‹#›</a:t>
            </a:fld>
            <a:endParaRPr lang="en-GB"/>
          </a:p>
        </p:txBody>
      </p:sp>
    </p:spTree>
    <p:extLst>
      <p:ext uri="{BB962C8B-B14F-4D97-AF65-F5344CB8AC3E}">
        <p14:creationId xmlns:p14="http://schemas.microsoft.com/office/powerpoint/2010/main" val="167097751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dirty="0"/>
              <a:t>Click to edit </a:t>
            </a:r>
            <a:br>
              <a:rPr lang="en-US" dirty="0"/>
            </a:br>
            <a:r>
              <a:rPr lang="en-US" dirty="0"/>
              <a:t>Master title style</a:t>
            </a:r>
            <a:endParaRPr lang="en-GB" dirty="0"/>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E6EF22D-7DBE-4099-99F0-B83DD9779912}" type="datetimeFigureOut">
              <a:rPr lang="en-GB" smtClean="0"/>
              <a:pPr/>
              <a:t>07/10/2026</a:t>
            </a:fld>
            <a:endParaRPr lang="en-GB" dirty="0"/>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dirty="0"/>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6623F64F-6692-49A2-80FF-3D660AAAEE7A}" type="slidenum">
              <a:rPr lang="en-GB" smtClean="0"/>
              <a:pPr/>
              <a:t>‹#›</a:t>
            </a:fld>
            <a:endParaRPr lang="en-GB" dirty="0"/>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ustDataLst>
      <p:tags r:id="rId32"/>
    </p:custDataLst>
    <p:extLst>
      <p:ext uri="{BB962C8B-B14F-4D97-AF65-F5344CB8AC3E}">
        <p14:creationId xmlns:p14="http://schemas.microsoft.com/office/powerpoint/2010/main" val="28446295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493839-1DE8-A23F-AA15-A4D42AEE07A2}"/>
              </a:ext>
            </a:extLst>
          </p:cNvPr>
          <p:cNvSpPr>
            <a:spLocks noGrp="1"/>
          </p:cNvSpPr>
          <p:nvPr>
            <p:ph type="title"/>
          </p:nvPr>
        </p:nvSpPr>
        <p:spPr>
          <a:xfrm>
            <a:off x="197141" y="308749"/>
            <a:ext cx="6157011" cy="1021181"/>
          </a:xfrm>
        </p:spPr>
        <p:txBody>
          <a:bodyPr>
            <a:normAutofit fontScale="90000"/>
          </a:bodyPr>
          <a:lstStyle/>
          <a:p>
            <a:r>
              <a:rPr lang="en-GB" sz="3300" dirty="0"/>
              <a:t>The TV Hijack – How Benenden Health paused the nation </a:t>
            </a:r>
            <a:br>
              <a:rPr lang="en-GB" dirty="0"/>
            </a:br>
            <a:endParaRPr lang="en-GB" dirty="0"/>
          </a:p>
        </p:txBody>
      </p:sp>
      <p:sp>
        <p:nvSpPr>
          <p:cNvPr id="11" name="TextBox 10">
            <a:extLst>
              <a:ext uri="{FF2B5EF4-FFF2-40B4-BE49-F238E27FC236}">
                <a16:creationId xmlns:a16="http://schemas.microsoft.com/office/drawing/2014/main" id="{CF0BE58F-C5A2-63CF-5E9C-828548CC96BD}"/>
              </a:ext>
            </a:extLst>
          </p:cNvPr>
          <p:cNvSpPr txBox="1"/>
          <p:nvPr/>
        </p:nvSpPr>
        <p:spPr>
          <a:xfrm>
            <a:off x="399535" y="1714500"/>
            <a:ext cx="4807345" cy="5262979"/>
          </a:xfrm>
          <a:prstGeom prst="rect">
            <a:avLst/>
          </a:prstGeom>
          <a:noFill/>
        </p:spPr>
        <p:txBody>
          <a:bodyPr wrap="square" rtlCol="0">
            <a:spAutoFit/>
          </a:bodyPr>
          <a:lstStyle/>
          <a:p>
            <a:pPr algn="l"/>
            <a:r>
              <a:rPr lang="en-GB" sz="1600" dirty="0">
                <a:solidFill>
                  <a:schemeClr val="bg2"/>
                </a:solidFill>
              </a:rPr>
              <a:t>Benenden Health’s key message was about pausing to reflect on our well being, then encouraging us to ‘press play’ on a healthier life </a:t>
            </a:r>
          </a:p>
          <a:p>
            <a:pPr algn="l"/>
            <a:endParaRPr lang="en-GB" sz="1600" dirty="0">
              <a:solidFill>
                <a:schemeClr val="bg2"/>
              </a:solidFill>
            </a:endParaRPr>
          </a:p>
          <a:p>
            <a:pPr algn="l"/>
            <a:r>
              <a:rPr lang="en-GB" sz="1600" dirty="0">
                <a:solidFill>
                  <a:schemeClr val="bg2"/>
                </a:solidFill>
              </a:rPr>
              <a:t>They produced three innovative executions:</a:t>
            </a:r>
          </a:p>
          <a:p>
            <a:pPr algn="l"/>
            <a:endParaRPr lang="en-GB" sz="1600" dirty="0">
              <a:solidFill>
                <a:schemeClr val="bg2"/>
              </a:solidFill>
            </a:endParaRPr>
          </a:p>
          <a:p>
            <a:pPr marL="285750" indent="-285750" algn="l">
              <a:buFont typeface="Arial" panose="020B0604020202020204" pitchFamily="34" charset="0"/>
              <a:buChar char="•"/>
            </a:pPr>
            <a:r>
              <a:rPr lang="en-GB" sz="1600" dirty="0">
                <a:solidFill>
                  <a:schemeClr val="bg2"/>
                </a:solidFill>
              </a:rPr>
              <a:t>Hijacking of  high-profile TV shows, to make it seem as though they had paused the live action</a:t>
            </a:r>
          </a:p>
          <a:p>
            <a:pPr marL="285750" indent="-285750" algn="l">
              <a:buFont typeface="Arial" panose="020B0604020202020204" pitchFamily="34" charset="0"/>
              <a:buChar char="•"/>
            </a:pPr>
            <a:endParaRPr lang="en-GB" sz="1600" dirty="0">
              <a:solidFill>
                <a:schemeClr val="bg2"/>
              </a:solidFill>
            </a:endParaRPr>
          </a:p>
          <a:p>
            <a:pPr marL="285750" indent="-285750" algn="l">
              <a:buFont typeface="Arial" panose="020B0604020202020204" pitchFamily="34" charset="0"/>
              <a:buChar char="•"/>
            </a:pPr>
            <a:r>
              <a:rPr lang="en-GB" sz="1600" dirty="0">
                <a:solidFill>
                  <a:schemeClr val="bg2"/>
                </a:solidFill>
              </a:rPr>
              <a:t>Infiltration of ITV’s continuity announcers so that, live on air, the continuity announcer broke down with a coughing fit, forcing an impromptu pause</a:t>
            </a:r>
          </a:p>
          <a:p>
            <a:pPr marL="285750" indent="-285750" algn="l">
              <a:buFont typeface="Arial" panose="020B0604020202020204" pitchFamily="34" charset="0"/>
              <a:buChar char="•"/>
            </a:pPr>
            <a:endParaRPr lang="en-GB" sz="1600" dirty="0">
              <a:solidFill>
                <a:schemeClr val="bg2"/>
              </a:solidFill>
            </a:endParaRPr>
          </a:p>
          <a:p>
            <a:pPr marL="285750" indent="-285750" algn="l">
              <a:buFont typeface="Arial" panose="020B0604020202020204" pitchFamily="34" charset="0"/>
              <a:buChar char="•"/>
            </a:pPr>
            <a:r>
              <a:rPr lang="en-GB" sz="1600" dirty="0">
                <a:solidFill>
                  <a:schemeClr val="bg2"/>
                </a:solidFill>
              </a:rPr>
              <a:t>Ad Pause ads on ITVX</a:t>
            </a:r>
          </a:p>
          <a:p>
            <a:pPr algn="l"/>
            <a:endParaRPr lang="en-GB" sz="1600" dirty="0">
              <a:solidFill>
                <a:schemeClr val="bg2"/>
              </a:solidFill>
            </a:endParaRPr>
          </a:p>
          <a:p>
            <a:pPr algn="l"/>
            <a:endParaRPr lang="en-GB" sz="1600" dirty="0">
              <a:solidFill>
                <a:schemeClr val="bg2"/>
              </a:solidFill>
            </a:endParaRPr>
          </a:p>
          <a:p>
            <a:pPr algn="l"/>
            <a:endParaRPr lang="en-GB" sz="1600" dirty="0">
              <a:solidFill>
                <a:schemeClr val="bg2"/>
              </a:solidFill>
            </a:endParaRPr>
          </a:p>
          <a:p>
            <a:pPr algn="l"/>
            <a:endParaRPr lang="en-GB" sz="1600" dirty="0">
              <a:solidFill>
                <a:schemeClr val="bg2"/>
              </a:solidFill>
            </a:endParaRPr>
          </a:p>
          <a:p>
            <a:pPr algn="l"/>
            <a:endParaRPr lang="en-GB" sz="1600" dirty="0">
              <a:solidFill>
                <a:schemeClr val="bg2"/>
              </a:solidFill>
            </a:endParaRPr>
          </a:p>
          <a:p>
            <a:pPr algn="l"/>
            <a:r>
              <a:rPr lang="en-GB" sz="1600" dirty="0">
                <a:solidFill>
                  <a:schemeClr val="bg2"/>
                </a:solidFill>
              </a:rPr>
              <a:t>   </a:t>
            </a:r>
          </a:p>
        </p:txBody>
      </p:sp>
      <p:pic>
        <p:nvPicPr>
          <p:cNvPr id="5" name="Picture 4" descr="The image depicts a vibrant, energetic dance party scene with numerous people in colorful attire, dancing amidst colorful lights and decorations.&#10;&#10;AI-generated content may be incorrect.">
            <a:extLst>
              <a:ext uri="{FF2B5EF4-FFF2-40B4-BE49-F238E27FC236}">
                <a16:creationId xmlns:a16="http://schemas.microsoft.com/office/drawing/2014/main" id="{FAB7BBB8-3BAE-3982-1382-2051DDE364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6465" y="1714500"/>
            <a:ext cx="6096000" cy="3429000"/>
          </a:xfrm>
          <a:prstGeom prst="rect">
            <a:avLst/>
          </a:prstGeom>
        </p:spPr>
      </p:pic>
      <p:pic>
        <p:nvPicPr>
          <p:cNvPr id="9" name="Picture 8" descr="Affordable Private Healthcare Provider | Benenden Health">
            <a:extLst>
              <a:ext uri="{FF2B5EF4-FFF2-40B4-BE49-F238E27FC236}">
                <a16:creationId xmlns:a16="http://schemas.microsoft.com/office/drawing/2014/main" id="{7475708B-4843-43EA-59DA-064E852C519C}"/>
              </a:ext>
            </a:extLst>
          </p:cNvPr>
          <p:cNvPicPr>
            <a:picLocks noChangeAspect="1"/>
          </p:cNvPicPr>
          <p:nvPr/>
        </p:nvPicPr>
        <p:blipFill>
          <a:blip r:embed="rId4"/>
          <a:stretch>
            <a:fillRect/>
          </a:stretch>
        </p:blipFill>
        <p:spPr>
          <a:xfrm>
            <a:off x="7490820" y="504438"/>
            <a:ext cx="4198671" cy="629801"/>
          </a:xfrm>
          <a:prstGeom prst="rect">
            <a:avLst/>
          </a:prstGeom>
        </p:spPr>
      </p:pic>
    </p:spTree>
    <p:extLst>
      <p:ext uri="{BB962C8B-B14F-4D97-AF65-F5344CB8AC3E}">
        <p14:creationId xmlns:p14="http://schemas.microsoft.com/office/powerpoint/2010/main" val="2889476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3_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487</Words>
  <Application>Microsoft Office PowerPoint</Application>
  <PresentationFormat>Widescreen</PresentationFormat>
  <Paragraphs>35</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3_Thinkbox</vt:lpstr>
      <vt:lpstr>The TV Hijack – How Benenden Health paused the nation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Volvo: using premium TV content to build a premium brand</dc:title>
  <dc:creator>Harry Ward Masters</dc:creator>
  <cp:lastModifiedBy>Zoe Harkness</cp:lastModifiedBy>
  <cp:revision>14</cp:revision>
  <dcterms:created xsi:type="dcterms:W3CDTF">2023-08-07T12:56:43Z</dcterms:created>
  <dcterms:modified xsi:type="dcterms:W3CDTF">2026-10-07T11:44:47Z</dcterms:modified>
</cp:coreProperties>
</file>