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147376343" r:id="rId2"/>
    <p:sldId id="21473763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040F"/>
    <a:srgbClr val="2C6AB6"/>
    <a:srgbClr val="4CBDBD"/>
    <a:srgbClr val="392E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solidFill>
              <a:srgbClr val="D5000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5C3-49A9-AA19-10E11BA0339B}"/>
              </c:ext>
            </c:extLst>
          </c:dPt>
          <c:dPt>
            <c:idx val="2"/>
            <c:invertIfNegative val="0"/>
            <c:bubble3D val="0"/>
            <c:spPr>
              <a:solidFill>
                <a:srgbClr val="392E8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5C3-49A9-AA19-10E11BA0339B}"/>
              </c:ext>
            </c:extLst>
          </c:dPt>
          <c:dPt>
            <c:idx val="3"/>
            <c:invertIfNegative val="0"/>
            <c:bubble3D val="0"/>
            <c:spPr>
              <a:solidFill>
                <a:srgbClr val="BDC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5C3-49A9-AA19-10E11BA0339B}"/>
              </c:ext>
            </c:extLst>
          </c:dPt>
          <c:dPt>
            <c:idx val="4"/>
            <c:invertIfNegative val="0"/>
            <c:bubble3D val="0"/>
            <c:spPr>
              <a:solidFill>
                <a:srgbClr val="B308A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5C3-49A9-AA19-10E11BA0339B}"/>
              </c:ext>
            </c:extLst>
          </c:dPt>
          <c:dPt>
            <c:idx val="5"/>
            <c:invertIfNegative val="0"/>
            <c:bubble3D val="0"/>
            <c:spPr>
              <a:solidFill>
                <a:srgbClr val="4CBD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5C3-49A9-AA19-10E11BA0339B}"/>
              </c:ext>
            </c:extLst>
          </c:dPt>
          <c:dPt>
            <c:idx val="6"/>
            <c:invertIfNegative val="0"/>
            <c:bubble3D val="0"/>
            <c:spPr>
              <a:solidFill>
                <a:srgbClr val="F8C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E5C3-49A9-AA19-10E11BA0339B}"/>
              </c:ext>
            </c:extLst>
          </c:dPt>
          <c:dPt>
            <c:idx val="7"/>
            <c:invertIfNegative val="0"/>
            <c:bubble3D val="0"/>
            <c:spPr>
              <a:solidFill>
                <a:srgbClr val="2C6A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5C3-49A9-AA19-10E11BA0339B}"/>
              </c:ext>
            </c:extLst>
          </c:dPt>
          <c:dPt>
            <c:idx val="8"/>
            <c:invertIfNegative val="0"/>
            <c:bubble3D val="0"/>
            <c:spPr>
              <a:solidFill>
                <a:srgbClr val="776BD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5C3-49A9-AA19-10E11BA0339B}"/>
              </c:ext>
            </c:extLst>
          </c:dPt>
          <c:dPt>
            <c:idx val="9"/>
            <c:invertIfNegative val="0"/>
            <c:bubble3D val="0"/>
            <c:spPr>
              <a:solidFill>
                <a:srgbClr val="A3CD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5C3-49A9-AA19-10E11BA0339B}"/>
              </c:ext>
            </c:extLst>
          </c:dPt>
          <c:dLbls>
            <c:dLbl>
              <c:idx val="0"/>
              <c:layout>
                <c:manualLayout>
                  <c:x val="1.4111111111111111E-2"/>
                  <c:y val="-1.0731109655886332E-2"/>
                </c:manualLayout>
              </c:layout>
              <c:tx>
                <c:rich>
                  <a:bodyPr/>
                  <a:lstStyle/>
                  <a:p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3-E5C3-49A9-AA19-10E11BA0339B}"/>
                </c:ext>
              </c:extLst>
            </c:dLbl>
            <c:dLbl>
              <c:idx val="1"/>
              <c:layout>
                <c:manualLayout>
                  <c:x val="0"/>
                  <c:y val="-0.17885182759810445"/>
                </c:manualLayout>
              </c:layout>
              <c:tx>
                <c:rich>
                  <a:bodyPr/>
                  <a:lstStyle/>
                  <a:p>
                    <a:fld id="{B912A687-B722-4959-843C-C9998451826C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DB3176FA-6916-43C8-B77B-FC4767691BDB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E5C3-49A9-AA19-10E11BA0339B}"/>
                </c:ext>
              </c:extLst>
            </c:dLbl>
            <c:dLbl>
              <c:idx val="2"/>
              <c:layout>
                <c:manualLayout>
                  <c:x val="-5.6444444444444443E-2"/>
                  <c:y val="-9.3002950351014316E-2"/>
                </c:manualLayout>
              </c:layout>
              <c:tx>
                <c:rich>
                  <a:bodyPr/>
                  <a:lstStyle/>
                  <a:p>
                    <a:fld id="{FBBD1531-1E61-42AB-AD56-954C614C2A8C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C7EF0436-6F84-46CE-BDB0-5514C9047B63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E5C3-49A9-AA19-10E11BA0339B}"/>
                </c:ext>
              </c:extLst>
            </c:dLbl>
            <c:dLbl>
              <c:idx val="3"/>
              <c:layout>
                <c:manualLayout>
                  <c:x val="-4.3509259259259282E-2"/>
                  <c:y val="-9.6579986902976409E-2"/>
                </c:manualLayout>
              </c:layout>
              <c:tx>
                <c:rich>
                  <a:bodyPr/>
                  <a:lstStyle/>
                  <a:p>
                    <a:fld id="{4461872C-9086-4CF5-BA22-4F877C52B746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D2DEF337-13CA-4542-9B50-2EC3B10C61E0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E5C3-49A9-AA19-10E11BA0339B}"/>
                </c:ext>
              </c:extLst>
            </c:dLbl>
            <c:dLbl>
              <c:idx val="4"/>
              <c:layout>
                <c:manualLayout>
                  <c:x val="1.0583333333333333E-2"/>
                  <c:y val="-3.5770365519621548E-3"/>
                </c:manualLayout>
              </c:layout>
              <c:tx>
                <c:rich>
                  <a:bodyPr/>
                  <a:lstStyle/>
                  <a:p>
                    <a:fld id="{DC438B1D-BEEF-4F57-BED1-583086D6BDD8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5479CCD5-5E61-4BBD-8928-2BD803D0E268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E5C3-49A9-AA19-10E11BA0339B}"/>
                </c:ext>
              </c:extLst>
            </c:dLbl>
            <c:dLbl>
              <c:idx val="5"/>
              <c:layout>
                <c:manualLayout>
                  <c:x val="-1.175925925925926E-3"/>
                  <c:y val="-7.1540731039241787E-2"/>
                </c:manualLayout>
              </c:layout>
              <c:tx>
                <c:rich>
                  <a:bodyPr/>
                  <a:lstStyle/>
                  <a:p>
                    <a:fld id="{2CF1134A-9E6F-46A4-A72A-7015BBA79FAD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0634BFBD-02C0-47E3-9D1E-9BC2E2AB476E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E5C3-49A9-AA19-10E11BA0339B}"/>
                </c:ext>
              </c:extLst>
            </c:dLbl>
            <c:dLbl>
              <c:idx val="6"/>
              <c:layout>
                <c:manualLayout>
                  <c:x val="-1.1759259259259254E-2"/>
                  <c:y val="6.0809621383355515E-2"/>
                </c:manualLayout>
              </c:layout>
              <c:tx>
                <c:rich>
                  <a:bodyPr/>
                  <a:lstStyle/>
                  <a:p>
                    <a:fld id="{10DD0A9D-5EF0-4C32-B26C-6234041BF043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EA910DB8-F605-4AB7-9AA4-FB17A63578EB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E5C3-49A9-AA19-10E11BA0339B}"/>
                </c:ext>
              </c:extLst>
            </c:dLbl>
            <c:dLbl>
              <c:idx val="7"/>
              <c:layout>
                <c:manualLayout>
                  <c:x val="-1.4111111111111111E-2"/>
                  <c:y val="9.6579986902976409E-2"/>
                </c:manualLayout>
              </c:layout>
              <c:tx>
                <c:rich>
                  <a:bodyPr/>
                  <a:lstStyle/>
                  <a:p>
                    <a:fld id="{D5BD9E34-94BE-4EAF-B65F-091684637DCE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2BF22037-D8B9-4BA1-9034-F30FEDDBD090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E5C3-49A9-AA19-10E11BA0339B}"/>
                </c:ext>
              </c:extLst>
            </c:dLbl>
            <c:dLbl>
              <c:idx val="8"/>
              <c:layout>
                <c:manualLayout>
                  <c:x val="-9.2898148148148174E-2"/>
                  <c:y val="-6.7963694487279694E-2"/>
                </c:manualLayout>
              </c:layout>
              <c:tx>
                <c:rich>
                  <a:bodyPr/>
                  <a:lstStyle/>
                  <a:p>
                    <a:fld id="{DFEB098F-F1A7-41D3-B46D-E2F3B6D8CF8A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CB2CD122-F876-41A5-8341-271C220846D0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E5C3-49A9-AA19-10E11BA0339B}"/>
                </c:ext>
              </c:extLst>
            </c:dLbl>
            <c:dLbl>
              <c:idx val="9"/>
              <c:layout>
                <c:manualLayout>
                  <c:x val="-9.4074074074074077E-3"/>
                  <c:y val="6.4386657935317532E-2"/>
                </c:manualLayout>
              </c:layout>
              <c:tx>
                <c:rich>
                  <a:bodyPr/>
                  <a:lstStyle/>
                  <a:p>
                    <a:fld id="{AE47245A-3D9A-402E-9EAB-CBBB504C305E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DA806FDC-B6ED-4C2A-8A89-3D9C4D281351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E5C3-49A9-AA19-10E11BA033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Sheet1!$A$2:$A$11</c:f>
              <c:numCache>
                <c:formatCode>0.0%</c:formatCode>
                <c:ptCount val="10"/>
                <c:pt idx="1">
                  <c:v>0.43609999999999999</c:v>
                </c:pt>
                <c:pt idx="2">
                  <c:v>3.3000000000000002E-2</c:v>
                </c:pt>
                <c:pt idx="3">
                  <c:v>6.2E-2</c:v>
                </c:pt>
                <c:pt idx="4">
                  <c:v>0.05</c:v>
                </c:pt>
                <c:pt idx="5">
                  <c:v>0.189</c:v>
                </c:pt>
                <c:pt idx="6">
                  <c:v>4.0000000000000001E-3</c:v>
                </c:pt>
                <c:pt idx="7">
                  <c:v>0.13200000000000001</c:v>
                </c:pt>
                <c:pt idx="8">
                  <c:v>3.9E-2</c:v>
                </c:pt>
                <c:pt idx="9">
                  <c:v>5.5E-2</c:v>
                </c:pt>
              </c:numCache>
            </c:numRef>
          </c:xVal>
          <c:yVal>
            <c:numRef>
              <c:f>Sheet1!$B$2:$B$11</c:f>
              <c:numCache>
                <c:formatCode>0.00</c:formatCode>
                <c:ptCount val="10"/>
                <c:pt idx="1">
                  <c:v>5.61</c:v>
                </c:pt>
                <c:pt idx="2">
                  <c:v>6.36</c:v>
                </c:pt>
                <c:pt idx="3">
                  <c:v>4.9800000000000004</c:v>
                </c:pt>
                <c:pt idx="4">
                  <c:v>2.78</c:v>
                </c:pt>
                <c:pt idx="5">
                  <c:v>3.52</c:v>
                </c:pt>
                <c:pt idx="6">
                  <c:v>2.56</c:v>
                </c:pt>
                <c:pt idx="7">
                  <c:v>3.2</c:v>
                </c:pt>
                <c:pt idx="8">
                  <c:v>3.86</c:v>
                </c:pt>
                <c:pt idx="9">
                  <c:v>2.34</c:v>
                </c:pt>
              </c:numCache>
            </c:numRef>
          </c:yVal>
          <c:bubbleSize>
            <c:numRef>
              <c:f>Sheet1!$C$2:$C$11</c:f>
              <c:numCache>
                <c:formatCode>0.0%</c:formatCode>
                <c:ptCount val="10"/>
                <c:pt idx="1">
                  <c:v>0.54700000000000004</c:v>
                </c:pt>
                <c:pt idx="2">
                  <c:v>4.8000000000000001E-2</c:v>
                </c:pt>
                <c:pt idx="3">
                  <c:v>6.9000000000000006E-2</c:v>
                </c:pt>
                <c:pt idx="4">
                  <c:v>3.1E-2</c:v>
                </c:pt>
                <c:pt idx="5">
                  <c:v>0.14599999999999999</c:v>
                </c:pt>
                <c:pt idx="6">
                  <c:v>3.0000000000000001E-3</c:v>
                </c:pt>
                <c:pt idx="7">
                  <c:v>9.4E-2</c:v>
                </c:pt>
                <c:pt idx="8">
                  <c:v>3.4000000000000002E-2</c:v>
                </c:pt>
                <c:pt idx="9">
                  <c:v>2.9000000000000001E-2</c:v>
                </c:pt>
              </c:numCache>
            </c:numRef>
          </c:bubbleSize>
          <c:bubble3D val="0"/>
          <c:extLst>
            <c:ext xmlns:c15="http://schemas.microsoft.com/office/drawing/2012/chart" uri="{02D57815-91ED-43cb-92C2-25804820EDAC}">
              <c15:datalabelsRange>
                <c15:f>Sheet1!$D$2:$D$11</c15:f>
                <c15:dlblRangeCache>
                  <c:ptCount val="10"/>
                  <c:pt idx="1">
                    <c:v>TV (Linear  +  BVOD)</c:v>
                  </c:pt>
                  <c:pt idx="2">
                    <c:v>Print</c:v>
                  </c:pt>
                  <c:pt idx="3">
                    <c:v>Audio</c:v>
                  </c:pt>
                  <c:pt idx="4">
                    <c:v>OOH</c:v>
                  </c:pt>
                  <c:pt idx="5">
                    <c:v>Generic PPC</c:v>
                  </c:pt>
                  <c:pt idx="6">
                    <c:v>Cinema</c:v>
                  </c:pt>
                  <c:pt idx="7">
                    <c:v>Paid Social</c:v>
                  </c:pt>
                  <c:pt idx="8">
                    <c:v>Online Video</c:v>
                  </c:pt>
                  <c:pt idx="9">
                    <c:v>Online Display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E5C3-49A9-AA19-10E11BA03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096689167"/>
        <c:axId val="466283520"/>
      </c:bubbleChart>
      <c:valAx>
        <c:axId val="1096689167"/>
        <c:scaling>
          <c:orientation val="minMax"/>
          <c:max val="0.5"/>
          <c:min val="0"/>
        </c:scaling>
        <c:delete val="0"/>
        <c:axPos val="b"/>
        <c:numFmt formatCode="0%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283520"/>
        <c:crossesAt val="1"/>
        <c:crossBetween val="midCat"/>
      </c:valAx>
      <c:valAx>
        <c:axId val="466283520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66891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E4769-E5C2-4DD8-BC3C-B1E2F994B24D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381D7-3AE8-44A7-B7B5-44BC0EA21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2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DFD36-33EA-4DB4-B32D-6EBE0B1D449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251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DFD36-33EA-4DB4-B32D-6EBE0B1D44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066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639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964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164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782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141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667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697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188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704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/>
              <a:t>XXX%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21832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434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300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665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8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084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603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033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128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019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35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2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294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50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3956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6836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819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640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358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036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31"/>
    </p:custDataLst>
    <p:extLst>
      <p:ext uri="{BB962C8B-B14F-4D97-AF65-F5344CB8AC3E}">
        <p14:creationId xmlns:p14="http://schemas.microsoft.com/office/powerpoint/2010/main" val="75347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C6C05-E6B4-58B4-112F-660AA3067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Payback Time Periods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F17BD1-0C6C-07FD-A356-CA6A8D20FB5A}"/>
              </a:ext>
            </a:extLst>
          </p:cNvPr>
          <p:cNvSpPr/>
          <p:nvPr/>
        </p:nvSpPr>
        <p:spPr>
          <a:xfrm>
            <a:off x="700360" y="2069923"/>
            <a:ext cx="378372" cy="135907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17A118-B710-3CFF-C925-9072705AC75F}"/>
              </a:ext>
            </a:extLst>
          </p:cNvPr>
          <p:cNvSpPr/>
          <p:nvPr/>
        </p:nvSpPr>
        <p:spPr>
          <a:xfrm>
            <a:off x="1078732" y="2069923"/>
            <a:ext cx="2514600" cy="13590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Carryover Payback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(week 2 – week 13)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C361F3-0BC4-F1DC-CEE8-99EAF0C58B09}"/>
              </a:ext>
            </a:extLst>
          </p:cNvPr>
          <p:cNvSpPr/>
          <p:nvPr/>
        </p:nvSpPr>
        <p:spPr>
          <a:xfrm>
            <a:off x="3593332" y="2069923"/>
            <a:ext cx="8119242" cy="135907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Sustained Payback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(week 14 – 2 years)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EA238E-A1F1-105C-423B-2D8C4F1BA3AC}"/>
              </a:ext>
            </a:extLst>
          </p:cNvPr>
          <p:cNvSpPr txBox="1"/>
          <p:nvPr/>
        </p:nvSpPr>
        <p:spPr>
          <a:xfrm>
            <a:off x="682684" y="1078354"/>
            <a:ext cx="3480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+mn-ea"/>
                <a:cs typeface="+mn-cs"/>
              </a:rPr>
              <a:t>Immediate Payback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+mn-ea"/>
                <a:cs typeface="+mn-cs"/>
              </a:rPr>
              <a:t>In the same week as advertising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017002E-DBDA-3BA4-1718-4093D6F587D9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889546" y="1702676"/>
            <a:ext cx="0" cy="367247"/>
          </a:xfrm>
          <a:prstGeom prst="straightConnector1">
            <a:avLst/>
          </a:prstGeom>
          <a:ln>
            <a:solidFill>
              <a:srgbClr val="E1051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ight Brace 8">
            <a:extLst>
              <a:ext uri="{FF2B5EF4-FFF2-40B4-BE49-F238E27FC236}">
                <a16:creationId xmlns:a16="http://schemas.microsoft.com/office/drawing/2014/main" id="{9EB1C645-9272-574C-58AB-24E0C9ACB1A9}"/>
              </a:ext>
            </a:extLst>
          </p:cNvPr>
          <p:cNvSpPr/>
          <p:nvPr/>
        </p:nvSpPr>
        <p:spPr>
          <a:xfrm rot="5400000">
            <a:off x="2043966" y="2155528"/>
            <a:ext cx="188083" cy="2910648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F5D7D1-6625-8937-3A0F-0AEBF0A80D19}"/>
              </a:ext>
            </a:extLst>
          </p:cNvPr>
          <p:cNvSpPr txBox="1"/>
          <p:nvPr/>
        </p:nvSpPr>
        <p:spPr>
          <a:xfrm>
            <a:off x="932132" y="3721031"/>
            <a:ext cx="2411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+mn-ea"/>
                <a:cs typeface="+mn-cs"/>
              </a:rPr>
              <a:t>Short-Term Payback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+mn-ea"/>
                <a:cs typeface="+mn-cs"/>
              </a:rPr>
              <a:t>(up to 13 weeks)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F130F1E5-2408-6719-2D4A-D2104D3ACF52}"/>
              </a:ext>
            </a:extLst>
          </p:cNvPr>
          <p:cNvSpPr/>
          <p:nvPr/>
        </p:nvSpPr>
        <p:spPr>
          <a:xfrm rot="5400000">
            <a:off x="6051799" y="-882023"/>
            <a:ext cx="291659" cy="1102989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231C1D-9105-E1AA-DDDB-F6573CDC44AB}"/>
              </a:ext>
            </a:extLst>
          </p:cNvPr>
          <p:cNvSpPr txBox="1"/>
          <p:nvPr/>
        </p:nvSpPr>
        <p:spPr>
          <a:xfrm>
            <a:off x="5399973" y="477875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+mn-ea"/>
                <a:cs typeface="+mn-cs"/>
              </a:rPr>
              <a:t>Full Payback</a:t>
            </a:r>
          </a:p>
        </p:txBody>
      </p:sp>
    </p:spTree>
    <p:extLst>
      <p:ext uri="{BB962C8B-B14F-4D97-AF65-F5344CB8AC3E}">
        <p14:creationId xmlns:p14="http://schemas.microsoft.com/office/powerpoint/2010/main" val="235343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9" grpId="0" animBg="1"/>
      <p:bldP spid="10" grpId="0"/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ADBD01-01A7-08C0-13DF-011D55D90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TV advertising is the greatest driver of overall profit volume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9B89901-9FAE-3B94-87CA-CB6A3DD773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/>
              <a:t>Source: Profit Ability 2, April 2024 – Short term benchmarks: </a:t>
            </a:r>
            <a:r>
              <a:rPr lang="en-US" err="1"/>
              <a:t>Ebiquity</a:t>
            </a:r>
            <a:r>
              <a:rPr lang="en-US"/>
              <a:t>, </a:t>
            </a:r>
            <a:r>
              <a:rPr lang="en-US" err="1"/>
              <a:t>EssenceMediacom</a:t>
            </a:r>
            <a:r>
              <a:rPr lang="en-US"/>
              <a:t>, Gain Theory, Mindshare, Wavemaker UK. </a:t>
            </a:r>
          </a:p>
          <a:p>
            <a:pPr>
              <a:spcBef>
                <a:spcPts val="0"/>
              </a:spcBef>
            </a:pPr>
            <a:r>
              <a:rPr lang="en-US"/>
              <a:t>Long Term Multipliers: </a:t>
            </a:r>
            <a:r>
              <a:rPr lang="en-US" err="1"/>
              <a:t>EssenceMediacom</a:t>
            </a:r>
            <a:r>
              <a:rPr lang="en-US"/>
              <a:t>, Gain Theory, Mindshare, Wavemaker UK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036C83B-099D-17EC-D371-74F8872FCC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5601658"/>
              </p:ext>
            </p:extLst>
          </p:nvPr>
        </p:nvGraphicFramePr>
        <p:xfrm>
          <a:off x="696000" y="1597907"/>
          <a:ext cx="10800000" cy="355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30D2D0E-6D1D-E81B-E764-DD72EAEC9D61}"/>
              </a:ext>
            </a:extLst>
          </p:cNvPr>
          <p:cNvSpPr txBox="1"/>
          <p:nvPr/>
        </p:nvSpPr>
        <p:spPr>
          <a:xfrm>
            <a:off x="3771900" y="1381125"/>
            <a:ext cx="4648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rgbClr val="F8F2F1"/>
                </a:solidFill>
                <a:latin typeface="+mn-lt"/>
                <a:ea typeface="+mn-ea"/>
                <a:cs typeface="+mn-cs"/>
              </a:defRPr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Full profit volume &amp; profit ROI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rgbClr val="F8F2F1"/>
                </a:solidFill>
                <a:latin typeface="+mn-lt"/>
                <a:ea typeface="+mn-ea"/>
                <a:cs typeface="+mn-cs"/>
              </a:defRPr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Bubble size represents % of full profit volume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rgbClr val="F8F2F1"/>
                </a:solidFill>
                <a:latin typeface="+mn-lt"/>
                <a:ea typeface="+mn-ea"/>
                <a:cs typeface="+mn-cs"/>
              </a:defRPr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Overall Full Profit ROI: £4.11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46ECAE-1CC3-6B4A-3C1D-30F2CCF93701}"/>
              </a:ext>
            </a:extLst>
          </p:cNvPr>
          <p:cNvSpPr txBox="1"/>
          <p:nvPr/>
        </p:nvSpPr>
        <p:spPr>
          <a:xfrm>
            <a:off x="3717924" y="5133613"/>
            <a:ext cx="464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rgbClr val="F8F2F1"/>
                </a:solidFill>
                <a:latin typeface="+mn-lt"/>
                <a:ea typeface="+mn-ea"/>
                <a:cs typeface="+mn-cs"/>
              </a:defRPr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 of Spend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ECA076-7A4E-1CBF-3BC3-CC4C34AFEEB1}"/>
              </a:ext>
            </a:extLst>
          </p:cNvPr>
          <p:cNvSpPr txBox="1"/>
          <p:nvPr/>
        </p:nvSpPr>
        <p:spPr>
          <a:xfrm rot="16200000">
            <a:off x="-1775538" y="3222704"/>
            <a:ext cx="464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rgbClr val="F8F2F1"/>
                </a:solidFill>
                <a:latin typeface="+mn-lt"/>
                <a:ea typeface="+mn-ea"/>
                <a:cs typeface="+mn-cs"/>
              </a:defRPr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Profit ROI (£)</a:t>
            </a:r>
          </a:p>
        </p:txBody>
      </p:sp>
    </p:spTree>
    <p:extLst>
      <p:ext uri="{BB962C8B-B14F-4D97-AF65-F5344CB8AC3E}">
        <p14:creationId xmlns:p14="http://schemas.microsoft.com/office/powerpoint/2010/main" val="94860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Widescreen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Arial</vt:lpstr>
      <vt:lpstr>Calibri</vt:lpstr>
      <vt:lpstr>Thinkbox</vt:lpstr>
      <vt:lpstr>Payback Time Periods</vt:lpstr>
      <vt:lpstr>TV advertising is the greatest driver of overall profit volume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Nailah Uddin</dc:creator>
  <cp:lastModifiedBy>Nailah Uddin</cp:lastModifiedBy>
  <cp:revision>3</cp:revision>
  <dcterms:created xsi:type="dcterms:W3CDTF">2024-09-06T15:33:03Z</dcterms:created>
  <dcterms:modified xsi:type="dcterms:W3CDTF">2024-11-08T10:21:03Z</dcterms:modified>
</cp:coreProperties>
</file>