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2" r:id="rId4"/>
    <p:sldId id="265" r:id="rId5"/>
    <p:sldId id="267" r:id="rId6"/>
    <p:sldId id="266"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16833F-09E9-7679-4C07-DCA0D645FF27}" name="Hannah McMullen" initials="HM" userId="S::Hannah.McMullen@thinkbox.tv::e9b05c36-dc8a-439b-b8ed-8a42269f53f2" providerId="AD"/>
  <p188:author id="{447387A8-DB75-EF46-861E-39880372A3FA}" name="Anthony Jones" initials="AJ" userId="S::Anthony.Jones@thinkbox.tv::39846501-727e-4a7f-8fcf-f2866e5f8f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305"/>
    <a:srgbClr val="007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9"/>
    <p:restoredTop sz="95300" autoAdjust="0"/>
  </p:normalViewPr>
  <p:slideViewPr>
    <p:cSldViewPr snapToGrid="0">
      <p:cViewPr varScale="1">
        <p:scale>
          <a:sx n="63" d="100"/>
          <a:sy n="63" d="100"/>
        </p:scale>
        <p:origin x="88" y="2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rgbClr val="F07305"/>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pic>
        <p:nvPicPr>
          <p:cNvPr id="9" name="Picture 8" descr="A black and white logo&#10;&#10;Description automatically generated">
            <a:extLst>
              <a:ext uri="{FF2B5EF4-FFF2-40B4-BE49-F238E27FC236}">
                <a16:creationId xmlns:a16="http://schemas.microsoft.com/office/drawing/2014/main" id="{69628E6E-28AB-D95A-ECED-F26DDDC8AD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6573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8907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742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6692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54553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6645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rgbClr val="F07305"/>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pic>
        <p:nvPicPr>
          <p:cNvPr id="4" name="Picture 3" descr="A black and white logo&#10;&#10;Description automatically generated">
            <a:extLst>
              <a:ext uri="{FF2B5EF4-FFF2-40B4-BE49-F238E27FC236}">
                <a16:creationId xmlns:a16="http://schemas.microsoft.com/office/drawing/2014/main" id="{02E3B77D-49E2-E027-C285-604B69DEFC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400134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rgbClr val="F07305"/>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pic>
        <p:nvPicPr>
          <p:cNvPr id="4" name="Picture 3" descr="A black and white logo&#10;&#10;Description automatically generated">
            <a:extLst>
              <a:ext uri="{FF2B5EF4-FFF2-40B4-BE49-F238E27FC236}">
                <a16:creationId xmlns:a16="http://schemas.microsoft.com/office/drawing/2014/main" id="{ABF20FF0-EC34-FB9D-DF0F-90BFA38EFE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28764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rgbClr val="F07305"/>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pic>
        <p:nvPicPr>
          <p:cNvPr id="4" name="Picture 3" descr="A black and white logo&#10;&#10;Description automatically generated">
            <a:extLst>
              <a:ext uri="{FF2B5EF4-FFF2-40B4-BE49-F238E27FC236}">
                <a16:creationId xmlns:a16="http://schemas.microsoft.com/office/drawing/2014/main" id="{CFD297C8-97A4-B319-57B6-49356A342E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211210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64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98064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rgbClr val="F07305"/>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pic>
        <p:nvPicPr>
          <p:cNvPr id="3" name="Picture 2" descr="A black and white logo&#10;&#10;Description automatically generated">
            <a:extLst>
              <a:ext uri="{FF2B5EF4-FFF2-40B4-BE49-F238E27FC236}">
                <a16:creationId xmlns:a16="http://schemas.microsoft.com/office/drawing/2014/main" id="{DA12C085-3602-0CF3-1C15-B01C600995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325569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9928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10939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489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6304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rgbClr val="F07305"/>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pic>
        <p:nvPicPr>
          <p:cNvPr id="6" name="Picture 5" descr="A black and white logo&#10;&#10;Description automatically generated">
            <a:extLst>
              <a:ext uri="{FF2B5EF4-FFF2-40B4-BE49-F238E27FC236}">
                <a16:creationId xmlns:a16="http://schemas.microsoft.com/office/drawing/2014/main" id="{D50CC9AB-8084-2913-E8F5-05D9C69592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308254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rgbClr val="F07305"/>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pic>
        <p:nvPicPr>
          <p:cNvPr id="6" name="Picture 5" descr="A black and white logo&#10;&#10;Description automatically generated">
            <a:extLst>
              <a:ext uri="{FF2B5EF4-FFF2-40B4-BE49-F238E27FC236}">
                <a16:creationId xmlns:a16="http://schemas.microsoft.com/office/drawing/2014/main" id="{3DF00018-CE56-8028-6035-1E68FEF5A0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251973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rgbClr val="F07305"/>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pic>
        <p:nvPicPr>
          <p:cNvPr id="6" name="Picture 5" descr="A black and white logo&#10;&#10;Description automatically generated">
            <a:extLst>
              <a:ext uri="{FF2B5EF4-FFF2-40B4-BE49-F238E27FC236}">
                <a16:creationId xmlns:a16="http://schemas.microsoft.com/office/drawing/2014/main" id="{FCE49F7F-07E1-8B25-8A1D-52533019B3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59621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6857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7480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rgbClr val="F07305"/>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pic>
        <p:nvPicPr>
          <p:cNvPr id="3" name="Picture 2" descr="A black and white logo&#10;&#10;Description automatically generated">
            <a:extLst>
              <a:ext uri="{FF2B5EF4-FFF2-40B4-BE49-F238E27FC236}">
                <a16:creationId xmlns:a16="http://schemas.microsoft.com/office/drawing/2014/main" id="{21D0B2B4-E87E-6010-87A5-8971B2E2EA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custDataLst>
      <p:tags r:id="rId1"/>
    </p:custDataLst>
    <p:extLst>
      <p:ext uri="{BB962C8B-B14F-4D97-AF65-F5344CB8AC3E}">
        <p14:creationId xmlns:p14="http://schemas.microsoft.com/office/powerpoint/2010/main" val="418240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45216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58094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715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66832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9050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6756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67822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21/09/2023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05DAE726-2194-46B6-4525-15D3AE560790}"/>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1397223"/>
            <a:ext cx="7772400" cy="35762"/>
          </a:xfrm>
          <a:prstGeom prst="rect">
            <a:avLst/>
          </a:prstGeom>
        </p:spPr>
      </p:pic>
      <p:sp>
        <p:nvSpPr>
          <p:cNvPr id="7" name="Rectangle 6">
            <a:extLst>
              <a:ext uri="{FF2B5EF4-FFF2-40B4-BE49-F238E27FC236}">
                <a16:creationId xmlns:a16="http://schemas.microsoft.com/office/drawing/2014/main" id="{5F631D23-252F-3A84-45F6-4809018A3C93}"/>
              </a:ext>
            </a:extLst>
          </p:cNvPr>
          <p:cNvSpPr/>
          <p:nvPr userDrawn="1"/>
        </p:nvSpPr>
        <p:spPr>
          <a:xfrm>
            <a:off x="0" y="6242833"/>
            <a:ext cx="12192000" cy="615167"/>
          </a:xfrm>
          <a:prstGeom prst="rect">
            <a:avLst/>
          </a:prstGeom>
          <a:solidFill>
            <a:srgbClr val="F0730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logo&#10;&#10;Description automatically generated">
            <a:extLst>
              <a:ext uri="{FF2B5EF4-FFF2-40B4-BE49-F238E27FC236}">
                <a16:creationId xmlns:a16="http://schemas.microsoft.com/office/drawing/2014/main" id="{2EADF88E-5AAD-ABA9-17CA-4D4587A7261B}"/>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655085" y="6325804"/>
            <a:ext cx="1165440" cy="383306"/>
          </a:xfrm>
          <a:prstGeom prst="rect">
            <a:avLst/>
          </a:prstGeom>
        </p:spPr>
      </p:pic>
      <p:sp>
        <p:nvSpPr>
          <p:cNvPr id="9" name="Text Placeholder 6">
            <a:extLst>
              <a:ext uri="{FF2B5EF4-FFF2-40B4-BE49-F238E27FC236}">
                <a16:creationId xmlns:a16="http://schemas.microsoft.com/office/drawing/2014/main" id="{4930647E-E34E-845F-DC15-49531B006FA9}"/>
              </a:ext>
            </a:extLst>
          </p:cNvPr>
          <p:cNvSpPr txBox="1">
            <a:spLocks/>
          </p:cNvSpPr>
          <p:nvPr userDrawn="1"/>
        </p:nvSpPr>
        <p:spPr>
          <a:xfrm>
            <a:off x="371475" y="6351237"/>
            <a:ext cx="5195083" cy="375199"/>
          </a:xfrm>
          <a:prstGeom prst="rect">
            <a:avLst/>
          </a:prstGeom>
        </p:spPr>
        <p:txBody>
          <a:bodyPr lIns="108000" anchor="b" anchorCtr="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700" b="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Laurence Green</a:t>
            </a:r>
            <a:endParaRPr lang="en-GB" sz="1600" dirty="0"/>
          </a:p>
        </p:txBody>
      </p:sp>
    </p:spTree>
    <p:custDataLst>
      <p:tags r:id="rId31"/>
    </p:custDataLst>
    <p:extLst>
      <p:ext uri="{BB962C8B-B14F-4D97-AF65-F5344CB8AC3E}">
        <p14:creationId xmlns:p14="http://schemas.microsoft.com/office/powerpoint/2010/main" val="226018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i="0" kern="1200">
          <a:solidFill>
            <a:srgbClr val="F07305"/>
          </a:solidFill>
          <a:latin typeface="Times" pitchFamily="2" charset="0"/>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8D8B1FD-4D15-3392-C6B1-C8E8E201B9D5}"/>
              </a:ext>
            </a:extLst>
          </p:cNvPr>
          <p:cNvSpPr>
            <a:spLocks noGrp="1"/>
          </p:cNvSpPr>
          <p:nvPr>
            <p:ph type="pic" sz="quarter" idx="13"/>
          </p:nvPr>
        </p:nvSpPr>
        <p:spPr>
          <a:solidFill>
            <a:srgbClr val="F07305"/>
          </a:solidFill>
        </p:spPr>
        <p:txBody>
          <a:bodyPr/>
          <a:lstStyle/>
          <a:p>
            <a:endParaRPr lang="en-GB" dirty="0"/>
          </a:p>
        </p:txBody>
      </p:sp>
      <p:sp>
        <p:nvSpPr>
          <p:cNvPr id="3" name="Title 2">
            <a:extLst>
              <a:ext uri="{FF2B5EF4-FFF2-40B4-BE49-F238E27FC236}">
                <a16:creationId xmlns:a16="http://schemas.microsoft.com/office/drawing/2014/main" id="{C0CB8DE5-E52C-21C0-6F54-D9E6E2857CA3}"/>
              </a:ext>
            </a:extLst>
          </p:cNvPr>
          <p:cNvSpPr>
            <a:spLocks noGrp="1"/>
          </p:cNvSpPr>
          <p:nvPr>
            <p:ph type="ctrTitle"/>
          </p:nvPr>
        </p:nvSpPr>
        <p:spPr/>
        <p:txBody>
          <a:bodyPr/>
          <a:lstStyle/>
          <a:p>
            <a:r>
              <a:rPr lang="en-GB" sz="3600" b="1" dirty="0">
                <a:effectLst/>
                <a:ea typeface="Calibri" panose="020F0502020204030204" pitchFamily="34" charset="0"/>
                <a:cs typeface="Times New Roman" panose="02020603050405020304" pitchFamily="18" charset="0"/>
              </a:rPr>
              <a:t>From Good To Great: </a:t>
            </a:r>
            <a:br>
              <a:rPr lang="en-GB" sz="3600" b="1" dirty="0">
                <a:effectLst/>
                <a:ea typeface="Calibri" panose="020F0502020204030204" pitchFamily="34" charset="0"/>
                <a:cs typeface="Times New Roman" panose="02020603050405020304" pitchFamily="18" charset="0"/>
              </a:rPr>
            </a:br>
            <a:r>
              <a:rPr lang="en-GB" sz="3600" b="1" dirty="0">
                <a:effectLst/>
                <a:ea typeface="Calibri" panose="020F0502020204030204" pitchFamily="34" charset="0"/>
                <a:cs typeface="Times New Roman" panose="02020603050405020304" pitchFamily="18" charset="0"/>
              </a:rPr>
              <a:t>Improving The Odds.</a:t>
            </a:r>
            <a:br>
              <a:rPr lang="en-GB" sz="3600" dirty="0">
                <a:effectLst/>
                <a:ea typeface="Calibri" panose="020F0502020204030204" pitchFamily="34" charset="0"/>
                <a:cs typeface="Times New Roman" panose="02020603050405020304" pitchFamily="18" charset="0"/>
              </a:rPr>
            </a:br>
            <a:r>
              <a:rPr lang="en-GB" sz="3600" b="1" dirty="0">
                <a:effectLst/>
                <a:ea typeface="Calibri" panose="020F0502020204030204" pitchFamily="34" charset="0"/>
                <a:cs typeface="Times New Roman" panose="02020603050405020304" pitchFamily="18" charset="0"/>
              </a:rPr>
              <a:t>A Conversation Starter.</a:t>
            </a:r>
            <a:br>
              <a:rPr lang="en-GB" sz="1800" dirty="0">
                <a:effectLst/>
                <a:latin typeface=""/>
                <a:ea typeface="Calibri" panose="020F0502020204030204" pitchFamily="34" charset="0"/>
                <a:cs typeface="Times New Roman" panose="02020603050405020304" pitchFamily="18" charset="0"/>
              </a:rPr>
            </a:br>
            <a:r>
              <a:rPr lang="en-GB" sz="1800" dirty="0">
                <a:effectLst/>
                <a:latin typeface=""/>
                <a:ea typeface="Calibri" panose="020F0502020204030204" pitchFamily="34" charset="0"/>
                <a:cs typeface="Times New Roman" panose="02020603050405020304" pitchFamily="18" charset="0"/>
              </a:rPr>
              <a:t> </a:t>
            </a:r>
            <a:br>
              <a:rPr lang="en-GB" sz="1800" dirty="0">
                <a:effectLst/>
                <a:latin typeface=""/>
                <a:ea typeface="Calibri" panose="020F0502020204030204" pitchFamily="34" charset="0"/>
                <a:cs typeface="Times New Roman" panose="02020603050405020304" pitchFamily="18" charset="0"/>
              </a:rPr>
            </a:br>
            <a:endParaRPr lang="en-GB" dirty="0">
              <a:latin typeface=""/>
            </a:endParaRPr>
          </a:p>
        </p:txBody>
      </p:sp>
      <p:sp>
        <p:nvSpPr>
          <p:cNvPr id="4" name="Text Placeholder 3">
            <a:extLst>
              <a:ext uri="{FF2B5EF4-FFF2-40B4-BE49-F238E27FC236}">
                <a16:creationId xmlns:a16="http://schemas.microsoft.com/office/drawing/2014/main" id="{F87921F5-CAFE-202C-8633-77616578050C}"/>
              </a:ext>
            </a:extLst>
          </p:cNvPr>
          <p:cNvSpPr>
            <a:spLocks noGrp="1"/>
          </p:cNvSpPr>
          <p:nvPr>
            <p:ph type="body" sz="quarter" idx="15"/>
          </p:nvPr>
        </p:nvSpPr>
        <p:spPr/>
        <p:txBody>
          <a:bodyPr/>
          <a:lstStyle/>
          <a:p>
            <a:endParaRPr lang="en-GB"/>
          </a:p>
        </p:txBody>
      </p:sp>
      <p:sp>
        <p:nvSpPr>
          <p:cNvPr id="5" name="Text Placeholder 4">
            <a:extLst>
              <a:ext uri="{FF2B5EF4-FFF2-40B4-BE49-F238E27FC236}">
                <a16:creationId xmlns:a16="http://schemas.microsoft.com/office/drawing/2014/main" id="{5DE12EC7-530B-F3BE-FA37-970EA3D8FE52}"/>
              </a:ext>
            </a:extLst>
          </p:cNvPr>
          <p:cNvSpPr>
            <a:spLocks noGrp="1"/>
          </p:cNvSpPr>
          <p:nvPr>
            <p:ph type="body" sz="quarter" idx="16"/>
          </p:nvPr>
        </p:nvSpPr>
        <p:spPr>
          <a:xfrm>
            <a:off x="358588" y="3000895"/>
            <a:ext cx="5299200" cy="428105"/>
          </a:xfrm>
        </p:spPr>
        <p:txBody>
          <a:bodyPr/>
          <a:lstStyle/>
          <a:p>
            <a:r>
              <a:rPr lang="en-GB" dirty="0"/>
              <a:t>b</a:t>
            </a:r>
            <a:r>
              <a:rPr lang="en-GB" b="0" i="0" dirty="0">
                <a:effectLst/>
              </a:rPr>
              <a:t>y Laurence Green</a:t>
            </a:r>
            <a:endParaRPr lang="en-GB" dirty="0"/>
          </a:p>
        </p:txBody>
      </p:sp>
      <p:pic>
        <p:nvPicPr>
          <p:cNvPr id="13" name="Picture 12">
            <a:extLst>
              <a:ext uri="{FF2B5EF4-FFF2-40B4-BE49-F238E27FC236}">
                <a16:creationId xmlns:a16="http://schemas.microsoft.com/office/drawing/2014/main" id="{A281298C-60CF-BD89-950C-C6EC50770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121" y="3282390"/>
            <a:ext cx="4470528" cy="3068702"/>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C9DD17B0-8818-5B9E-1EC6-F418BDCC5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87" y="6128982"/>
            <a:ext cx="1350645" cy="444220"/>
          </a:xfrm>
          <a:prstGeom prst="rect">
            <a:avLst/>
          </a:prstGeom>
        </p:spPr>
      </p:pic>
    </p:spTree>
    <p:extLst>
      <p:ext uri="{BB962C8B-B14F-4D97-AF65-F5344CB8AC3E}">
        <p14:creationId xmlns:p14="http://schemas.microsoft.com/office/powerpoint/2010/main" val="14959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p:txBody>
          <a:bodyPr/>
          <a:lstStyle/>
          <a:p>
            <a:r>
              <a:rPr lang="en-GB" dirty="0"/>
              <a:t>A parting note…</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478342" y="1636777"/>
            <a:ext cx="11081739" cy="4142232"/>
          </a:xfrm>
        </p:spPr>
        <p:txBody>
          <a:bodyPr>
            <a:normAutofit/>
          </a:bodyPr>
          <a:lstStyle/>
          <a:p>
            <a:r>
              <a:rPr lang="en-GB" dirty="0">
                <a:effectLst/>
              </a:rPr>
              <a:t>The questions above have hopefully flushed out some areas for improvement, or just started a constructive conversation about creating the right conditions for great work to be a genuine possibility. Before you go, ask yourselves: what three actions are you going to commit to as a result of this provocation? Who’s going to own them, and by when?</a:t>
            </a:r>
          </a:p>
          <a:p>
            <a:r>
              <a:rPr lang="en-GB" dirty="0">
                <a:effectLst/>
              </a:rPr>
              <a:t> </a:t>
            </a:r>
          </a:p>
          <a:p>
            <a:r>
              <a:rPr lang="en-GB" dirty="0">
                <a:effectLst/>
              </a:rPr>
              <a:t>Action 1. Owner? By when?</a:t>
            </a:r>
          </a:p>
          <a:p>
            <a:r>
              <a:rPr lang="en-GB" dirty="0">
                <a:effectLst/>
              </a:rPr>
              <a:t>Action 2. Owner? By when?</a:t>
            </a:r>
          </a:p>
          <a:p>
            <a:r>
              <a:rPr lang="en-GB" dirty="0">
                <a:effectLst/>
              </a:rPr>
              <a:t>Action 3. Owner? By when?</a:t>
            </a:r>
          </a:p>
        </p:txBody>
      </p:sp>
    </p:spTree>
    <p:extLst>
      <p:ext uri="{BB962C8B-B14F-4D97-AF65-F5344CB8AC3E}">
        <p14:creationId xmlns:p14="http://schemas.microsoft.com/office/powerpoint/2010/main" val="11231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p:txBody>
          <a:bodyPr/>
          <a:lstStyle/>
          <a:p>
            <a:r>
              <a:rPr lang="en-GB" dirty="0">
                <a:latin typeface="Times" pitchFamily="2" charset="0"/>
              </a:rPr>
              <a:t>A </a:t>
            </a:r>
            <a:r>
              <a:rPr lang="en-GB" dirty="0">
                <a:latin typeface="Times" pitchFamily="2" charset="0"/>
                <a:ea typeface="Baskerville" panose="02020502070401020303" pitchFamily="18" charset="0"/>
              </a:rPr>
              <a:t>conversation</a:t>
            </a:r>
            <a:r>
              <a:rPr lang="en-GB" dirty="0">
                <a:latin typeface="Times" pitchFamily="2" charset="0"/>
              </a:rPr>
              <a:t> starter</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1476" y="1636777"/>
            <a:ext cx="8691043" cy="4142232"/>
          </a:xfrm>
        </p:spPr>
        <p:txBody>
          <a:bodyPr>
            <a:normAutofit/>
          </a:bodyPr>
          <a:lstStyle/>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You’ve read the theory, and now it’s time to put it into practice.</a:t>
            </a:r>
          </a:p>
          <a:p>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This short document can be used as a quickfire checklist for agencies or clients embarking on new campaigns or reviewing recent ones, or as the basis for a fuller team discussion about whether you’re collectively creating the right conditions for creative excellence.</a:t>
            </a:r>
          </a:p>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It’s a 7-point ready reckoner and conversation starter inspired by some of the best brains in the business, and you’ll get most out of it if you genuinely (and critically) hold yourselves to account against each one</a:t>
            </a:r>
            <a:r>
              <a:rPr lang="en-GB" dirty="0"/>
              <a:t>.</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 </a:t>
            </a:r>
          </a:p>
          <a:p>
            <a:r>
              <a:rPr lang="en-GB" dirty="0">
                <a:solidFill>
                  <a:schemeClr val="tx1"/>
                </a:solidFill>
                <a:latin typeface="Roboto" panose="02000000000000000000" pitchFamily="2" charset="0"/>
                <a:ea typeface="Roboto" panose="02000000000000000000" pitchFamily="2" charset="0"/>
                <a:cs typeface="Roboto" panose="02000000000000000000" pitchFamily="2" charset="0"/>
              </a:rPr>
              <a:t>We’ve suggested some ‘starters for ten’ against each but you’re encouraged to follow your own lines of enquiry to make our general guidance more specific to your situation and to tease out actions and next steps.</a:t>
            </a:r>
          </a:p>
        </p:txBody>
      </p:sp>
      <p:pic>
        <p:nvPicPr>
          <p:cNvPr id="9" name="Picture 8" descr="A drawing of a person walking on a hourglass&#10;&#10;Description automatically generated">
            <a:extLst>
              <a:ext uri="{FF2B5EF4-FFF2-40B4-BE49-F238E27FC236}">
                <a16:creationId xmlns:a16="http://schemas.microsoft.com/office/drawing/2014/main" id="{A65F1500-4FDE-4D62-5429-A3F1529C4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964" y="1636777"/>
            <a:ext cx="1707694" cy="2593346"/>
          </a:xfrm>
          <a:prstGeom prst="rect">
            <a:avLst/>
          </a:prstGeom>
        </p:spPr>
      </p:pic>
    </p:spTree>
    <p:extLst>
      <p:ext uri="{BB962C8B-B14F-4D97-AF65-F5344CB8AC3E}">
        <p14:creationId xmlns:p14="http://schemas.microsoft.com/office/powerpoint/2010/main" val="1659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a:xfrm>
            <a:off x="371475" y="359944"/>
            <a:ext cx="6156073" cy="1021181"/>
          </a:xfrm>
        </p:spPr>
        <p:txBody>
          <a:bodyPr>
            <a:normAutofit/>
          </a:bodyPr>
          <a:lstStyle/>
          <a:p>
            <a:r>
              <a:rPr lang="en-GB" sz="3600" b="0" dirty="0"/>
              <a:t>1. A shared mission</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9" y="1614207"/>
            <a:ext cx="9623997" cy="1021181"/>
          </a:xfrm>
        </p:spPr>
        <p:txBody>
          <a:bodyPr>
            <a:normAutofit/>
          </a:bodyPr>
          <a:lstStyle/>
          <a:p>
            <a:r>
              <a:rPr lang="en-US" sz="1800" b="1" dirty="0">
                <a:solidFill>
                  <a:srgbClr val="00777A"/>
                </a:solidFill>
              </a:rPr>
              <a:t>Great creative starts with a shared mission across the agency and client team and a clear sense of what success looks like.</a:t>
            </a:r>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1057843" y="2407457"/>
            <a:ext cx="8439242" cy="360882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we (client and agency teams) putting in the right sort of time together, up front: </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Finding our way to the real problem and the real opportunity?</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Getting to a clear definition of what success would look like as a business or brand outcome?</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Sharing other work, discussing what we like, agreeing what ‘great’ looks like and setting out our creative ambition accordingly?</a:t>
            </a:r>
          </a:p>
          <a:p>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Can we articulate a common mission from these things, a shared understanding, at the beginning, that will give our advertising development the best chance of getting to great?</a:t>
            </a:r>
          </a:p>
          <a:p>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						How are we doing so far? </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0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p:txBody>
          <a:bodyPr/>
          <a:lstStyle/>
          <a:p>
            <a:r>
              <a:rPr lang="en-GB" dirty="0"/>
              <a:t>2. A great brief</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8" y="1614207"/>
            <a:ext cx="10133315" cy="1021181"/>
          </a:xfrm>
        </p:spPr>
        <p:txBody>
          <a:bodyPr>
            <a:normAutofit/>
          </a:bodyPr>
          <a:lstStyle/>
          <a:p>
            <a:r>
              <a:rPr lang="en-GB" sz="1800" b="1" dirty="0">
                <a:solidFill>
                  <a:srgbClr val="00777A"/>
                </a:solidFill>
              </a:rPr>
              <a:t>The best client and agency briefs are single-minded, signed off and a great springboard in their own right. The ‘job to be done’ is clearly set out.</a:t>
            </a:r>
          </a:p>
          <a:p>
            <a:endParaRPr lang="en-US" sz="1800" b="1" dirty="0"/>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1057842" y="2407457"/>
            <a:ext cx="8475457" cy="360882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How does our brief measure up to the above ambition? (Single minded and with a clear job to be done?)</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we happy with where we’re setting out from and what we’ve asked of others? How do they feel about it? Is the brief exciting to work from?</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Is the brief concise, polished to perfection, agreed by all stakeholders and signed off?</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Can we already see creative possibilities in the brief or does it just pass the problem on?</a:t>
            </a:r>
          </a:p>
          <a:p>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					          How could this brief be even better?</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drawing of a person holding a pencil&#10;&#10;Description automatically generated">
            <a:extLst>
              <a:ext uri="{FF2B5EF4-FFF2-40B4-BE49-F238E27FC236}">
                <a16:creationId xmlns:a16="http://schemas.microsoft.com/office/drawing/2014/main" id="{F511C7AE-2791-CA55-871C-E9FBCB5B5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332" y="178416"/>
            <a:ext cx="1355201" cy="1254177"/>
          </a:xfrm>
          <a:prstGeom prst="rect">
            <a:avLst/>
          </a:prstGeom>
        </p:spPr>
      </p:pic>
    </p:spTree>
    <p:extLst>
      <p:ext uri="{BB962C8B-B14F-4D97-AF65-F5344CB8AC3E}">
        <p14:creationId xmlns:p14="http://schemas.microsoft.com/office/powerpoint/2010/main" val="8047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p:txBody>
          <a:bodyPr/>
          <a:lstStyle/>
          <a:p>
            <a:r>
              <a:rPr lang="en-GB" dirty="0"/>
              <a:t>3. A memorable idea</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8" y="1531911"/>
            <a:ext cx="10293290" cy="2473161"/>
          </a:xfrm>
        </p:spPr>
        <p:txBody>
          <a:bodyPr>
            <a:normAutofit/>
          </a:bodyPr>
          <a:lstStyle/>
          <a:p>
            <a:pPr>
              <a:lnSpc>
                <a:spcPct val="110000"/>
              </a:lnSpc>
            </a:pPr>
            <a:r>
              <a:rPr lang="en-GB" sz="1800" b="1" dirty="0">
                <a:solidFill>
                  <a:srgbClr val="00777A"/>
                </a:solidFill>
              </a:rPr>
              <a:t>Great ideas find their way into our memory, where they keep working. They are often founded on some kind of insight into the market, consumer and/or brand, and so feel instinctively ‘right’ also. And they’re usually simple thoughts that work emotionally. Great ideas have a kind of magic dust (sometimes even wonkiness) and can usually stretch across platforms and across time.</a:t>
            </a:r>
          </a:p>
          <a:p>
            <a:endParaRPr lang="en-GB" sz="1800" b="1" dirty="0"/>
          </a:p>
          <a:p>
            <a:endParaRPr lang="en-US" sz="1800" b="1" dirty="0"/>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1057843" y="3122178"/>
            <a:ext cx="8710846" cy="32478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Do we have an idea that is going to find its way into people’s heads and hearts, and lodge itself there?</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Is it grounded in the brand somehow?</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Does it elicit positive feelings rather than just thoughts?</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Can the core idea be put to work in different ways/executed afresh over time?</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Does it have ‘legs’?</a:t>
            </a:r>
          </a:p>
          <a:p>
            <a:pPr algn="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Do we have the springboard we need to come up with great creative executions?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55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a:xfrm>
            <a:off x="371476" y="359944"/>
            <a:ext cx="7355204" cy="1021181"/>
          </a:xfrm>
        </p:spPr>
        <p:txBody>
          <a:bodyPr/>
          <a:lstStyle/>
          <a:p>
            <a:r>
              <a:rPr lang="en-GB" dirty="0"/>
              <a:t>4. Commitment beats committees</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8" y="1531911"/>
            <a:ext cx="11353994" cy="2473161"/>
          </a:xfrm>
        </p:spPr>
        <p:txBody>
          <a:bodyPr>
            <a:normAutofit/>
          </a:bodyPr>
          <a:lstStyle/>
          <a:p>
            <a:r>
              <a:rPr lang="en-GB" sz="1800" b="1" dirty="0">
                <a:solidFill>
                  <a:srgbClr val="00777A"/>
                </a:solidFill>
              </a:rPr>
              <a:t>Great ideas are presented enthusiastically, debated honestly and bought decisively… ideally by a single decision-maker.</a:t>
            </a:r>
          </a:p>
          <a:p>
            <a:endParaRPr lang="en-GB" sz="1800" b="1" dirty="0"/>
          </a:p>
          <a:p>
            <a:endParaRPr lang="en-US" sz="1800" b="1" dirty="0"/>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847530" y="2272462"/>
            <a:ext cx="8821571" cy="305362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Is there excitement in the room about the idea? Is it the high point of everyone’s week?</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Has everyone shared their hopes and fears frankly, fearlessly and constructively?</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Has the essence of the idea survived in its original form, or even been improved?</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Has it been formally approved, and is that approval unconditional?</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we all leaving the room clear on next steps and our role in realising the idea from here?</a:t>
            </a:r>
          </a:p>
          <a:p>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GB" i="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All good?</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a:xfrm>
            <a:off x="371476" y="359944"/>
            <a:ext cx="7355204" cy="1021181"/>
          </a:xfrm>
        </p:spPr>
        <p:txBody>
          <a:bodyPr/>
          <a:lstStyle/>
          <a:p>
            <a:r>
              <a:rPr lang="en-GB" dirty="0"/>
              <a:t>5. Trust the midwives</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8" y="1531911"/>
            <a:ext cx="10160476" cy="740551"/>
          </a:xfrm>
        </p:spPr>
        <p:txBody>
          <a:bodyPr>
            <a:normAutofit/>
          </a:bodyPr>
          <a:lstStyle/>
          <a:p>
            <a:r>
              <a:rPr lang="en-GB" sz="1800" b="1" dirty="0">
                <a:solidFill>
                  <a:srgbClr val="00777A"/>
                </a:solidFill>
              </a:rPr>
              <a:t>Particularly in TV, production running mates that ‘get it’ should be trusted to add or subtract the right stuff as well as bringing their craft skills to bear.</a:t>
            </a:r>
          </a:p>
          <a:p>
            <a:endParaRPr lang="en-GB" sz="1800" b="1" dirty="0"/>
          </a:p>
          <a:p>
            <a:endParaRPr lang="en-GB" sz="1800" b="1" dirty="0"/>
          </a:p>
          <a:p>
            <a:endParaRPr lang="en-US" sz="1800" b="1" dirty="0"/>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847530" y="2344848"/>
            <a:ext cx="9980607" cy="298124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we keeping a responsible eye on production, approving the stuff we need to but keeping out of the way of the stuff we don’t?</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the production team, at every stage, free to iterate as they see fit, and are there clear rules around check-ins and approvals where necessary?</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1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a:xfrm>
            <a:off x="371476" y="359944"/>
            <a:ext cx="11460860" cy="1021181"/>
          </a:xfrm>
        </p:spPr>
        <p:txBody>
          <a:bodyPr/>
          <a:lstStyle/>
          <a:p>
            <a:r>
              <a:rPr lang="en-GB" dirty="0"/>
              <a:t>6. Appropriate idea-led explosion into the other channels</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8" y="1531911"/>
            <a:ext cx="11353994" cy="2473161"/>
          </a:xfrm>
        </p:spPr>
        <p:txBody>
          <a:bodyPr>
            <a:normAutofit/>
          </a:bodyPr>
          <a:lstStyle/>
          <a:p>
            <a:r>
              <a:rPr lang="en-GB" sz="1800" b="1" dirty="0">
                <a:solidFill>
                  <a:srgbClr val="00777A"/>
                </a:solidFill>
              </a:rPr>
              <a:t>Great ideas are just that: they are bigger than any one execution. The idea should </a:t>
            </a:r>
            <a:br>
              <a:rPr lang="en-GB" sz="1800" b="1" dirty="0">
                <a:solidFill>
                  <a:srgbClr val="00777A"/>
                </a:solidFill>
              </a:rPr>
            </a:br>
            <a:r>
              <a:rPr lang="en-GB" sz="1800" b="1" dirty="0">
                <a:solidFill>
                  <a:srgbClr val="00777A"/>
                </a:solidFill>
              </a:rPr>
              <a:t>lead exploration and explosion into other channels, not (necessarily) its executional elements</a:t>
            </a:r>
            <a:r>
              <a:rPr lang="en-GB" sz="1800" b="1" dirty="0">
                <a:solidFill>
                  <a:srgbClr val="00777A"/>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rgbClr val="00777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dirty="0"/>
          </a:p>
          <a:p>
            <a:endParaRPr lang="en-GB" sz="1800" b="1" dirty="0"/>
          </a:p>
          <a:p>
            <a:endParaRPr lang="en-US" sz="1800" b="1" dirty="0"/>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909876" y="2417517"/>
            <a:ext cx="9980607" cy="317510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Have we defined the core idea (as opposed to initial execution)?</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we being led by it rather than executional elements?</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Are we clear on the role of our creative outputs in the channels where they will feature?</a:t>
            </a:r>
          </a:p>
          <a:p>
            <a:pPr marL="342900" lvl="0" indent="-342900">
              <a:buFont typeface="Symbol" panose="05050102010706020507" pitchFamily="18" charset="2"/>
              <a:buChar char=""/>
            </a:pPr>
            <a:r>
              <a:rPr lang="en-GB" dirty="0">
                <a:solidFill>
                  <a:schemeClr val="tx1"/>
                </a:solidFill>
                <a:effectLst/>
                <a:latin typeface="Roboto" panose="02000000000000000000" pitchFamily="2" charset="0"/>
                <a:ea typeface="Roboto" panose="02000000000000000000" pitchFamily="2" charset="0"/>
                <a:cs typeface="Roboto" panose="02000000000000000000" pitchFamily="2" charset="0"/>
              </a:rPr>
              <a:t>How will the idea resonate in each of our executions, wherever it appears?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drawing of a person standing in front of a book&#10;&#10;Description automatically generated">
            <a:extLst>
              <a:ext uri="{FF2B5EF4-FFF2-40B4-BE49-F238E27FC236}">
                <a16:creationId xmlns:a16="http://schemas.microsoft.com/office/drawing/2014/main" id="{B45EE8DC-5F64-FC04-F274-8F880B640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435" y="3718444"/>
            <a:ext cx="2725317" cy="2177646"/>
          </a:xfrm>
          <a:prstGeom prst="rect">
            <a:avLst/>
          </a:prstGeom>
        </p:spPr>
      </p:pic>
    </p:spTree>
    <p:extLst>
      <p:ext uri="{BB962C8B-B14F-4D97-AF65-F5344CB8AC3E}">
        <p14:creationId xmlns:p14="http://schemas.microsoft.com/office/powerpoint/2010/main" val="14624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FC26-B98F-955C-2CE8-A274ECC41AD7}"/>
              </a:ext>
            </a:extLst>
          </p:cNvPr>
          <p:cNvSpPr>
            <a:spLocks noGrp="1"/>
          </p:cNvSpPr>
          <p:nvPr>
            <p:ph type="title"/>
          </p:nvPr>
        </p:nvSpPr>
        <p:spPr>
          <a:xfrm>
            <a:off x="371476" y="359944"/>
            <a:ext cx="11460860" cy="1021181"/>
          </a:xfrm>
        </p:spPr>
        <p:txBody>
          <a:bodyPr/>
          <a:lstStyle/>
          <a:p>
            <a:r>
              <a:rPr lang="en-GB" dirty="0"/>
              <a:t>7. Measure correctly</a:t>
            </a:r>
          </a:p>
        </p:txBody>
      </p:sp>
      <p:sp>
        <p:nvSpPr>
          <p:cNvPr id="3" name="Text Placeholder 2">
            <a:extLst>
              <a:ext uri="{FF2B5EF4-FFF2-40B4-BE49-F238E27FC236}">
                <a16:creationId xmlns:a16="http://schemas.microsoft.com/office/drawing/2014/main" id="{8ADF526B-AFE7-1B2F-B1BC-E808A352430A}"/>
              </a:ext>
            </a:extLst>
          </p:cNvPr>
          <p:cNvSpPr>
            <a:spLocks noGrp="1"/>
          </p:cNvSpPr>
          <p:nvPr>
            <p:ph type="body" sz="quarter" idx="13"/>
          </p:nvPr>
        </p:nvSpPr>
        <p:spPr>
          <a:xfrm>
            <a:off x="377757" y="1531911"/>
            <a:ext cx="8748135" cy="1330161"/>
          </a:xfrm>
        </p:spPr>
        <p:txBody>
          <a:bodyPr>
            <a:normAutofit/>
          </a:bodyPr>
          <a:lstStyle/>
          <a:p>
            <a:r>
              <a:rPr lang="en-GB" sz="1800" b="1" dirty="0">
                <a:solidFill>
                  <a:srgbClr val="00777A"/>
                </a:solidFill>
              </a:rPr>
              <a:t>Great ideas are borne aloft on an understanding of how they will work, and over what timeframe. They typically work over ‘the long and the short’, rather than just the short… and your metrics and reporting should too.</a:t>
            </a:r>
          </a:p>
          <a:p>
            <a:endParaRPr lang="en-GB" sz="1800" b="1" dirty="0"/>
          </a:p>
          <a:p>
            <a:endParaRPr lang="en-GB" sz="1800" b="1" dirty="0"/>
          </a:p>
          <a:p>
            <a:endParaRPr lang="en-US" sz="1800" b="1" dirty="0"/>
          </a:p>
        </p:txBody>
      </p:sp>
      <p:sp>
        <p:nvSpPr>
          <p:cNvPr id="6" name="Text Placeholder 2">
            <a:extLst>
              <a:ext uri="{FF2B5EF4-FFF2-40B4-BE49-F238E27FC236}">
                <a16:creationId xmlns:a16="http://schemas.microsoft.com/office/drawing/2014/main" id="{CBA8C31E-856E-2901-1994-FB0636031FEB}"/>
              </a:ext>
            </a:extLst>
          </p:cNvPr>
          <p:cNvSpPr txBox="1">
            <a:spLocks/>
          </p:cNvSpPr>
          <p:nvPr/>
        </p:nvSpPr>
        <p:spPr>
          <a:xfrm>
            <a:off x="734569" y="2706986"/>
            <a:ext cx="10265391" cy="3791070"/>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400" i="1" dirty="0">
                <a:solidFill>
                  <a:schemeClr val="tx1"/>
                </a:solidFill>
                <a:effectLst/>
                <a:latin typeface="Roboto" panose="02000000000000000000" pitchFamily="2" charset="0"/>
                <a:ea typeface="Roboto" panose="02000000000000000000" pitchFamily="2" charset="0"/>
                <a:cs typeface="Roboto" panose="02000000000000000000" pitchFamily="2" charset="0"/>
              </a:rPr>
              <a:t>Some questions you might ask yourselves:</a:t>
            </a:r>
            <a:endParaRPr lang="en-GB" sz="6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20000"/>
              </a:lnSpc>
              <a:buFont typeface="Symbol" panose="05050102010706020507" pitchFamily="18" charset="2"/>
              <a:buChar char=""/>
            </a:pPr>
            <a:r>
              <a:rPr lang="en-GB" sz="6400" dirty="0">
                <a:solidFill>
                  <a:schemeClr val="tx1"/>
                </a:solidFill>
                <a:effectLst/>
                <a:latin typeface="Roboto" panose="02000000000000000000" pitchFamily="2" charset="0"/>
                <a:ea typeface="Roboto" panose="02000000000000000000" pitchFamily="2" charset="0"/>
                <a:cs typeface="Roboto" panose="02000000000000000000" pitchFamily="2" charset="0"/>
              </a:rPr>
              <a:t>Have we got the right mental model of how this advertising will work, and an appropriate reporting framework? Are we all aligned on this?</a:t>
            </a:r>
          </a:p>
          <a:p>
            <a:pPr marL="342900" lvl="0" indent="-342900">
              <a:lnSpc>
                <a:spcPct val="120000"/>
              </a:lnSpc>
              <a:buFont typeface="Symbol" panose="05050102010706020507" pitchFamily="18" charset="2"/>
              <a:buChar char=""/>
            </a:pPr>
            <a:r>
              <a:rPr lang="en-GB" sz="6400" dirty="0">
                <a:solidFill>
                  <a:schemeClr val="tx1"/>
                </a:solidFill>
                <a:effectLst/>
                <a:latin typeface="Roboto" panose="02000000000000000000" pitchFamily="2" charset="0"/>
                <a:ea typeface="Roboto" panose="02000000000000000000" pitchFamily="2" charset="0"/>
                <a:cs typeface="Roboto" panose="02000000000000000000" pitchFamily="2" charset="0"/>
              </a:rPr>
              <a:t>Is the business equipped to pick up short and long effects, from ‘buzz’ all the way through to pricing power? Which are our most important metrics?</a:t>
            </a:r>
          </a:p>
          <a:p>
            <a:pPr marL="342900" lvl="0" indent="-342900">
              <a:lnSpc>
                <a:spcPct val="120000"/>
              </a:lnSpc>
              <a:buFont typeface="Symbol" panose="05050102010706020507" pitchFamily="18" charset="2"/>
              <a:buChar char=""/>
            </a:pPr>
            <a:r>
              <a:rPr lang="en-GB" sz="6400" dirty="0">
                <a:solidFill>
                  <a:schemeClr val="tx1"/>
                </a:solidFill>
                <a:effectLst/>
                <a:latin typeface="Roboto" panose="02000000000000000000" pitchFamily="2" charset="0"/>
                <a:ea typeface="Roboto" panose="02000000000000000000" pitchFamily="2" charset="0"/>
                <a:cs typeface="Roboto" panose="02000000000000000000" pitchFamily="2" charset="0"/>
              </a:rPr>
              <a:t>Is our measurement horizon and reporting cycle tilted too short? Will we be able to pick up more persistent, brand-building effects?</a:t>
            </a:r>
          </a:p>
          <a:p>
            <a:pPr marL="342900" lvl="0" indent="-342900">
              <a:lnSpc>
                <a:spcPct val="120000"/>
              </a:lnSpc>
              <a:buFont typeface="Symbol" panose="05050102010706020507" pitchFamily="18" charset="2"/>
              <a:buChar char=""/>
            </a:pPr>
            <a:r>
              <a:rPr lang="en-GB" sz="6400" dirty="0">
                <a:solidFill>
                  <a:schemeClr val="tx1"/>
                </a:solidFill>
                <a:effectLst/>
                <a:latin typeface="Roboto" panose="02000000000000000000" pitchFamily="2" charset="0"/>
                <a:ea typeface="Roboto" panose="02000000000000000000" pitchFamily="2" charset="0"/>
                <a:cs typeface="Roboto" panose="02000000000000000000" pitchFamily="2" charset="0"/>
              </a:rPr>
              <a:t>When and how often will we report on our key metrics?</a:t>
            </a:r>
          </a:p>
          <a:p>
            <a:pPr algn="r"/>
            <a:r>
              <a:rPr lang="en-GB" sz="6400" i="1" dirty="0">
                <a:solidFill>
                  <a:schemeClr val="tx1"/>
                </a:solidFill>
                <a:effectLst/>
                <a:latin typeface="Roboto" panose="02000000000000000000" pitchFamily="2" charset="0"/>
                <a:ea typeface="Roboto" panose="02000000000000000000" pitchFamily="2" charset="0"/>
                <a:cs typeface="Roboto" panose="02000000000000000000" pitchFamily="2" charset="0"/>
              </a:rPr>
              <a:t>What could we be doing better?</a:t>
            </a:r>
            <a:endParaRPr lang="en-GB" sz="6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Char char=""/>
            </a:pPr>
            <a:endParaRPr lang="en-GB" sz="6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20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docProps/app.xml><?xml version="1.0" encoding="utf-8"?>
<Properties xmlns="http://schemas.openxmlformats.org/officeDocument/2006/extended-properties" xmlns:vt="http://schemas.openxmlformats.org/officeDocument/2006/docPropsVTypes">
  <TotalTime>0</TotalTime>
  <Words>1246</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Roboto</vt:lpstr>
      <vt:lpstr>Symbol</vt:lpstr>
      <vt:lpstr>Times</vt:lpstr>
      <vt:lpstr>Thinkbox</vt:lpstr>
      <vt:lpstr>From Good To Great:  Improving The Odds. A Conversation Starter.   </vt:lpstr>
      <vt:lpstr>A conversation starter</vt:lpstr>
      <vt:lpstr>1. A shared mission</vt:lpstr>
      <vt:lpstr>2. A great brief</vt:lpstr>
      <vt:lpstr>3. A memorable idea</vt:lpstr>
      <vt:lpstr>4. Commitment beats committees</vt:lpstr>
      <vt:lpstr>5. Trust the midwives</vt:lpstr>
      <vt:lpstr>6. Appropriate idea-led explosion into the other channels</vt:lpstr>
      <vt:lpstr>7. Measure correctly</vt:lpstr>
      <vt:lpstr>A parting 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Lucrezia Vittoria Chelini</dc:creator>
  <cp:lastModifiedBy>Hannah McMullen</cp:lastModifiedBy>
  <cp:revision>22</cp:revision>
  <dcterms:created xsi:type="dcterms:W3CDTF">2023-07-20T09:38:19Z</dcterms:created>
  <dcterms:modified xsi:type="dcterms:W3CDTF">2023-09-21T09:11:15Z</dcterms:modified>
</cp:coreProperties>
</file>