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87547" autoAdjust="0"/>
  </p:normalViewPr>
  <p:slideViewPr>
    <p:cSldViewPr snapToGrid="0">
      <p:cViewPr varScale="1">
        <p:scale>
          <a:sx n="76" d="100"/>
          <a:sy n="76" d="100"/>
        </p:scale>
        <p:origin x="132"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02/10/2019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Volvo-sky-bumper-spo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The Challenge</a:t>
            </a:r>
          </a:p>
          <a:p>
            <a:r>
              <a:rPr lang="en-GB" sz="1200" b="0" i="0" kern="1200" dirty="0">
                <a:solidFill>
                  <a:schemeClr val="tx1"/>
                </a:solidFill>
                <a:effectLst/>
                <a:latin typeface="+mn-lt"/>
                <a:ea typeface="+mn-ea"/>
                <a:cs typeface="+mn-cs"/>
              </a:rPr>
              <a:t>Volvo is a premium car brand but in 2013 they faced a significant challenge. It seemed that everyone knew that Volvo was a brand that placed emphasis on safety and so is a good family car. However, they had invested in eye-catching designs and were looking for clearer cut through in terms of relevance in the competitive car market.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They wanted to change perceptions of the brand so that they were seen as not just safe but also cool, contemporary and cutting-edge. The objective therefore was to increase consideration by demonstrating the quality and innovation of the brand alongside its safety, environmental performance and distinctive Scandinavian design.</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They needed to communicate the core benefits of the Volvo whilst driving spontaneous awareness and desire. They also wanted to give Volvo’s consideration longevity by creating a brand appeal ‘the brand for me’.</a:t>
            </a:r>
          </a:p>
          <a:p>
            <a:endParaRPr lang="en-GB" dirty="0"/>
          </a:p>
          <a:p>
            <a:r>
              <a:rPr lang="en-GB" sz="1200" b="1" i="0" kern="1200" dirty="0">
                <a:solidFill>
                  <a:schemeClr val="tx1"/>
                </a:solidFill>
                <a:effectLst/>
                <a:latin typeface="+mn-lt"/>
                <a:ea typeface="+mn-ea"/>
                <a:cs typeface="+mn-cs"/>
              </a:rPr>
              <a:t>The Solution:</a:t>
            </a:r>
          </a:p>
          <a:p>
            <a:r>
              <a:rPr lang="en-GB" sz="1200" b="0" i="0" kern="1200" dirty="0">
                <a:solidFill>
                  <a:schemeClr val="tx1"/>
                </a:solidFill>
                <a:effectLst/>
                <a:latin typeface="+mn-lt"/>
                <a:ea typeface="+mn-ea"/>
                <a:cs typeface="+mn-cs"/>
              </a:rPr>
              <a:t>They needed activity with high visibility that had the capacity to change people’s perceptions so TV was the obvious choice of medium to achieve the objectives. Volvo had long valued the benefit of sponsorship to engage consumers and so tasked their media agency Mindshare with finding the perfect property for them.</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Mindshare recommended a partnership with Sky Atlantic. The values of this modern, distinctive channel with its premium award-winning content and upmarket car-savvy audience provided the perfect platform for communicating Volvo’s brand positioning.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Volvo’s human centric brand values, that embody their premium products, needed to be articulated and in a way that wasn’t intrusive but actually added something to the enjoyment of the show. They created a tagline for the sponsorship credits “From Sweden, not Hollywood”. The idea was to take a key Hollywood filmic attribute and provide the Swedish/Volvo interpretation – beautifully natural, driven by the environment, simple, no clutter.   </a:t>
            </a:r>
          </a:p>
          <a:p>
            <a:endParaRPr lang="en-GB" b="1" dirty="0"/>
          </a:p>
          <a:p>
            <a:r>
              <a:rPr lang="en-GB" b="1" dirty="0"/>
              <a:t>Results</a:t>
            </a:r>
          </a:p>
          <a:p>
            <a:r>
              <a:rPr lang="en-GB" sz="1200" b="0" i="0" kern="1200" dirty="0">
                <a:solidFill>
                  <a:schemeClr val="tx1"/>
                </a:solidFill>
                <a:effectLst/>
                <a:latin typeface="+mn-lt"/>
                <a:ea typeface="+mn-ea"/>
                <a:cs typeface="+mn-cs"/>
              </a:rPr>
              <a:t>After just five months there had been significant uplifts in brand image scores for viewers who had seen the TV sponsorship. Volvo was seen as a more innovative, up-to-date and modern brand with an increased reputation for quality. There were also uplifts in brand metrics such as likeability, consideration and recommendation.</a:t>
            </a:r>
          </a:p>
          <a:p>
            <a:endParaRPr lang="en-GB" dirty="0"/>
          </a:p>
          <a:p>
            <a:r>
              <a:rPr lang="en-GB" dirty="0"/>
              <a:t>To read the full case study and access the creative visit: </a:t>
            </a:r>
            <a:r>
              <a:rPr lang="en-GB" dirty="0">
                <a:hlinkClick r:id="rId3"/>
              </a:rPr>
              <a:t>https://www.thinkbox.tv/Case-studies/Volvo-sky-bumper-spon</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15283809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02/10/2019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02/10/2019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02/10/2019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02/10/2019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02/10/2019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02/10/2019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02/10/2019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7" y="466263"/>
            <a:ext cx="7210424" cy="1021181"/>
          </a:xfrm>
        </p:spPr>
        <p:txBody>
          <a:bodyPr>
            <a:normAutofit fontScale="90000"/>
          </a:bodyPr>
          <a:lstStyle/>
          <a:p>
            <a:r>
              <a:rPr lang="en-GB" dirty="0">
                <a:solidFill>
                  <a:schemeClr val="accent6"/>
                </a:solidFill>
              </a:rPr>
              <a:t>How Sweden met The Atlantic…and delivered an award-winning campaign</a:t>
            </a:r>
            <a:br>
              <a:rPr lang="en-GB" b="0" dirty="0"/>
            </a:b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6"/>
            <a:ext cx="4918142" cy="3841864"/>
          </a:xfrm>
        </p:spPr>
        <p:txBody>
          <a:bodyPr>
            <a:normAutofit fontScale="85000" lnSpcReduction="10000"/>
          </a:bodyPr>
          <a:lstStyle/>
          <a:p>
            <a:pPr>
              <a:lnSpc>
                <a:spcPct val="110000"/>
              </a:lnSpc>
            </a:pPr>
            <a:r>
              <a:rPr lang="en-GB" u="sng" dirty="0"/>
              <a:t>Challenge</a:t>
            </a:r>
          </a:p>
          <a:p>
            <a:pPr marL="285750" indent="-285750">
              <a:lnSpc>
                <a:spcPct val="110000"/>
              </a:lnSpc>
              <a:buFont typeface="Arial" panose="020B0604020202020204" pitchFamily="34" charset="0"/>
              <a:buChar char="•"/>
            </a:pPr>
            <a:r>
              <a:rPr lang="en-GB" dirty="0"/>
              <a:t>Volvo wanted to change perceptions and drive desirability and spontaneous awareness for the brand </a:t>
            </a:r>
          </a:p>
          <a:p>
            <a:pPr>
              <a:lnSpc>
                <a:spcPct val="110000"/>
              </a:lnSpc>
            </a:pPr>
            <a:r>
              <a:rPr lang="en-GB" u="sng" dirty="0"/>
              <a:t>Solution</a:t>
            </a:r>
          </a:p>
          <a:p>
            <a:pPr marL="285750" indent="-285750">
              <a:buFont typeface="Arial" panose="020B0604020202020204" pitchFamily="34" charset="0"/>
              <a:buChar char="•"/>
            </a:pPr>
            <a:r>
              <a:rPr lang="en-GB" dirty="0"/>
              <a:t>They became a channel partner of Sky Atlantic for two years, which included 60 seconds of sponsorship idents every hour and off air promotional extensions including Volvo branding at premieres and competitions </a:t>
            </a:r>
          </a:p>
          <a:p>
            <a:pPr>
              <a:lnSpc>
                <a:spcPct val="110000"/>
              </a:lnSpc>
            </a:pPr>
            <a:r>
              <a:rPr lang="en-GB" u="sng" dirty="0"/>
              <a:t>Results</a:t>
            </a:r>
          </a:p>
          <a:p>
            <a:pPr marL="285750" indent="-285750">
              <a:lnSpc>
                <a:spcPct val="110000"/>
              </a:lnSpc>
              <a:buFont typeface="Arial" panose="020B0604020202020204" pitchFamily="34" charset="0"/>
              <a:buChar char="•"/>
            </a:pPr>
            <a:r>
              <a:rPr lang="en-GB" dirty="0"/>
              <a:t>Volvo was seen as a more innovative, up-to-date and modern brand with an increased reputation for quality</a:t>
            </a:r>
          </a:p>
          <a:p>
            <a:pPr marL="285750" indent="-285750">
              <a:lnSpc>
                <a:spcPct val="110000"/>
              </a:lnSpc>
              <a:buFont typeface="Arial" panose="020B0604020202020204" pitchFamily="34" charset="0"/>
              <a:buChar char="•"/>
            </a:pPr>
            <a:r>
              <a:rPr lang="en-GB" dirty="0"/>
              <a:t>There were also uplifts in brand metrics such as likeability, consideration and recommendation</a:t>
            </a:r>
          </a:p>
          <a:p>
            <a:pPr marL="285750" indent="-285750">
              <a:lnSpc>
                <a:spcPct val="110000"/>
              </a:lnSpc>
              <a:buFont typeface="Arial" panose="020B0604020202020204" pitchFamily="34" charset="0"/>
              <a:buChar char="•"/>
            </a:pPr>
            <a:endParaRPr lang="en-GB" dirty="0"/>
          </a:p>
          <a:p>
            <a:endParaRPr lang="en-GB" dirty="0"/>
          </a:p>
        </p:txBody>
      </p:sp>
      <p:pic>
        <p:nvPicPr>
          <p:cNvPr id="9" name="Picture Placeholder 8">
            <a:extLst>
              <a:ext uri="{FF2B5EF4-FFF2-40B4-BE49-F238E27FC236}">
                <a16:creationId xmlns:a16="http://schemas.microsoft.com/office/drawing/2014/main" id="{C699EB08-1A36-467A-9C2B-0BC09ACE208C}"/>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5418332" y="1752600"/>
            <a:ext cx="6245578" cy="3513138"/>
          </a:xfrm>
        </p:spPr>
      </p:pic>
      <p:pic>
        <p:nvPicPr>
          <p:cNvPr id="10" name="Picture 9">
            <a:extLst>
              <a:ext uri="{FF2B5EF4-FFF2-40B4-BE49-F238E27FC236}">
                <a16:creationId xmlns:a16="http://schemas.microsoft.com/office/drawing/2014/main" id="{E06275A1-EA28-45FF-BB7F-254A95013E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47942" y="363718"/>
            <a:ext cx="1228158" cy="868922"/>
          </a:xfrm>
          <a:prstGeom prst="rect">
            <a:avLst/>
          </a:prstGeom>
        </p:spPr>
      </p:pic>
      <p:pic>
        <p:nvPicPr>
          <p:cNvPr id="12" name="Picture 11">
            <a:extLst>
              <a:ext uri="{FF2B5EF4-FFF2-40B4-BE49-F238E27FC236}">
                <a16:creationId xmlns:a16="http://schemas.microsoft.com/office/drawing/2014/main" id="{B4C12CD1-6EBE-4512-9DE4-48BE7010FBB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55233" y="410797"/>
            <a:ext cx="2505618" cy="774764"/>
          </a:xfrm>
          <a:prstGeom prst="rect">
            <a:avLst/>
          </a:prstGeom>
        </p:spPr>
      </p:pic>
    </p:spTree>
    <p:extLst>
      <p:ext uri="{BB962C8B-B14F-4D97-AF65-F5344CB8AC3E}">
        <p14:creationId xmlns:p14="http://schemas.microsoft.com/office/powerpoint/2010/main" val="2330800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1181</TotalTime>
  <Words>159</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How Sweden met The Atlantic…and delivered an award-winning campaign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38</cp:revision>
  <dcterms:created xsi:type="dcterms:W3CDTF">2018-11-16T11:43:00Z</dcterms:created>
  <dcterms:modified xsi:type="dcterms:W3CDTF">2019-10-02T10:57:31Z</dcterms:modified>
</cp:coreProperties>
</file>