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4718" r:id="rId2"/>
    <p:sldId id="4699" r:id="rId3"/>
    <p:sldId id="4705" r:id="rId4"/>
    <p:sldId id="4719" r:id="rId5"/>
    <p:sldId id="4720" r:id="rId6"/>
    <p:sldId id="4708" r:id="rId7"/>
    <p:sldId id="4710" r:id="rId8"/>
    <p:sldId id="4712" r:id="rId9"/>
    <p:sldId id="4721" r:id="rId10"/>
    <p:sldId id="4722" r:id="rId11"/>
    <p:sldId id="4714" r:id="rId12"/>
    <p:sldId id="4715" r:id="rId13"/>
    <p:sldId id="4716" r:id="rId14"/>
    <p:sldId id="471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ignalling Success" id="{40119FEA-677B-4884-9566-D588C5433FCE}">
          <p14:sldIdLst>
            <p14:sldId id="4718"/>
            <p14:sldId id="4699"/>
            <p14:sldId id="4705"/>
            <p14:sldId id="4719"/>
            <p14:sldId id="4720"/>
            <p14:sldId id="4708"/>
            <p14:sldId id="4710"/>
          </p14:sldIdLst>
        </p14:section>
        <p14:section name="Demographic findings" id="{5DAFED0E-48D6-4FC9-AF53-15FB62769219}">
          <p14:sldIdLst>
            <p14:sldId id="4712"/>
            <p14:sldId id="4721"/>
            <p14:sldId id="4722"/>
          </p14:sldIdLst>
        </p14:section>
        <p14:section name="Category findings" id="{902CDA0B-8BE2-4A9A-AC8C-7EC8F3AC9256}">
          <p14:sldIdLst>
            <p14:sldId id="4714"/>
            <p14:sldId id="4715"/>
            <p14:sldId id="4716"/>
            <p14:sldId id="471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61222" autoAdjust="0"/>
  </p:normalViewPr>
  <p:slideViewPr>
    <p:cSldViewPr snapToGrid="0">
      <p:cViewPr varScale="1">
        <p:scale>
          <a:sx n="66" d="100"/>
          <a:sy n="66" d="100"/>
        </p:scale>
        <p:origin x="20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82384983250798"/>
          <c:y val="0.1650819243901788"/>
          <c:w val="0.8311761501674918"/>
          <c:h val="0.67221552919309979"/>
        </c:manualLayout>
      </c:layout>
      <c:barChart>
        <c:barDir val="col"/>
        <c:grouping val="clustered"/>
        <c:varyColors val="0"/>
        <c:ser>
          <c:idx val="0"/>
          <c:order val="0"/>
          <c:tx>
            <c:strRef>
              <c:f>Sheet1!$A$5</c:f>
              <c:strCache>
                <c:ptCount val="1"/>
                <c:pt idx="0">
                  <c:v>'Fitness' score</c:v>
                </c:pt>
              </c:strCache>
            </c:strRef>
          </c:tx>
          <c:spPr>
            <a:solidFill>
              <a:schemeClr val="accent1"/>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2-D45D-4503-8F72-34AA7707A6E5}"/>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TV</c:v>
                </c:pt>
                <c:pt idx="1">
                  <c:v>Newspapers</c:v>
                </c:pt>
                <c:pt idx="2">
                  <c:v>Magazines</c:v>
                </c:pt>
                <c:pt idx="3">
                  <c:v>Radio</c:v>
                </c:pt>
                <c:pt idx="4">
                  <c:v>Social media</c:v>
                </c:pt>
                <c:pt idx="5">
                  <c:v>Video sharing sites</c:v>
                </c:pt>
              </c:strCache>
            </c:strRef>
          </c:cat>
          <c:val>
            <c:numRef>
              <c:f>Sheet1!$B$5:$G$5</c:f>
              <c:numCache>
                <c:formatCode>0%</c:formatCode>
                <c:ptCount val="6"/>
                <c:pt idx="0">
                  <c:v>0.50344095148919998</c:v>
                </c:pt>
                <c:pt idx="1">
                  <c:v>0.38637048843456667</c:v>
                </c:pt>
                <c:pt idx="2">
                  <c:v>0.38048328886606669</c:v>
                </c:pt>
                <c:pt idx="3">
                  <c:v>0.3936014453428</c:v>
                </c:pt>
                <c:pt idx="4">
                  <c:v>0.26868080365700003</c:v>
                </c:pt>
                <c:pt idx="5">
                  <c:v>0.28162665817393334</c:v>
                </c:pt>
              </c:numCache>
            </c:numRef>
          </c:val>
          <c:extLst>
            <c:ext xmlns:c16="http://schemas.microsoft.com/office/drawing/2014/chart" uri="{C3380CC4-5D6E-409C-BE32-E72D297353CC}">
              <c16:uniqueId val="{00000000-D45D-4503-8F72-34AA7707A6E5}"/>
            </c:ext>
          </c:extLst>
        </c:ser>
        <c:dLbls>
          <c:showLegendKey val="0"/>
          <c:showVal val="0"/>
          <c:showCatName val="0"/>
          <c:showSerName val="0"/>
          <c:showPercent val="0"/>
          <c:showBubbleSize val="0"/>
        </c:dLbls>
        <c:gapWidth val="122"/>
        <c:overlap val="-27"/>
        <c:axId val="251027176"/>
        <c:axId val="251024880"/>
      </c:barChart>
      <c:catAx>
        <c:axId val="25102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51024880"/>
        <c:crosses val="autoZero"/>
        <c:auto val="1"/>
        <c:lblAlgn val="ctr"/>
        <c:lblOffset val="100"/>
        <c:noMultiLvlLbl val="0"/>
      </c:catAx>
      <c:valAx>
        <c:axId val="251024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7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665651398956054"/>
          <c:y val="0.16819110231619067"/>
          <c:w val="0.77611415200813449"/>
          <c:h val="0.68154306297113532"/>
        </c:manualLayout>
      </c:layout>
      <c:barChart>
        <c:barDir val="col"/>
        <c:grouping val="clustered"/>
        <c:varyColors val="0"/>
        <c:ser>
          <c:idx val="0"/>
          <c:order val="0"/>
          <c:tx>
            <c:strRef>
              <c:f>Sheet1!$A$9</c:f>
              <c:strCache>
                <c:ptCount val="1"/>
                <c:pt idx="0">
                  <c:v>'Social' score</c:v>
                </c:pt>
              </c:strCache>
            </c:strRef>
          </c:tx>
          <c:spPr>
            <a:solidFill>
              <a:schemeClr val="accent2"/>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2-B57B-4AA1-9381-BCE7AF7E291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TV</c:v>
                </c:pt>
                <c:pt idx="1">
                  <c:v>Newspapers</c:v>
                </c:pt>
                <c:pt idx="2">
                  <c:v>Magazines</c:v>
                </c:pt>
                <c:pt idx="3">
                  <c:v>Radio</c:v>
                </c:pt>
                <c:pt idx="4">
                  <c:v>Social media</c:v>
                </c:pt>
                <c:pt idx="5">
                  <c:v>Video sharing sites</c:v>
                </c:pt>
              </c:strCache>
            </c:strRef>
          </c:cat>
          <c:val>
            <c:numRef>
              <c:f>Sheet1!$B$9:$G$9</c:f>
              <c:numCache>
                <c:formatCode>0%</c:formatCode>
                <c:ptCount val="6"/>
                <c:pt idx="0">
                  <c:v>0.48624996291253336</c:v>
                </c:pt>
                <c:pt idx="1">
                  <c:v>0.40047053186476672</c:v>
                </c:pt>
                <c:pt idx="2">
                  <c:v>0.41727042591866664</c:v>
                </c:pt>
                <c:pt idx="3">
                  <c:v>0.41474368744676671</c:v>
                </c:pt>
                <c:pt idx="4">
                  <c:v>0.32130409926459996</c:v>
                </c:pt>
                <c:pt idx="5">
                  <c:v>0.32781507082406663</c:v>
                </c:pt>
              </c:numCache>
            </c:numRef>
          </c:val>
          <c:extLst>
            <c:ext xmlns:c16="http://schemas.microsoft.com/office/drawing/2014/chart" uri="{C3380CC4-5D6E-409C-BE32-E72D297353CC}">
              <c16:uniqueId val="{00000000-B57B-4AA1-9381-BCE7AF7E2912}"/>
            </c:ext>
          </c:extLst>
        </c:ser>
        <c:dLbls>
          <c:showLegendKey val="0"/>
          <c:showVal val="0"/>
          <c:showCatName val="0"/>
          <c:showSerName val="0"/>
          <c:showPercent val="0"/>
          <c:showBubbleSize val="0"/>
        </c:dLbls>
        <c:gapWidth val="122"/>
        <c:overlap val="-27"/>
        <c:axId val="251027176"/>
        <c:axId val="251024880"/>
      </c:barChart>
      <c:catAx>
        <c:axId val="25102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crossAx val="251024880"/>
        <c:crosses val="autoZero"/>
        <c:auto val="1"/>
        <c:lblAlgn val="ctr"/>
        <c:lblOffset val="100"/>
        <c:noMultiLvlLbl val="0"/>
      </c:catAx>
      <c:valAx>
        <c:axId val="251024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7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866375659132226E-2"/>
          <c:y val="0.13088096720404849"/>
          <c:w val="0.74874074942385294"/>
          <c:h val="0.70641648637923016"/>
        </c:manualLayout>
      </c:layout>
      <c:barChart>
        <c:barDir val="col"/>
        <c:grouping val="clustered"/>
        <c:varyColors val="0"/>
        <c:ser>
          <c:idx val="2"/>
          <c:order val="0"/>
          <c:tx>
            <c:strRef>
              <c:f>Sheet1!$A$14</c:f>
              <c:strCache>
                <c:ptCount val="1"/>
                <c:pt idx="0">
                  <c:v>TV</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Fitness signal</c:v>
                </c:pt>
                <c:pt idx="1">
                  <c:v>Confidence</c:v>
                </c:pt>
                <c:pt idx="2">
                  <c:v>Financial strength</c:v>
                </c:pt>
                <c:pt idx="3">
                  <c:v>Quality</c:v>
                </c:pt>
              </c:strCache>
            </c:strRef>
          </c:cat>
          <c:val>
            <c:numRef>
              <c:f>Sheet1!$B$14:$E$14</c:f>
              <c:numCache>
                <c:formatCode>0%</c:formatCode>
                <c:ptCount val="4"/>
                <c:pt idx="0">
                  <c:v>0.50344095148919998</c:v>
                </c:pt>
                <c:pt idx="1">
                  <c:v>0.58143606972539996</c:v>
                </c:pt>
                <c:pt idx="2">
                  <c:v>0.49698240439659996</c:v>
                </c:pt>
                <c:pt idx="3">
                  <c:v>0.43190438034560003</c:v>
                </c:pt>
              </c:numCache>
            </c:numRef>
          </c:val>
          <c:extLst>
            <c:ext xmlns:c16="http://schemas.microsoft.com/office/drawing/2014/chart" uri="{C3380CC4-5D6E-409C-BE32-E72D297353CC}">
              <c16:uniqueId val="{00000003-CB6C-43EB-AA8C-79C8FEBB5055}"/>
            </c:ext>
          </c:extLst>
        </c:ser>
        <c:ser>
          <c:idx val="3"/>
          <c:order val="1"/>
          <c:tx>
            <c:strRef>
              <c:f>Sheet1!$A$15</c:f>
              <c:strCache>
                <c:ptCount val="1"/>
                <c:pt idx="0">
                  <c:v>Newspapers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Fitness signal</c:v>
                </c:pt>
                <c:pt idx="1">
                  <c:v>Confidence</c:v>
                </c:pt>
                <c:pt idx="2">
                  <c:v>Financial strength</c:v>
                </c:pt>
                <c:pt idx="3">
                  <c:v>Quality</c:v>
                </c:pt>
              </c:strCache>
            </c:strRef>
          </c:cat>
          <c:val>
            <c:numRef>
              <c:f>Sheet1!$B$15:$E$15</c:f>
              <c:numCache>
                <c:formatCode>0%</c:formatCode>
                <c:ptCount val="4"/>
                <c:pt idx="0">
                  <c:v>0.38637048843456667</c:v>
                </c:pt>
                <c:pt idx="1">
                  <c:v>0.49474878852869997</c:v>
                </c:pt>
                <c:pt idx="2">
                  <c:v>0.32280024594079998</c:v>
                </c:pt>
                <c:pt idx="3">
                  <c:v>0.34156243083420001</c:v>
                </c:pt>
              </c:numCache>
            </c:numRef>
          </c:val>
          <c:extLst>
            <c:ext xmlns:c16="http://schemas.microsoft.com/office/drawing/2014/chart" uri="{C3380CC4-5D6E-409C-BE32-E72D297353CC}">
              <c16:uniqueId val="{00000003-4C4D-4C33-8AB0-CC12BC6F6206}"/>
            </c:ext>
          </c:extLst>
        </c:ser>
        <c:ser>
          <c:idx val="0"/>
          <c:order val="2"/>
          <c:tx>
            <c:strRef>
              <c:f>Sheet1!$A$16</c:f>
              <c:strCache>
                <c:ptCount val="1"/>
                <c:pt idx="0">
                  <c:v>Magazines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Fitness signal</c:v>
                </c:pt>
                <c:pt idx="1">
                  <c:v>Confidence</c:v>
                </c:pt>
                <c:pt idx="2">
                  <c:v>Financial strength</c:v>
                </c:pt>
                <c:pt idx="3">
                  <c:v>Quality</c:v>
                </c:pt>
              </c:strCache>
            </c:strRef>
          </c:cat>
          <c:val>
            <c:numRef>
              <c:f>Sheet1!$B$16:$E$16</c:f>
              <c:numCache>
                <c:formatCode>0%</c:formatCode>
                <c:ptCount val="4"/>
                <c:pt idx="0">
                  <c:v>0.38048328886606669</c:v>
                </c:pt>
                <c:pt idx="1">
                  <c:v>0.44635110006340001</c:v>
                </c:pt>
                <c:pt idx="2">
                  <c:v>0.31970236860869999</c:v>
                </c:pt>
                <c:pt idx="3">
                  <c:v>0.37539639792609997</c:v>
                </c:pt>
              </c:numCache>
            </c:numRef>
          </c:val>
          <c:extLst>
            <c:ext xmlns:c16="http://schemas.microsoft.com/office/drawing/2014/chart" uri="{C3380CC4-5D6E-409C-BE32-E72D297353CC}">
              <c16:uniqueId val="{00000001-CB6C-43EB-AA8C-79C8FEBB5055}"/>
            </c:ext>
          </c:extLst>
        </c:ser>
        <c:ser>
          <c:idx val="1"/>
          <c:order val="3"/>
          <c:tx>
            <c:strRef>
              <c:f>Sheet1!$A$17</c:f>
              <c:strCache>
                <c:ptCount val="1"/>
                <c:pt idx="0">
                  <c:v>Radio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Fitness signal</c:v>
                </c:pt>
                <c:pt idx="1">
                  <c:v>Confidence</c:v>
                </c:pt>
                <c:pt idx="2">
                  <c:v>Financial strength</c:v>
                </c:pt>
                <c:pt idx="3">
                  <c:v>Quality</c:v>
                </c:pt>
              </c:strCache>
            </c:strRef>
          </c:cat>
          <c:val>
            <c:numRef>
              <c:f>Sheet1!$B$17:$E$17</c:f>
              <c:numCache>
                <c:formatCode>0%</c:formatCode>
                <c:ptCount val="4"/>
                <c:pt idx="0">
                  <c:v>0.3936014453428</c:v>
                </c:pt>
                <c:pt idx="1">
                  <c:v>0.48715475018990001</c:v>
                </c:pt>
                <c:pt idx="2">
                  <c:v>0.32320850079149999</c:v>
                </c:pt>
                <c:pt idx="3">
                  <c:v>0.37044108504699996</c:v>
                </c:pt>
              </c:numCache>
            </c:numRef>
          </c:val>
          <c:extLst>
            <c:ext xmlns:c16="http://schemas.microsoft.com/office/drawing/2014/chart" uri="{C3380CC4-5D6E-409C-BE32-E72D297353CC}">
              <c16:uniqueId val="{00000002-CB6C-43EB-AA8C-79C8FEBB5055}"/>
            </c:ext>
          </c:extLst>
        </c:ser>
        <c:ser>
          <c:idx val="4"/>
          <c:order val="4"/>
          <c:tx>
            <c:strRef>
              <c:f>Sheet1!$A$18</c:f>
              <c:strCache>
                <c:ptCount val="1"/>
                <c:pt idx="0">
                  <c:v>Social media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Fitness signal</c:v>
                </c:pt>
                <c:pt idx="1">
                  <c:v>Confidence</c:v>
                </c:pt>
                <c:pt idx="2">
                  <c:v>Financial strength</c:v>
                </c:pt>
                <c:pt idx="3">
                  <c:v>Quality</c:v>
                </c:pt>
              </c:strCache>
            </c:strRef>
          </c:cat>
          <c:val>
            <c:numRef>
              <c:f>Sheet1!$B$18:$E$18</c:f>
              <c:numCache>
                <c:formatCode>0%</c:formatCode>
                <c:ptCount val="4"/>
                <c:pt idx="0">
                  <c:v>0.26868080365700003</c:v>
                </c:pt>
                <c:pt idx="1">
                  <c:v>0.40244620471609999</c:v>
                </c:pt>
                <c:pt idx="2">
                  <c:v>0.2117023112361</c:v>
                </c:pt>
                <c:pt idx="3">
                  <c:v>0.1918938950188</c:v>
                </c:pt>
              </c:numCache>
            </c:numRef>
          </c:val>
          <c:extLst>
            <c:ext xmlns:c16="http://schemas.microsoft.com/office/drawing/2014/chart" uri="{C3380CC4-5D6E-409C-BE32-E72D297353CC}">
              <c16:uniqueId val="{00000001-9BC7-4E3D-9B3A-891F2D8690C8}"/>
            </c:ext>
          </c:extLst>
        </c:ser>
        <c:ser>
          <c:idx val="5"/>
          <c:order val="5"/>
          <c:tx>
            <c:strRef>
              <c:f>Sheet1!$A$19</c:f>
              <c:strCache>
                <c:ptCount val="1"/>
                <c:pt idx="0">
                  <c:v>Video sharing sites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Fitness signal</c:v>
                </c:pt>
                <c:pt idx="1">
                  <c:v>Confidence</c:v>
                </c:pt>
                <c:pt idx="2">
                  <c:v>Financial strength</c:v>
                </c:pt>
                <c:pt idx="3">
                  <c:v>Quality</c:v>
                </c:pt>
              </c:strCache>
            </c:strRef>
          </c:cat>
          <c:val>
            <c:numRef>
              <c:f>Sheet1!$B$19:$E$19</c:f>
              <c:numCache>
                <c:formatCode>0%</c:formatCode>
                <c:ptCount val="4"/>
                <c:pt idx="0">
                  <c:v>0.28162665817393334</c:v>
                </c:pt>
                <c:pt idx="1">
                  <c:v>0.42282252038350004</c:v>
                </c:pt>
                <c:pt idx="2">
                  <c:v>0.20273925078249999</c:v>
                </c:pt>
                <c:pt idx="3">
                  <c:v>0.21931820335579999</c:v>
                </c:pt>
              </c:numCache>
            </c:numRef>
          </c:val>
          <c:extLst>
            <c:ext xmlns:c16="http://schemas.microsoft.com/office/drawing/2014/chart" uri="{C3380CC4-5D6E-409C-BE32-E72D297353CC}">
              <c16:uniqueId val="{00000002-9BC7-4E3D-9B3A-891F2D8690C8}"/>
            </c:ext>
          </c:extLst>
        </c:ser>
        <c:dLbls>
          <c:showLegendKey val="0"/>
          <c:showVal val="0"/>
          <c:showCatName val="0"/>
          <c:showSerName val="0"/>
          <c:showPercent val="0"/>
          <c:showBubbleSize val="0"/>
        </c:dLbls>
        <c:gapWidth val="219"/>
        <c:overlap val="-27"/>
        <c:axId val="251027176"/>
        <c:axId val="251024880"/>
      </c:barChart>
      <c:catAx>
        <c:axId val="25102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4880"/>
        <c:crosses val="autoZero"/>
        <c:auto val="1"/>
        <c:lblAlgn val="ctr"/>
        <c:lblOffset val="100"/>
        <c:noMultiLvlLbl val="0"/>
      </c:catAx>
      <c:valAx>
        <c:axId val="251024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7176"/>
        <c:crosses val="autoZero"/>
        <c:crossBetween val="between"/>
      </c:valAx>
      <c:spPr>
        <a:noFill/>
        <a:ln>
          <a:noFill/>
        </a:ln>
        <a:effectLst/>
      </c:spPr>
    </c:plotArea>
    <c:legend>
      <c:legendPos val="r"/>
      <c:layout>
        <c:manualLayout>
          <c:xMode val="edge"/>
          <c:yMode val="edge"/>
          <c:x val="0.8503687782103293"/>
          <c:y val="0.33374356528698323"/>
          <c:w val="0.14027403498662191"/>
          <c:h val="0.35885593024277784"/>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866375659132226E-2"/>
          <c:y val="0.13088096720404849"/>
          <c:w val="0.74874074942385294"/>
          <c:h val="0.70641648637923016"/>
        </c:manualLayout>
      </c:layout>
      <c:barChart>
        <c:barDir val="col"/>
        <c:grouping val="clustered"/>
        <c:varyColors val="0"/>
        <c:ser>
          <c:idx val="2"/>
          <c:order val="0"/>
          <c:tx>
            <c:strRef>
              <c:f>Sheet1!$A$14</c:f>
              <c:strCache>
                <c:ptCount val="1"/>
                <c:pt idx="0">
                  <c:v>TV</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Social signal</c:v>
                </c:pt>
                <c:pt idx="1">
                  <c:v>Well known</c:v>
                </c:pt>
                <c:pt idx="2">
                  <c:v>Popularity</c:v>
                </c:pt>
                <c:pt idx="3">
                  <c:v>Success</c:v>
                </c:pt>
              </c:strCache>
            </c:strRef>
          </c:cat>
          <c:val>
            <c:numRef>
              <c:f>Sheet1!$B$14:$E$14</c:f>
              <c:numCache>
                <c:formatCode>0%</c:formatCode>
                <c:ptCount val="4"/>
                <c:pt idx="0">
                  <c:v>0.48624996291253336</c:v>
                </c:pt>
                <c:pt idx="1">
                  <c:v>0.52452625487619997</c:v>
                </c:pt>
                <c:pt idx="2">
                  <c:v>0.50099938090419993</c:v>
                </c:pt>
                <c:pt idx="3">
                  <c:v>0.43322425295720002</c:v>
                </c:pt>
              </c:numCache>
            </c:numRef>
          </c:val>
          <c:extLst>
            <c:ext xmlns:c16="http://schemas.microsoft.com/office/drawing/2014/chart" uri="{C3380CC4-5D6E-409C-BE32-E72D297353CC}">
              <c16:uniqueId val="{00000002-4C4D-4C33-8AB0-CC12BC6F6206}"/>
            </c:ext>
          </c:extLst>
        </c:ser>
        <c:ser>
          <c:idx val="3"/>
          <c:order val="1"/>
          <c:tx>
            <c:strRef>
              <c:f>Sheet1!$A$15</c:f>
              <c:strCache>
                <c:ptCount val="1"/>
                <c:pt idx="0">
                  <c:v>Newspapers</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Social signal</c:v>
                </c:pt>
                <c:pt idx="1">
                  <c:v>Well known</c:v>
                </c:pt>
                <c:pt idx="2">
                  <c:v>Popularity</c:v>
                </c:pt>
                <c:pt idx="3">
                  <c:v>Success</c:v>
                </c:pt>
              </c:strCache>
            </c:strRef>
          </c:cat>
          <c:val>
            <c:numRef>
              <c:f>Sheet1!$B$15:$E$15</c:f>
              <c:numCache>
                <c:formatCode>0%</c:formatCode>
                <c:ptCount val="4"/>
                <c:pt idx="0">
                  <c:v>0.40047053186476672</c:v>
                </c:pt>
                <c:pt idx="1">
                  <c:v>0.43836331525010003</c:v>
                </c:pt>
                <c:pt idx="2">
                  <c:v>0.39386753227060001</c:v>
                </c:pt>
                <c:pt idx="3">
                  <c:v>0.36918074807360002</c:v>
                </c:pt>
              </c:numCache>
            </c:numRef>
          </c:val>
          <c:extLst>
            <c:ext xmlns:c16="http://schemas.microsoft.com/office/drawing/2014/chart" uri="{C3380CC4-5D6E-409C-BE32-E72D297353CC}">
              <c16:uniqueId val="{00000003-4C4D-4C33-8AB0-CC12BC6F6206}"/>
            </c:ext>
          </c:extLst>
        </c:ser>
        <c:ser>
          <c:idx val="0"/>
          <c:order val="2"/>
          <c:tx>
            <c:strRef>
              <c:f>Sheet1!$A$16</c:f>
              <c:strCache>
                <c:ptCount val="1"/>
                <c:pt idx="0">
                  <c:v>Magazines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Social signal</c:v>
                </c:pt>
                <c:pt idx="1">
                  <c:v>Well known</c:v>
                </c:pt>
                <c:pt idx="2">
                  <c:v>Popularity</c:v>
                </c:pt>
                <c:pt idx="3">
                  <c:v>Success</c:v>
                </c:pt>
              </c:strCache>
            </c:strRef>
          </c:cat>
          <c:val>
            <c:numRef>
              <c:f>Sheet1!$B$16:$E$16</c:f>
              <c:numCache>
                <c:formatCode>0%</c:formatCode>
                <c:ptCount val="4"/>
                <c:pt idx="0">
                  <c:v>0.41727042591866664</c:v>
                </c:pt>
                <c:pt idx="1">
                  <c:v>0.43875461529070003</c:v>
                </c:pt>
                <c:pt idx="2">
                  <c:v>0.4068315320334</c:v>
                </c:pt>
                <c:pt idx="3">
                  <c:v>0.40622513043189995</c:v>
                </c:pt>
              </c:numCache>
            </c:numRef>
          </c:val>
          <c:extLst>
            <c:ext xmlns:c16="http://schemas.microsoft.com/office/drawing/2014/chart" uri="{C3380CC4-5D6E-409C-BE32-E72D297353CC}">
              <c16:uniqueId val="{00000000-7A36-42CA-AE96-6B2E49F2B7F2}"/>
            </c:ext>
          </c:extLst>
        </c:ser>
        <c:ser>
          <c:idx val="1"/>
          <c:order val="3"/>
          <c:tx>
            <c:strRef>
              <c:f>Sheet1!$A$17</c:f>
              <c:strCache>
                <c:ptCount val="1"/>
                <c:pt idx="0">
                  <c:v>Radio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Social signal</c:v>
                </c:pt>
                <c:pt idx="1">
                  <c:v>Well known</c:v>
                </c:pt>
                <c:pt idx="2">
                  <c:v>Popularity</c:v>
                </c:pt>
                <c:pt idx="3">
                  <c:v>Success</c:v>
                </c:pt>
              </c:strCache>
            </c:strRef>
          </c:cat>
          <c:val>
            <c:numRef>
              <c:f>Sheet1!$B$17:$E$17</c:f>
              <c:numCache>
                <c:formatCode>0%</c:formatCode>
                <c:ptCount val="4"/>
                <c:pt idx="0">
                  <c:v>0.41474368744676671</c:v>
                </c:pt>
                <c:pt idx="1">
                  <c:v>0.47533286023460003</c:v>
                </c:pt>
                <c:pt idx="2">
                  <c:v>0.39060770073430001</c:v>
                </c:pt>
                <c:pt idx="3">
                  <c:v>0.37829050137140002</c:v>
                </c:pt>
              </c:numCache>
            </c:numRef>
          </c:val>
          <c:extLst>
            <c:ext xmlns:c16="http://schemas.microsoft.com/office/drawing/2014/chart" uri="{C3380CC4-5D6E-409C-BE32-E72D297353CC}">
              <c16:uniqueId val="{00000001-4C4D-4C33-8AB0-CC12BC6F6206}"/>
            </c:ext>
          </c:extLst>
        </c:ser>
        <c:ser>
          <c:idx val="4"/>
          <c:order val="4"/>
          <c:tx>
            <c:strRef>
              <c:f>Sheet1!$A$18</c:f>
              <c:strCache>
                <c:ptCount val="1"/>
                <c:pt idx="0">
                  <c:v>Social media</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Social signal</c:v>
                </c:pt>
                <c:pt idx="1">
                  <c:v>Well known</c:v>
                </c:pt>
                <c:pt idx="2">
                  <c:v>Popularity</c:v>
                </c:pt>
                <c:pt idx="3">
                  <c:v>Success</c:v>
                </c:pt>
              </c:strCache>
            </c:strRef>
          </c:cat>
          <c:val>
            <c:numRef>
              <c:f>Sheet1!$B$18:$E$18</c:f>
              <c:numCache>
                <c:formatCode>0%</c:formatCode>
                <c:ptCount val="4"/>
                <c:pt idx="0">
                  <c:v>0.32130409926459996</c:v>
                </c:pt>
                <c:pt idx="1">
                  <c:v>0.40121314863999996</c:v>
                </c:pt>
                <c:pt idx="2">
                  <c:v>0.23898157960510003</c:v>
                </c:pt>
                <c:pt idx="3">
                  <c:v>0.32371756954870001</c:v>
                </c:pt>
              </c:numCache>
            </c:numRef>
          </c:val>
          <c:extLst>
            <c:ext xmlns:c16="http://schemas.microsoft.com/office/drawing/2014/chart" uri="{C3380CC4-5D6E-409C-BE32-E72D297353CC}">
              <c16:uniqueId val="{00000000-092E-4FC5-B77F-890A66A6E163}"/>
            </c:ext>
          </c:extLst>
        </c:ser>
        <c:ser>
          <c:idx val="5"/>
          <c:order val="5"/>
          <c:tx>
            <c:strRef>
              <c:f>Sheet1!$A$19</c:f>
              <c:strCache>
                <c:ptCount val="1"/>
                <c:pt idx="0">
                  <c:v>Video sharing sites</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Sheet1!$B$13:$E$13</c:f>
              <c:strCache>
                <c:ptCount val="4"/>
                <c:pt idx="0">
                  <c:v>Social signal</c:v>
                </c:pt>
                <c:pt idx="1">
                  <c:v>Well known</c:v>
                </c:pt>
                <c:pt idx="2">
                  <c:v>Popularity</c:v>
                </c:pt>
                <c:pt idx="3">
                  <c:v>Success</c:v>
                </c:pt>
              </c:strCache>
            </c:strRef>
          </c:cat>
          <c:val>
            <c:numRef>
              <c:f>Sheet1!$B$19:$E$19</c:f>
              <c:numCache>
                <c:formatCode>0%</c:formatCode>
                <c:ptCount val="4"/>
                <c:pt idx="0">
                  <c:v>0.32781507082406663</c:v>
                </c:pt>
                <c:pt idx="1">
                  <c:v>0.38438171138159999</c:v>
                </c:pt>
                <c:pt idx="2">
                  <c:v>0.291405328445</c:v>
                </c:pt>
                <c:pt idx="3">
                  <c:v>0.30765817264559997</c:v>
                </c:pt>
              </c:numCache>
            </c:numRef>
          </c:val>
          <c:extLst>
            <c:ext xmlns:c16="http://schemas.microsoft.com/office/drawing/2014/chart" uri="{C3380CC4-5D6E-409C-BE32-E72D297353CC}">
              <c16:uniqueId val="{00000001-092E-4FC5-B77F-890A66A6E163}"/>
            </c:ext>
          </c:extLst>
        </c:ser>
        <c:dLbls>
          <c:showLegendKey val="0"/>
          <c:showVal val="0"/>
          <c:showCatName val="0"/>
          <c:showSerName val="0"/>
          <c:showPercent val="0"/>
          <c:showBubbleSize val="0"/>
        </c:dLbls>
        <c:gapWidth val="219"/>
        <c:overlap val="-27"/>
        <c:axId val="251027176"/>
        <c:axId val="251024880"/>
      </c:barChart>
      <c:catAx>
        <c:axId val="25102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4880"/>
        <c:crosses val="autoZero"/>
        <c:auto val="1"/>
        <c:lblAlgn val="ctr"/>
        <c:lblOffset val="100"/>
        <c:noMultiLvlLbl val="0"/>
      </c:catAx>
      <c:valAx>
        <c:axId val="251024880"/>
        <c:scaling>
          <c:orientation val="minMax"/>
          <c:max val="0.70000000000000007"/>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7176"/>
        <c:crosses val="autoZero"/>
        <c:crossBetween val="between"/>
      </c:valAx>
      <c:spPr>
        <a:noFill/>
        <a:ln>
          <a:noFill/>
        </a:ln>
        <a:effectLst/>
      </c:spPr>
    </c:plotArea>
    <c:legend>
      <c:legendPos val="r"/>
      <c:layout>
        <c:manualLayout>
          <c:xMode val="edge"/>
          <c:yMode val="edge"/>
          <c:x val="0.8536624056118568"/>
          <c:y val="0.28399671847079366"/>
          <c:w val="0.13878515979668726"/>
          <c:h val="0.35116769216494509"/>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866375659132226E-2"/>
          <c:y val="0.13088096720404849"/>
          <c:w val="0.88917225959915691"/>
          <c:h val="0.70641648637923016"/>
        </c:manualLayout>
      </c:layout>
      <c:barChart>
        <c:barDir val="col"/>
        <c:grouping val="clustered"/>
        <c:varyColors val="0"/>
        <c:ser>
          <c:idx val="0"/>
          <c:order val="0"/>
          <c:tx>
            <c:strRef>
              <c:f>Sheet1!$A$10</c:f>
              <c:strCache>
                <c:ptCount val="1"/>
                <c:pt idx="0">
                  <c:v>Trust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TV</c:v>
                </c:pt>
                <c:pt idx="1">
                  <c:v>Newspapers</c:v>
                </c:pt>
                <c:pt idx="2">
                  <c:v>Magazines</c:v>
                </c:pt>
                <c:pt idx="3">
                  <c:v>Radio</c:v>
                </c:pt>
                <c:pt idx="4">
                  <c:v>Social media</c:v>
                </c:pt>
                <c:pt idx="5">
                  <c:v>Video sharing sites</c:v>
                </c:pt>
              </c:strCache>
            </c:strRef>
          </c:cat>
          <c:val>
            <c:numRef>
              <c:f>Sheet1!$B$10:$G$10</c:f>
              <c:numCache>
                <c:formatCode>0%</c:formatCode>
                <c:ptCount val="6"/>
                <c:pt idx="0">
                  <c:v>0.30214037849019998</c:v>
                </c:pt>
                <c:pt idx="1">
                  <c:v>0.25558463545409998</c:v>
                </c:pt>
                <c:pt idx="2">
                  <c:v>0.2907185900864</c:v>
                </c:pt>
                <c:pt idx="3">
                  <c:v>0.28174257243709999</c:v>
                </c:pt>
                <c:pt idx="4">
                  <c:v>0.2037025632692</c:v>
                </c:pt>
                <c:pt idx="5">
                  <c:v>0.19191444634100002</c:v>
                </c:pt>
              </c:numCache>
            </c:numRef>
          </c:val>
          <c:extLst>
            <c:ext xmlns:c16="http://schemas.microsoft.com/office/drawing/2014/chart" uri="{C3380CC4-5D6E-409C-BE32-E72D297353CC}">
              <c16:uniqueId val="{00000000-7A36-42CA-AE96-6B2E49F2B7F2}"/>
            </c:ext>
          </c:extLst>
        </c:ser>
        <c:dLbls>
          <c:showLegendKey val="0"/>
          <c:showVal val="0"/>
          <c:showCatName val="0"/>
          <c:showSerName val="0"/>
          <c:showPercent val="0"/>
          <c:showBubbleSize val="0"/>
        </c:dLbls>
        <c:gapWidth val="219"/>
        <c:overlap val="-27"/>
        <c:axId val="251027176"/>
        <c:axId val="251024880"/>
      </c:barChart>
      <c:catAx>
        <c:axId val="25102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4880"/>
        <c:crosses val="autoZero"/>
        <c:auto val="1"/>
        <c:lblAlgn val="ctr"/>
        <c:lblOffset val="100"/>
        <c:noMultiLvlLbl val="0"/>
      </c:catAx>
      <c:valAx>
        <c:axId val="2510248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251027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0866388964085695E-2"/>
          <c:y val="6.6881842348094514E-4"/>
          <c:w val="0.93044129767189354"/>
          <c:h val="0.99590745251120627"/>
        </c:manualLayout>
      </c:layout>
      <c:bubbleChart>
        <c:varyColors val="0"/>
        <c:ser>
          <c:idx val="0"/>
          <c:order val="0"/>
          <c:tx>
            <c:strRef>
              <c:f>Sheet1!$A$2</c:f>
              <c:strCache>
                <c:ptCount val="1"/>
                <c:pt idx="0">
                  <c:v>Explicit</c:v>
                </c:pt>
              </c:strCache>
            </c:strRef>
          </c:tx>
          <c:spPr>
            <a:solidFill>
              <a:srgbClr val="E3499B"/>
            </a:solidFill>
            <a:ln>
              <a:noFill/>
            </a:ln>
            <a:effectLst/>
          </c:spPr>
          <c:invertIfNegative val="0"/>
          <c:dPt>
            <c:idx val="0"/>
            <c:invertIfNegative val="0"/>
            <c:bubble3D val="0"/>
            <c:spPr>
              <a:solidFill>
                <a:srgbClr val="6BC9C3">
                  <a:lumMod val="75000"/>
                </a:srgbClr>
              </a:solidFill>
              <a:ln>
                <a:noFill/>
              </a:ln>
              <a:effectLst/>
            </c:spPr>
            <c:extLst>
              <c:ext xmlns:c16="http://schemas.microsoft.com/office/drawing/2014/chart" uri="{C3380CC4-5D6E-409C-BE32-E72D297353CC}">
                <c16:uniqueId val="{00000001-1C58-41AA-AB4D-1033E094CA2E}"/>
              </c:ext>
            </c:extLst>
          </c:dPt>
          <c:dPt>
            <c:idx val="4"/>
            <c:invertIfNegative val="0"/>
            <c:bubble3D val="0"/>
            <c:spPr>
              <a:solidFill>
                <a:srgbClr val="E3499B"/>
              </a:solidFill>
              <a:ln>
                <a:noFill/>
              </a:ln>
              <a:effectLst/>
            </c:spPr>
            <c:extLst>
              <c:ext xmlns:c16="http://schemas.microsoft.com/office/drawing/2014/chart" uri="{C3380CC4-5D6E-409C-BE32-E72D297353CC}">
                <c16:uniqueId val="{00000003-1C58-41AA-AB4D-1033E094CA2E}"/>
              </c:ext>
            </c:extLst>
          </c:dPt>
          <c:dLbls>
            <c:dLbl>
              <c:idx val="0"/>
              <c:tx>
                <c:rich>
                  <a:bodyPr/>
                  <a:lstStyle/>
                  <a:p>
                    <a:fld id="{8358C74D-5DEF-44BC-96B6-F81F226988F4}"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1C58-41AA-AB4D-1033E094CA2E}"/>
                </c:ext>
              </c:extLst>
            </c:dLbl>
            <c:dLbl>
              <c:idx val="1"/>
              <c:layout>
                <c:manualLayout>
                  <c:x val="-0.17674334332086672"/>
                  <c:y val="6.8472341621991159E-3"/>
                </c:manualLayout>
              </c:layout>
              <c:tx>
                <c:rich>
                  <a:bodyPr/>
                  <a:lstStyle/>
                  <a:p>
                    <a:fld id="{B7FB47FD-B3EA-4786-B1C2-BD01C176DEC0}"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1C58-41AA-AB4D-1033E094CA2E}"/>
                </c:ext>
              </c:extLst>
            </c:dLbl>
            <c:dLbl>
              <c:idx val="2"/>
              <c:layout>
                <c:manualLayout>
                  <c:x val="-0.15804933585423653"/>
                  <c:y val="6.8472341621991159E-3"/>
                </c:manualLayout>
              </c:layout>
              <c:tx>
                <c:rich>
                  <a:bodyPr/>
                  <a:lstStyle/>
                  <a:p>
                    <a:fld id="{5D8CCE59-9DFE-482E-9BA4-5F745DFB380A}"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5-1C58-41AA-AB4D-1033E094CA2E}"/>
                </c:ext>
              </c:extLst>
            </c:dLbl>
            <c:dLbl>
              <c:idx val="3"/>
              <c:layout>
                <c:manualLayout>
                  <c:x val="-0.10536622390282435"/>
                  <c:y val="0"/>
                </c:manualLayout>
              </c:layout>
              <c:tx>
                <c:rich>
                  <a:bodyPr/>
                  <a:lstStyle/>
                  <a:p>
                    <a:fld id="{3B6D4BC0-74B0-40CC-A799-6A365063DBBC}"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1C58-41AA-AB4D-1033E094CA2E}"/>
                </c:ext>
              </c:extLst>
            </c:dLbl>
            <c:dLbl>
              <c:idx val="4"/>
              <c:layout>
                <c:manualLayout>
                  <c:x val="-0.1801422537693449"/>
                  <c:y val="1.3694468324398232E-2"/>
                </c:manualLayout>
              </c:layout>
              <c:tx>
                <c:rich>
                  <a:bodyPr/>
                  <a:lstStyle/>
                  <a:p>
                    <a:fld id="{3749B1F2-D5DE-4E15-96D7-23CBBD3E4AC0}" type="CELLRANGE">
                      <a:rPr lang="en-US"/>
                      <a:pPr/>
                      <a:t>[CELLRANGE]</a:t>
                    </a:fld>
                    <a:endParaRPr lang="en-GB"/>
                  </a:p>
                </c:rich>
              </c:tx>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1C58-41AA-AB4D-1033E094CA2E}"/>
                </c:ext>
              </c:extLst>
            </c:dLbl>
            <c:dLbl>
              <c:idx val="5"/>
              <c:layout>
                <c:manualLayout>
                  <c:x val="-2.1243190302988796E-2"/>
                  <c:y val="-3.4234822930254991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Arial" panose="020B0604020202020204" pitchFamily="34" charset="0"/>
                        <a:ea typeface="+mn-ea"/>
                        <a:cs typeface="+mn-cs"/>
                      </a:defRPr>
                    </a:pPr>
                    <a:fld id="{CEF8D31A-88D8-4AE4-B778-693A61C7A8BD}" type="CELLRANGE">
                      <a:rPr lang="en-US"/>
                      <a:pPr>
                        <a:defRPr sz="1400">
                          <a:latin typeface="Arial" panose="020B0604020202020204" pitchFamily="34" charset="0"/>
                        </a:defRPr>
                      </a:pPr>
                      <a:t>[CELLRANGE]</a:t>
                    </a:fld>
                    <a:endParaRPr lang="en-GB"/>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solidFill>
                      <a:latin typeface="Arial" panose="020B0604020202020204"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layout>
                    <c:manualLayout>
                      <c:w val="0.24212138579734491"/>
                      <c:h val="0.10976116362005181"/>
                    </c:manualLayout>
                  </c15:layout>
                  <c15:dlblFieldTable/>
                  <c15:showDataLabelsRange val="1"/>
                </c:ext>
                <c:ext xmlns:c16="http://schemas.microsoft.com/office/drawing/2014/chart" uri="{C3380CC4-5D6E-409C-BE32-E72D297353CC}">
                  <c16:uniqueId val="{00000007-1C58-41AA-AB4D-1033E094CA2E}"/>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Arial" panose="020B0604020202020204" pitchFamily="34" charset="0"/>
                    <a:ea typeface="+mn-ea"/>
                    <a:cs typeface="+mn-cs"/>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6350" cap="flat" cmpd="sng" algn="ctr">
                      <a:noFill/>
                      <a:prstDash val="solid"/>
                      <a:round/>
                    </a:ln>
                    <a:effectLst/>
                  </c:spPr>
                </c15:leaderLines>
              </c:ext>
            </c:extLst>
          </c:dLbls>
          <c:xVal>
            <c:numRef>
              <c:f>Sheet1!$B$1:$G$1</c:f>
              <c:numCache>
                <c:formatCode>0%</c:formatCode>
                <c:ptCount val="6"/>
                <c:pt idx="0">
                  <c:v>0.1424</c:v>
                </c:pt>
                <c:pt idx="1">
                  <c:v>0.09</c:v>
                </c:pt>
                <c:pt idx="2">
                  <c:v>5.5033333333333344E-2</c:v>
                </c:pt>
                <c:pt idx="3">
                  <c:v>0.12670000000000001</c:v>
                </c:pt>
                <c:pt idx="4">
                  <c:v>2.6733333333333331E-2</c:v>
                </c:pt>
                <c:pt idx="5">
                  <c:v>-0.1</c:v>
                </c:pt>
              </c:numCache>
            </c:numRef>
          </c:xVal>
          <c:yVal>
            <c:numRef>
              <c:f>Sheet1!$B$2:$G$2</c:f>
              <c:numCache>
                <c:formatCode>0%</c:formatCode>
                <c:ptCount val="6"/>
                <c:pt idx="0">
                  <c:v>0.82000000000000006</c:v>
                </c:pt>
                <c:pt idx="1">
                  <c:v>0.55833333333333335</c:v>
                </c:pt>
                <c:pt idx="2">
                  <c:v>0.70833333333333326</c:v>
                </c:pt>
                <c:pt idx="3">
                  <c:v>0.78333333333333321</c:v>
                </c:pt>
                <c:pt idx="4">
                  <c:v>0.43833333333333335</c:v>
                </c:pt>
                <c:pt idx="5">
                  <c:v>0.52</c:v>
                </c:pt>
              </c:numCache>
            </c:numRef>
          </c:yVal>
          <c:bubbleSize>
            <c:numLit>
              <c:formatCode>General</c:formatCode>
              <c:ptCount val="6"/>
              <c:pt idx="0">
                <c:v>1</c:v>
              </c:pt>
              <c:pt idx="1">
                <c:v>1</c:v>
              </c:pt>
              <c:pt idx="2">
                <c:v>1</c:v>
              </c:pt>
              <c:pt idx="3">
                <c:v>1</c:v>
              </c:pt>
              <c:pt idx="4">
                <c:v>1</c:v>
              </c:pt>
              <c:pt idx="5">
                <c:v>1</c:v>
              </c:pt>
            </c:numLit>
          </c:bubbleSize>
          <c:bubble3D val="0"/>
          <c:extLst>
            <c:ext xmlns:c15="http://schemas.microsoft.com/office/drawing/2012/chart" uri="{02D57815-91ED-43cb-92C2-25804820EDAC}">
              <c15:datalabelsRange>
                <c15:f>Sheet1!$B$3:$G$3</c15:f>
                <c15:dlblRangeCache>
                  <c:ptCount val="6"/>
                  <c:pt idx="0">
                    <c:v>TV</c:v>
                  </c:pt>
                  <c:pt idx="1">
                    <c:v>Newsbrands</c:v>
                  </c:pt>
                  <c:pt idx="2">
                    <c:v>Magazines</c:v>
                  </c:pt>
                  <c:pt idx="3">
                    <c:v>Radio</c:v>
                  </c:pt>
                  <c:pt idx="4">
                    <c:v>Social media</c:v>
                  </c:pt>
                  <c:pt idx="5">
                    <c:v>Video sharing sites</c:v>
                  </c:pt>
                </c15:dlblRangeCache>
              </c15:datalabelsRange>
            </c:ext>
            <c:ext xmlns:c16="http://schemas.microsoft.com/office/drawing/2014/chart" uri="{C3380CC4-5D6E-409C-BE32-E72D297353CC}">
              <c16:uniqueId val="{00000008-1C58-41AA-AB4D-1033E094CA2E}"/>
            </c:ext>
          </c:extLst>
        </c:ser>
        <c:dLbls>
          <c:showLegendKey val="0"/>
          <c:showVal val="0"/>
          <c:showCatName val="0"/>
          <c:showSerName val="0"/>
          <c:showPercent val="0"/>
          <c:showBubbleSize val="0"/>
        </c:dLbls>
        <c:bubbleScale val="18"/>
        <c:showNegBubbles val="0"/>
        <c:axId val="305412352"/>
        <c:axId val="306089632"/>
      </c:bubbleChart>
      <c:valAx>
        <c:axId val="305412352"/>
        <c:scaling>
          <c:orientation val="minMax"/>
          <c:max val="0.24000000000000002"/>
          <c:min val="-0.12000000000000001"/>
        </c:scaling>
        <c:delete val="1"/>
        <c:axPos val="b"/>
        <c:numFmt formatCode="0%" sourceLinked="0"/>
        <c:majorTickMark val="out"/>
        <c:minorTickMark val="none"/>
        <c:tickLblPos val="nextTo"/>
        <c:crossAx val="306089632"/>
        <c:crossesAt val="0"/>
        <c:crossBetween val="midCat"/>
        <c:majorUnit val="2.0000000000000004E-2"/>
      </c:valAx>
      <c:valAx>
        <c:axId val="306089632"/>
        <c:scaling>
          <c:orientation val="minMax"/>
          <c:max val="1"/>
          <c:min val="0"/>
        </c:scaling>
        <c:delete val="1"/>
        <c:axPos val="l"/>
        <c:majorGridlines>
          <c:spPr>
            <a:ln w="6350" cap="flat" cmpd="sng" algn="ctr">
              <a:noFill/>
              <a:prstDash val="solid"/>
              <a:round/>
            </a:ln>
            <a:effectLst/>
          </c:spPr>
        </c:majorGridlines>
        <c:numFmt formatCode="0%" sourceLinked="0"/>
        <c:majorTickMark val="out"/>
        <c:minorTickMark val="none"/>
        <c:tickLblPos val="nextTo"/>
        <c:crossAx val="305412352"/>
        <c:crossesAt val="5.000000000000001E-2"/>
        <c:crossBetween val="midCat"/>
      </c:valAx>
      <c:spPr>
        <a:noFill/>
        <a:ln>
          <a:noFill/>
        </a:ln>
        <a:effectLst/>
      </c:spPr>
    </c:plotArea>
    <c:plotVisOnly val="1"/>
    <c:dispBlanksAs val="gap"/>
    <c:showDLblsOverMax val="0"/>
  </c:chart>
  <c:spPr>
    <a:noFill/>
    <a:ln w="6350" cap="flat" cmpd="sng" algn="ctr">
      <a:noFill/>
      <a:prstDash val="solid"/>
      <a:miter lim="800000"/>
    </a:ln>
    <a:effectLst/>
  </c:spPr>
  <c:txPr>
    <a:bodyPr/>
    <a:lstStyle/>
    <a:p>
      <a:pPr>
        <a:defRPr sz="1600">
          <a:latin typeface="+mj-lt"/>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118">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3">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1017FA-76D9-4EEF-AA03-C233B271FF97}" type="datetimeFigureOut">
              <a:rPr lang="en-GB" smtClean="0"/>
              <a:t>23/09/2020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3FBC9E-7B29-44B3-80BF-F4A5181F1934}" type="slidenum">
              <a:rPr lang="en-GB" smtClean="0"/>
              <a:t>‹#›</a:t>
            </a:fld>
            <a:endParaRPr lang="en-GB"/>
          </a:p>
        </p:txBody>
      </p:sp>
    </p:spTree>
    <p:extLst>
      <p:ext uri="{BB962C8B-B14F-4D97-AF65-F5344CB8AC3E}">
        <p14:creationId xmlns:p14="http://schemas.microsoft.com/office/powerpoint/2010/main" val="42224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charts from Thinkbox’s 2020 study ‘Signalling Success’.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Calibri" panose="020F0502020204030204" pitchFamily="34" charset="0"/>
              </a:rPr>
              <a:t>The study is the first-known UK research dedicated to the behavioural science principle of ‘signalling’, which has been widely discussed by academics and behavioural scientists. The theory suggests that the perceived cost and scale of an advertising campaign translates to improved brand attributes.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endParaRPr>
          </a:p>
          <a:p>
            <a:pPr algn="just"/>
            <a:r>
              <a:rPr lang="en-GB" sz="1800" dirty="0">
                <a:effectLst/>
                <a:latin typeface="Calibri" panose="020F0502020204030204" pitchFamily="34" charset="0"/>
                <a:ea typeface="Calibri" panose="020F0502020204030204" pitchFamily="34" charset="0"/>
              </a:rPr>
              <a:t>The research methodology took the form of an experimental design, inspired by US academic research from Duke and Stanford universities. Each respondent was presented with a description of a fictionalised brand in one of four product categories alongside a brief outline of its launch advertising campaign. The respondent was then asked to answer a series of perception statements in relation to this brand, based solely on its description and proposed launch campaign.</a:t>
            </a:r>
            <a:endParaRPr lang="en-GB" sz="1800" dirty="0">
              <a:effectLst/>
              <a:latin typeface="Arial" panose="020B0604020202020204" pitchFamily="34" charset="0"/>
              <a:ea typeface="Calibri" panose="020F0502020204030204" pitchFamily="34" charset="0"/>
            </a:endParaRPr>
          </a:p>
          <a:p>
            <a:pPr algn="just"/>
            <a:r>
              <a:rPr lang="en-GB" sz="1800" dirty="0">
                <a:effectLst/>
                <a:latin typeface="Calibri" panose="020F0502020204030204" pitchFamily="34" charset="0"/>
                <a:ea typeface="Calibri" panose="020F0502020204030204" pitchFamily="34" charset="0"/>
              </a:rPr>
              <a:t> </a:t>
            </a:r>
            <a:endParaRPr lang="en-GB" sz="1800" dirty="0">
              <a:effectLst/>
              <a:latin typeface="Arial" panose="020B0604020202020204" pitchFamily="34" charset="0"/>
              <a:ea typeface="Calibri" panose="020F0502020204030204" pitchFamily="34" charset="0"/>
            </a:endParaRPr>
          </a:p>
          <a:p>
            <a:pPr algn="just"/>
            <a:r>
              <a:rPr lang="en-GB" sz="1800" dirty="0">
                <a:effectLst/>
                <a:latin typeface="Calibri" panose="020F0502020204030204" pitchFamily="34" charset="0"/>
                <a:ea typeface="Calibri" panose="020F0502020204030204" pitchFamily="34" charset="0"/>
              </a:rPr>
              <a:t>In each case, all information was identical except for the medium being used in the campaign. This allowed isolation of the ‘signalling effect’ of the media channel used, as all other variables were identical for each respondent. </a:t>
            </a:r>
            <a:endParaRPr lang="en-GB"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1</a:t>
            </a:fld>
            <a:endParaRPr lang="en-GB"/>
          </a:p>
        </p:txBody>
      </p:sp>
    </p:spTree>
    <p:extLst>
      <p:ext uri="{BB962C8B-B14F-4D97-AF65-F5344CB8AC3E}">
        <p14:creationId xmlns:p14="http://schemas.microsoft.com/office/powerpoint/2010/main" val="853742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very strong ‘fitness’, ‘social’ and trust signals for older audiences. </a:t>
            </a:r>
          </a:p>
          <a:p>
            <a:endParaRPr lang="en-GB" dirty="0"/>
          </a:p>
          <a:p>
            <a:r>
              <a:rPr lang="en-GB" dirty="0"/>
              <a:t>Statements asked within the study were split into three groups </a:t>
            </a:r>
            <a:r>
              <a:rPr lang="en-GB" sz="1200" dirty="0">
                <a:effectLst/>
                <a:latin typeface="Calibri" panose="020F0502020204030204" pitchFamily="34" charset="0"/>
                <a:ea typeface="Calibri" panose="020F0502020204030204" pitchFamily="34" charset="0"/>
              </a:rPr>
              <a:t>based on the type of signal communicated:</a:t>
            </a:r>
          </a:p>
          <a:p>
            <a:endParaRPr lang="en-GB" sz="1200" dirty="0">
              <a:effectLst/>
              <a:latin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‘Fitness’ signals</a:t>
            </a:r>
            <a:r>
              <a:rPr lang="en-GB" sz="12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‘Social’ signals</a:t>
            </a:r>
            <a:r>
              <a:rPr lang="en-GB" sz="1200" dirty="0">
                <a:effectLst/>
                <a:latin typeface="Calibri" panose="020F0502020204030204" pitchFamily="34" charset="0"/>
                <a:ea typeface="Calibri" panose="020F0502020204030204" pitchFamily="34" charset="0"/>
              </a:rPr>
              <a:t> cover the brand’s perceived fame, popularity and success.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Trust </a:t>
            </a:r>
            <a:r>
              <a:rPr lang="en-GB" sz="12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2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10</a:t>
            </a:fld>
            <a:endParaRPr lang="en-GB"/>
          </a:p>
        </p:txBody>
      </p:sp>
    </p:spTree>
    <p:extLst>
      <p:ext uri="{BB962C8B-B14F-4D97-AF65-F5344CB8AC3E}">
        <p14:creationId xmlns:p14="http://schemas.microsoft.com/office/powerpoint/2010/main" val="8640685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the strongest ‘fitness’, ‘social’ and trust signals for online retail brands. </a:t>
            </a:r>
          </a:p>
          <a:p>
            <a:endParaRPr lang="en-GB" dirty="0"/>
          </a:p>
          <a:p>
            <a:r>
              <a:rPr lang="en-GB" dirty="0"/>
              <a:t>Statements asked within the study were split into three groups </a:t>
            </a:r>
            <a:r>
              <a:rPr lang="en-GB" sz="1200" dirty="0">
                <a:effectLst/>
                <a:latin typeface="Calibri" panose="020F0502020204030204" pitchFamily="34" charset="0"/>
                <a:ea typeface="Calibri" panose="020F0502020204030204" pitchFamily="34" charset="0"/>
              </a:rPr>
              <a:t>based on the type of signal communicated:</a:t>
            </a:r>
          </a:p>
          <a:p>
            <a:endParaRPr lang="en-GB" sz="1200" dirty="0">
              <a:effectLst/>
              <a:latin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‘Fitness’ signals</a:t>
            </a:r>
            <a:r>
              <a:rPr lang="en-GB" sz="12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‘Social’ signals</a:t>
            </a:r>
            <a:r>
              <a:rPr lang="en-GB" sz="1200" dirty="0">
                <a:effectLst/>
                <a:latin typeface="Calibri" panose="020F0502020204030204" pitchFamily="34" charset="0"/>
                <a:ea typeface="Calibri" panose="020F0502020204030204" pitchFamily="34" charset="0"/>
              </a:rPr>
              <a:t> cover the brand’s perceived fame, popularity and success.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Trust </a:t>
            </a:r>
            <a:r>
              <a:rPr lang="en-GB" sz="12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2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11</a:t>
            </a:fld>
            <a:endParaRPr lang="en-GB"/>
          </a:p>
        </p:txBody>
      </p:sp>
    </p:spTree>
    <p:extLst>
      <p:ext uri="{BB962C8B-B14F-4D97-AF65-F5344CB8AC3E}">
        <p14:creationId xmlns:p14="http://schemas.microsoft.com/office/powerpoint/2010/main" val="832096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very strong ‘fitness’, ‘social’ and trust signals for FMCG brands. </a:t>
            </a:r>
          </a:p>
          <a:p>
            <a:endParaRPr lang="en-GB" dirty="0"/>
          </a:p>
          <a:p>
            <a:r>
              <a:rPr lang="en-GB" dirty="0"/>
              <a:t>Statements asked within the study were split into three groups </a:t>
            </a:r>
            <a:r>
              <a:rPr lang="en-GB" sz="1200" dirty="0">
                <a:effectLst/>
                <a:latin typeface="Calibri" panose="020F0502020204030204" pitchFamily="34" charset="0"/>
                <a:ea typeface="Calibri" panose="020F0502020204030204" pitchFamily="34" charset="0"/>
              </a:rPr>
              <a:t>based on the type of signal communicated:</a:t>
            </a:r>
          </a:p>
          <a:p>
            <a:endParaRPr lang="en-GB" sz="1200" dirty="0">
              <a:effectLst/>
              <a:latin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‘Fitness’ signals</a:t>
            </a:r>
            <a:r>
              <a:rPr lang="en-GB" sz="12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‘Social’ signals</a:t>
            </a:r>
            <a:r>
              <a:rPr lang="en-GB" sz="1200" dirty="0">
                <a:effectLst/>
                <a:latin typeface="Calibri" panose="020F0502020204030204" pitchFamily="34" charset="0"/>
                <a:ea typeface="Calibri" panose="020F0502020204030204" pitchFamily="34" charset="0"/>
              </a:rPr>
              <a:t> cover the brand’s perceived fame, popularity and success.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Trust </a:t>
            </a:r>
            <a:r>
              <a:rPr lang="en-GB" sz="12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2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12</a:t>
            </a:fld>
            <a:endParaRPr lang="en-GB"/>
          </a:p>
        </p:txBody>
      </p:sp>
    </p:spTree>
    <p:extLst>
      <p:ext uri="{BB962C8B-B14F-4D97-AF65-F5344CB8AC3E}">
        <p14:creationId xmlns:p14="http://schemas.microsoft.com/office/powerpoint/2010/main" val="2773501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the strongest ‘fitness’, ‘social’ and trust signals for mobile phone network brands. </a:t>
            </a:r>
          </a:p>
          <a:p>
            <a:endParaRPr lang="en-GB" dirty="0"/>
          </a:p>
          <a:p>
            <a:r>
              <a:rPr lang="en-GB" dirty="0"/>
              <a:t>Statements asked within the study were split into three groups </a:t>
            </a:r>
            <a:r>
              <a:rPr lang="en-GB" sz="1200" dirty="0">
                <a:effectLst/>
                <a:latin typeface="Calibri" panose="020F0502020204030204" pitchFamily="34" charset="0"/>
                <a:ea typeface="Calibri" panose="020F0502020204030204" pitchFamily="34" charset="0"/>
              </a:rPr>
              <a:t>based on the type of signal communicated:</a:t>
            </a:r>
          </a:p>
          <a:p>
            <a:endParaRPr lang="en-GB" sz="1200" dirty="0">
              <a:effectLst/>
              <a:latin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‘Fitness’ signals</a:t>
            </a:r>
            <a:r>
              <a:rPr lang="en-GB" sz="12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‘Social’ signals</a:t>
            </a:r>
            <a:r>
              <a:rPr lang="en-GB" sz="1200" dirty="0">
                <a:effectLst/>
                <a:latin typeface="Calibri" panose="020F0502020204030204" pitchFamily="34" charset="0"/>
                <a:ea typeface="Calibri" panose="020F0502020204030204" pitchFamily="34" charset="0"/>
              </a:rPr>
              <a:t> cover the brand’s perceived fame, popularity and success.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Trust </a:t>
            </a:r>
            <a:r>
              <a:rPr lang="en-GB" sz="12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2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13</a:t>
            </a:fld>
            <a:endParaRPr lang="en-GB"/>
          </a:p>
        </p:txBody>
      </p:sp>
    </p:spTree>
    <p:extLst>
      <p:ext uri="{BB962C8B-B14F-4D97-AF65-F5344CB8AC3E}">
        <p14:creationId xmlns:p14="http://schemas.microsoft.com/office/powerpoint/2010/main" val="379452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the strongest ‘fitness’, ‘social’ and trust signals for home insurance brands. </a:t>
            </a:r>
          </a:p>
          <a:p>
            <a:endParaRPr lang="en-GB" dirty="0"/>
          </a:p>
          <a:p>
            <a:r>
              <a:rPr lang="en-GB" dirty="0"/>
              <a:t>Statements asked within the study were split into three groups </a:t>
            </a:r>
            <a:r>
              <a:rPr lang="en-GB" sz="1200" dirty="0">
                <a:effectLst/>
                <a:latin typeface="Calibri" panose="020F0502020204030204" pitchFamily="34" charset="0"/>
                <a:ea typeface="Calibri" panose="020F0502020204030204" pitchFamily="34" charset="0"/>
              </a:rPr>
              <a:t>based on the type of signal communicated:</a:t>
            </a:r>
          </a:p>
          <a:p>
            <a:endParaRPr lang="en-GB" sz="1200" dirty="0">
              <a:effectLst/>
              <a:latin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‘Fitness’ signals</a:t>
            </a:r>
            <a:r>
              <a:rPr lang="en-GB" sz="12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‘Social’ signals</a:t>
            </a:r>
            <a:r>
              <a:rPr lang="en-GB" sz="1200" dirty="0">
                <a:effectLst/>
                <a:latin typeface="Calibri" panose="020F0502020204030204" pitchFamily="34" charset="0"/>
                <a:ea typeface="Calibri" panose="020F0502020204030204" pitchFamily="34" charset="0"/>
              </a:rPr>
              <a:t> cover the brand’s perceived fame, popularity and success.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Trust </a:t>
            </a:r>
            <a:r>
              <a:rPr lang="en-GB" sz="12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2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14</a:t>
            </a:fld>
            <a:endParaRPr lang="en-GB"/>
          </a:p>
        </p:txBody>
      </p:sp>
    </p:spTree>
    <p:extLst>
      <p:ext uri="{BB962C8B-B14F-4D97-AF65-F5344CB8AC3E}">
        <p14:creationId xmlns:p14="http://schemas.microsoft.com/office/powerpoint/2010/main" val="3192610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the strongest ‘fitness’, ‘social’ and trust signals.</a:t>
            </a:r>
          </a:p>
          <a:p>
            <a:endParaRPr lang="en-GB" dirty="0"/>
          </a:p>
          <a:p>
            <a:r>
              <a:rPr lang="en-GB" dirty="0"/>
              <a:t>Statements asked within the study were split into three groups </a:t>
            </a:r>
            <a:r>
              <a:rPr lang="en-GB" sz="1800" dirty="0">
                <a:effectLst/>
                <a:latin typeface="Calibri" panose="020F0502020204030204" pitchFamily="34" charset="0"/>
                <a:ea typeface="Calibri" panose="020F0502020204030204" pitchFamily="34" charset="0"/>
              </a:rPr>
              <a:t>based on the type of signal communicated:</a:t>
            </a:r>
          </a:p>
          <a:p>
            <a:endParaRPr lang="en-GB" sz="1800" dirty="0">
              <a:effectLst/>
              <a:latin typeface="Calibri" panose="020F0502020204030204" pitchFamily="34" charset="0"/>
            </a:endParaRPr>
          </a:p>
          <a:p>
            <a:pPr marL="342900" lvl="0" indent="-342900" algn="jus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rPr>
              <a:t>‘Fitness’ signals</a:t>
            </a:r>
            <a:r>
              <a:rPr lang="en-GB" sz="18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8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rPr>
              <a:t>‘Social’ signals</a:t>
            </a:r>
            <a:r>
              <a:rPr lang="en-GB" sz="1800" dirty="0">
                <a:effectLst/>
                <a:latin typeface="Calibri" panose="020F0502020204030204" pitchFamily="34" charset="0"/>
                <a:ea typeface="Calibri" panose="020F0502020204030204" pitchFamily="34" charset="0"/>
              </a:rPr>
              <a:t> cover the brand’s perceived fame, popularity and success. </a:t>
            </a:r>
            <a:endParaRPr lang="en-GB" sz="18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800" i="1" dirty="0">
                <a:effectLst/>
                <a:latin typeface="Calibri" panose="020F0502020204030204" pitchFamily="34" charset="0"/>
                <a:ea typeface="Calibri" panose="020F0502020204030204" pitchFamily="34" charset="0"/>
              </a:rPr>
              <a:t>Trust </a:t>
            </a:r>
            <a:r>
              <a:rPr lang="en-GB" sz="18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8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8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800" dirty="0">
              <a:effectLst/>
              <a:latin typeface="Arial" panose="020B0604020202020204" pitchFamily="34" charset="0"/>
              <a:ea typeface="Calibri" panose="020F0502020204030204" pitchFamily="34"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2</a:t>
            </a:fld>
            <a:endParaRPr lang="en-GB"/>
          </a:p>
        </p:txBody>
      </p:sp>
    </p:spTree>
    <p:extLst>
      <p:ext uri="{BB962C8B-B14F-4D97-AF65-F5344CB8AC3E}">
        <p14:creationId xmlns:p14="http://schemas.microsoft.com/office/powerpoint/2010/main" val="2285619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800" b="0" dirty="0">
                <a:effectLst/>
                <a:latin typeface="Calibri" panose="020F0502020204030204" pitchFamily="34" charset="0"/>
                <a:ea typeface="Calibri" panose="020F0502020204030204" pitchFamily="34" charset="0"/>
              </a:rPr>
              <a:t>When participants were told that the ad campaign would run on TV, their perception scores for ‘fitness’  and ‘social’ signals were significantly higher than average. </a:t>
            </a:r>
            <a:endParaRPr lang="en-GB" sz="1800" b="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6A3FBC9E-7B29-44B3-80BF-F4A5181F1934}" type="slidenum">
              <a:rPr lang="en-GB" smtClean="0"/>
              <a:t>3</a:t>
            </a:fld>
            <a:endParaRPr lang="en-GB"/>
          </a:p>
        </p:txBody>
      </p:sp>
    </p:spTree>
    <p:extLst>
      <p:ext uri="{BB962C8B-B14F-4D97-AF65-F5344CB8AC3E}">
        <p14:creationId xmlns:p14="http://schemas.microsoft.com/office/powerpoint/2010/main" val="1575636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800" b="1" dirty="0">
                <a:effectLst/>
                <a:latin typeface="Calibri" panose="020F0502020204030204" pitchFamily="34" charset="0"/>
                <a:ea typeface="Calibri" panose="020F0502020204030204" pitchFamily="34" charset="0"/>
              </a:rPr>
              <a:t>When participants were told that the ad campaign would run on TV, their perception scores for ‘fitness’ signals were significantly higher than average. </a:t>
            </a:r>
            <a:endParaRPr lang="en-GB" sz="1800" dirty="0">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50% of respondents rated brands that advertised on TV as financially strong. The next best performing advertising channels at signalling financial strength were newspapers, magazines and radio, all at 32%.  </a:t>
            </a:r>
            <a:endParaRPr lang="en-GB" sz="1800" dirty="0">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Brands advertising on video sharing sites and social media consistently scored below average in ‘fitness’ signals. Only 19% perceived brands advertising on social media as ‘high quality’. This compared with video sharing sites at 22% and the top performing medium, TV, at 43%.</a:t>
            </a:r>
            <a:endParaRPr lang="en-GB" sz="18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3FBC9E-7B29-44B3-80BF-F4A5181F193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005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800" b="1" dirty="0">
                <a:effectLst/>
                <a:latin typeface="Calibri" panose="020F0502020204030204" pitchFamily="34" charset="0"/>
                <a:ea typeface="Calibri" panose="020F0502020204030204" pitchFamily="34" charset="0"/>
              </a:rPr>
              <a:t>TV advertising helps brands to be perceived as well known, popular and successful.</a:t>
            </a:r>
            <a:endParaRPr lang="en-GB" sz="1800" dirty="0">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43% rated brands advertising on TV as being successful, slightly ahead of magazines at 41%. Social media and video sharing sites are least likely to signal brand success at 32% and 31% respectively. </a:t>
            </a:r>
            <a:endParaRPr lang="en-GB" sz="1800" dirty="0">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TV, magazine and press advertising all help signal brand popularity. 50% of respondents rated TV advertising as demonstrating that lots of people were buying the brand, compared with 24% for social media and 29% for video sharing sites.</a:t>
            </a:r>
            <a:endParaRPr lang="en-GB" sz="18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5</a:t>
            </a:fld>
            <a:endParaRPr lang="en-GB"/>
          </a:p>
        </p:txBody>
      </p:sp>
    </p:spTree>
    <p:extLst>
      <p:ext uri="{BB962C8B-B14F-4D97-AF65-F5344CB8AC3E}">
        <p14:creationId xmlns:p14="http://schemas.microsoft.com/office/powerpoint/2010/main" val="1319250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800" b="1" dirty="0">
                <a:effectLst/>
                <a:latin typeface="Calibri" panose="020F0502020204030204" pitchFamily="34" charset="0"/>
                <a:ea typeface="Calibri" panose="020F0502020204030204" pitchFamily="34" charset="0"/>
              </a:rPr>
              <a:t>Brands advertising on TV, magazines and radio are perceived as most trusted to deliver on promises made.</a:t>
            </a:r>
            <a:endParaRPr lang="en-GB" sz="1800" dirty="0">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30% rated brands advertising on TV as trusted to deliver on promises made, making TV the most trustworthy medium, just ahead of magazines (29%) and radio (28%).</a:t>
            </a:r>
            <a:endParaRPr lang="en-GB" sz="1800" dirty="0">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en-GB" sz="1800" dirty="0">
                <a:effectLst/>
                <a:latin typeface="Calibri" panose="020F0502020204030204" pitchFamily="34" charset="0"/>
                <a:ea typeface="Calibri" panose="020F0502020204030204" pitchFamily="34" charset="0"/>
              </a:rPr>
              <a:t>Advertising on video sharing sites was least likely to deliver brand trust at 19%.</a:t>
            </a:r>
            <a:endParaRPr lang="en-GB" sz="18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6</a:t>
            </a:fld>
            <a:endParaRPr lang="en-GB"/>
          </a:p>
        </p:txBody>
      </p:sp>
    </p:spTree>
    <p:extLst>
      <p:ext uri="{BB962C8B-B14F-4D97-AF65-F5344CB8AC3E}">
        <p14:creationId xmlns:p14="http://schemas.microsoft.com/office/powerpoint/2010/main" val="56421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addition to capturing an explicit measure of brand trust, Signalling Success also used implicit research techniques to uncover the ‘emotional trust’ signals delivered by different types of advertising.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Research respondents were shown a series of words in relation to the fictional brand being tested. The explicit agreement/disagreement with the words shown was timed, and the speed of response was used as a measure of implicit brand association. This research technique is commonly used to give a ‘true’ reflection of deeper brand perception.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house51 used a score of four brand associations (see below for detail) to establish the ‘emotional trust’ signals delivered by media channel. </a:t>
            </a:r>
            <a:r>
              <a:rPr lang="en-GB" sz="1800" dirty="0">
                <a:effectLst/>
                <a:latin typeface="Calibri" panose="020F0502020204030204" pitchFamily="34" charset="0"/>
              </a:rPr>
              <a:t>This</a:t>
            </a:r>
            <a:r>
              <a:rPr lang="en-GB" sz="1800" dirty="0">
                <a:effectLst/>
                <a:latin typeface="Calibri" panose="020F0502020204030204" pitchFamily="34" charset="0"/>
                <a:ea typeface="Calibri" panose="020F0502020204030204" pitchFamily="34" charset="0"/>
              </a:rPr>
              <a:t> test demonstrated that the trust in TV and radio was significantly stronger and more automatic than the trust in social media and video sharing sites.  This is important for brands as emotional trust is deeper, and therefore more resilient, than trust based on rational thoughts.  Whilst rational trust can disappear after just one bad brand experience, emotional trust generally weathers the storm. It’s based on an understanding that even though the experience fell short of expectation, brands with high levels of emotional trust will effectively be given a ‘second-chance’ - the negative experience is seen as more of a blip than a dip.</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NB. Trust is a composite of implicit reaction to popular, competent, honest, not cheap, not risky, not unreliable.</a:t>
            </a: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7</a:t>
            </a:fld>
            <a:endParaRPr lang="en-GB"/>
          </a:p>
        </p:txBody>
      </p:sp>
    </p:spTree>
    <p:extLst>
      <p:ext uri="{BB962C8B-B14F-4D97-AF65-F5344CB8AC3E}">
        <p14:creationId xmlns:p14="http://schemas.microsoft.com/office/powerpoint/2010/main" val="2793699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the strongest ‘fitness’, ‘social’ and trust signals for younger audiences. </a:t>
            </a:r>
          </a:p>
          <a:p>
            <a:endParaRPr lang="en-GB" dirty="0"/>
          </a:p>
          <a:p>
            <a:r>
              <a:rPr lang="en-GB" dirty="0"/>
              <a:t>Statements asked within the study were split into three groups </a:t>
            </a:r>
            <a:r>
              <a:rPr lang="en-GB" sz="1200" dirty="0">
                <a:effectLst/>
                <a:latin typeface="Calibri" panose="020F0502020204030204" pitchFamily="34" charset="0"/>
                <a:ea typeface="Calibri" panose="020F0502020204030204" pitchFamily="34" charset="0"/>
              </a:rPr>
              <a:t>based on the type of signal communicated:</a:t>
            </a:r>
          </a:p>
          <a:p>
            <a:endParaRPr lang="en-GB" sz="1200" dirty="0">
              <a:effectLst/>
              <a:latin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‘Fitness’ signals</a:t>
            </a:r>
            <a:r>
              <a:rPr lang="en-GB" sz="12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‘Social’ signals</a:t>
            </a:r>
            <a:r>
              <a:rPr lang="en-GB" sz="1200" dirty="0">
                <a:effectLst/>
                <a:latin typeface="Calibri" panose="020F0502020204030204" pitchFamily="34" charset="0"/>
                <a:ea typeface="Calibri" panose="020F0502020204030204" pitchFamily="34" charset="0"/>
              </a:rPr>
              <a:t> cover the brand’s perceived fame, popularity and success.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Trust </a:t>
            </a:r>
            <a:r>
              <a:rPr lang="en-GB" sz="12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2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8</a:t>
            </a:fld>
            <a:endParaRPr lang="en-GB"/>
          </a:p>
        </p:txBody>
      </p:sp>
    </p:spTree>
    <p:extLst>
      <p:ext uri="{BB962C8B-B14F-4D97-AF65-F5344CB8AC3E}">
        <p14:creationId xmlns:p14="http://schemas.microsoft.com/office/powerpoint/2010/main" val="3302664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Thinkbox’s ‘Signalling Success’ study found that TV advertising drives very strong ‘fitness’, ‘social’ and trust signals for 35-54s.</a:t>
            </a:r>
          </a:p>
          <a:p>
            <a:endParaRPr lang="en-GB" dirty="0"/>
          </a:p>
          <a:p>
            <a:r>
              <a:rPr lang="en-GB" dirty="0"/>
              <a:t>Statements asked within the study were split into three groups </a:t>
            </a:r>
            <a:r>
              <a:rPr lang="en-GB" sz="1200" dirty="0">
                <a:effectLst/>
                <a:latin typeface="Calibri" panose="020F0502020204030204" pitchFamily="34" charset="0"/>
                <a:ea typeface="Calibri" panose="020F0502020204030204" pitchFamily="34" charset="0"/>
              </a:rPr>
              <a:t>based on the type of signal communicated:</a:t>
            </a:r>
          </a:p>
          <a:p>
            <a:endParaRPr lang="en-GB" sz="1200" dirty="0">
              <a:effectLst/>
              <a:latin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‘Fitness’ signals</a:t>
            </a:r>
            <a:r>
              <a:rPr lang="en-GB" sz="1200" dirty="0">
                <a:effectLst/>
                <a:latin typeface="Calibri" panose="020F0502020204030204" pitchFamily="34" charset="0"/>
                <a:ea typeface="Calibri" panose="020F0502020204030204" pitchFamily="34" charset="0"/>
              </a:rPr>
              <a:t> cover the perceived brand quality, financial strength of the company and the company’s confidence in their brand.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‘Social’ signals</a:t>
            </a:r>
            <a:r>
              <a:rPr lang="en-GB" sz="1200" dirty="0">
                <a:effectLst/>
                <a:latin typeface="Calibri" panose="020F0502020204030204" pitchFamily="34" charset="0"/>
                <a:ea typeface="Calibri" panose="020F0502020204030204" pitchFamily="34" charset="0"/>
              </a:rPr>
              <a:t> cover the brand’s perceived fame, popularity and success. </a:t>
            </a:r>
            <a:endParaRPr lang="en-GB" sz="1200" dirty="0">
              <a:effectLst/>
              <a:latin typeface="Arial" panose="020B0604020202020204" pitchFamily="34" charset="0"/>
              <a:ea typeface="Calibri" panose="020F0502020204030204" pitchFamily="34" charset="0"/>
            </a:endParaRPr>
          </a:p>
          <a:p>
            <a:pPr marL="342900" lvl="0" indent="-342900" algn="just">
              <a:buFont typeface="Arial" panose="020B0604020202020204" pitchFamily="34" charset="0"/>
              <a:buChar char="-"/>
            </a:pPr>
            <a:r>
              <a:rPr lang="en-GB" sz="1200" i="1" dirty="0">
                <a:effectLst/>
                <a:latin typeface="Calibri" panose="020F0502020204030204" pitchFamily="34" charset="0"/>
                <a:ea typeface="Calibri" panose="020F0502020204030204" pitchFamily="34" charset="0"/>
              </a:rPr>
              <a:t>Trust </a:t>
            </a:r>
            <a:r>
              <a:rPr lang="en-GB" sz="1200" dirty="0">
                <a:effectLst/>
                <a:latin typeface="Calibri" panose="020F0502020204030204" pitchFamily="34" charset="0"/>
                <a:ea typeface="Calibri" panose="020F0502020204030204" pitchFamily="34" charset="0"/>
              </a:rPr>
              <a:t>covers the perceived degree to which the brand will deliver against the promises it makes within its advertising.</a:t>
            </a:r>
          </a:p>
          <a:p>
            <a:pPr marL="342900" lvl="0" indent="-342900" algn="jus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endParaRPr>
          </a:p>
          <a:p>
            <a:pPr marL="0" lvl="0" indent="0" algn="just">
              <a:buFont typeface="Arial" panose="020B0604020202020204" pitchFamily="34" charset="0"/>
              <a:buNone/>
            </a:pPr>
            <a:r>
              <a:rPr lang="en-GB" sz="1200" dirty="0">
                <a:effectLst/>
                <a:latin typeface="Calibri" panose="020F0502020204030204" pitchFamily="34" charset="0"/>
                <a:ea typeface="Calibri" panose="020F0502020204030204" pitchFamily="34" charset="0"/>
              </a:rPr>
              <a:t>The findings in the table above show the % of respondents positively scoring the brand, or agreeing with statements in relation to the brands. The ‘fitness’ and ‘social’ signals are composite averages of the metrics listed above. </a:t>
            </a:r>
            <a:endParaRPr lang="en-GB" sz="12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6A3FBC9E-7B29-44B3-80BF-F4A5181F1934}" type="slidenum">
              <a:rPr lang="en-GB" smtClean="0"/>
              <a:t>9</a:t>
            </a:fld>
            <a:endParaRPr lang="en-GB"/>
          </a:p>
        </p:txBody>
      </p:sp>
    </p:spTree>
    <p:extLst>
      <p:ext uri="{BB962C8B-B14F-4D97-AF65-F5344CB8AC3E}">
        <p14:creationId xmlns:p14="http://schemas.microsoft.com/office/powerpoint/2010/main" val="13277215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dirty="0"/>
              <a:t>Click icon to add picture</a:t>
            </a:r>
            <a:endParaRPr lang="en-GB" dirty="0"/>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E5F90B-4EFD-4F87-8571-C292E52EB0A8}" type="slidenum">
              <a:rPr lang="en-GB" smtClean="0"/>
              <a:t>‹#›</a:t>
            </a:fld>
            <a:endParaRPr lang="en-GB" dirty="0"/>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838505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r>
              <a:rPr lang="en-US" dirty="0"/>
              <a:t>Click icon to add picture</a:t>
            </a:r>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r>
              <a:rPr lang="en-US" dirty="0"/>
              <a:t>Click icon to add picture</a:t>
            </a:r>
            <a:endParaRPr lang="en-GB" dirty="0"/>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r>
              <a:rPr lang="en-US" dirty="0"/>
              <a:t>Click icon to add picture</a:t>
            </a:r>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153466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r>
              <a:rPr lang="en-US" dirty="0"/>
              <a:t>Click icon to add picture</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976148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5442018"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r>
              <a:rPr lang="en-US" dirty="0"/>
              <a:t>Click icon to add picture</a:t>
            </a:r>
            <a:endParaRPr lang="en-GB" dirty="0"/>
          </a:p>
        </p:txBody>
      </p:sp>
      <p:cxnSp>
        <p:nvCxnSpPr>
          <p:cNvPr id="10" name="Straight Connector 9"/>
          <p:cNvCxnSpPr/>
          <p:nvPr/>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r>
              <a:rPr lang="en-US" dirty="0"/>
              <a:t>Click icon to add picture</a:t>
            </a:r>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19923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7117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r>
              <a:rPr lang="en-US" dirty="0"/>
              <a:t>Click icon to add picture</a:t>
            </a:r>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r>
              <a:rPr lang="en-US" dirty="0"/>
              <a:t>Click icon to add picture</a:t>
            </a:r>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r>
              <a:rPr lang="en-US" dirty="0"/>
              <a:t>Click icon to add picture</a:t>
            </a:r>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2081983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r>
              <a:rPr lang="en-US" dirty="0"/>
              <a:t>Click icon to add picture</a:t>
            </a:r>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867090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1848286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2020890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28500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11" name="Straight Connector 10"/>
          <p:cNvCxnSpPr/>
          <p:nvPr/>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0166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E5F90B-4EFD-4F87-8571-C292E52EB0A8}" type="slidenum">
              <a:rPr lang="en-GB" smtClean="0"/>
              <a:t>‹#›</a:t>
            </a:fld>
            <a:endParaRPr lang="en-GB" dirty="0"/>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262032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dirty="0"/>
              <a:t>Click icon to add picture</a:t>
            </a:r>
            <a:endParaRPr lang="en-GB" dirty="0"/>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E5F90B-4EFD-4F87-8571-C292E52EB0A8}" type="slidenum">
              <a:rPr lang="en-GB" smtClean="0"/>
              <a:t>‹#›</a:t>
            </a:fld>
            <a:endParaRPr lang="en-GB" dirty="0"/>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506607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r>
              <a:rPr lang="en-US" dirty="0"/>
              <a:t>Click icon to add picture</a:t>
            </a:r>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r>
              <a:rPr lang="en-US" dirty="0"/>
              <a:t>Click icon to add picture</a:t>
            </a:r>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r>
              <a:rPr lang="en-US" dirty="0"/>
              <a:t>Click icon to add picture</a:t>
            </a:r>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r>
              <a:rPr lang="en-US" dirty="0"/>
              <a:t>Click icon to add picture</a:t>
            </a:r>
            <a:endParaRPr lang="en-GB" dirty="0"/>
          </a:p>
        </p:txBody>
      </p:sp>
      <p:sp>
        <p:nvSpPr>
          <p:cNvPr id="2" name="Date Placeholder 1"/>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E5F90B-4EFD-4F87-8571-C292E52EB0A8}" type="slidenum">
              <a:rPr lang="en-GB" smtClean="0"/>
              <a:t>‹#›</a:t>
            </a:fld>
            <a:endParaRPr lang="en-GB" dirty="0"/>
          </a:p>
        </p:txBody>
      </p:sp>
    </p:spTree>
    <p:custDataLst>
      <p:tags r:id="rId1"/>
    </p:custDataLst>
    <p:extLst>
      <p:ext uri="{BB962C8B-B14F-4D97-AF65-F5344CB8AC3E}">
        <p14:creationId xmlns:p14="http://schemas.microsoft.com/office/powerpoint/2010/main" val="413105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79E5F90B-4EFD-4F87-8571-C292E52EB0A8}" type="slidenum">
              <a:rPr lang="en-GB" smtClean="0"/>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r>
              <a:rPr lang="en-US" dirty="0"/>
              <a:t>Click icon to add media</a:t>
            </a:r>
            <a:endParaRPr lang="en-GB" dirty="0"/>
          </a:p>
        </p:txBody>
      </p:sp>
    </p:spTree>
    <p:custDataLst>
      <p:tags r:id="rId1"/>
    </p:custDataLst>
    <p:extLst>
      <p:ext uri="{BB962C8B-B14F-4D97-AF65-F5344CB8AC3E}">
        <p14:creationId xmlns:p14="http://schemas.microsoft.com/office/powerpoint/2010/main" val="118168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r>
              <a:rPr lang="en-US" dirty="0"/>
              <a:t>Click icon to add picture</a:t>
            </a:r>
            <a:endParaRPr lang="en-GB" dirty="0"/>
          </a:p>
        </p:txBody>
      </p:sp>
      <p:sp>
        <p:nvSpPr>
          <p:cNvPr id="8" name="Freeform 8"/>
          <p:cNvSpPr>
            <a:spLocks/>
          </p:cNvSpPr>
          <p:nvPr/>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spTree>
    <p:custDataLst>
      <p:tags r:id="rId1"/>
    </p:custDataLst>
    <p:extLst>
      <p:ext uri="{BB962C8B-B14F-4D97-AF65-F5344CB8AC3E}">
        <p14:creationId xmlns:p14="http://schemas.microsoft.com/office/powerpoint/2010/main" val="2585753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2" y="5168188"/>
            <a:ext cx="2858127" cy="357149"/>
          </a:xfrm>
        </p:spPr>
        <p:txBody>
          <a:bodyPr/>
          <a:lstStyle>
            <a:lvl1pPr>
              <a:defRPr>
                <a:solidFill>
                  <a:schemeClr val="bg2"/>
                </a:solidFill>
              </a:defRPr>
            </a:lvl1pPr>
            <a:lvl2pPr marL="0" indent="0">
              <a:buNone/>
              <a:defRPr/>
            </a:lvl2pPr>
          </a:lstStyle>
          <a:p>
            <a:pPr lvl="0"/>
            <a:r>
              <a:rPr lang="en-US"/>
              <a:t>Edit Master text styles</a:t>
            </a:r>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r>
              <a:rPr lang="en-US" dirty="0"/>
              <a:t>Click icon to add picture</a:t>
            </a:r>
            <a:endParaRPr lang="en-GB" dirty="0"/>
          </a:p>
        </p:txBody>
      </p:sp>
      <p:sp>
        <p:nvSpPr>
          <p:cNvPr id="9" name="Freeform 8"/>
          <p:cNvSpPr>
            <a:spLocks/>
          </p:cNvSpPr>
          <p:nvPr/>
        </p:nvSpPr>
        <p:spPr bwMode="auto">
          <a:xfrm>
            <a:off x="463293" y="5047097"/>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dirty="0"/>
          </a:p>
        </p:txBody>
      </p:sp>
    </p:spTree>
    <p:custDataLst>
      <p:tags r:id="rId1"/>
    </p:custDataLst>
    <p:extLst>
      <p:ext uri="{BB962C8B-B14F-4D97-AF65-F5344CB8AC3E}">
        <p14:creationId xmlns:p14="http://schemas.microsoft.com/office/powerpoint/2010/main" val="2834797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3579192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110173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r>
              <a:rPr lang="en-US" dirty="0"/>
              <a:t>Click icon to add picture</a:t>
            </a:r>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3717955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ress cuttings">
    <p:spTree>
      <p:nvGrpSpPr>
        <p:cNvPr id="1" name=""/>
        <p:cNvGrpSpPr/>
        <p:nvPr/>
      </p:nvGrpSpPr>
      <p:grpSpPr>
        <a:xfrm>
          <a:off x="0" y="0"/>
          <a:ext cx="0" cy="0"/>
          <a:chOff x="0" y="0"/>
          <a:chExt cx="0" cy="0"/>
        </a:xfrm>
      </p:grpSpPr>
      <p:sp>
        <p:nvSpPr>
          <p:cNvPr id="8" name="Rectangle 7"/>
          <p:cNvSpPr/>
          <p:nvPr/>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1822479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9E5F90B-4EFD-4F87-8571-C292E52EB0A8}" type="slidenum">
              <a:rPr lang="en-GB" smtClean="0"/>
              <a:t>‹#›</a:t>
            </a:fld>
            <a:endParaRPr lang="en-GB" dirty="0"/>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436994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r>
              <a:rPr lang="en-US" dirty="0"/>
              <a:t>Click icon to add picture</a:t>
            </a:r>
            <a:endParaRPr lang="en-GB" dirty="0"/>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a:t>Click to edit Master title style</a:t>
            </a:r>
            <a:endParaRPr lang="en-GB" dirty="0"/>
          </a:p>
        </p:txBody>
      </p:sp>
      <p:sp>
        <p:nvSpPr>
          <p:cNvPr id="4" name="Date Placeholder 3"/>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9E5F90B-4EFD-4F87-8571-C292E52EB0A8}" type="slidenum">
              <a:rPr lang="en-GB" smtClean="0"/>
              <a:t>‹#›</a:t>
            </a:fld>
            <a:endParaRPr lang="en-GB" dirty="0"/>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a:t>Edit Master text styles</a:t>
            </a:r>
          </a:p>
        </p:txBody>
      </p:sp>
    </p:spTree>
    <p:custDataLst>
      <p:tags r:id="rId1"/>
    </p:custDataLst>
    <p:extLst>
      <p:ext uri="{BB962C8B-B14F-4D97-AF65-F5344CB8AC3E}">
        <p14:creationId xmlns:p14="http://schemas.microsoft.com/office/powerpoint/2010/main" val="3424161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a:t>Edit Master text styles</a:t>
            </a:r>
          </a:p>
        </p:txBody>
      </p:sp>
    </p:spTree>
    <p:custDataLst>
      <p:tags r:id="rId1"/>
    </p:custDataLst>
    <p:extLst>
      <p:ext uri="{BB962C8B-B14F-4D97-AF65-F5344CB8AC3E}">
        <p14:creationId xmlns:p14="http://schemas.microsoft.com/office/powerpoint/2010/main" val="45167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8" name="Straight Connector 7"/>
          <p:cNvCxnSpPr/>
          <p:nvPr/>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2204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cxnSp>
        <p:nvCxnSpPr>
          <p:cNvPr id="8" name="Straight Connector 7"/>
          <p:cNvCxnSpPr/>
          <p:nvPr/>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704690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65153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2227985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r>
              <a:rPr lang="en-US" dirty="0"/>
              <a:t>Click icon to add picture</a:t>
            </a:r>
            <a:endParaRPr lang="en-GB" dirty="0"/>
          </a:p>
        </p:txBody>
      </p:sp>
      <p:cxnSp>
        <p:nvCxnSpPr>
          <p:cNvPr id="10" name="Straight Connector 9"/>
          <p:cNvCxnSpPr/>
          <p:nvPr/>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a:t>Edit Master text styles</a:t>
            </a:r>
          </a:p>
        </p:txBody>
      </p:sp>
    </p:spTree>
    <p:custDataLst>
      <p:tags r:id="rId1"/>
    </p:custDataLst>
    <p:extLst>
      <p:ext uri="{BB962C8B-B14F-4D97-AF65-F5344CB8AC3E}">
        <p14:creationId xmlns:p14="http://schemas.microsoft.com/office/powerpoint/2010/main" val="301236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0" name="Straight Connector 9"/>
          <p:cNvCxnSpPr/>
          <p:nvPr/>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3" name="Straight Connector 12"/>
          <p:cNvCxnSpPr/>
          <p:nvPr/>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22" name="Straight Connector 21"/>
          <p:cNvCxnSpPr/>
          <p:nvPr/>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r>
              <a:rPr lang="en-US" dirty="0"/>
              <a:t>Click icon to add picture</a:t>
            </a:r>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r>
              <a:rPr lang="en-US" dirty="0"/>
              <a:t>Click icon to add picture</a:t>
            </a:r>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r>
              <a:rPr lang="en-US" dirty="0"/>
              <a:t>Click icon to add picture</a:t>
            </a:r>
            <a:endParaRPr lang="en-GB" dirty="0"/>
          </a:p>
        </p:txBody>
      </p:sp>
    </p:spTree>
    <p:custDataLst>
      <p:tags r:id="rId1"/>
    </p:custDataLst>
    <p:extLst>
      <p:ext uri="{BB962C8B-B14F-4D97-AF65-F5344CB8AC3E}">
        <p14:creationId xmlns:p14="http://schemas.microsoft.com/office/powerpoint/2010/main" val="52039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23/09/2020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0" name="Straight Connector 9"/>
          <p:cNvCxnSpPr/>
          <p:nvPr/>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13" name="Straight Connector 12"/>
          <p:cNvCxnSpPr/>
          <p:nvPr/>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cxnSp>
        <p:nvCxnSpPr>
          <p:cNvPr id="22" name="Straight Connector 21"/>
          <p:cNvCxnSpPr/>
          <p:nvPr/>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r>
              <a:rPr lang="en-US" dirty="0"/>
              <a:t>Click icon to add picture</a:t>
            </a:r>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r>
              <a:rPr lang="en-US" dirty="0"/>
              <a:t>Click icon to add picture</a:t>
            </a:r>
            <a:endParaRPr lang="en-GB" dirty="0"/>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r>
              <a:rPr lang="en-US" dirty="0"/>
              <a:t>Click icon to add picture</a:t>
            </a:r>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r>
              <a:rPr lang="en-US" dirty="0"/>
              <a:t>Click icon to add picture</a:t>
            </a:r>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a:t>Edit Master text styles</a:t>
            </a:r>
          </a:p>
          <a:p>
            <a:pPr lvl="1"/>
            <a:r>
              <a:rPr lang="en-US"/>
              <a:t>Second level</a:t>
            </a:r>
          </a:p>
          <a:p>
            <a:pPr lvl="2"/>
            <a:r>
              <a:rPr lang="en-US"/>
              <a:t>Third level</a:t>
            </a:r>
          </a:p>
          <a:p>
            <a:pPr lvl="3"/>
            <a:r>
              <a:rPr lang="en-US"/>
              <a:t>Fourth level</a:t>
            </a:r>
          </a:p>
        </p:txBody>
      </p:sp>
    </p:spTree>
    <p:custDataLst>
      <p:tags r:id="rId1"/>
    </p:custDataLst>
    <p:extLst>
      <p:ext uri="{BB962C8B-B14F-4D97-AF65-F5344CB8AC3E}">
        <p14:creationId xmlns:p14="http://schemas.microsoft.com/office/powerpoint/2010/main" val="1817930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32" cstate="screen">
            <a:extLst>
              <a:ext uri="{28A0092B-C50C-407E-A947-70E740481C1C}">
                <a14:useLocalDpi xmlns:a14="http://schemas.microsoft.com/office/drawing/2010/main"/>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85BD38DE-0542-4FAE-989F-105676356085}" type="datetimeFigureOut">
              <a:rPr lang="en-GB" smtClean="0"/>
              <a:t>23/09/2020</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79E5F90B-4EFD-4F87-8571-C292E52EB0A8}" type="slidenum">
              <a:rPr lang="en-GB" smtClean="0"/>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1"/>
    </p:custDataLst>
    <p:extLst>
      <p:ext uri="{BB962C8B-B14F-4D97-AF65-F5344CB8AC3E}">
        <p14:creationId xmlns:p14="http://schemas.microsoft.com/office/powerpoint/2010/main" val="4279916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colorful bird standing on a table&#10;&#10;Description automatically generated">
            <a:extLst>
              <a:ext uri="{FF2B5EF4-FFF2-40B4-BE49-F238E27FC236}">
                <a16:creationId xmlns:a16="http://schemas.microsoft.com/office/drawing/2014/main" id="{0BEB6441-1E0D-4FB5-B4D7-52C9E020F3D4}"/>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4082" b="4082"/>
          <a:stretch>
            <a:fillRect/>
          </a:stretch>
        </p:blipFill>
        <p:spPr/>
      </p:pic>
      <p:pic>
        <p:nvPicPr>
          <p:cNvPr id="9" name="Picture 8">
            <a:extLst>
              <a:ext uri="{FF2B5EF4-FFF2-40B4-BE49-F238E27FC236}">
                <a16:creationId xmlns:a16="http://schemas.microsoft.com/office/drawing/2014/main" id="{BB832E9C-B45F-4273-8915-C74ABFD90F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36126" y="6047188"/>
            <a:ext cx="1632181" cy="589780"/>
          </a:xfrm>
          <a:prstGeom prst="rect">
            <a:avLst/>
          </a:prstGeom>
        </p:spPr>
      </p:pic>
      <p:sp>
        <p:nvSpPr>
          <p:cNvPr id="13" name="Rectangle 12">
            <a:extLst>
              <a:ext uri="{FF2B5EF4-FFF2-40B4-BE49-F238E27FC236}">
                <a16:creationId xmlns:a16="http://schemas.microsoft.com/office/drawing/2014/main" id="{B9DFF094-6386-4B78-8E2F-7816858CABC7}"/>
              </a:ext>
            </a:extLst>
          </p:cNvPr>
          <p:cNvSpPr/>
          <p:nvPr/>
        </p:nvSpPr>
        <p:spPr>
          <a:xfrm>
            <a:off x="0" y="0"/>
            <a:ext cx="12192000" cy="6858000"/>
          </a:xfrm>
          <a:prstGeom prst="rect">
            <a:avLst/>
          </a:prstGeom>
          <a:gradFill flip="none" rotWithShape="1">
            <a:gsLst>
              <a:gs pos="28000">
                <a:schemeClr val="tx1">
                  <a:alpha val="62000"/>
                </a:schemeClr>
              </a:gs>
              <a:gs pos="49000">
                <a:schemeClr val="bg1">
                  <a:alpha val="0"/>
                  <a:lumMod val="0"/>
                </a:schemeClr>
              </a:gs>
            </a:gsLst>
            <a:lin ang="2400000" scaled="0"/>
            <a:tileRect/>
          </a:gra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4" name="Title 3">
            <a:extLst>
              <a:ext uri="{FF2B5EF4-FFF2-40B4-BE49-F238E27FC236}">
                <a16:creationId xmlns:a16="http://schemas.microsoft.com/office/drawing/2014/main" id="{47FC166D-D56E-4D39-A96C-CCBAD9498169}"/>
              </a:ext>
            </a:extLst>
          </p:cNvPr>
          <p:cNvSpPr>
            <a:spLocks noGrp="1"/>
          </p:cNvSpPr>
          <p:nvPr>
            <p:ph type="ctrTitle"/>
          </p:nvPr>
        </p:nvSpPr>
        <p:spPr>
          <a:xfrm>
            <a:off x="472888" y="664044"/>
            <a:ext cx="5298141" cy="2411176"/>
          </a:xfrm>
        </p:spPr>
        <p:txBody>
          <a:bodyPr/>
          <a:lstStyle/>
          <a:p>
            <a:r>
              <a:rPr lang="en-GB" dirty="0"/>
              <a:t>Signalling Success</a:t>
            </a:r>
          </a:p>
        </p:txBody>
      </p:sp>
    </p:spTree>
    <p:extLst>
      <p:ext uri="{BB962C8B-B14F-4D97-AF65-F5344CB8AC3E}">
        <p14:creationId xmlns:p14="http://schemas.microsoft.com/office/powerpoint/2010/main" val="341005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C0CC-E9E7-4331-A252-F89AA5E77926}"/>
              </a:ext>
            </a:extLst>
          </p:cNvPr>
          <p:cNvSpPr>
            <a:spLocks noGrp="1"/>
          </p:cNvSpPr>
          <p:nvPr>
            <p:ph type="title"/>
          </p:nvPr>
        </p:nvSpPr>
        <p:spPr/>
        <p:txBody>
          <a:bodyPr/>
          <a:lstStyle/>
          <a:p>
            <a:r>
              <a:rPr lang="en-GB" dirty="0"/>
              <a:t>Ad signalling power by media channel – 55+</a:t>
            </a:r>
          </a:p>
        </p:txBody>
      </p:sp>
      <p:sp>
        <p:nvSpPr>
          <p:cNvPr id="3" name="Text Placeholder 2">
            <a:extLst>
              <a:ext uri="{FF2B5EF4-FFF2-40B4-BE49-F238E27FC236}">
                <a16:creationId xmlns:a16="http://schemas.microsoft.com/office/drawing/2014/main" id="{EB9E8256-40F8-4CBB-BE6B-2AB6A066B425}"/>
              </a:ext>
            </a:extLst>
          </p:cNvPr>
          <p:cNvSpPr>
            <a:spLocks noGrp="1"/>
          </p:cNvSpPr>
          <p:nvPr>
            <p:ph type="body" sz="quarter" idx="15"/>
          </p:nvPr>
        </p:nvSpPr>
        <p:spPr/>
        <p:txBody>
          <a:bodyPr/>
          <a:lstStyle/>
          <a:p>
            <a:r>
              <a:rPr lang="en-GB" dirty="0"/>
              <a:t>Source: Signalling Success, 2020, house51/Thinkbox. Base: 55+</a:t>
            </a:r>
          </a:p>
        </p:txBody>
      </p:sp>
      <p:graphicFrame>
        <p:nvGraphicFramePr>
          <p:cNvPr id="4" name="Table 3">
            <a:extLst>
              <a:ext uri="{FF2B5EF4-FFF2-40B4-BE49-F238E27FC236}">
                <a16:creationId xmlns:a16="http://schemas.microsoft.com/office/drawing/2014/main" id="{CCA3BB24-1CA3-4710-9D48-C19E93742A5D}"/>
              </a:ext>
            </a:extLst>
          </p:cNvPr>
          <p:cNvGraphicFramePr>
            <a:graphicFrameLocks noGrp="1"/>
          </p:cNvGraphicFramePr>
          <p:nvPr>
            <p:extLst>
              <p:ext uri="{D42A27DB-BD31-4B8C-83A1-F6EECF244321}">
                <p14:modId xmlns:p14="http://schemas.microsoft.com/office/powerpoint/2010/main" val="1141727910"/>
              </p:ext>
            </p:extLst>
          </p:nvPr>
        </p:nvGraphicFramePr>
        <p:xfrm>
          <a:off x="698498" y="1917065"/>
          <a:ext cx="10693403" cy="2817495"/>
        </p:xfrm>
        <a:graphic>
          <a:graphicData uri="http://schemas.openxmlformats.org/drawingml/2006/table">
            <a:tbl>
              <a:tblPr/>
              <a:tblGrid>
                <a:gridCol w="2071846">
                  <a:extLst>
                    <a:ext uri="{9D8B030D-6E8A-4147-A177-3AD203B41FA5}">
                      <a16:colId xmlns:a16="http://schemas.microsoft.com/office/drawing/2014/main" val="2125061673"/>
                    </a:ext>
                  </a:extLst>
                </a:gridCol>
                <a:gridCol w="1231651">
                  <a:extLst>
                    <a:ext uri="{9D8B030D-6E8A-4147-A177-3AD203B41FA5}">
                      <a16:colId xmlns:a16="http://schemas.microsoft.com/office/drawing/2014/main" val="684498683"/>
                    </a:ext>
                  </a:extLst>
                </a:gridCol>
                <a:gridCol w="1231651">
                  <a:extLst>
                    <a:ext uri="{9D8B030D-6E8A-4147-A177-3AD203B41FA5}">
                      <a16:colId xmlns:a16="http://schemas.microsoft.com/office/drawing/2014/main" val="346845703"/>
                    </a:ext>
                  </a:extLst>
                </a:gridCol>
                <a:gridCol w="1231651">
                  <a:extLst>
                    <a:ext uri="{9D8B030D-6E8A-4147-A177-3AD203B41FA5}">
                      <a16:colId xmlns:a16="http://schemas.microsoft.com/office/drawing/2014/main" val="3693158379"/>
                    </a:ext>
                  </a:extLst>
                </a:gridCol>
                <a:gridCol w="1231651">
                  <a:extLst>
                    <a:ext uri="{9D8B030D-6E8A-4147-A177-3AD203B41FA5}">
                      <a16:colId xmlns:a16="http://schemas.microsoft.com/office/drawing/2014/main" val="2649753297"/>
                    </a:ext>
                  </a:extLst>
                </a:gridCol>
                <a:gridCol w="1231651">
                  <a:extLst>
                    <a:ext uri="{9D8B030D-6E8A-4147-A177-3AD203B41FA5}">
                      <a16:colId xmlns:a16="http://schemas.microsoft.com/office/drawing/2014/main" val="2847734581"/>
                    </a:ext>
                  </a:extLst>
                </a:gridCol>
                <a:gridCol w="1231651">
                  <a:extLst>
                    <a:ext uri="{9D8B030D-6E8A-4147-A177-3AD203B41FA5}">
                      <a16:colId xmlns:a16="http://schemas.microsoft.com/office/drawing/2014/main" val="3855979039"/>
                    </a:ext>
                  </a:extLst>
                </a:gridCol>
                <a:gridCol w="1231651">
                  <a:extLst>
                    <a:ext uri="{9D8B030D-6E8A-4147-A177-3AD203B41FA5}">
                      <a16:colId xmlns:a16="http://schemas.microsoft.com/office/drawing/2014/main" val="77075299"/>
                    </a:ext>
                  </a:extLst>
                </a:gridCol>
              </a:tblGrid>
              <a:tr h="285750">
                <a:tc gridSpan="8">
                  <a:txBody>
                    <a:bodyPr/>
                    <a:lstStyle/>
                    <a:p>
                      <a:pPr algn="ctr" fontAlgn="ctr"/>
                      <a:r>
                        <a:rPr lang="en-GB" sz="1600" b="1" i="0" u="none" strike="noStrike">
                          <a:solidFill>
                            <a:srgbClr val="FFFFFF"/>
                          </a:solidFill>
                          <a:effectLst/>
                          <a:latin typeface="Arial" panose="020B0604020202020204" pitchFamily="34" charset="0"/>
                        </a:rPr>
                        <a:t>Ad signalling power by media channel (% positively scoring / agreeing to statement) - adults 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34816579"/>
                  </a:ext>
                </a:extLst>
              </a:tr>
              <a:tr h="190500">
                <a:tc>
                  <a:txBody>
                    <a:bodyPr/>
                    <a:lstStyle/>
                    <a:p>
                      <a:pPr algn="ctr" fontAlgn="b"/>
                      <a:r>
                        <a:rPr lang="en-GB" sz="1100" b="1" i="0" u="none" strike="noStrike">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189171077"/>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CC7E"/>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BE182"/>
                    </a:solidFill>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DE283"/>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97F6F"/>
                    </a:solidFill>
                  </a:tcPr>
                </a:tc>
                <a:extLst>
                  <a:ext uri="{0D108BD9-81ED-4DB2-BD59-A6C34878D82A}">
                    <a16:rowId xmlns:a16="http://schemas.microsoft.com/office/drawing/2014/main" val="2026204654"/>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8E082"/>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DE81"/>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CDD82"/>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9172"/>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extLst>
                  <a:ext uri="{0D108BD9-81ED-4DB2-BD59-A6C34878D82A}">
                    <a16:rowId xmlns:a16="http://schemas.microsoft.com/office/drawing/2014/main" val="2160883449"/>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8C47D"/>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BAD78"/>
                    </a:solidFill>
                  </a:tcPr>
                </a:tc>
                <a:tc>
                  <a:txBody>
                    <a:bodyPr/>
                    <a:lstStyle/>
                    <a:p>
                      <a:pPr algn="ctr" fontAlgn="ctr"/>
                      <a:r>
                        <a:rPr lang="en-GB" sz="1200" b="0" i="0" u="none" strike="noStrike">
                          <a:solidFill>
                            <a:srgbClr val="000000"/>
                          </a:solidFill>
                          <a:effectLst/>
                          <a:latin typeface="Arial" panose="020B0604020202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6D680"/>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CE7E"/>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2490376642"/>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0CB7E"/>
                    </a:solidFill>
                  </a:tcPr>
                </a:tc>
                <a:tc>
                  <a:txBody>
                    <a:bodyPr/>
                    <a:lstStyle/>
                    <a:p>
                      <a:pPr algn="ctr" fontAlgn="ctr"/>
                      <a:r>
                        <a:rPr lang="en-GB" sz="1200" b="1"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1D580"/>
                    </a:solidFill>
                  </a:tcPr>
                </a:tc>
                <a:tc>
                  <a:txBody>
                    <a:bodyPr/>
                    <a:lstStyle/>
                    <a:p>
                      <a:pPr algn="ctr" fontAlgn="ctr"/>
                      <a:r>
                        <a:rPr lang="en-GB" sz="1200" b="1"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B71"/>
                    </a:solidFill>
                  </a:tcPr>
                </a:tc>
                <a:tc>
                  <a:txBody>
                    <a:bodyPr/>
                    <a:lstStyle/>
                    <a:p>
                      <a:pPr algn="ctr" fontAlgn="ctr"/>
                      <a:r>
                        <a:rPr lang="en-GB" sz="1200" b="1"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256065252"/>
                  </a:ext>
                </a:extLst>
              </a:tr>
              <a:tr h="5715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520545"/>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0DE82"/>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D17F"/>
                    </a:solidFill>
                  </a:tcPr>
                </a:tc>
                <a:tc>
                  <a:txBody>
                    <a:bodyPr/>
                    <a:lstStyle/>
                    <a:p>
                      <a:pPr algn="ctr" fontAlgn="ctr"/>
                      <a:r>
                        <a:rPr lang="en-GB" sz="1200" b="0"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FC27C"/>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BB379"/>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extLst>
                  <a:ext uri="{0D108BD9-81ED-4DB2-BD59-A6C34878D82A}">
                    <a16:rowId xmlns:a16="http://schemas.microsoft.com/office/drawing/2014/main" val="1689574035"/>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DB80"/>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FDE82"/>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8E583"/>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98570"/>
                    </a:solidFill>
                  </a:tcPr>
                </a:tc>
                <a:extLst>
                  <a:ext uri="{0D108BD9-81ED-4DB2-BD59-A6C34878D82A}">
                    <a16:rowId xmlns:a16="http://schemas.microsoft.com/office/drawing/2014/main" val="1814103678"/>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983"/>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7C07C"/>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8ECB7E"/>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BA877"/>
                    </a:solidFill>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094299870"/>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ctr" fontAlgn="ctr"/>
                      <a:r>
                        <a:rPr lang="en-GB" sz="1200" b="1"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580"/>
                    </a:solidFill>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AD380"/>
                    </a:solidFill>
                  </a:tcPr>
                </a:tc>
                <a:tc>
                  <a:txBody>
                    <a:bodyPr/>
                    <a:lstStyle/>
                    <a:p>
                      <a:pPr algn="ctr" fontAlgn="ctr"/>
                      <a:r>
                        <a:rPr lang="en-GB" sz="1200" b="1"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ctr" fontAlgn="ctr"/>
                      <a:r>
                        <a:rPr lang="en-GB" sz="12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2004629445"/>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8227933"/>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17F"/>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6C87D"/>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EC27C"/>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C6E"/>
                    </a:solidFill>
                  </a:tcPr>
                </a:tc>
                <a:tc>
                  <a:txBody>
                    <a:bodyPr/>
                    <a:lstStyle/>
                    <a:p>
                      <a:pPr algn="ctr" fontAlgn="ctr"/>
                      <a:r>
                        <a:rPr lang="en-GB" sz="12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718612404"/>
                  </a:ext>
                </a:extLst>
              </a:tr>
              <a:tr h="209550">
                <a:tc>
                  <a:txBody>
                    <a:bodyPr/>
                    <a:lstStyle/>
                    <a:p>
                      <a:pPr algn="l" fontAlgn="b"/>
                      <a:r>
                        <a:rPr lang="en-GB" sz="1100" b="1" i="0" u="none" strike="noStrike">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783"/>
                    </a:solidFill>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CE7F"/>
                    </a:solidFill>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7D27F"/>
                    </a:solidFill>
                  </a:tcPr>
                </a:tc>
                <a:tc>
                  <a:txBody>
                    <a:bodyPr/>
                    <a:lstStyle/>
                    <a:p>
                      <a:pPr algn="ctr" fontAlgn="ctr"/>
                      <a:r>
                        <a:rPr lang="en-GB" sz="1200" b="1"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870"/>
                    </a:solidFill>
                  </a:tcPr>
                </a:tc>
                <a:tc>
                  <a:txBody>
                    <a:bodyPr/>
                    <a:lstStyle/>
                    <a:p>
                      <a:pPr algn="ctr" fontAlgn="ctr"/>
                      <a:r>
                        <a:rPr lang="en-GB" sz="1200" b="1" i="0" u="none" strike="noStrike" dirty="0">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2437315876"/>
                  </a:ext>
                </a:extLst>
              </a:tr>
            </a:tbl>
          </a:graphicData>
        </a:graphic>
      </p:graphicFrame>
    </p:spTree>
    <p:extLst>
      <p:ext uri="{BB962C8B-B14F-4D97-AF65-F5344CB8AC3E}">
        <p14:creationId xmlns:p14="http://schemas.microsoft.com/office/powerpoint/2010/main" val="125381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59907-4283-425D-BD35-06B1180F4CE4}"/>
              </a:ext>
            </a:extLst>
          </p:cNvPr>
          <p:cNvSpPr>
            <a:spLocks noGrp="1"/>
          </p:cNvSpPr>
          <p:nvPr>
            <p:ph type="title"/>
          </p:nvPr>
        </p:nvSpPr>
        <p:spPr/>
        <p:txBody>
          <a:bodyPr/>
          <a:lstStyle/>
          <a:p>
            <a:r>
              <a:rPr lang="en-GB" dirty="0"/>
              <a:t>Ad signalling power by media channel – online retail</a:t>
            </a:r>
          </a:p>
        </p:txBody>
      </p:sp>
      <p:sp>
        <p:nvSpPr>
          <p:cNvPr id="3" name="Text Placeholder 2">
            <a:extLst>
              <a:ext uri="{FF2B5EF4-FFF2-40B4-BE49-F238E27FC236}">
                <a16:creationId xmlns:a16="http://schemas.microsoft.com/office/drawing/2014/main" id="{47F7F5D5-4789-4DC0-9997-4CF0B75C2994}"/>
              </a:ext>
            </a:extLst>
          </p:cNvPr>
          <p:cNvSpPr>
            <a:spLocks noGrp="1"/>
          </p:cNvSpPr>
          <p:nvPr>
            <p:ph type="body" sz="quarter" idx="15"/>
          </p:nvPr>
        </p:nvSpPr>
        <p:spPr/>
        <p:txBody>
          <a:bodyPr/>
          <a:lstStyle/>
          <a:p>
            <a:r>
              <a:rPr lang="en-GB" dirty="0"/>
              <a:t>Source: Signalling Success, 2020, house51/Thinkbox. Base: online retail</a:t>
            </a:r>
          </a:p>
        </p:txBody>
      </p:sp>
      <p:graphicFrame>
        <p:nvGraphicFramePr>
          <p:cNvPr id="4" name="Table 3">
            <a:extLst>
              <a:ext uri="{FF2B5EF4-FFF2-40B4-BE49-F238E27FC236}">
                <a16:creationId xmlns:a16="http://schemas.microsoft.com/office/drawing/2014/main" id="{0894EA53-589D-425F-89AD-1809B2780FAE}"/>
              </a:ext>
            </a:extLst>
          </p:cNvPr>
          <p:cNvGraphicFramePr>
            <a:graphicFrameLocks noGrp="1"/>
          </p:cNvGraphicFramePr>
          <p:nvPr>
            <p:extLst>
              <p:ext uri="{D42A27DB-BD31-4B8C-83A1-F6EECF244321}">
                <p14:modId xmlns:p14="http://schemas.microsoft.com/office/powerpoint/2010/main" val="1446601466"/>
              </p:ext>
            </p:extLst>
          </p:nvPr>
        </p:nvGraphicFramePr>
        <p:xfrm>
          <a:off x="698498" y="1917065"/>
          <a:ext cx="10693403" cy="2817495"/>
        </p:xfrm>
        <a:graphic>
          <a:graphicData uri="http://schemas.openxmlformats.org/drawingml/2006/table">
            <a:tbl>
              <a:tblPr/>
              <a:tblGrid>
                <a:gridCol w="2071846">
                  <a:extLst>
                    <a:ext uri="{9D8B030D-6E8A-4147-A177-3AD203B41FA5}">
                      <a16:colId xmlns:a16="http://schemas.microsoft.com/office/drawing/2014/main" val="3036025530"/>
                    </a:ext>
                  </a:extLst>
                </a:gridCol>
                <a:gridCol w="1231651">
                  <a:extLst>
                    <a:ext uri="{9D8B030D-6E8A-4147-A177-3AD203B41FA5}">
                      <a16:colId xmlns:a16="http://schemas.microsoft.com/office/drawing/2014/main" val="2478896221"/>
                    </a:ext>
                  </a:extLst>
                </a:gridCol>
                <a:gridCol w="1231651">
                  <a:extLst>
                    <a:ext uri="{9D8B030D-6E8A-4147-A177-3AD203B41FA5}">
                      <a16:colId xmlns:a16="http://schemas.microsoft.com/office/drawing/2014/main" val="3766135325"/>
                    </a:ext>
                  </a:extLst>
                </a:gridCol>
                <a:gridCol w="1231651">
                  <a:extLst>
                    <a:ext uri="{9D8B030D-6E8A-4147-A177-3AD203B41FA5}">
                      <a16:colId xmlns:a16="http://schemas.microsoft.com/office/drawing/2014/main" val="1982992146"/>
                    </a:ext>
                  </a:extLst>
                </a:gridCol>
                <a:gridCol w="1231651">
                  <a:extLst>
                    <a:ext uri="{9D8B030D-6E8A-4147-A177-3AD203B41FA5}">
                      <a16:colId xmlns:a16="http://schemas.microsoft.com/office/drawing/2014/main" val="3069642099"/>
                    </a:ext>
                  </a:extLst>
                </a:gridCol>
                <a:gridCol w="1231651">
                  <a:extLst>
                    <a:ext uri="{9D8B030D-6E8A-4147-A177-3AD203B41FA5}">
                      <a16:colId xmlns:a16="http://schemas.microsoft.com/office/drawing/2014/main" val="4047077762"/>
                    </a:ext>
                  </a:extLst>
                </a:gridCol>
                <a:gridCol w="1231651">
                  <a:extLst>
                    <a:ext uri="{9D8B030D-6E8A-4147-A177-3AD203B41FA5}">
                      <a16:colId xmlns:a16="http://schemas.microsoft.com/office/drawing/2014/main" val="1340345575"/>
                    </a:ext>
                  </a:extLst>
                </a:gridCol>
                <a:gridCol w="1231651">
                  <a:extLst>
                    <a:ext uri="{9D8B030D-6E8A-4147-A177-3AD203B41FA5}">
                      <a16:colId xmlns:a16="http://schemas.microsoft.com/office/drawing/2014/main" val="4215477810"/>
                    </a:ext>
                  </a:extLst>
                </a:gridCol>
              </a:tblGrid>
              <a:tr h="285750">
                <a:tc gridSpan="8">
                  <a:txBody>
                    <a:bodyPr/>
                    <a:lstStyle/>
                    <a:p>
                      <a:pPr algn="ctr" fontAlgn="ctr"/>
                      <a:r>
                        <a:rPr lang="en-GB" sz="1600" b="1" i="0" u="none" strike="noStrike" dirty="0">
                          <a:solidFill>
                            <a:srgbClr val="FFFFFF"/>
                          </a:solidFill>
                          <a:effectLst/>
                          <a:latin typeface="Arial" panose="020B0604020202020204" pitchFamily="34" charset="0"/>
                        </a:rPr>
                        <a:t>Ad signalling power by media channel (% positively scoring / agreeing to statement) - online retail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23362803"/>
                  </a:ext>
                </a:extLst>
              </a:tr>
              <a:tr h="190500">
                <a:tc>
                  <a:txBody>
                    <a:bodyPr/>
                    <a:lstStyle/>
                    <a:p>
                      <a:pPr algn="ctr" fontAlgn="b"/>
                      <a:r>
                        <a:rPr lang="en-GB" sz="1100" b="1" i="0" u="none" strike="noStrike">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573587769"/>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D17F"/>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79C57D"/>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70C27C"/>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9826F"/>
                    </a:solidFill>
                  </a:tcPr>
                </a:tc>
                <a:extLst>
                  <a:ext uri="{0D108BD9-81ED-4DB2-BD59-A6C34878D82A}">
                    <a16:rowId xmlns:a16="http://schemas.microsoft.com/office/drawing/2014/main" val="3321512656"/>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883"/>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EDD82"/>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6E082"/>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786D"/>
                    </a:solidFill>
                  </a:tcPr>
                </a:tc>
                <a:extLst>
                  <a:ext uri="{0D108BD9-81ED-4DB2-BD59-A6C34878D82A}">
                    <a16:rowId xmlns:a16="http://schemas.microsoft.com/office/drawing/2014/main" val="4153471776"/>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9C07C"/>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081"/>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E884"/>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D17F"/>
                    </a:solidFill>
                  </a:tcPr>
                </a:tc>
                <a:extLst>
                  <a:ext uri="{0D108BD9-81ED-4DB2-BD59-A6C34878D82A}">
                    <a16:rowId xmlns:a16="http://schemas.microsoft.com/office/drawing/2014/main" val="2963018951"/>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27F"/>
                    </a:solidFill>
                  </a:tcPr>
                </a:tc>
                <a:tc>
                  <a:txBody>
                    <a:bodyPr/>
                    <a:lstStyle/>
                    <a:p>
                      <a:pPr algn="ctr" fontAlgn="ctr"/>
                      <a:r>
                        <a:rPr lang="en-GB" sz="1200" b="1"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583"/>
                    </a:solidFill>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383"/>
                    </a:solidFill>
                  </a:tcPr>
                </a:tc>
                <a:tc>
                  <a:txBody>
                    <a:bodyPr/>
                    <a:lstStyle/>
                    <a:p>
                      <a:pPr algn="ctr" fontAlgn="ctr"/>
                      <a:r>
                        <a:rPr lang="en-GB" sz="1200" b="1"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extLst>
                  <a:ext uri="{0D108BD9-81ED-4DB2-BD59-A6C34878D82A}">
                    <a16:rowId xmlns:a16="http://schemas.microsoft.com/office/drawing/2014/main" val="2012757776"/>
                  </a:ext>
                </a:extLst>
              </a:tr>
              <a:tr h="5715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6746604"/>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AE182"/>
                    </a:solidFill>
                  </a:tcPr>
                </a:tc>
                <a:tc>
                  <a:txBody>
                    <a:bodyPr/>
                    <a:lstStyle/>
                    <a:p>
                      <a:pPr algn="ctr" fontAlgn="ctr"/>
                      <a:r>
                        <a:rPr lang="en-GB" sz="1200" b="0" i="0" u="none" strike="noStrike">
                          <a:solidFill>
                            <a:srgbClr val="000000"/>
                          </a:solidFill>
                          <a:effectLst/>
                          <a:latin typeface="Arial" panose="020B060402020202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B81"/>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DC81"/>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726C"/>
                    </a:solidFill>
                  </a:tcPr>
                </a:tc>
                <a:extLst>
                  <a:ext uri="{0D108BD9-81ED-4DB2-BD59-A6C34878D82A}">
                    <a16:rowId xmlns:a16="http://schemas.microsoft.com/office/drawing/2014/main" val="3260097335"/>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A83"/>
                    </a:solidFill>
                  </a:tcPr>
                </a:tc>
                <a:tc>
                  <a:txBody>
                    <a:bodyPr/>
                    <a:lstStyle/>
                    <a:p>
                      <a:pPr algn="ctr" fontAlgn="ctr"/>
                      <a:r>
                        <a:rPr lang="en-GB" sz="1200" b="0" i="0" u="none" strike="noStrike">
                          <a:solidFill>
                            <a:srgbClr val="000000"/>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8DC81"/>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2E383"/>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A9D75"/>
                    </a:solidFill>
                  </a:tcPr>
                </a:tc>
                <a:extLst>
                  <a:ext uri="{0D108BD9-81ED-4DB2-BD59-A6C34878D82A}">
                    <a16:rowId xmlns:a16="http://schemas.microsoft.com/office/drawing/2014/main" val="4184173461"/>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BEA84"/>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AE182"/>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DD81"/>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9373"/>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289266520"/>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D7B"/>
                    </a:solidFill>
                  </a:tcPr>
                </a:tc>
                <a:tc>
                  <a:txBody>
                    <a:bodyPr/>
                    <a:lstStyle/>
                    <a:p>
                      <a:pPr algn="ctr" fontAlgn="ctr"/>
                      <a:r>
                        <a:rPr lang="en-GB" sz="1200" b="1"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2DE82"/>
                    </a:solidFill>
                  </a:tcPr>
                </a:tc>
                <a:tc>
                  <a:txBody>
                    <a:bodyPr/>
                    <a:lstStyle/>
                    <a:p>
                      <a:pPr algn="ctr" fontAlgn="ctr"/>
                      <a:r>
                        <a:rPr lang="en-GB" sz="1200" b="1"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en-GB" sz="1200" b="1"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06C"/>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95371794"/>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2490245"/>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A80"/>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0C27C"/>
                    </a:solidFill>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480"/>
                    </a:solidFill>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B6B"/>
                    </a:solidFill>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4182167907"/>
                  </a:ext>
                </a:extLst>
              </a:tr>
              <a:tr h="209550">
                <a:tc>
                  <a:txBody>
                    <a:bodyPr/>
                    <a:lstStyle/>
                    <a:p>
                      <a:pPr algn="l" fontAlgn="b"/>
                      <a:r>
                        <a:rPr lang="en-GB" sz="1100" b="1" i="0" u="none" strike="noStrike">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583"/>
                    </a:solidFill>
                  </a:tcPr>
                </a:tc>
                <a:tc>
                  <a:txBody>
                    <a:bodyPr/>
                    <a:lstStyle/>
                    <a:p>
                      <a:pPr algn="ctr" fontAlgn="ctr"/>
                      <a:r>
                        <a:rPr lang="en-GB" sz="1200" b="1"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B81"/>
                    </a:solidFill>
                  </a:tcPr>
                </a:tc>
                <a:tc>
                  <a:txBody>
                    <a:bodyPr/>
                    <a:lstStyle/>
                    <a:p>
                      <a:pPr algn="ctr" fontAlgn="ctr"/>
                      <a:r>
                        <a:rPr lang="en-GB" sz="1200" b="1"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2DE82"/>
                    </a:solidFill>
                  </a:tcPr>
                </a:tc>
                <a:tc>
                  <a:txBody>
                    <a:bodyPr/>
                    <a:lstStyle/>
                    <a:p>
                      <a:pPr algn="ctr" fontAlgn="ctr"/>
                      <a:r>
                        <a:rPr lang="en-GB" sz="1200" b="1"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dirty="0">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816F"/>
                    </a:solidFill>
                  </a:tcPr>
                </a:tc>
                <a:extLst>
                  <a:ext uri="{0D108BD9-81ED-4DB2-BD59-A6C34878D82A}">
                    <a16:rowId xmlns:a16="http://schemas.microsoft.com/office/drawing/2014/main" val="2174844979"/>
                  </a:ext>
                </a:extLst>
              </a:tr>
            </a:tbl>
          </a:graphicData>
        </a:graphic>
      </p:graphicFrame>
    </p:spTree>
    <p:extLst>
      <p:ext uri="{BB962C8B-B14F-4D97-AF65-F5344CB8AC3E}">
        <p14:creationId xmlns:p14="http://schemas.microsoft.com/office/powerpoint/2010/main" val="665240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1FE4-F0CD-4A80-B1C9-103DC920FF86}"/>
              </a:ext>
            </a:extLst>
          </p:cNvPr>
          <p:cNvSpPr>
            <a:spLocks noGrp="1"/>
          </p:cNvSpPr>
          <p:nvPr>
            <p:ph type="title"/>
          </p:nvPr>
        </p:nvSpPr>
        <p:spPr/>
        <p:txBody>
          <a:bodyPr/>
          <a:lstStyle/>
          <a:p>
            <a:r>
              <a:rPr lang="en-GB" dirty="0"/>
              <a:t>Ad signalling power by media channel – FMCG</a:t>
            </a:r>
          </a:p>
        </p:txBody>
      </p:sp>
      <p:sp>
        <p:nvSpPr>
          <p:cNvPr id="3" name="Text Placeholder 2">
            <a:extLst>
              <a:ext uri="{FF2B5EF4-FFF2-40B4-BE49-F238E27FC236}">
                <a16:creationId xmlns:a16="http://schemas.microsoft.com/office/drawing/2014/main" id="{C01E47A0-4041-45E7-96F8-99A9603B0640}"/>
              </a:ext>
            </a:extLst>
          </p:cNvPr>
          <p:cNvSpPr>
            <a:spLocks noGrp="1"/>
          </p:cNvSpPr>
          <p:nvPr>
            <p:ph type="body" sz="quarter" idx="15"/>
          </p:nvPr>
        </p:nvSpPr>
        <p:spPr/>
        <p:txBody>
          <a:bodyPr/>
          <a:lstStyle/>
          <a:p>
            <a:r>
              <a:rPr lang="en-GB" dirty="0"/>
              <a:t>Source: Signalling Success, 2020, house51/Thinkbox. Base: FMCG</a:t>
            </a:r>
          </a:p>
        </p:txBody>
      </p:sp>
      <p:graphicFrame>
        <p:nvGraphicFramePr>
          <p:cNvPr id="4" name="Table 3">
            <a:extLst>
              <a:ext uri="{FF2B5EF4-FFF2-40B4-BE49-F238E27FC236}">
                <a16:creationId xmlns:a16="http://schemas.microsoft.com/office/drawing/2014/main" id="{D053085F-A74E-45F4-84CD-CE43B872C41D}"/>
              </a:ext>
            </a:extLst>
          </p:cNvPr>
          <p:cNvGraphicFramePr>
            <a:graphicFrameLocks noGrp="1"/>
          </p:cNvGraphicFramePr>
          <p:nvPr>
            <p:extLst>
              <p:ext uri="{D42A27DB-BD31-4B8C-83A1-F6EECF244321}">
                <p14:modId xmlns:p14="http://schemas.microsoft.com/office/powerpoint/2010/main" val="3709190570"/>
              </p:ext>
            </p:extLst>
          </p:nvPr>
        </p:nvGraphicFramePr>
        <p:xfrm>
          <a:off x="698498" y="1917065"/>
          <a:ext cx="10693403" cy="2817495"/>
        </p:xfrm>
        <a:graphic>
          <a:graphicData uri="http://schemas.openxmlformats.org/drawingml/2006/table">
            <a:tbl>
              <a:tblPr/>
              <a:tblGrid>
                <a:gridCol w="2071846">
                  <a:extLst>
                    <a:ext uri="{9D8B030D-6E8A-4147-A177-3AD203B41FA5}">
                      <a16:colId xmlns:a16="http://schemas.microsoft.com/office/drawing/2014/main" val="1432845987"/>
                    </a:ext>
                  </a:extLst>
                </a:gridCol>
                <a:gridCol w="1231651">
                  <a:extLst>
                    <a:ext uri="{9D8B030D-6E8A-4147-A177-3AD203B41FA5}">
                      <a16:colId xmlns:a16="http://schemas.microsoft.com/office/drawing/2014/main" val="3386348015"/>
                    </a:ext>
                  </a:extLst>
                </a:gridCol>
                <a:gridCol w="1231651">
                  <a:extLst>
                    <a:ext uri="{9D8B030D-6E8A-4147-A177-3AD203B41FA5}">
                      <a16:colId xmlns:a16="http://schemas.microsoft.com/office/drawing/2014/main" val="3201228948"/>
                    </a:ext>
                  </a:extLst>
                </a:gridCol>
                <a:gridCol w="1231651">
                  <a:extLst>
                    <a:ext uri="{9D8B030D-6E8A-4147-A177-3AD203B41FA5}">
                      <a16:colId xmlns:a16="http://schemas.microsoft.com/office/drawing/2014/main" val="2523701409"/>
                    </a:ext>
                  </a:extLst>
                </a:gridCol>
                <a:gridCol w="1231651">
                  <a:extLst>
                    <a:ext uri="{9D8B030D-6E8A-4147-A177-3AD203B41FA5}">
                      <a16:colId xmlns:a16="http://schemas.microsoft.com/office/drawing/2014/main" val="209120652"/>
                    </a:ext>
                  </a:extLst>
                </a:gridCol>
                <a:gridCol w="1231651">
                  <a:extLst>
                    <a:ext uri="{9D8B030D-6E8A-4147-A177-3AD203B41FA5}">
                      <a16:colId xmlns:a16="http://schemas.microsoft.com/office/drawing/2014/main" val="991394603"/>
                    </a:ext>
                  </a:extLst>
                </a:gridCol>
                <a:gridCol w="1231651">
                  <a:extLst>
                    <a:ext uri="{9D8B030D-6E8A-4147-A177-3AD203B41FA5}">
                      <a16:colId xmlns:a16="http://schemas.microsoft.com/office/drawing/2014/main" val="1555714903"/>
                    </a:ext>
                  </a:extLst>
                </a:gridCol>
                <a:gridCol w="1231651">
                  <a:extLst>
                    <a:ext uri="{9D8B030D-6E8A-4147-A177-3AD203B41FA5}">
                      <a16:colId xmlns:a16="http://schemas.microsoft.com/office/drawing/2014/main" val="3992532314"/>
                    </a:ext>
                  </a:extLst>
                </a:gridCol>
              </a:tblGrid>
              <a:tr h="285750">
                <a:tc gridSpan="8">
                  <a:txBody>
                    <a:bodyPr/>
                    <a:lstStyle/>
                    <a:p>
                      <a:pPr algn="ctr" fontAlgn="ctr"/>
                      <a:r>
                        <a:rPr lang="en-GB" sz="1600" b="1" i="0" u="none" strike="noStrike" dirty="0">
                          <a:solidFill>
                            <a:srgbClr val="FFFFFF"/>
                          </a:solidFill>
                          <a:effectLst/>
                          <a:latin typeface="Arial" panose="020B0604020202020204" pitchFamily="34" charset="0"/>
                        </a:rPr>
                        <a:t>Ad signalling power by media channel (% positively scoring / agreeing to statement) - FMCG</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370000103"/>
                  </a:ext>
                </a:extLst>
              </a:tr>
              <a:tr h="190500">
                <a:tc>
                  <a:txBody>
                    <a:bodyPr/>
                    <a:lstStyle/>
                    <a:p>
                      <a:pPr algn="ctr" fontAlgn="b"/>
                      <a:r>
                        <a:rPr lang="en-GB" sz="1100" b="1" i="0" u="none" strike="noStrike">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837453633"/>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EA83"/>
                    </a:solidFill>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0D07F"/>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2DA81"/>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736C"/>
                    </a:solidFill>
                  </a:tcPr>
                </a:tc>
                <a:tc>
                  <a:txBody>
                    <a:bodyPr/>
                    <a:lstStyle/>
                    <a:p>
                      <a:pPr algn="ctr" fontAlgn="ctr"/>
                      <a:r>
                        <a:rPr lang="en-GB" sz="12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extLst>
                  <a:ext uri="{0D108BD9-81ED-4DB2-BD59-A6C34878D82A}">
                    <a16:rowId xmlns:a16="http://schemas.microsoft.com/office/drawing/2014/main" val="3928940869"/>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BEA84"/>
                    </a:solidFill>
                  </a:tcPr>
                </a:tc>
                <a:tc>
                  <a:txBody>
                    <a:bodyPr/>
                    <a:lstStyle/>
                    <a:p>
                      <a:pPr algn="ctr" fontAlgn="ctr"/>
                      <a:r>
                        <a:rPr lang="en-GB" sz="1200" b="0" i="0" u="none" strike="noStrike">
                          <a:solidFill>
                            <a:srgbClr val="000000"/>
                          </a:solidFill>
                          <a:effectLst/>
                          <a:latin typeface="Arial" panose="020B060402020202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E984"/>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482"/>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796E"/>
                    </a:solidFill>
                  </a:tcPr>
                </a:tc>
                <a:tc>
                  <a:txBody>
                    <a:bodyPr/>
                    <a:lstStyle/>
                    <a:p>
                      <a:pPr algn="ctr" fontAlgn="ctr"/>
                      <a:r>
                        <a:rPr lang="en-GB" sz="12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extLst>
                  <a:ext uri="{0D108BD9-81ED-4DB2-BD59-A6C34878D82A}">
                    <a16:rowId xmlns:a16="http://schemas.microsoft.com/office/drawing/2014/main" val="439767003"/>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DC81"/>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8E583"/>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FE784"/>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98971"/>
                    </a:solidFill>
                  </a:tcPr>
                </a:tc>
                <a:extLst>
                  <a:ext uri="{0D108BD9-81ED-4DB2-BD59-A6C34878D82A}">
                    <a16:rowId xmlns:a16="http://schemas.microsoft.com/office/drawing/2014/main" val="2608826938"/>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ctr" fontAlgn="ctr"/>
                      <a:r>
                        <a:rPr lang="en-GB" sz="1200" b="1"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683"/>
                    </a:solidFill>
                  </a:tcPr>
                </a:tc>
                <a:tc>
                  <a:txBody>
                    <a:bodyPr/>
                    <a:lstStyle/>
                    <a:p>
                      <a:pPr algn="ctr" fontAlgn="ctr"/>
                      <a:r>
                        <a:rPr lang="en-GB" sz="1200" b="1"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A6B"/>
                    </a:solidFill>
                  </a:tcPr>
                </a:tc>
                <a:tc>
                  <a:txBody>
                    <a:bodyPr/>
                    <a:lstStyle/>
                    <a:p>
                      <a:pPr algn="ctr" fontAlgn="ctr"/>
                      <a:r>
                        <a:rPr lang="en-GB" sz="1200" b="1"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23331775"/>
                  </a:ext>
                </a:extLst>
              </a:tr>
              <a:tr h="5715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1750471"/>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4CC7E"/>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FD480"/>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E783"/>
                    </a:solidFill>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716C"/>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extLst>
                  <a:ext uri="{0D108BD9-81ED-4DB2-BD59-A6C34878D82A}">
                    <a16:rowId xmlns:a16="http://schemas.microsoft.com/office/drawing/2014/main" val="3328357376"/>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182"/>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8CCA7E"/>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B2D580"/>
                    </a:solidFill>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C6B"/>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extLst>
                  <a:ext uri="{0D108BD9-81ED-4DB2-BD59-A6C34878D82A}">
                    <a16:rowId xmlns:a16="http://schemas.microsoft.com/office/drawing/2014/main" val="881391092"/>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DD81"/>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ADC81"/>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6D680"/>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D6B"/>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88571662"/>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C47C"/>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483"/>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EA84"/>
                    </a:solidFill>
                  </a:tcPr>
                </a:tc>
                <a:tc>
                  <a:txBody>
                    <a:bodyPr/>
                    <a:lstStyle/>
                    <a:p>
                      <a:pPr algn="ctr" fontAlgn="ctr"/>
                      <a:r>
                        <a:rPr lang="en-GB" sz="1200" b="1"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D6B"/>
                    </a:solidFill>
                  </a:tcPr>
                </a:tc>
                <a:tc>
                  <a:txBody>
                    <a:bodyPr/>
                    <a:lstStyle/>
                    <a:p>
                      <a:pPr algn="ctr" fontAlgn="ctr"/>
                      <a:r>
                        <a:rPr lang="en-GB" sz="1200" b="1"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565398698"/>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0886166"/>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F81"/>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D580"/>
                    </a:solidFill>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4BF7C"/>
                    </a:solidFill>
                  </a:tcPr>
                </a:tc>
                <a:tc>
                  <a:txBody>
                    <a:bodyPr/>
                    <a:lstStyle/>
                    <a:p>
                      <a:pPr algn="ctr" fontAlgn="ctr"/>
                      <a:r>
                        <a:rPr lang="en-GB" sz="12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36D"/>
                    </a:solidFill>
                  </a:tcPr>
                </a:tc>
                <a:extLst>
                  <a:ext uri="{0D108BD9-81ED-4DB2-BD59-A6C34878D82A}">
                    <a16:rowId xmlns:a16="http://schemas.microsoft.com/office/drawing/2014/main" val="2614203452"/>
                  </a:ext>
                </a:extLst>
              </a:tr>
              <a:tr h="209550">
                <a:tc>
                  <a:txBody>
                    <a:bodyPr/>
                    <a:lstStyle/>
                    <a:p>
                      <a:pPr algn="l" fontAlgn="b"/>
                      <a:r>
                        <a:rPr lang="en-GB" sz="1100" b="1" i="0" u="none" strike="noStrike">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780"/>
                    </a:solidFill>
                  </a:tcPr>
                </a:tc>
                <a:tc>
                  <a:txBody>
                    <a:bodyPr/>
                    <a:lstStyle/>
                    <a:p>
                      <a:pPr algn="ctr" fontAlgn="ctr"/>
                      <a:r>
                        <a:rPr lang="en-GB" sz="1200" b="1"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F82"/>
                    </a:solidFill>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E383"/>
                    </a:solidFill>
                  </a:tcPr>
                </a:tc>
                <a:tc>
                  <a:txBody>
                    <a:bodyPr/>
                    <a:lstStyle/>
                    <a:p>
                      <a:pPr algn="ctr" fontAlgn="ctr"/>
                      <a:r>
                        <a:rPr lang="en-GB" sz="1200" b="1"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A6B"/>
                    </a:solidFill>
                  </a:tcPr>
                </a:tc>
                <a:tc>
                  <a:txBody>
                    <a:bodyPr/>
                    <a:lstStyle/>
                    <a:p>
                      <a:pPr algn="ctr" fontAlgn="ctr"/>
                      <a:r>
                        <a:rPr lang="en-GB" sz="1200" b="1" i="0" u="none" strike="noStrike" dirty="0">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167214407"/>
                  </a:ext>
                </a:extLst>
              </a:tr>
            </a:tbl>
          </a:graphicData>
        </a:graphic>
      </p:graphicFrame>
    </p:spTree>
    <p:extLst>
      <p:ext uri="{BB962C8B-B14F-4D97-AF65-F5344CB8AC3E}">
        <p14:creationId xmlns:p14="http://schemas.microsoft.com/office/powerpoint/2010/main" val="251520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1FE4-F0CD-4A80-B1C9-103DC920FF86}"/>
              </a:ext>
            </a:extLst>
          </p:cNvPr>
          <p:cNvSpPr>
            <a:spLocks noGrp="1"/>
          </p:cNvSpPr>
          <p:nvPr>
            <p:ph type="title"/>
          </p:nvPr>
        </p:nvSpPr>
        <p:spPr>
          <a:xfrm>
            <a:off x="371475" y="359944"/>
            <a:ext cx="11675745" cy="1021181"/>
          </a:xfrm>
        </p:spPr>
        <p:txBody>
          <a:bodyPr/>
          <a:lstStyle/>
          <a:p>
            <a:r>
              <a:rPr lang="en-GB" dirty="0"/>
              <a:t>Ad signalling power by media channel – mobile phone network</a:t>
            </a:r>
          </a:p>
        </p:txBody>
      </p:sp>
      <p:sp>
        <p:nvSpPr>
          <p:cNvPr id="3" name="Text Placeholder 2">
            <a:extLst>
              <a:ext uri="{FF2B5EF4-FFF2-40B4-BE49-F238E27FC236}">
                <a16:creationId xmlns:a16="http://schemas.microsoft.com/office/drawing/2014/main" id="{C01E47A0-4041-45E7-96F8-99A9603B0640}"/>
              </a:ext>
            </a:extLst>
          </p:cNvPr>
          <p:cNvSpPr>
            <a:spLocks noGrp="1"/>
          </p:cNvSpPr>
          <p:nvPr>
            <p:ph type="body" sz="quarter" idx="15"/>
          </p:nvPr>
        </p:nvSpPr>
        <p:spPr/>
        <p:txBody>
          <a:bodyPr/>
          <a:lstStyle/>
          <a:p>
            <a:r>
              <a:rPr lang="en-GB" dirty="0"/>
              <a:t>Source: Signalling Success, 2020, house51/Thinkbox. Base: mobile phone network</a:t>
            </a:r>
          </a:p>
        </p:txBody>
      </p:sp>
      <p:graphicFrame>
        <p:nvGraphicFramePr>
          <p:cNvPr id="5" name="Table 4">
            <a:extLst>
              <a:ext uri="{FF2B5EF4-FFF2-40B4-BE49-F238E27FC236}">
                <a16:creationId xmlns:a16="http://schemas.microsoft.com/office/drawing/2014/main" id="{AD447D1A-3084-487C-9587-44C0A70446DE}"/>
              </a:ext>
            </a:extLst>
          </p:cNvPr>
          <p:cNvGraphicFramePr>
            <a:graphicFrameLocks noGrp="1"/>
          </p:cNvGraphicFramePr>
          <p:nvPr>
            <p:extLst>
              <p:ext uri="{D42A27DB-BD31-4B8C-83A1-F6EECF244321}">
                <p14:modId xmlns:p14="http://schemas.microsoft.com/office/powerpoint/2010/main" val="68701212"/>
              </p:ext>
            </p:extLst>
          </p:nvPr>
        </p:nvGraphicFramePr>
        <p:xfrm>
          <a:off x="698498" y="1917065"/>
          <a:ext cx="10693403" cy="2817495"/>
        </p:xfrm>
        <a:graphic>
          <a:graphicData uri="http://schemas.openxmlformats.org/drawingml/2006/table">
            <a:tbl>
              <a:tblPr/>
              <a:tblGrid>
                <a:gridCol w="2071846">
                  <a:extLst>
                    <a:ext uri="{9D8B030D-6E8A-4147-A177-3AD203B41FA5}">
                      <a16:colId xmlns:a16="http://schemas.microsoft.com/office/drawing/2014/main" val="231757958"/>
                    </a:ext>
                  </a:extLst>
                </a:gridCol>
                <a:gridCol w="1231651">
                  <a:extLst>
                    <a:ext uri="{9D8B030D-6E8A-4147-A177-3AD203B41FA5}">
                      <a16:colId xmlns:a16="http://schemas.microsoft.com/office/drawing/2014/main" val="1306383460"/>
                    </a:ext>
                  </a:extLst>
                </a:gridCol>
                <a:gridCol w="1231651">
                  <a:extLst>
                    <a:ext uri="{9D8B030D-6E8A-4147-A177-3AD203B41FA5}">
                      <a16:colId xmlns:a16="http://schemas.microsoft.com/office/drawing/2014/main" val="2725092971"/>
                    </a:ext>
                  </a:extLst>
                </a:gridCol>
                <a:gridCol w="1231651">
                  <a:extLst>
                    <a:ext uri="{9D8B030D-6E8A-4147-A177-3AD203B41FA5}">
                      <a16:colId xmlns:a16="http://schemas.microsoft.com/office/drawing/2014/main" val="4220089721"/>
                    </a:ext>
                  </a:extLst>
                </a:gridCol>
                <a:gridCol w="1231651">
                  <a:extLst>
                    <a:ext uri="{9D8B030D-6E8A-4147-A177-3AD203B41FA5}">
                      <a16:colId xmlns:a16="http://schemas.microsoft.com/office/drawing/2014/main" val="3490548524"/>
                    </a:ext>
                  </a:extLst>
                </a:gridCol>
                <a:gridCol w="1231651">
                  <a:extLst>
                    <a:ext uri="{9D8B030D-6E8A-4147-A177-3AD203B41FA5}">
                      <a16:colId xmlns:a16="http://schemas.microsoft.com/office/drawing/2014/main" val="3915550703"/>
                    </a:ext>
                  </a:extLst>
                </a:gridCol>
                <a:gridCol w="1231651">
                  <a:extLst>
                    <a:ext uri="{9D8B030D-6E8A-4147-A177-3AD203B41FA5}">
                      <a16:colId xmlns:a16="http://schemas.microsoft.com/office/drawing/2014/main" val="3689065039"/>
                    </a:ext>
                  </a:extLst>
                </a:gridCol>
                <a:gridCol w="1231651">
                  <a:extLst>
                    <a:ext uri="{9D8B030D-6E8A-4147-A177-3AD203B41FA5}">
                      <a16:colId xmlns:a16="http://schemas.microsoft.com/office/drawing/2014/main" val="274871050"/>
                    </a:ext>
                  </a:extLst>
                </a:gridCol>
              </a:tblGrid>
              <a:tr h="285750">
                <a:tc gridSpan="8">
                  <a:txBody>
                    <a:bodyPr/>
                    <a:lstStyle/>
                    <a:p>
                      <a:pPr algn="ctr" fontAlgn="ctr"/>
                      <a:r>
                        <a:rPr lang="en-GB" sz="1600" b="1" i="0" u="none" strike="noStrike" dirty="0">
                          <a:solidFill>
                            <a:srgbClr val="FFFFFF"/>
                          </a:solidFill>
                          <a:effectLst/>
                          <a:latin typeface="Arial" panose="020B0604020202020204" pitchFamily="34" charset="0"/>
                        </a:rPr>
                        <a:t>Ad signalling power by media channel (% positively scoring / agreeing to statement) - mobile network</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28732384"/>
                  </a:ext>
                </a:extLst>
              </a:tr>
              <a:tr h="190500">
                <a:tc>
                  <a:txBody>
                    <a:bodyPr/>
                    <a:lstStyle/>
                    <a:p>
                      <a:pPr algn="ctr" fontAlgn="b"/>
                      <a:r>
                        <a:rPr lang="en-GB" sz="1100" b="1" i="0" u="none" strike="noStrike">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60472588"/>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C47C"/>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3E383"/>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ABD380"/>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AA075"/>
                    </a:solidFill>
                  </a:tcPr>
                </a:tc>
                <a:extLst>
                  <a:ext uri="{0D108BD9-81ED-4DB2-BD59-A6C34878D82A}">
                    <a16:rowId xmlns:a16="http://schemas.microsoft.com/office/drawing/2014/main" val="4272006212"/>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2E884"/>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E884"/>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683"/>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9874"/>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extLst>
                  <a:ext uri="{0D108BD9-81ED-4DB2-BD59-A6C34878D82A}">
                    <a16:rowId xmlns:a16="http://schemas.microsoft.com/office/drawing/2014/main" val="3759202909"/>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BF7B"/>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DE283"/>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BEA84"/>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796E"/>
                    </a:solidFill>
                  </a:tcPr>
                </a:tc>
                <a:extLst>
                  <a:ext uri="{0D108BD9-81ED-4DB2-BD59-A6C34878D82A}">
                    <a16:rowId xmlns:a16="http://schemas.microsoft.com/office/drawing/2014/main" val="3192042586"/>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CE683"/>
                    </a:solidFill>
                  </a:tcPr>
                </a:tc>
                <a:tc>
                  <a:txBody>
                    <a:bodyPr/>
                    <a:lstStyle/>
                    <a:p>
                      <a:pPr algn="ctr" fontAlgn="ctr"/>
                      <a:r>
                        <a:rPr lang="en-GB" sz="1200" b="1"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3DF82"/>
                    </a:solidFill>
                  </a:tcPr>
                </a:tc>
                <a:tc>
                  <a:txBody>
                    <a:bodyPr/>
                    <a:lstStyle/>
                    <a:p>
                      <a:pPr algn="ctr" fontAlgn="ctr"/>
                      <a:r>
                        <a:rPr lang="en-GB" sz="1200" b="1"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A74"/>
                    </a:solidFill>
                  </a:tcPr>
                </a:tc>
                <a:tc>
                  <a:txBody>
                    <a:bodyPr/>
                    <a:lstStyle/>
                    <a:p>
                      <a:pPr algn="ctr" fontAlgn="ctr"/>
                      <a:r>
                        <a:rPr lang="en-GB" sz="1200" b="1"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449498785"/>
                  </a:ext>
                </a:extLst>
              </a:tr>
              <a:tr h="5715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9893527"/>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7E483"/>
                    </a:solidFill>
                  </a:tcPr>
                </a:tc>
                <a:tc>
                  <a:txBody>
                    <a:bodyPr/>
                    <a:lstStyle/>
                    <a:p>
                      <a:pPr algn="ctr" fontAlgn="ctr"/>
                      <a:r>
                        <a:rPr lang="en-GB" sz="1200" b="0" i="0" u="none" strike="noStrike">
                          <a:solidFill>
                            <a:srgbClr val="000000"/>
                          </a:solidFill>
                          <a:effectLst/>
                          <a:latin typeface="Arial" panose="020B0604020202020204" pitchFamily="34" charset="0"/>
                        </a:rPr>
                        <a:t>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C47C"/>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EB84"/>
                    </a:solidFill>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9806F"/>
                    </a:solidFill>
                  </a:tcPr>
                </a:tc>
                <a:extLst>
                  <a:ext uri="{0D108BD9-81ED-4DB2-BD59-A6C34878D82A}">
                    <a16:rowId xmlns:a16="http://schemas.microsoft.com/office/drawing/2014/main" val="2437084510"/>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783"/>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E984"/>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9EA84"/>
                    </a:solidFill>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DC97D"/>
                    </a:solidFill>
                  </a:tcPr>
                </a:tc>
                <a:extLst>
                  <a:ext uri="{0D108BD9-81ED-4DB2-BD59-A6C34878D82A}">
                    <a16:rowId xmlns:a16="http://schemas.microsoft.com/office/drawing/2014/main" val="2551442202"/>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EA84"/>
                    </a:solidFill>
                  </a:tcPr>
                </a:tc>
                <a:tc>
                  <a:txBody>
                    <a:bodyPr/>
                    <a:lstStyle/>
                    <a:p>
                      <a:pPr algn="ctr" fontAlgn="ctr"/>
                      <a:r>
                        <a:rPr lang="en-GB" sz="1200" b="0"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BEA84"/>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9974"/>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B379"/>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079870609"/>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3E884"/>
                    </a:solidFill>
                  </a:tcPr>
                </a:tc>
                <a:tc>
                  <a:txBody>
                    <a:bodyPr/>
                    <a:lstStyle/>
                    <a:p>
                      <a:pPr algn="ctr" fontAlgn="ctr"/>
                      <a:r>
                        <a:rPr lang="en-GB" sz="1200" b="1" i="0" u="none" strike="noStrike">
                          <a:solidFill>
                            <a:srgbClr val="000000"/>
                          </a:solidFill>
                          <a:effectLst/>
                          <a:latin typeface="Arial" panose="020B060402020202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4"/>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282"/>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977"/>
                    </a:solidFill>
                  </a:tcPr>
                </a:tc>
                <a:extLst>
                  <a:ext uri="{0D108BD9-81ED-4DB2-BD59-A6C34878D82A}">
                    <a16:rowId xmlns:a16="http://schemas.microsoft.com/office/drawing/2014/main" val="433840559"/>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976110"/>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8E583"/>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A83"/>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5D680"/>
                    </a:solidFill>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CE7E"/>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891541350"/>
                  </a:ext>
                </a:extLst>
              </a:tr>
              <a:tr h="209550">
                <a:tc>
                  <a:txBody>
                    <a:bodyPr/>
                    <a:lstStyle/>
                    <a:p>
                      <a:pPr algn="l" fontAlgn="b"/>
                      <a:r>
                        <a:rPr lang="en-GB" sz="1100" b="1" i="0" u="none" strike="noStrike">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784"/>
                    </a:solidFill>
                  </a:tcPr>
                </a:tc>
                <a:tc>
                  <a:txBody>
                    <a:bodyPr/>
                    <a:lstStyle/>
                    <a:p>
                      <a:pPr algn="ctr" fontAlgn="ctr"/>
                      <a:r>
                        <a:rPr lang="en-GB" sz="1200" b="1"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582"/>
                    </a:solidFill>
                  </a:tcPr>
                </a:tc>
                <a:tc>
                  <a:txBody>
                    <a:bodyPr/>
                    <a:lstStyle/>
                    <a:p>
                      <a:pPr algn="ctr" fontAlgn="ctr"/>
                      <a:r>
                        <a:rPr lang="en-GB" sz="1200" b="1"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3E383"/>
                    </a:solidFill>
                  </a:tcPr>
                </a:tc>
                <a:tc>
                  <a:txBody>
                    <a:bodyPr/>
                    <a:lstStyle/>
                    <a:p>
                      <a:pPr algn="ctr" fontAlgn="ctr"/>
                      <a:r>
                        <a:rPr lang="en-GB" sz="1200" b="1"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46D"/>
                    </a:solidFill>
                  </a:tcPr>
                </a:tc>
                <a:tc>
                  <a:txBody>
                    <a:bodyPr/>
                    <a:lstStyle/>
                    <a:p>
                      <a:pPr algn="ctr" fontAlgn="ctr"/>
                      <a:r>
                        <a:rPr lang="en-GB" sz="1200" b="1" i="0" u="none" strike="noStrike" dirty="0">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452205349"/>
                  </a:ext>
                </a:extLst>
              </a:tr>
            </a:tbl>
          </a:graphicData>
        </a:graphic>
      </p:graphicFrame>
    </p:spTree>
    <p:extLst>
      <p:ext uri="{BB962C8B-B14F-4D97-AF65-F5344CB8AC3E}">
        <p14:creationId xmlns:p14="http://schemas.microsoft.com/office/powerpoint/2010/main" val="544408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11FE4-F0CD-4A80-B1C9-103DC920FF86}"/>
              </a:ext>
            </a:extLst>
          </p:cNvPr>
          <p:cNvSpPr>
            <a:spLocks noGrp="1"/>
          </p:cNvSpPr>
          <p:nvPr>
            <p:ph type="title"/>
          </p:nvPr>
        </p:nvSpPr>
        <p:spPr>
          <a:xfrm>
            <a:off x="371475" y="359944"/>
            <a:ext cx="11675745" cy="1021181"/>
          </a:xfrm>
        </p:spPr>
        <p:txBody>
          <a:bodyPr/>
          <a:lstStyle/>
          <a:p>
            <a:r>
              <a:rPr lang="en-GB" dirty="0"/>
              <a:t>Ad signalling power by media channel – home insurance</a:t>
            </a:r>
          </a:p>
        </p:txBody>
      </p:sp>
      <p:sp>
        <p:nvSpPr>
          <p:cNvPr id="3" name="Text Placeholder 2">
            <a:extLst>
              <a:ext uri="{FF2B5EF4-FFF2-40B4-BE49-F238E27FC236}">
                <a16:creationId xmlns:a16="http://schemas.microsoft.com/office/drawing/2014/main" id="{C01E47A0-4041-45E7-96F8-99A9603B0640}"/>
              </a:ext>
            </a:extLst>
          </p:cNvPr>
          <p:cNvSpPr>
            <a:spLocks noGrp="1"/>
          </p:cNvSpPr>
          <p:nvPr>
            <p:ph type="body" sz="quarter" idx="15"/>
          </p:nvPr>
        </p:nvSpPr>
        <p:spPr/>
        <p:txBody>
          <a:bodyPr/>
          <a:lstStyle/>
          <a:p>
            <a:r>
              <a:rPr lang="en-GB" dirty="0"/>
              <a:t>Source: Signalling Success, 2020, house51/Thinkbox. Base: home insurance</a:t>
            </a:r>
          </a:p>
        </p:txBody>
      </p:sp>
      <p:graphicFrame>
        <p:nvGraphicFramePr>
          <p:cNvPr id="4" name="Table 3">
            <a:extLst>
              <a:ext uri="{FF2B5EF4-FFF2-40B4-BE49-F238E27FC236}">
                <a16:creationId xmlns:a16="http://schemas.microsoft.com/office/drawing/2014/main" id="{D36234E2-DC5C-47B9-B549-AF63248BE420}"/>
              </a:ext>
            </a:extLst>
          </p:cNvPr>
          <p:cNvGraphicFramePr>
            <a:graphicFrameLocks noGrp="1"/>
          </p:cNvGraphicFramePr>
          <p:nvPr>
            <p:extLst>
              <p:ext uri="{D42A27DB-BD31-4B8C-83A1-F6EECF244321}">
                <p14:modId xmlns:p14="http://schemas.microsoft.com/office/powerpoint/2010/main" val="1146420184"/>
              </p:ext>
            </p:extLst>
          </p:nvPr>
        </p:nvGraphicFramePr>
        <p:xfrm>
          <a:off x="698498" y="1917065"/>
          <a:ext cx="10693403" cy="2817495"/>
        </p:xfrm>
        <a:graphic>
          <a:graphicData uri="http://schemas.openxmlformats.org/drawingml/2006/table">
            <a:tbl>
              <a:tblPr/>
              <a:tblGrid>
                <a:gridCol w="2071846">
                  <a:extLst>
                    <a:ext uri="{9D8B030D-6E8A-4147-A177-3AD203B41FA5}">
                      <a16:colId xmlns:a16="http://schemas.microsoft.com/office/drawing/2014/main" val="3456225586"/>
                    </a:ext>
                  </a:extLst>
                </a:gridCol>
                <a:gridCol w="1231651">
                  <a:extLst>
                    <a:ext uri="{9D8B030D-6E8A-4147-A177-3AD203B41FA5}">
                      <a16:colId xmlns:a16="http://schemas.microsoft.com/office/drawing/2014/main" val="4283363979"/>
                    </a:ext>
                  </a:extLst>
                </a:gridCol>
                <a:gridCol w="1231651">
                  <a:extLst>
                    <a:ext uri="{9D8B030D-6E8A-4147-A177-3AD203B41FA5}">
                      <a16:colId xmlns:a16="http://schemas.microsoft.com/office/drawing/2014/main" val="4034293640"/>
                    </a:ext>
                  </a:extLst>
                </a:gridCol>
                <a:gridCol w="1231651">
                  <a:extLst>
                    <a:ext uri="{9D8B030D-6E8A-4147-A177-3AD203B41FA5}">
                      <a16:colId xmlns:a16="http://schemas.microsoft.com/office/drawing/2014/main" val="2619542738"/>
                    </a:ext>
                  </a:extLst>
                </a:gridCol>
                <a:gridCol w="1231651">
                  <a:extLst>
                    <a:ext uri="{9D8B030D-6E8A-4147-A177-3AD203B41FA5}">
                      <a16:colId xmlns:a16="http://schemas.microsoft.com/office/drawing/2014/main" val="1726396258"/>
                    </a:ext>
                  </a:extLst>
                </a:gridCol>
                <a:gridCol w="1231651">
                  <a:extLst>
                    <a:ext uri="{9D8B030D-6E8A-4147-A177-3AD203B41FA5}">
                      <a16:colId xmlns:a16="http://schemas.microsoft.com/office/drawing/2014/main" val="2205707875"/>
                    </a:ext>
                  </a:extLst>
                </a:gridCol>
                <a:gridCol w="1231651">
                  <a:extLst>
                    <a:ext uri="{9D8B030D-6E8A-4147-A177-3AD203B41FA5}">
                      <a16:colId xmlns:a16="http://schemas.microsoft.com/office/drawing/2014/main" val="442209329"/>
                    </a:ext>
                  </a:extLst>
                </a:gridCol>
                <a:gridCol w="1231651">
                  <a:extLst>
                    <a:ext uri="{9D8B030D-6E8A-4147-A177-3AD203B41FA5}">
                      <a16:colId xmlns:a16="http://schemas.microsoft.com/office/drawing/2014/main" val="1726596763"/>
                    </a:ext>
                  </a:extLst>
                </a:gridCol>
              </a:tblGrid>
              <a:tr h="285750">
                <a:tc gridSpan="8">
                  <a:txBody>
                    <a:bodyPr/>
                    <a:lstStyle/>
                    <a:p>
                      <a:pPr algn="ctr" fontAlgn="ctr"/>
                      <a:r>
                        <a:rPr lang="en-GB" sz="1600" b="1" i="0" u="none" strike="noStrike">
                          <a:solidFill>
                            <a:srgbClr val="FFFFFF"/>
                          </a:solidFill>
                          <a:effectLst/>
                          <a:latin typeface="Arial" panose="020B0604020202020204" pitchFamily="34" charset="0"/>
                        </a:rPr>
                        <a:t>Ad signalling power by media channel (% positively scoring / agreeing to statement) - home insurance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53011977"/>
                  </a:ext>
                </a:extLst>
              </a:tr>
              <a:tr h="190500">
                <a:tc>
                  <a:txBody>
                    <a:bodyPr/>
                    <a:lstStyle/>
                    <a:p>
                      <a:pPr algn="ctr" fontAlgn="b"/>
                      <a:r>
                        <a:rPr lang="en-GB" sz="1100" b="1" i="0" u="none" strike="noStrike" dirty="0">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462717177"/>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81C77D"/>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6E483"/>
                    </a:solidFill>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D57F"/>
                    </a:solidFill>
                  </a:tcPr>
                </a:tc>
                <a:tc>
                  <a:txBody>
                    <a:bodyPr/>
                    <a:lstStyle/>
                    <a:p>
                      <a:pPr algn="ctr" fontAlgn="ctr"/>
                      <a:r>
                        <a:rPr lang="en-GB" sz="12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A9373"/>
                    </a:solidFill>
                  </a:tcPr>
                </a:tc>
                <a:extLst>
                  <a:ext uri="{0D108BD9-81ED-4DB2-BD59-A6C34878D82A}">
                    <a16:rowId xmlns:a16="http://schemas.microsoft.com/office/drawing/2014/main" val="1880528755"/>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3DF82"/>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683"/>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AE583"/>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97C6E"/>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extLst>
                  <a:ext uri="{0D108BD9-81ED-4DB2-BD59-A6C34878D82A}">
                    <a16:rowId xmlns:a16="http://schemas.microsoft.com/office/drawing/2014/main" val="2738471986"/>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7AC57D"/>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DC87D"/>
                    </a:solidFill>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E984"/>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BD7B"/>
                    </a:solidFill>
                  </a:tcPr>
                </a:tc>
                <a:extLst>
                  <a:ext uri="{0D108BD9-81ED-4DB2-BD59-A6C34878D82A}">
                    <a16:rowId xmlns:a16="http://schemas.microsoft.com/office/drawing/2014/main" val="312452671"/>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D17F"/>
                    </a:solidFill>
                  </a:tcPr>
                </a:tc>
                <a:tc>
                  <a:txBody>
                    <a:bodyPr/>
                    <a:lstStyle/>
                    <a:p>
                      <a:pPr algn="ctr" fontAlgn="ctr"/>
                      <a:r>
                        <a:rPr lang="en-GB" sz="12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482"/>
                    </a:solidFill>
                  </a:tcPr>
                </a:tc>
                <a:tc>
                  <a:txBody>
                    <a:bodyPr/>
                    <a:lstStyle/>
                    <a:p>
                      <a:pPr algn="ctr" fontAlgn="ctr"/>
                      <a:r>
                        <a:rPr lang="en-GB" sz="12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A84"/>
                    </a:solidFill>
                  </a:tcPr>
                </a:tc>
                <a:tc>
                  <a:txBody>
                    <a:bodyPr/>
                    <a:lstStyle/>
                    <a:p>
                      <a:pPr algn="ctr" fontAlgn="ctr"/>
                      <a:r>
                        <a:rPr lang="en-GB" sz="1200" b="1"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B71"/>
                    </a:solidFill>
                  </a:tcPr>
                </a:tc>
                <a:extLst>
                  <a:ext uri="{0D108BD9-81ED-4DB2-BD59-A6C34878D82A}">
                    <a16:rowId xmlns:a16="http://schemas.microsoft.com/office/drawing/2014/main" val="670029235"/>
                  </a:ext>
                </a:extLst>
              </a:tr>
              <a:tr h="5715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0181395"/>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6CD7E"/>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EA83"/>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75C37C"/>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766D"/>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extLst>
                  <a:ext uri="{0D108BD9-81ED-4DB2-BD59-A6C34878D82A}">
                    <a16:rowId xmlns:a16="http://schemas.microsoft.com/office/drawing/2014/main" val="1993170162"/>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D780"/>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9E583"/>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9E583"/>
                    </a:solidFill>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A9172"/>
                    </a:solidFill>
                  </a:tcPr>
                </a:tc>
                <a:extLst>
                  <a:ext uri="{0D108BD9-81ED-4DB2-BD59-A6C34878D82A}">
                    <a16:rowId xmlns:a16="http://schemas.microsoft.com/office/drawing/2014/main" val="2482078190"/>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5BF7C"/>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DA80"/>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8D27F"/>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9673"/>
                    </a:solidFill>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58582100"/>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ctr" fontAlgn="ctr"/>
                      <a:r>
                        <a:rPr lang="en-GB" sz="1200" b="1"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E283"/>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DB81"/>
                    </a:solidFill>
                  </a:tcPr>
                </a:tc>
                <a:tc>
                  <a:txBody>
                    <a:bodyPr/>
                    <a:lstStyle/>
                    <a:p>
                      <a:pPr algn="ctr" fontAlgn="ctr"/>
                      <a:r>
                        <a:rPr lang="en-GB" sz="1200" b="1"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F6C"/>
                    </a:solidFill>
                  </a:tcPr>
                </a:tc>
                <a:extLst>
                  <a:ext uri="{0D108BD9-81ED-4DB2-BD59-A6C34878D82A}">
                    <a16:rowId xmlns:a16="http://schemas.microsoft.com/office/drawing/2014/main" val="1989133843"/>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482956"/>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0E283"/>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7DB81"/>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c>
                  <a:txBody>
                    <a:bodyPr/>
                    <a:lstStyle/>
                    <a:p>
                      <a:pPr algn="ctr" fontAlgn="ctr"/>
                      <a:r>
                        <a:rPr lang="en-GB" sz="12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06F"/>
                    </a:solidFill>
                  </a:tcPr>
                </a:tc>
                <a:tc>
                  <a:txBody>
                    <a:bodyPr/>
                    <a:lstStyle/>
                    <a:p>
                      <a:pPr algn="ctr" fontAlgn="ctr"/>
                      <a:r>
                        <a:rPr lang="en-GB" sz="1200" b="0"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2007559612"/>
                  </a:ext>
                </a:extLst>
              </a:tr>
              <a:tr h="209550">
                <a:tc>
                  <a:txBody>
                    <a:bodyPr/>
                    <a:lstStyle/>
                    <a:p>
                      <a:pPr algn="l" fontAlgn="b"/>
                      <a:r>
                        <a:rPr lang="en-GB" sz="1100" b="1" i="0" u="none" strike="noStrike" dirty="0">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D47F"/>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DD82"/>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E984"/>
                    </a:solidFill>
                  </a:tcPr>
                </a:tc>
                <a:tc>
                  <a:txBody>
                    <a:bodyPr/>
                    <a:lstStyle/>
                    <a:p>
                      <a:pPr algn="ctr" fontAlgn="ctr"/>
                      <a:r>
                        <a:rPr lang="en-GB" sz="12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dirty="0">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86D"/>
                    </a:solidFill>
                  </a:tcPr>
                </a:tc>
                <a:extLst>
                  <a:ext uri="{0D108BD9-81ED-4DB2-BD59-A6C34878D82A}">
                    <a16:rowId xmlns:a16="http://schemas.microsoft.com/office/drawing/2014/main" val="689077938"/>
                  </a:ext>
                </a:extLst>
              </a:tr>
            </a:tbl>
          </a:graphicData>
        </a:graphic>
      </p:graphicFrame>
    </p:spTree>
    <p:extLst>
      <p:ext uri="{BB962C8B-B14F-4D97-AF65-F5344CB8AC3E}">
        <p14:creationId xmlns:p14="http://schemas.microsoft.com/office/powerpoint/2010/main" val="15488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AEBE61-21C0-4D2C-B5AA-49299D191115}"/>
              </a:ext>
            </a:extLst>
          </p:cNvPr>
          <p:cNvSpPr>
            <a:spLocks noGrp="1"/>
          </p:cNvSpPr>
          <p:nvPr>
            <p:ph type="title"/>
          </p:nvPr>
        </p:nvSpPr>
        <p:spPr/>
        <p:txBody>
          <a:bodyPr/>
          <a:lstStyle/>
          <a:p>
            <a:r>
              <a:rPr lang="en-GB" dirty="0"/>
              <a:t>TV ads drive the strongest fitness, social and trust signals</a:t>
            </a:r>
          </a:p>
        </p:txBody>
      </p:sp>
      <p:sp>
        <p:nvSpPr>
          <p:cNvPr id="7" name="Text Placeholder 6">
            <a:extLst>
              <a:ext uri="{FF2B5EF4-FFF2-40B4-BE49-F238E27FC236}">
                <a16:creationId xmlns:a16="http://schemas.microsoft.com/office/drawing/2014/main" id="{CC559683-C8FB-4760-A9FB-76209C45651A}"/>
              </a:ext>
            </a:extLst>
          </p:cNvPr>
          <p:cNvSpPr>
            <a:spLocks noGrp="1"/>
          </p:cNvSpPr>
          <p:nvPr>
            <p:ph type="body" sz="quarter" idx="15"/>
          </p:nvPr>
        </p:nvSpPr>
        <p:spPr/>
        <p:txBody>
          <a:bodyPr/>
          <a:lstStyle/>
          <a:p>
            <a:r>
              <a:rPr lang="en-GB" dirty="0"/>
              <a:t>Source: Signalling Success, 2020, house51/Thinkbox. Base: all adults (3,654)</a:t>
            </a:r>
          </a:p>
        </p:txBody>
      </p:sp>
      <p:graphicFrame>
        <p:nvGraphicFramePr>
          <p:cNvPr id="5" name="Table 4">
            <a:extLst>
              <a:ext uri="{FF2B5EF4-FFF2-40B4-BE49-F238E27FC236}">
                <a16:creationId xmlns:a16="http://schemas.microsoft.com/office/drawing/2014/main" id="{7DAA2C1B-8FFC-4789-A5AC-87E7B828F25E}"/>
              </a:ext>
            </a:extLst>
          </p:cNvPr>
          <p:cNvGraphicFramePr>
            <a:graphicFrameLocks noGrp="1"/>
          </p:cNvGraphicFramePr>
          <p:nvPr>
            <p:extLst>
              <p:ext uri="{D42A27DB-BD31-4B8C-83A1-F6EECF244321}">
                <p14:modId xmlns:p14="http://schemas.microsoft.com/office/powerpoint/2010/main" val="513035110"/>
              </p:ext>
            </p:extLst>
          </p:nvPr>
        </p:nvGraphicFramePr>
        <p:xfrm>
          <a:off x="698498" y="1847393"/>
          <a:ext cx="10693403" cy="2817495"/>
        </p:xfrm>
        <a:graphic>
          <a:graphicData uri="http://schemas.openxmlformats.org/drawingml/2006/table">
            <a:tbl>
              <a:tblPr/>
              <a:tblGrid>
                <a:gridCol w="2071846">
                  <a:extLst>
                    <a:ext uri="{9D8B030D-6E8A-4147-A177-3AD203B41FA5}">
                      <a16:colId xmlns:a16="http://schemas.microsoft.com/office/drawing/2014/main" val="1327992228"/>
                    </a:ext>
                  </a:extLst>
                </a:gridCol>
                <a:gridCol w="1231651">
                  <a:extLst>
                    <a:ext uri="{9D8B030D-6E8A-4147-A177-3AD203B41FA5}">
                      <a16:colId xmlns:a16="http://schemas.microsoft.com/office/drawing/2014/main" val="1786410514"/>
                    </a:ext>
                  </a:extLst>
                </a:gridCol>
                <a:gridCol w="1231651">
                  <a:extLst>
                    <a:ext uri="{9D8B030D-6E8A-4147-A177-3AD203B41FA5}">
                      <a16:colId xmlns:a16="http://schemas.microsoft.com/office/drawing/2014/main" val="2651372250"/>
                    </a:ext>
                  </a:extLst>
                </a:gridCol>
                <a:gridCol w="1231651">
                  <a:extLst>
                    <a:ext uri="{9D8B030D-6E8A-4147-A177-3AD203B41FA5}">
                      <a16:colId xmlns:a16="http://schemas.microsoft.com/office/drawing/2014/main" val="2938370260"/>
                    </a:ext>
                  </a:extLst>
                </a:gridCol>
                <a:gridCol w="1231651">
                  <a:extLst>
                    <a:ext uri="{9D8B030D-6E8A-4147-A177-3AD203B41FA5}">
                      <a16:colId xmlns:a16="http://schemas.microsoft.com/office/drawing/2014/main" val="4167378277"/>
                    </a:ext>
                  </a:extLst>
                </a:gridCol>
                <a:gridCol w="1231651">
                  <a:extLst>
                    <a:ext uri="{9D8B030D-6E8A-4147-A177-3AD203B41FA5}">
                      <a16:colId xmlns:a16="http://schemas.microsoft.com/office/drawing/2014/main" val="2340168452"/>
                    </a:ext>
                  </a:extLst>
                </a:gridCol>
                <a:gridCol w="1231651">
                  <a:extLst>
                    <a:ext uri="{9D8B030D-6E8A-4147-A177-3AD203B41FA5}">
                      <a16:colId xmlns:a16="http://schemas.microsoft.com/office/drawing/2014/main" val="2291056710"/>
                    </a:ext>
                  </a:extLst>
                </a:gridCol>
                <a:gridCol w="1231651">
                  <a:extLst>
                    <a:ext uri="{9D8B030D-6E8A-4147-A177-3AD203B41FA5}">
                      <a16:colId xmlns:a16="http://schemas.microsoft.com/office/drawing/2014/main" val="4177497543"/>
                    </a:ext>
                  </a:extLst>
                </a:gridCol>
              </a:tblGrid>
              <a:tr h="285750">
                <a:tc gridSpan="8">
                  <a:txBody>
                    <a:bodyPr/>
                    <a:lstStyle/>
                    <a:p>
                      <a:pPr algn="ctr" fontAlgn="ctr"/>
                      <a:r>
                        <a:rPr lang="en-GB" sz="1600" b="1" i="0" u="none" strike="noStrike" dirty="0">
                          <a:solidFill>
                            <a:srgbClr val="FFFFFF"/>
                          </a:solidFill>
                          <a:effectLst/>
                          <a:latin typeface="Arial" panose="020B0604020202020204" pitchFamily="34" charset="0"/>
                        </a:rPr>
                        <a:t>Ad signalling power by media channel (% positively scoring / agreeing to statement) - Adults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40259344"/>
                  </a:ext>
                </a:extLst>
              </a:tr>
              <a:tr h="190500">
                <a:tc>
                  <a:txBody>
                    <a:bodyPr/>
                    <a:lstStyle/>
                    <a:p>
                      <a:pPr algn="ctr" fontAlgn="b"/>
                      <a:r>
                        <a:rPr lang="en-GB" sz="1100" b="1" i="0" u="none" strike="noStrike">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340744823"/>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D980"/>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B81"/>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EDD82"/>
                    </a:solidFill>
                  </a:tcPr>
                </a:tc>
                <a:tc>
                  <a:txBody>
                    <a:bodyPr/>
                    <a:lstStyle/>
                    <a:p>
                      <a:pPr algn="ctr" fontAlgn="ctr"/>
                      <a:r>
                        <a:rPr lang="en-GB" sz="12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9806F"/>
                    </a:solidFill>
                  </a:tcPr>
                </a:tc>
                <a:extLst>
                  <a:ext uri="{0D108BD9-81ED-4DB2-BD59-A6C34878D82A}">
                    <a16:rowId xmlns:a16="http://schemas.microsoft.com/office/drawing/2014/main" val="110123483"/>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382"/>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DEB84"/>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EB84"/>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726C"/>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extLst>
                  <a:ext uri="{0D108BD9-81ED-4DB2-BD59-A6C34878D82A}">
                    <a16:rowId xmlns:a16="http://schemas.microsoft.com/office/drawing/2014/main" val="3878277958"/>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0E283"/>
                    </a:solidFill>
                  </a:tcPr>
                </a:tc>
                <a:tc>
                  <a:txBody>
                    <a:bodyPr/>
                    <a:lstStyle/>
                    <a:p>
                      <a:pPr algn="ctr" fontAlgn="ctr"/>
                      <a:r>
                        <a:rPr lang="en-GB" sz="1200" b="0"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CBA7A"/>
                    </a:solidFill>
                  </a:tcPr>
                </a:tc>
                <a:tc>
                  <a:txBody>
                    <a:bodyPr/>
                    <a:lstStyle/>
                    <a:p>
                      <a:pPr algn="ctr" fontAlgn="ctr"/>
                      <a:r>
                        <a:rPr lang="en-GB" sz="12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BE583"/>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8E72"/>
                    </a:solidFill>
                  </a:tcPr>
                </a:tc>
                <a:extLst>
                  <a:ext uri="{0D108BD9-81ED-4DB2-BD59-A6C34878D82A}">
                    <a16:rowId xmlns:a16="http://schemas.microsoft.com/office/drawing/2014/main" val="2459382665"/>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D81"/>
                    </a:solidFill>
                  </a:tcPr>
                </a:tc>
                <a:tc>
                  <a:txBody>
                    <a:bodyPr/>
                    <a:lstStyle/>
                    <a:p>
                      <a:pPr algn="ctr" fontAlgn="ctr"/>
                      <a:r>
                        <a:rPr lang="en-GB" sz="1200" b="1"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984"/>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FE784"/>
                    </a:solidFill>
                  </a:tcPr>
                </a:tc>
                <a:tc>
                  <a:txBody>
                    <a:bodyPr/>
                    <a:lstStyle/>
                    <a:p>
                      <a:pPr algn="ctr" fontAlgn="ctr"/>
                      <a:r>
                        <a:rPr lang="en-GB" sz="1200" b="1"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86D"/>
                    </a:solidFill>
                  </a:tcPr>
                </a:tc>
                <a:extLst>
                  <a:ext uri="{0D108BD9-81ED-4DB2-BD59-A6C34878D82A}">
                    <a16:rowId xmlns:a16="http://schemas.microsoft.com/office/drawing/2014/main" val="1351920871"/>
                  </a:ext>
                </a:extLst>
              </a:tr>
              <a:tr h="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8102030"/>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6E984"/>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EA83"/>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DD881"/>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A9172"/>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extLst>
                  <a:ext uri="{0D108BD9-81ED-4DB2-BD59-A6C34878D82A}">
                    <a16:rowId xmlns:a16="http://schemas.microsoft.com/office/drawing/2014/main" val="3128693403"/>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D980"/>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BEA84"/>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9E583"/>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A9573"/>
                    </a:solidFill>
                  </a:tcPr>
                </a:tc>
                <a:extLst>
                  <a:ext uri="{0D108BD9-81ED-4DB2-BD59-A6C34878D82A}">
                    <a16:rowId xmlns:a16="http://schemas.microsoft.com/office/drawing/2014/main" val="3932575684"/>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983"/>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6D27F"/>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AE583"/>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98A71"/>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3296396068"/>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182"/>
                    </a:solidFill>
                  </a:tcPr>
                </a:tc>
                <a:tc>
                  <a:txBody>
                    <a:bodyPr/>
                    <a:lstStyle/>
                    <a:p>
                      <a:pPr algn="ctr" fontAlgn="ctr"/>
                      <a:r>
                        <a:rPr lang="en-GB" sz="1200" b="1"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E483"/>
                    </a:solidFill>
                  </a:tcPr>
                </a:tc>
                <a:tc>
                  <a:txBody>
                    <a:bodyPr/>
                    <a:lstStyle/>
                    <a:p>
                      <a:pPr algn="ctr" fontAlgn="ctr"/>
                      <a:r>
                        <a:rPr lang="en-GB" sz="1200" b="1"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36D"/>
                    </a:solidFill>
                  </a:tcPr>
                </a:tc>
                <a:extLst>
                  <a:ext uri="{0D108BD9-81ED-4DB2-BD59-A6C34878D82A}">
                    <a16:rowId xmlns:a16="http://schemas.microsoft.com/office/drawing/2014/main" val="2099342036"/>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217875"/>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883"/>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ACA7E"/>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27F"/>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16F"/>
                    </a:solidFill>
                  </a:tcPr>
                </a:tc>
                <a:tc>
                  <a:txBody>
                    <a:bodyPr/>
                    <a:lstStyle/>
                    <a:p>
                      <a:pPr algn="ctr" fontAlgn="ctr"/>
                      <a:r>
                        <a:rPr lang="en-GB" sz="1200" b="0"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202005891"/>
                  </a:ext>
                </a:extLst>
              </a:tr>
              <a:tr h="209550">
                <a:tc>
                  <a:txBody>
                    <a:bodyPr/>
                    <a:lstStyle/>
                    <a:p>
                      <a:pPr algn="l" fontAlgn="b"/>
                      <a:r>
                        <a:rPr lang="en-GB" sz="1100" b="1" i="0" u="none" strike="noStrike" dirty="0">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dirty="0">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DC81"/>
                    </a:solidFill>
                  </a:tcPr>
                </a:tc>
                <a:tc>
                  <a:txBody>
                    <a:bodyPr/>
                    <a:lstStyle/>
                    <a:p>
                      <a:pPr algn="ctr" fontAlgn="ctr"/>
                      <a:r>
                        <a:rPr lang="en-GB" sz="1200" b="1" i="0" u="none" strike="noStrike" dirty="0">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dirty="0">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dirty="0">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784"/>
                    </a:solidFill>
                  </a:tcPr>
                </a:tc>
                <a:tc>
                  <a:txBody>
                    <a:bodyPr/>
                    <a:lstStyle/>
                    <a:p>
                      <a:pPr algn="ctr" fontAlgn="ctr"/>
                      <a:r>
                        <a:rPr lang="en-GB" sz="1200" b="1" i="0" u="none" strike="noStrike" dirty="0">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583"/>
                    </a:solidFill>
                  </a:tcPr>
                </a:tc>
                <a:tc>
                  <a:txBody>
                    <a:bodyPr/>
                    <a:lstStyle/>
                    <a:p>
                      <a:pPr algn="ctr" fontAlgn="ctr"/>
                      <a:r>
                        <a:rPr lang="en-GB" sz="1200" b="1" i="0" u="none" strike="noStrike" dirty="0">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dirty="0">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26C"/>
                    </a:solidFill>
                  </a:tcPr>
                </a:tc>
                <a:extLst>
                  <a:ext uri="{0D108BD9-81ED-4DB2-BD59-A6C34878D82A}">
                    <a16:rowId xmlns:a16="http://schemas.microsoft.com/office/drawing/2014/main" val="1031106856"/>
                  </a:ext>
                </a:extLst>
              </a:tr>
            </a:tbl>
          </a:graphicData>
        </a:graphic>
      </p:graphicFrame>
    </p:spTree>
    <p:extLst>
      <p:ext uri="{BB962C8B-B14F-4D97-AF65-F5344CB8AC3E}">
        <p14:creationId xmlns:p14="http://schemas.microsoft.com/office/powerpoint/2010/main" val="2812340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7E96-3863-43E4-8840-1C2FB4DBBE44}"/>
              </a:ext>
            </a:extLst>
          </p:cNvPr>
          <p:cNvSpPr>
            <a:spLocks noGrp="1"/>
          </p:cNvSpPr>
          <p:nvPr>
            <p:ph type="title"/>
          </p:nvPr>
        </p:nvSpPr>
        <p:spPr/>
        <p:txBody>
          <a:bodyPr/>
          <a:lstStyle/>
          <a:p>
            <a:r>
              <a:rPr lang="en-GB" dirty="0"/>
              <a:t>TV drives strongest fitness &amp; social signals</a:t>
            </a:r>
          </a:p>
        </p:txBody>
      </p:sp>
      <p:sp>
        <p:nvSpPr>
          <p:cNvPr id="3" name="Text Placeholder 2">
            <a:extLst>
              <a:ext uri="{FF2B5EF4-FFF2-40B4-BE49-F238E27FC236}">
                <a16:creationId xmlns:a16="http://schemas.microsoft.com/office/drawing/2014/main" id="{44C1C658-38C1-410B-9EE4-F5FF6557458F}"/>
              </a:ext>
            </a:extLst>
          </p:cNvPr>
          <p:cNvSpPr>
            <a:spLocks noGrp="1"/>
          </p:cNvSpPr>
          <p:nvPr>
            <p:ph type="body" sz="quarter" idx="15"/>
          </p:nvPr>
        </p:nvSpPr>
        <p:spPr/>
        <p:txBody>
          <a:bodyPr/>
          <a:lstStyle/>
          <a:p>
            <a:r>
              <a:rPr lang="en-GB" dirty="0"/>
              <a:t>Source: Signalling Success, 2020, house51/Thinkbox. Base: all adults (3,654)</a:t>
            </a:r>
          </a:p>
        </p:txBody>
      </p:sp>
      <p:graphicFrame>
        <p:nvGraphicFramePr>
          <p:cNvPr id="4" name="Chart 3">
            <a:extLst>
              <a:ext uri="{FF2B5EF4-FFF2-40B4-BE49-F238E27FC236}">
                <a16:creationId xmlns:a16="http://schemas.microsoft.com/office/drawing/2014/main" id="{5F8C011F-71B3-487F-82F3-51BD057F14CA}"/>
              </a:ext>
            </a:extLst>
          </p:cNvPr>
          <p:cNvGraphicFramePr/>
          <p:nvPr>
            <p:extLst>
              <p:ext uri="{D42A27DB-BD31-4B8C-83A1-F6EECF244321}">
                <p14:modId xmlns:p14="http://schemas.microsoft.com/office/powerpoint/2010/main" val="2384557213"/>
              </p:ext>
            </p:extLst>
          </p:nvPr>
        </p:nvGraphicFramePr>
        <p:xfrm>
          <a:off x="206006" y="1188085"/>
          <a:ext cx="5358763" cy="4084681"/>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Connector 4">
            <a:extLst>
              <a:ext uri="{FF2B5EF4-FFF2-40B4-BE49-F238E27FC236}">
                <a16:creationId xmlns:a16="http://schemas.microsoft.com/office/drawing/2014/main" id="{77D7B7F0-6B05-41C4-9E8E-00CD2F3573D7}"/>
              </a:ext>
            </a:extLst>
          </p:cNvPr>
          <p:cNvCxnSpPr>
            <a:cxnSpLocks/>
          </p:cNvCxnSpPr>
          <p:nvPr/>
        </p:nvCxnSpPr>
        <p:spPr>
          <a:xfrm>
            <a:off x="1119054" y="2904306"/>
            <a:ext cx="4445715" cy="0"/>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7" name="Chart 6">
            <a:extLst>
              <a:ext uri="{FF2B5EF4-FFF2-40B4-BE49-F238E27FC236}">
                <a16:creationId xmlns:a16="http://schemas.microsoft.com/office/drawing/2014/main" id="{D0485741-612D-4DD4-91D5-1940FEED2BAE}"/>
              </a:ext>
            </a:extLst>
          </p:cNvPr>
          <p:cNvGraphicFramePr/>
          <p:nvPr>
            <p:extLst>
              <p:ext uri="{D42A27DB-BD31-4B8C-83A1-F6EECF244321}">
                <p14:modId xmlns:p14="http://schemas.microsoft.com/office/powerpoint/2010/main" val="3318618310"/>
              </p:ext>
            </p:extLst>
          </p:nvPr>
        </p:nvGraphicFramePr>
        <p:xfrm>
          <a:off x="6261462" y="1188085"/>
          <a:ext cx="5616581" cy="4084681"/>
        </p:xfrm>
        <a:graphic>
          <a:graphicData uri="http://schemas.openxmlformats.org/drawingml/2006/chart">
            <c:chart xmlns:c="http://schemas.openxmlformats.org/drawingml/2006/chart" xmlns:r="http://schemas.openxmlformats.org/officeDocument/2006/relationships" r:id="rId4"/>
          </a:graphicData>
        </a:graphic>
      </p:graphicFrame>
      <p:cxnSp>
        <p:nvCxnSpPr>
          <p:cNvPr id="8" name="Straight Connector 7">
            <a:extLst>
              <a:ext uri="{FF2B5EF4-FFF2-40B4-BE49-F238E27FC236}">
                <a16:creationId xmlns:a16="http://schemas.microsoft.com/office/drawing/2014/main" id="{6D50C9E1-72C8-4509-B8AE-6B5D722B3E11}"/>
              </a:ext>
            </a:extLst>
          </p:cNvPr>
          <p:cNvCxnSpPr>
            <a:cxnSpLocks/>
          </p:cNvCxnSpPr>
          <p:nvPr/>
        </p:nvCxnSpPr>
        <p:spPr>
          <a:xfrm>
            <a:off x="7141020" y="2830280"/>
            <a:ext cx="4428000" cy="0"/>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DD79422B-D0CA-49E0-9646-D87E73FB6224}"/>
              </a:ext>
            </a:extLst>
          </p:cNvPr>
          <p:cNvSpPr txBox="1"/>
          <p:nvPr/>
        </p:nvSpPr>
        <p:spPr>
          <a:xfrm>
            <a:off x="5521216" y="2595515"/>
            <a:ext cx="731520" cy="600164"/>
          </a:xfrm>
          <a:prstGeom prst="rect">
            <a:avLst/>
          </a:prstGeom>
          <a:noFill/>
        </p:spPr>
        <p:txBody>
          <a:bodyPr wrap="square" rtlCol="0">
            <a:spAutoFit/>
          </a:bodyPr>
          <a:lstStyle/>
          <a:p>
            <a:pPr algn="l"/>
            <a:r>
              <a:rPr lang="en-GB" sz="1100" b="1" dirty="0"/>
              <a:t>Ave </a:t>
            </a:r>
            <a:r>
              <a:rPr lang="en-GB" sz="1100" b="1" u="sng" dirty="0"/>
              <a:t>fitness</a:t>
            </a:r>
            <a:r>
              <a:rPr lang="en-GB" sz="1100" b="1" dirty="0"/>
              <a:t> signal</a:t>
            </a:r>
          </a:p>
        </p:txBody>
      </p:sp>
      <p:sp>
        <p:nvSpPr>
          <p:cNvPr id="11" name="TextBox 10">
            <a:extLst>
              <a:ext uri="{FF2B5EF4-FFF2-40B4-BE49-F238E27FC236}">
                <a16:creationId xmlns:a16="http://schemas.microsoft.com/office/drawing/2014/main" id="{5766EDEF-90F0-4ECE-80B9-21FBFC49AA9D}"/>
              </a:ext>
            </a:extLst>
          </p:cNvPr>
          <p:cNvSpPr txBox="1"/>
          <p:nvPr/>
        </p:nvSpPr>
        <p:spPr>
          <a:xfrm>
            <a:off x="11529557" y="2530198"/>
            <a:ext cx="731520" cy="600164"/>
          </a:xfrm>
          <a:prstGeom prst="rect">
            <a:avLst/>
          </a:prstGeom>
          <a:noFill/>
        </p:spPr>
        <p:txBody>
          <a:bodyPr wrap="square" rtlCol="0">
            <a:spAutoFit/>
          </a:bodyPr>
          <a:lstStyle/>
          <a:p>
            <a:pPr algn="l"/>
            <a:r>
              <a:rPr lang="en-GB" sz="1100" b="1" dirty="0"/>
              <a:t>Ave </a:t>
            </a:r>
            <a:r>
              <a:rPr lang="en-GB" sz="1100" b="1" u="sng" dirty="0"/>
              <a:t>social</a:t>
            </a:r>
            <a:r>
              <a:rPr lang="en-GB" sz="1100" b="1" dirty="0"/>
              <a:t> signal</a:t>
            </a:r>
          </a:p>
        </p:txBody>
      </p:sp>
      <p:sp>
        <p:nvSpPr>
          <p:cNvPr id="13" name="TextBox 12">
            <a:extLst>
              <a:ext uri="{FF2B5EF4-FFF2-40B4-BE49-F238E27FC236}">
                <a16:creationId xmlns:a16="http://schemas.microsoft.com/office/drawing/2014/main" id="{4443A1CA-B3DB-4B3F-B736-075745E4C5D5}"/>
              </a:ext>
            </a:extLst>
          </p:cNvPr>
          <p:cNvSpPr txBox="1"/>
          <p:nvPr/>
        </p:nvSpPr>
        <p:spPr>
          <a:xfrm rot="16200000">
            <a:off x="-950511" y="2950220"/>
            <a:ext cx="2956055" cy="461665"/>
          </a:xfrm>
          <a:prstGeom prst="rect">
            <a:avLst/>
          </a:prstGeom>
          <a:noFill/>
        </p:spPr>
        <p:txBody>
          <a:bodyPr wrap="square" rtlCol="0">
            <a:spAutoFit/>
          </a:bodyPr>
          <a:lstStyle/>
          <a:p>
            <a:pPr algn="ctr"/>
            <a:r>
              <a:rPr lang="en-GB" sz="800" b="1" dirty="0">
                <a:solidFill>
                  <a:schemeClr val="tx1"/>
                </a:solidFill>
              </a:rPr>
              <a:t>FITNESS SIGNAL </a:t>
            </a:r>
            <a:r>
              <a:rPr lang="en-GB" sz="800" b="1" dirty="0">
                <a:solidFill>
                  <a:schemeClr val="tx1"/>
                </a:solidFill>
                <a:effectLst/>
              </a:rPr>
              <a:t>(% POSITIVELY</a:t>
            </a:r>
            <a:r>
              <a:rPr lang="en-GB" sz="800" b="1" baseline="0" dirty="0">
                <a:solidFill>
                  <a:schemeClr val="tx1"/>
                </a:solidFill>
                <a:effectLst/>
              </a:rPr>
              <a:t> SCORING / AGREEING TO STATEMENTS)</a:t>
            </a:r>
            <a:endParaRPr lang="en-GB" sz="800" b="1" dirty="0">
              <a:solidFill>
                <a:schemeClr val="tx1"/>
              </a:solidFill>
            </a:endParaRPr>
          </a:p>
          <a:p>
            <a:pPr algn="ctr"/>
            <a:endParaRPr lang="en-GB" sz="800" dirty="0" err="1">
              <a:solidFill>
                <a:schemeClr val="bg2"/>
              </a:solidFill>
            </a:endParaRPr>
          </a:p>
        </p:txBody>
      </p:sp>
      <p:sp>
        <p:nvSpPr>
          <p:cNvPr id="16" name="TextBox 15">
            <a:extLst>
              <a:ext uri="{FF2B5EF4-FFF2-40B4-BE49-F238E27FC236}">
                <a16:creationId xmlns:a16="http://schemas.microsoft.com/office/drawing/2014/main" id="{08806356-A4C0-441B-9119-9114EEF6F86C}"/>
              </a:ext>
            </a:extLst>
          </p:cNvPr>
          <p:cNvSpPr txBox="1"/>
          <p:nvPr/>
        </p:nvSpPr>
        <p:spPr>
          <a:xfrm rot="16200000">
            <a:off x="5123137" y="2950219"/>
            <a:ext cx="2956055" cy="461665"/>
          </a:xfrm>
          <a:prstGeom prst="rect">
            <a:avLst/>
          </a:prstGeom>
          <a:noFill/>
        </p:spPr>
        <p:txBody>
          <a:bodyPr wrap="square" rtlCol="0">
            <a:spAutoFit/>
          </a:bodyPr>
          <a:lstStyle/>
          <a:p>
            <a:pPr algn="ctr"/>
            <a:r>
              <a:rPr lang="en-GB" sz="800" b="1" dirty="0">
                <a:solidFill>
                  <a:schemeClr val="tx1"/>
                </a:solidFill>
              </a:rPr>
              <a:t>SOCIAL SIGNAL </a:t>
            </a:r>
            <a:r>
              <a:rPr lang="en-GB" sz="800" b="1" dirty="0">
                <a:solidFill>
                  <a:schemeClr val="tx1"/>
                </a:solidFill>
                <a:effectLst/>
              </a:rPr>
              <a:t>(% POSITIVELY</a:t>
            </a:r>
            <a:r>
              <a:rPr lang="en-GB" sz="800" b="1" baseline="0" dirty="0">
                <a:solidFill>
                  <a:schemeClr val="tx1"/>
                </a:solidFill>
                <a:effectLst/>
              </a:rPr>
              <a:t> SCORING / AGREEING TO STATEMENTS)</a:t>
            </a:r>
            <a:endParaRPr lang="en-GB" sz="800" b="1" dirty="0">
              <a:solidFill>
                <a:schemeClr val="tx1"/>
              </a:solidFill>
            </a:endParaRPr>
          </a:p>
          <a:p>
            <a:pPr algn="ctr"/>
            <a:endParaRPr lang="en-GB" sz="800" dirty="0" err="1">
              <a:solidFill>
                <a:schemeClr val="bg2"/>
              </a:solidFill>
            </a:endParaRPr>
          </a:p>
        </p:txBody>
      </p:sp>
      <p:sp>
        <p:nvSpPr>
          <p:cNvPr id="17" name="TextBox 16">
            <a:extLst>
              <a:ext uri="{FF2B5EF4-FFF2-40B4-BE49-F238E27FC236}">
                <a16:creationId xmlns:a16="http://schemas.microsoft.com/office/drawing/2014/main" id="{3A7E52AD-D87B-466D-B057-1ED6AC922ADB}"/>
              </a:ext>
            </a:extLst>
          </p:cNvPr>
          <p:cNvSpPr txBox="1"/>
          <p:nvPr/>
        </p:nvSpPr>
        <p:spPr>
          <a:xfrm>
            <a:off x="2349134" y="1942321"/>
            <a:ext cx="1985554" cy="307777"/>
          </a:xfrm>
          <a:prstGeom prst="rect">
            <a:avLst/>
          </a:prstGeom>
          <a:noFill/>
        </p:spPr>
        <p:txBody>
          <a:bodyPr wrap="square" rtlCol="0">
            <a:spAutoFit/>
          </a:bodyPr>
          <a:lstStyle/>
          <a:p>
            <a:pPr algn="ctr"/>
            <a:r>
              <a:rPr lang="en-GB" sz="1400" b="1" dirty="0"/>
              <a:t>Fitness signal</a:t>
            </a:r>
          </a:p>
        </p:txBody>
      </p:sp>
      <p:sp>
        <p:nvSpPr>
          <p:cNvPr id="19" name="TextBox 18">
            <a:extLst>
              <a:ext uri="{FF2B5EF4-FFF2-40B4-BE49-F238E27FC236}">
                <a16:creationId xmlns:a16="http://schemas.microsoft.com/office/drawing/2014/main" id="{3DFFD994-330D-4BBD-AC63-8348DF6C4639}"/>
              </a:ext>
            </a:extLst>
          </p:cNvPr>
          <p:cNvSpPr txBox="1"/>
          <p:nvPr/>
        </p:nvSpPr>
        <p:spPr>
          <a:xfrm>
            <a:off x="8275317" y="1942320"/>
            <a:ext cx="1985554" cy="307777"/>
          </a:xfrm>
          <a:prstGeom prst="rect">
            <a:avLst/>
          </a:prstGeom>
          <a:noFill/>
        </p:spPr>
        <p:txBody>
          <a:bodyPr wrap="square" rtlCol="0">
            <a:spAutoFit/>
          </a:bodyPr>
          <a:lstStyle/>
          <a:p>
            <a:pPr algn="ctr"/>
            <a:r>
              <a:rPr lang="en-GB" sz="1400" b="1" dirty="0"/>
              <a:t>Social signal</a:t>
            </a:r>
          </a:p>
        </p:txBody>
      </p:sp>
    </p:spTree>
    <p:extLst>
      <p:ext uri="{BB962C8B-B14F-4D97-AF65-F5344CB8AC3E}">
        <p14:creationId xmlns:p14="http://schemas.microsoft.com/office/powerpoint/2010/main" val="105228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chart seriesIdx="-3" categoryIdx="-3" bldStep="gridLegend"/>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chart seriesIdx="0"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Graphic spid="7" grpId="0">
        <p:bldSub>
          <a:bldChart bld="series"/>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97A06-CAC0-4DDF-B871-8431F53727D6}"/>
              </a:ext>
            </a:extLst>
          </p:cNvPr>
          <p:cNvSpPr>
            <a:spLocks noGrp="1"/>
          </p:cNvSpPr>
          <p:nvPr>
            <p:ph type="title"/>
          </p:nvPr>
        </p:nvSpPr>
        <p:spPr/>
        <p:txBody>
          <a:bodyPr/>
          <a:lstStyle/>
          <a:p>
            <a:r>
              <a:rPr lang="en-GB" dirty="0"/>
              <a:t>TV ads deliver quality, self-confidence and strength signals</a:t>
            </a:r>
          </a:p>
        </p:txBody>
      </p:sp>
      <p:sp>
        <p:nvSpPr>
          <p:cNvPr id="3" name="Text Placeholder 2">
            <a:extLst>
              <a:ext uri="{FF2B5EF4-FFF2-40B4-BE49-F238E27FC236}">
                <a16:creationId xmlns:a16="http://schemas.microsoft.com/office/drawing/2014/main" id="{8017D379-6859-47B0-8778-BA7EE55F360B}"/>
              </a:ext>
            </a:extLst>
          </p:cNvPr>
          <p:cNvSpPr>
            <a:spLocks noGrp="1"/>
          </p:cNvSpPr>
          <p:nvPr>
            <p:ph type="body" sz="quarter" idx="15"/>
          </p:nvPr>
        </p:nvSpPr>
        <p:spPr/>
        <p:txBody>
          <a:bodyPr/>
          <a:lstStyle/>
          <a:p>
            <a:r>
              <a:rPr lang="en-GB" dirty="0"/>
              <a:t>Source: Signalling Success, 2020, house51/Thinkbox. Base: all adults (3,654)</a:t>
            </a:r>
          </a:p>
        </p:txBody>
      </p:sp>
      <p:graphicFrame>
        <p:nvGraphicFramePr>
          <p:cNvPr id="6" name="Chart 5">
            <a:extLst>
              <a:ext uri="{FF2B5EF4-FFF2-40B4-BE49-F238E27FC236}">
                <a16:creationId xmlns:a16="http://schemas.microsoft.com/office/drawing/2014/main" id="{4B52F583-7053-4225-B107-AAE2906C2BFB}"/>
              </a:ext>
            </a:extLst>
          </p:cNvPr>
          <p:cNvGraphicFramePr/>
          <p:nvPr/>
        </p:nvGraphicFramePr>
        <p:xfrm>
          <a:off x="479426" y="1188085"/>
          <a:ext cx="11567793" cy="408468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83D19DB-3F46-4A13-95F2-9E6376F49C43}"/>
              </a:ext>
            </a:extLst>
          </p:cNvPr>
          <p:cNvSpPr txBox="1"/>
          <p:nvPr/>
        </p:nvSpPr>
        <p:spPr>
          <a:xfrm rot="16200000">
            <a:off x="-812565" y="2798574"/>
            <a:ext cx="3091815" cy="5078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Arial"/>
                <a:ea typeface="+mn-ea"/>
                <a:cs typeface="+mn-cs"/>
              </a:rPr>
              <a:t>FITNESS SIGNALS (% POSITIVELY SCORING / AGREEING TO STATEMENTS)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1" i="0" u="none" strike="noStrike" kern="1200" cap="none" spc="0" normalizeH="0" baseline="0" noProof="0" dirty="0" err="1">
              <a:ln>
                <a:noFill/>
              </a:ln>
              <a:solidFill>
                <a:srgbClr val="4D4D4D"/>
              </a:solidFill>
              <a:effectLst/>
              <a:uLnTx/>
              <a:uFillTx/>
              <a:latin typeface="Arial"/>
              <a:ea typeface="+mn-ea"/>
              <a:cs typeface="+mn-cs"/>
            </a:endParaRPr>
          </a:p>
        </p:txBody>
      </p:sp>
      <p:sp>
        <p:nvSpPr>
          <p:cNvPr id="9" name="TextBox 8">
            <a:extLst>
              <a:ext uri="{FF2B5EF4-FFF2-40B4-BE49-F238E27FC236}">
                <a16:creationId xmlns:a16="http://schemas.microsoft.com/office/drawing/2014/main" id="{64EBBC0A-4DAC-44B4-B273-17090E4FC601}"/>
              </a:ext>
            </a:extLst>
          </p:cNvPr>
          <p:cNvSpPr txBox="1"/>
          <p:nvPr/>
        </p:nvSpPr>
        <p:spPr>
          <a:xfrm>
            <a:off x="4776651" y="1381125"/>
            <a:ext cx="2638697"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srgbClr val="4D4D4D"/>
                </a:solidFill>
                <a:effectLst/>
                <a:uLnTx/>
                <a:uFillTx/>
                <a:latin typeface="Arial"/>
                <a:ea typeface="+mn-ea"/>
                <a:cs typeface="+mn-cs"/>
              </a:rPr>
              <a:t>Fitness signals</a:t>
            </a:r>
          </a:p>
        </p:txBody>
      </p:sp>
    </p:spTree>
    <p:extLst>
      <p:ext uri="{BB962C8B-B14F-4D97-AF65-F5344CB8AC3E}">
        <p14:creationId xmlns:p14="http://schemas.microsoft.com/office/powerpoint/2010/main" val="1723865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4"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chart seriesIdx="5"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97A06-CAC0-4DDF-B871-8431F53727D6}"/>
              </a:ext>
            </a:extLst>
          </p:cNvPr>
          <p:cNvSpPr>
            <a:spLocks noGrp="1"/>
          </p:cNvSpPr>
          <p:nvPr>
            <p:ph type="title"/>
          </p:nvPr>
        </p:nvSpPr>
        <p:spPr/>
        <p:txBody>
          <a:bodyPr/>
          <a:lstStyle/>
          <a:p>
            <a:r>
              <a:rPr lang="en-GB" dirty="0"/>
              <a:t>TV ads drive the strongest popularity and success signals</a:t>
            </a:r>
          </a:p>
        </p:txBody>
      </p:sp>
      <p:sp>
        <p:nvSpPr>
          <p:cNvPr id="3" name="Text Placeholder 2">
            <a:extLst>
              <a:ext uri="{FF2B5EF4-FFF2-40B4-BE49-F238E27FC236}">
                <a16:creationId xmlns:a16="http://schemas.microsoft.com/office/drawing/2014/main" id="{8017D379-6859-47B0-8778-BA7EE55F360B}"/>
              </a:ext>
            </a:extLst>
          </p:cNvPr>
          <p:cNvSpPr>
            <a:spLocks noGrp="1"/>
          </p:cNvSpPr>
          <p:nvPr>
            <p:ph type="body" sz="quarter" idx="15"/>
          </p:nvPr>
        </p:nvSpPr>
        <p:spPr/>
        <p:txBody>
          <a:bodyPr/>
          <a:lstStyle/>
          <a:p>
            <a:r>
              <a:rPr lang="en-GB" dirty="0"/>
              <a:t>Source: Signalling Success, 2020, house51/Thinkbox. Base: all adults (3,654)</a:t>
            </a:r>
          </a:p>
        </p:txBody>
      </p:sp>
      <p:graphicFrame>
        <p:nvGraphicFramePr>
          <p:cNvPr id="6" name="Chart 5">
            <a:extLst>
              <a:ext uri="{FF2B5EF4-FFF2-40B4-BE49-F238E27FC236}">
                <a16:creationId xmlns:a16="http://schemas.microsoft.com/office/drawing/2014/main" id="{4B52F583-7053-4225-B107-AAE2906C2BFB}"/>
              </a:ext>
            </a:extLst>
          </p:cNvPr>
          <p:cNvGraphicFramePr/>
          <p:nvPr/>
        </p:nvGraphicFramePr>
        <p:xfrm>
          <a:off x="479426" y="1188085"/>
          <a:ext cx="11567793" cy="408468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83D19DB-3F46-4A13-95F2-9E6376F49C43}"/>
              </a:ext>
            </a:extLst>
          </p:cNvPr>
          <p:cNvSpPr txBox="1"/>
          <p:nvPr/>
        </p:nvSpPr>
        <p:spPr>
          <a:xfrm rot="16200000">
            <a:off x="-812565" y="2798574"/>
            <a:ext cx="3091815" cy="507831"/>
          </a:xfrm>
          <a:prstGeom prst="rect">
            <a:avLst/>
          </a:prstGeom>
          <a:noFill/>
        </p:spPr>
        <p:txBody>
          <a:bodyPr wrap="square" rtlCol="0">
            <a:spAutoFit/>
          </a:bodyPr>
          <a:lstStyle/>
          <a:p>
            <a:pPr algn="ctr"/>
            <a:r>
              <a:rPr lang="en-GB" sz="900" b="1" dirty="0">
                <a:solidFill>
                  <a:schemeClr val="tx1"/>
                </a:solidFill>
              </a:rPr>
              <a:t>SOCIAL SIGNALS </a:t>
            </a:r>
            <a:r>
              <a:rPr lang="en-GB" sz="900" b="1" dirty="0">
                <a:solidFill>
                  <a:schemeClr val="tx1"/>
                </a:solidFill>
                <a:effectLst/>
              </a:rPr>
              <a:t>(% POSITIVELY</a:t>
            </a:r>
            <a:r>
              <a:rPr lang="en-GB" sz="900" b="1" baseline="0" dirty="0">
                <a:solidFill>
                  <a:schemeClr val="tx1"/>
                </a:solidFill>
                <a:effectLst/>
              </a:rPr>
              <a:t> SCORING / AGREEING TO STATEMENTS)</a:t>
            </a:r>
            <a:endParaRPr lang="en-GB" sz="900" b="1" dirty="0">
              <a:solidFill>
                <a:schemeClr val="tx1"/>
              </a:solidFill>
            </a:endParaRPr>
          </a:p>
          <a:p>
            <a:pPr algn="ctr"/>
            <a:endParaRPr lang="en-GB" sz="900" b="1" dirty="0" err="1">
              <a:solidFill>
                <a:schemeClr val="bg2"/>
              </a:solidFill>
            </a:endParaRPr>
          </a:p>
        </p:txBody>
      </p:sp>
      <p:sp>
        <p:nvSpPr>
          <p:cNvPr id="9" name="TextBox 8">
            <a:extLst>
              <a:ext uri="{FF2B5EF4-FFF2-40B4-BE49-F238E27FC236}">
                <a16:creationId xmlns:a16="http://schemas.microsoft.com/office/drawing/2014/main" id="{64EBBC0A-4DAC-44B4-B273-17090E4FC601}"/>
              </a:ext>
            </a:extLst>
          </p:cNvPr>
          <p:cNvSpPr txBox="1"/>
          <p:nvPr/>
        </p:nvSpPr>
        <p:spPr>
          <a:xfrm>
            <a:off x="4776651" y="1381125"/>
            <a:ext cx="2638697" cy="338554"/>
          </a:xfrm>
          <a:prstGeom prst="rect">
            <a:avLst/>
          </a:prstGeom>
          <a:noFill/>
        </p:spPr>
        <p:txBody>
          <a:bodyPr wrap="square" rtlCol="0">
            <a:spAutoFit/>
          </a:bodyPr>
          <a:lstStyle/>
          <a:p>
            <a:pPr algn="ctr"/>
            <a:r>
              <a:rPr lang="en-GB" sz="1600" b="1" dirty="0">
                <a:solidFill>
                  <a:schemeClr val="bg2"/>
                </a:solidFill>
              </a:rPr>
              <a:t>Social signals</a:t>
            </a:r>
          </a:p>
        </p:txBody>
      </p:sp>
    </p:spTree>
    <p:extLst>
      <p:ext uri="{BB962C8B-B14F-4D97-AF65-F5344CB8AC3E}">
        <p14:creationId xmlns:p14="http://schemas.microsoft.com/office/powerpoint/2010/main" val="360608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graphicEl>
                                              <a:chart seriesIdx="1" categoryIdx="-4" bldStep="series"/>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graphicEl>
                                              <a:chart seriesIdx="2" categoryIdx="-4" bldStep="series"/>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graphicEl>
                                              <a:chart seriesIdx="3" categoryIdx="-4" bldStep="series"/>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graphicEl>
                                              <a:chart seriesIdx="4" categoryIdx="-4" bldStep="series"/>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graphicEl>
                                              <a:chart seriesIdx="5"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97A06-CAC0-4DDF-B871-8431F53727D6}"/>
              </a:ext>
            </a:extLst>
          </p:cNvPr>
          <p:cNvSpPr>
            <a:spLocks noGrp="1"/>
          </p:cNvSpPr>
          <p:nvPr>
            <p:ph type="title"/>
          </p:nvPr>
        </p:nvSpPr>
        <p:spPr/>
        <p:txBody>
          <a:bodyPr/>
          <a:lstStyle/>
          <a:p>
            <a:r>
              <a:rPr lang="en-GB" dirty="0"/>
              <a:t>TV, magazines &amp; radio deliver strongest trust signal </a:t>
            </a:r>
          </a:p>
        </p:txBody>
      </p:sp>
      <p:sp>
        <p:nvSpPr>
          <p:cNvPr id="3" name="Text Placeholder 2">
            <a:extLst>
              <a:ext uri="{FF2B5EF4-FFF2-40B4-BE49-F238E27FC236}">
                <a16:creationId xmlns:a16="http://schemas.microsoft.com/office/drawing/2014/main" id="{8017D379-6859-47B0-8778-BA7EE55F360B}"/>
              </a:ext>
            </a:extLst>
          </p:cNvPr>
          <p:cNvSpPr>
            <a:spLocks noGrp="1"/>
          </p:cNvSpPr>
          <p:nvPr>
            <p:ph type="body" sz="quarter" idx="15"/>
          </p:nvPr>
        </p:nvSpPr>
        <p:spPr/>
        <p:txBody>
          <a:bodyPr/>
          <a:lstStyle/>
          <a:p>
            <a:r>
              <a:rPr lang="en-GB" dirty="0"/>
              <a:t>Source: Signalling Success, 2020, house51/Thinkbox. Base: all adults (3,654)</a:t>
            </a:r>
          </a:p>
        </p:txBody>
      </p:sp>
      <p:graphicFrame>
        <p:nvGraphicFramePr>
          <p:cNvPr id="6" name="Chart 5">
            <a:extLst>
              <a:ext uri="{FF2B5EF4-FFF2-40B4-BE49-F238E27FC236}">
                <a16:creationId xmlns:a16="http://schemas.microsoft.com/office/drawing/2014/main" id="{4B52F583-7053-4225-B107-AAE2906C2BFB}"/>
              </a:ext>
            </a:extLst>
          </p:cNvPr>
          <p:cNvGraphicFramePr/>
          <p:nvPr>
            <p:extLst>
              <p:ext uri="{D42A27DB-BD31-4B8C-83A1-F6EECF244321}">
                <p14:modId xmlns:p14="http://schemas.microsoft.com/office/powerpoint/2010/main" val="4072932613"/>
              </p:ext>
            </p:extLst>
          </p:nvPr>
        </p:nvGraphicFramePr>
        <p:xfrm>
          <a:off x="479427" y="1188085"/>
          <a:ext cx="10778186" cy="408468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683D19DB-3F46-4A13-95F2-9E6376F49C43}"/>
              </a:ext>
            </a:extLst>
          </p:cNvPr>
          <p:cNvSpPr txBox="1"/>
          <p:nvPr/>
        </p:nvSpPr>
        <p:spPr>
          <a:xfrm rot="16200000">
            <a:off x="-629684" y="2837048"/>
            <a:ext cx="3091815" cy="430887"/>
          </a:xfrm>
          <a:prstGeom prst="rect">
            <a:avLst/>
          </a:prstGeom>
          <a:noFill/>
        </p:spPr>
        <p:txBody>
          <a:bodyPr wrap="square" rtlCol="0">
            <a:spAutoFit/>
          </a:bodyPr>
          <a:lstStyle/>
          <a:p>
            <a:pPr algn="ctr"/>
            <a:r>
              <a:rPr lang="en-GB" sz="1100" b="1" dirty="0">
                <a:solidFill>
                  <a:schemeClr val="tx1"/>
                </a:solidFill>
              </a:rPr>
              <a:t>TRUST SIGNAL </a:t>
            </a:r>
            <a:r>
              <a:rPr lang="en-GB" sz="1100" b="1" dirty="0">
                <a:solidFill>
                  <a:schemeClr val="tx1"/>
                </a:solidFill>
                <a:effectLst/>
              </a:rPr>
              <a:t>(% POSITIVELY</a:t>
            </a:r>
            <a:r>
              <a:rPr lang="en-GB" sz="1100" b="1" baseline="0" dirty="0">
                <a:solidFill>
                  <a:schemeClr val="tx1"/>
                </a:solidFill>
                <a:effectLst/>
              </a:rPr>
              <a:t> SCORING)</a:t>
            </a:r>
            <a:endParaRPr lang="en-GB" sz="1100" b="1" dirty="0">
              <a:solidFill>
                <a:schemeClr val="tx1"/>
              </a:solidFill>
            </a:endParaRPr>
          </a:p>
          <a:p>
            <a:pPr algn="ctr"/>
            <a:endParaRPr lang="en-GB" sz="1100" b="1" dirty="0" err="1">
              <a:solidFill>
                <a:schemeClr val="bg2"/>
              </a:solidFill>
            </a:endParaRPr>
          </a:p>
        </p:txBody>
      </p:sp>
      <p:cxnSp>
        <p:nvCxnSpPr>
          <p:cNvPr id="7" name="Straight Connector 6">
            <a:extLst>
              <a:ext uri="{FF2B5EF4-FFF2-40B4-BE49-F238E27FC236}">
                <a16:creationId xmlns:a16="http://schemas.microsoft.com/office/drawing/2014/main" id="{3242F823-D952-4ED7-BAB9-EDE9F7BBAE35}"/>
              </a:ext>
            </a:extLst>
          </p:cNvPr>
          <p:cNvCxnSpPr/>
          <p:nvPr/>
        </p:nvCxnSpPr>
        <p:spPr>
          <a:xfrm>
            <a:off x="1497875" y="2539416"/>
            <a:ext cx="9612000" cy="0"/>
          </a:xfrm>
          <a:prstGeom prst="line">
            <a:avLst/>
          </a:prstGeom>
          <a:ln w="22225">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ABF140C9-BCEC-4451-BC49-C74E200ABA8B}"/>
              </a:ext>
            </a:extLst>
          </p:cNvPr>
          <p:cNvSpPr txBox="1"/>
          <p:nvPr/>
        </p:nvSpPr>
        <p:spPr>
          <a:xfrm>
            <a:off x="11087571" y="2240613"/>
            <a:ext cx="864718" cy="600164"/>
          </a:xfrm>
          <a:prstGeom prst="rect">
            <a:avLst/>
          </a:prstGeom>
          <a:noFill/>
        </p:spPr>
        <p:txBody>
          <a:bodyPr wrap="square" rtlCol="0">
            <a:spAutoFit/>
          </a:bodyPr>
          <a:lstStyle/>
          <a:p>
            <a:pPr algn="l"/>
            <a:r>
              <a:rPr lang="en-GB" sz="1100" b="1" dirty="0">
                <a:solidFill>
                  <a:schemeClr val="bg2"/>
                </a:solidFill>
              </a:rPr>
              <a:t>Average </a:t>
            </a:r>
            <a:r>
              <a:rPr lang="en-GB" sz="1100" b="1" u="sng" dirty="0">
                <a:solidFill>
                  <a:schemeClr val="bg2"/>
                </a:solidFill>
              </a:rPr>
              <a:t>trust</a:t>
            </a:r>
            <a:r>
              <a:rPr lang="en-GB" sz="1100" b="1" dirty="0">
                <a:solidFill>
                  <a:schemeClr val="bg2"/>
                </a:solidFill>
              </a:rPr>
              <a:t> signal</a:t>
            </a:r>
          </a:p>
        </p:txBody>
      </p:sp>
      <p:sp>
        <p:nvSpPr>
          <p:cNvPr id="9" name="TextBox 8">
            <a:extLst>
              <a:ext uri="{FF2B5EF4-FFF2-40B4-BE49-F238E27FC236}">
                <a16:creationId xmlns:a16="http://schemas.microsoft.com/office/drawing/2014/main" id="{FA649B7E-0D4E-4D73-8BF8-C3BAD7B93826}"/>
              </a:ext>
            </a:extLst>
          </p:cNvPr>
          <p:cNvSpPr txBox="1"/>
          <p:nvPr/>
        </p:nvSpPr>
        <p:spPr>
          <a:xfrm>
            <a:off x="4373101" y="1304197"/>
            <a:ext cx="3498669" cy="338554"/>
          </a:xfrm>
          <a:prstGeom prst="rect">
            <a:avLst/>
          </a:prstGeom>
          <a:noFill/>
        </p:spPr>
        <p:txBody>
          <a:bodyPr wrap="square" rtlCol="0">
            <a:spAutoFit/>
          </a:bodyPr>
          <a:lstStyle/>
          <a:p>
            <a:pPr algn="ctr"/>
            <a:r>
              <a:rPr lang="en-GB" sz="1600" b="1" dirty="0">
                <a:solidFill>
                  <a:schemeClr val="bg2"/>
                </a:solidFill>
              </a:rPr>
              <a:t>Trust to deliver on promises made</a:t>
            </a:r>
          </a:p>
        </p:txBody>
      </p:sp>
    </p:spTree>
    <p:extLst>
      <p:ext uri="{BB962C8B-B14F-4D97-AF65-F5344CB8AC3E}">
        <p14:creationId xmlns:p14="http://schemas.microsoft.com/office/powerpoint/2010/main" val="40437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graphicEl>
                                              <a:chart seriesIdx="0"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77">
            <a:extLst>
              <a:ext uri="{FF2B5EF4-FFF2-40B4-BE49-F238E27FC236}">
                <a16:creationId xmlns:a16="http://schemas.microsoft.com/office/drawing/2014/main" id="{D9D2C5B5-A28F-40EE-9BF0-85B3E76E37E6}"/>
              </a:ext>
            </a:extLst>
          </p:cNvPr>
          <p:cNvSpPr>
            <a:spLocks noGrp="1"/>
          </p:cNvSpPr>
          <p:nvPr>
            <p:ph type="title"/>
          </p:nvPr>
        </p:nvSpPr>
        <p:spPr/>
        <p:txBody>
          <a:bodyPr/>
          <a:lstStyle/>
          <a:p>
            <a:r>
              <a:rPr lang="en-GB" dirty="0"/>
              <a:t>TV &amp; radio signal the strongest emotional trust</a:t>
            </a:r>
          </a:p>
        </p:txBody>
      </p:sp>
      <p:sp>
        <p:nvSpPr>
          <p:cNvPr id="79" name="Text Placeholder 78">
            <a:extLst>
              <a:ext uri="{FF2B5EF4-FFF2-40B4-BE49-F238E27FC236}">
                <a16:creationId xmlns:a16="http://schemas.microsoft.com/office/drawing/2014/main" id="{41BAC79F-034B-4C1B-8CC1-178CA0AD7AF6}"/>
              </a:ext>
            </a:extLst>
          </p:cNvPr>
          <p:cNvSpPr>
            <a:spLocks noGrp="1"/>
          </p:cNvSpPr>
          <p:nvPr>
            <p:ph type="body" sz="quarter" idx="15"/>
          </p:nvPr>
        </p:nvSpPr>
        <p:spPr>
          <a:xfrm>
            <a:off x="377757" y="5582840"/>
            <a:ext cx="11334817" cy="304800"/>
          </a:xfrm>
        </p:spPr>
        <p:txBody>
          <a:bodyPr/>
          <a:lstStyle/>
          <a:p>
            <a:r>
              <a:rPr lang="en-GB" dirty="0"/>
              <a:t>Source: Signalling Success, 2020, house51/Thinkbox. Base: all adults (3,654). Please see notes for detail on implicit trust calculation.</a:t>
            </a:r>
          </a:p>
        </p:txBody>
      </p:sp>
      <p:sp>
        <p:nvSpPr>
          <p:cNvPr id="50" name="TextBox 9">
            <a:extLst>
              <a:ext uri="{FF2B5EF4-FFF2-40B4-BE49-F238E27FC236}">
                <a16:creationId xmlns:a16="http://schemas.microsoft.com/office/drawing/2014/main" id="{BFC51726-CD5C-474A-86E0-B91BE95D4A32}"/>
              </a:ext>
            </a:extLst>
          </p:cNvPr>
          <p:cNvSpPr txBox="1"/>
          <p:nvPr/>
        </p:nvSpPr>
        <p:spPr>
          <a:xfrm>
            <a:off x="3381578" y="1291229"/>
            <a:ext cx="5408848" cy="400110"/>
          </a:xfrm>
          <a:prstGeom prst="rect">
            <a:avLst/>
          </a:prstGeom>
          <a:noFill/>
        </p:spPr>
        <p:txBody>
          <a:bodyPr wrap="square" rtlCol="0" anchor="b">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GB" sz="2000" dirty="0"/>
              <a:t>TRUST</a:t>
            </a:r>
          </a:p>
        </p:txBody>
      </p:sp>
      <p:sp>
        <p:nvSpPr>
          <p:cNvPr id="51" name="Rectangle 50">
            <a:extLst>
              <a:ext uri="{FF2B5EF4-FFF2-40B4-BE49-F238E27FC236}">
                <a16:creationId xmlns:a16="http://schemas.microsoft.com/office/drawing/2014/main" id="{0C56DBE9-E2F6-46BB-A87A-4C29E1AF9DB3}"/>
              </a:ext>
            </a:extLst>
          </p:cNvPr>
          <p:cNvSpPr/>
          <p:nvPr/>
        </p:nvSpPr>
        <p:spPr>
          <a:xfrm>
            <a:off x="2361667" y="3433602"/>
            <a:ext cx="3703594" cy="1715335"/>
          </a:xfrm>
          <a:prstGeom prst="rect">
            <a:avLst/>
          </a:prstGeom>
          <a:solidFill>
            <a:srgbClr val="A19A9C">
              <a:lumMod val="20000"/>
              <a:lumOff val="80000"/>
            </a:srgbClr>
          </a:solidFill>
          <a:ln w="15875" cap="flat" cmpd="sng" algn="ctr">
            <a:solidFill>
              <a:srgbClr val="A19A9C"/>
            </a:solidFill>
            <a:prstDash val="solid"/>
            <a:miter lim="800000"/>
          </a:ln>
          <a:effectLst/>
        </p:spPr>
        <p:txBody>
          <a:bodyPr lIns="180000" rtlCol="0" anchor="ctr"/>
          <a:lstStyle/>
          <a:p>
            <a:pPr algn="ctr">
              <a:defRPr/>
            </a:pPr>
            <a:endParaRPr lang="en-GB" kern="0" dirty="0">
              <a:solidFill>
                <a:prstClr val="black">
                  <a:lumMod val="65000"/>
                  <a:lumOff val="35000"/>
                </a:prstClr>
              </a:solidFill>
              <a:latin typeface="Calibri" panose="020F0502020204030204"/>
            </a:endParaRPr>
          </a:p>
        </p:txBody>
      </p:sp>
      <p:sp>
        <p:nvSpPr>
          <p:cNvPr id="52" name="Rectangle 51">
            <a:extLst>
              <a:ext uri="{FF2B5EF4-FFF2-40B4-BE49-F238E27FC236}">
                <a16:creationId xmlns:a16="http://schemas.microsoft.com/office/drawing/2014/main" id="{1B10B7CB-C29A-4D04-A30B-92E51FD21EC2}"/>
              </a:ext>
            </a:extLst>
          </p:cNvPr>
          <p:cNvSpPr/>
          <p:nvPr/>
        </p:nvSpPr>
        <p:spPr>
          <a:xfrm>
            <a:off x="6061166" y="3433601"/>
            <a:ext cx="3798251" cy="1715336"/>
          </a:xfrm>
          <a:prstGeom prst="rect">
            <a:avLst/>
          </a:prstGeom>
          <a:solidFill>
            <a:srgbClr val="A19A9C">
              <a:lumMod val="20000"/>
              <a:lumOff val="80000"/>
            </a:srgbClr>
          </a:solidFill>
          <a:ln w="15875" cap="flat" cmpd="sng" algn="ctr">
            <a:solidFill>
              <a:srgbClr val="A19A9C"/>
            </a:solidFill>
            <a:prstDash val="solid"/>
            <a:miter lim="800000"/>
          </a:ln>
          <a:effectLst/>
        </p:spPr>
        <p:txBody>
          <a:bodyPr lIns="180000" rtlCol="0" anchor="ctr"/>
          <a:lstStyle/>
          <a:p>
            <a:pPr algn="ctr">
              <a:defRPr/>
            </a:pPr>
            <a:endParaRPr lang="en-GB" kern="0" dirty="0">
              <a:solidFill>
                <a:srgbClr val="A19A9C">
                  <a:lumMod val="75000"/>
                </a:srgbClr>
              </a:solidFill>
              <a:latin typeface="Calibri" panose="020F0502020204030204"/>
            </a:endParaRPr>
          </a:p>
        </p:txBody>
      </p:sp>
      <p:sp>
        <p:nvSpPr>
          <p:cNvPr id="53" name="Rectangle 52">
            <a:extLst>
              <a:ext uri="{FF2B5EF4-FFF2-40B4-BE49-F238E27FC236}">
                <a16:creationId xmlns:a16="http://schemas.microsoft.com/office/drawing/2014/main" id="{16AA9DC0-3260-48FE-B666-8B280C83D678}"/>
              </a:ext>
            </a:extLst>
          </p:cNvPr>
          <p:cNvSpPr/>
          <p:nvPr/>
        </p:nvSpPr>
        <p:spPr>
          <a:xfrm>
            <a:off x="6060376" y="1716345"/>
            <a:ext cx="3827907" cy="1716999"/>
          </a:xfrm>
          <a:prstGeom prst="rect">
            <a:avLst/>
          </a:prstGeom>
          <a:solidFill>
            <a:srgbClr val="C4E9E7"/>
          </a:solidFill>
          <a:ln w="19050" cap="flat" cmpd="sng" algn="ctr">
            <a:solidFill>
              <a:srgbClr val="6BC9C3"/>
            </a:solidFill>
            <a:prstDash val="solid"/>
            <a:miter lim="800000"/>
          </a:ln>
          <a:effectLst/>
        </p:spPr>
        <p:txBody>
          <a:bodyPr lIns="180000" rtlCol="0" anchor="ctr"/>
          <a:lstStyle/>
          <a:p>
            <a:pPr algn="ctr">
              <a:defRPr/>
            </a:pPr>
            <a:endParaRPr lang="en-GB" kern="0" dirty="0">
              <a:solidFill>
                <a:srgbClr val="A19A9C">
                  <a:lumMod val="75000"/>
                </a:srgbClr>
              </a:solidFill>
              <a:latin typeface="Calibri" panose="020F0502020204030204"/>
            </a:endParaRPr>
          </a:p>
        </p:txBody>
      </p:sp>
      <p:sp>
        <p:nvSpPr>
          <p:cNvPr id="54" name="Rectangle 53">
            <a:extLst>
              <a:ext uri="{FF2B5EF4-FFF2-40B4-BE49-F238E27FC236}">
                <a16:creationId xmlns:a16="http://schemas.microsoft.com/office/drawing/2014/main" id="{E9A97A24-EA79-4D11-9455-21E9E4109B3F}"/>
              </a:ext>
            </a:extLst>
          </p:cNvPr>
          <p:cNvSpPr/>
          <p:nvPr/>
        </p:nvSpPr>
        <p:spPr>
          <a:xfrm>
            <a:off x="2370376" y="1716345"/>
            <a:ext cx="3703594" cy="1716999"/>
          </a:xfrm>
          <a:prstGeom prst="rect">
            <a:avLst/>
          </a:prstGeom>
          <a:solidFill>
            <a:srgbClr val="A19A9C">
              <a:lumMod val="20000"/>
              <a:lumOff val="80000"/>
            </a:srgbClr>
          </a:solidFill>
          <a:ln w="15875" cap="flat" cmpd="sng" algn="ctr">
            <a:solidFill>
              <a:srgbClr val="A19A9C"/>
            </a:solidFill>
            <a:prstDash val="solid"/>
            <a:miter lim="800000"/>
          </a:ln>
          <a:effectLst/>
        </p:spPr>
        <p:txBody>
          <a:bodyPr lIns="180000" rtlCol="0" anchor="ctr"/>
          <a:lstStyle/>
          <a:p>
            <a:pPr algn="ctr">
              <a:defRPr/>
            </a:pPr>
            <a:endParaRPr lang="en-GB" kern="0" dirty="0">
              <a:solidFill>
                <a:srgbClr val="A19A9C">
                  <a:lumMod val="75000"/>
                </a:srgbClr>
              </a:solidFill>
              <a:latin typeface="Calibri" panose="020F0502020204030204"/>
            </a:endParaRPr>
          </a:p>
        </p:txBody>
      </p:sp>
      <p:sp>
        <p:nvSpPr>
          <p:cNvPr id="55" name="Rectangle 54">
            <a:extLst>
              <a:ext uri="{FF2B5EF4-FFF2-40B4-BE49-F238E27FC236}">
                <a16:creationId xmlns:a16="http://schemas.microsoft.com/office/drawing/2014/main" id="{466EDD27-DCDA-42B6-9837-7E71BD3DB325}"/>
              </a:ext>
            </a:extLst>
          </p:cNvPr>
          <p:cNvSpPr/>
          <p:nvPr/>
        </p:nvSpPr>
        <p:spPr>
          <a:xfrm>
            <a:off x="1117729" y="1743633"/>
            <a:ext cx="1021179" cy="276999"/>
          </a:xfrm>
          <a:prstGeom prst="rect">
            <a:avLst/>
          </a:prstGeom>
        </p:spPr>
        <p:txBody>
          <a:bodyPr wrap="square">
            <a:spAutoFit/>
          </a:bodyPr>
          <a:lstStyle/>
          <a:p>
            <a:pPr algn="r">
              <a:defRPr/>
            </a:pPr>
            <a:r>
              <a:rPr lang="en-GB" sz="1200" kern="0" dirty="0">
                <a:solidFill>
                  <a:schemeClr val="tx1">
                    <a:lumMod val="65000"/>
                    <a:lumOff val="35000"/>
                  </a:schemeClr>
                </a:solidFill>
              </a:rPr>
              <a:t>% Agree</a:t>
            </a:r>
          </a:p>
        </p:txBody>
      </p:sp>
      <p:sp>
        <p:nvSpPr>
          <p:cNvPr id="56" name="Rectangle 55">
            <a:extLst>
              <a:ext uri="{FF2B5EF4-FFF2-40B4-BE49-F238E27FC236}">
                <a16:creationId xmlns:a16="http://schemas.microsoft.com/office/drawing/2014/main" id="{A14B4690-561C-488C-8A0E-50EE0175EC73}"/>
              </a:ext>
            </a:extLst>
          </p:cNvPr>
          <p:cNvSpPr/>
          <p:nvPr/>
        </p:nvSpPr>
        <p:spPr>
          <a:xfrm>
            <a:off x="9888283" y="5271090"/>
            <a:ext cx="1596939" cy="246221"/>
          </a:xfrm>
          <a:prstGeom prst="rect">
            <a:avLst/>
          </a:prstGeom>
        </p:spPr>
        <p:txBody>
          <a:bodyPr wrap="square">
            <a:spAutoFit/>
          </a:bodyPr>
          <a:lstStyle/>
          <a:p>
            <a:pPr>
              <a:defRPr/>
            </a:pPr>
            <a:r>
              <a:rPr lang="en-GB" sz="1000" dirty="0">
                <a:solidFill>
                  <a:schemeClr val="tx1">
                    <a:lumMod val="65000"/>
                    <a:lumOff val="35000"/>
                  </a:schemeClr>
                </a:solidFill>
              </a:rPr>
              <a:t>Reaction time</a:t>
            </a:r>
          </a:p>
        </p:txBody>
      </p:sp>
      <p:cxnSp>
        <p:nvCxnSpPr>
          <p:cNvPr id="57" name="Straight Arrow Connector 56">
            <a:extLst>
              <a:ext uri="{FF2B5EF4-FFF2-40B4-BE49-F238E27FC236}">
                <a16:creationId xmlns:a16="http://schemas.microsoft.com/office/drawing/2014/main" id="{070ABA38-AAFE-4C11-AD0F-8FB24440EF92}"/>
              </a:ext>
            </a:extLst>
          </p:cNvPr>
          <p:cNvCxnSpPr/>
          <p:nvPr/>
        </p:nvCxnSpPr>
        <p:spPr>
          <a:xfrm>
            <a:off x="2166959" y="5379643"/>
            <a:ext cx="7743701" cy="8848"/>
          </a:xfrm>
          <a:prstGeom prst="straightConnector1">
            <a:avLst/>
          </a:prstGeom>
          <a:noFill/>
          <a:ln w="28575" cap="flat" cmpd="sng" algn="ctr">
            <a:solidFill>
              <a:schemeClr val="tx1">
                <a:lumMod val="65000"/>
                <a:lumOff val="35000"/>
              </a:schemeClr>
            </a:solidFill>
            <a:prstDash val="solid"/>
            <a:miter lim="800000"/>
            <a:tailEnd type="triangle"/>
          </a:ln>
          <a:effectLst/>
        </p:spPr>
      </p:cxnSp>
      <p:cxnSp>
        <p:nvCxnSpPr>
          <p:cNvPr id="58" name="Straight Arrow Connector 57">
            <a:extLst>
              <a:ext uri="{FF2B5EF4-FFF2-40B4-BE49-F238E27FC236}">
                <a16:creationId xmlns:a16="http://schemas.microsoft.com/office/drawing/2014/main" id="{BE99D170-08AF-497B-AB71-DB00A693FACA}"/>
              </a:ext>
            </a:extLst>
          </p:cNvPr>
          <p:cNvCxnSpPr/>
          <p:nvPr/>
        </p:nvCxnSpPr>
        <p:spPr>
          <a:xfrm flipV="1">
            <a:off x="2174343" y="1658342"/>
            <a:ext cx="16282" cy="3708000"/>
          </a:xfrm>
          <a:prstGeom prst="straightConnector1">
            <a:avLst/>
          </a:prstGeom>
          <a:noFill/>
          <a:ln w="28575" cap="flat" cmpd="sng" algn="ctr">
            <a:solidFill>
              <a:schemeClr val="tx1">
                <a:lumMod val="65000"/>
                <a:lumOff val="35000"/>
              </a:schemeClr>
            </a:solidFill>
            <a:prstDash val="solid"/>
            <a:miter lim="800000"/>
            <a:tailEnd type="triangle"/>
          </a:ln>
          <a:effectLst/>
        </p:spPr>
      </p:cxnSp>
      <p:sp>
        <p:nvSpPr>
          <p:cNvPr id="59" name="Rectangle 58">
            <a:extLst>
              <a:ext uri="{FF2B5EF4-FFF2-40B4-BE49-F238E27FC236}">
                <a16:creationId xmlns:a16="http://schemas.microsoft.com/office/drawing/2014/main" id="{964E397D-841C-42C4-9EBB-DDDB822C554D}"/>
              </a:ext>
            </a:extLst>
          </p:cNvPr>
          <p:cNvSpPr/>
          <p:nvPr/>
        </p:nvSpPr>
        <p:spPr>
          <a:xfrm>
            <a:off x="4986668" y="5107580"/>
            <a:ext cx="2180082" cy="246221"/>
          </a:xfrm>
          <a:prstGeom prst="rect">
            <a:avLst/>
          </a:prstGeom>
        </p:spPr>
        <p:txBody>
          <a:bodyPr wrap="square">
            <a:spAutoFit/>
          </a:bodyPr>
          <a:lstStyle/>
          <a:p>
            <a:pPr algn="ctr">
              <a:defRPr/>
            </a:pPr>
            <a:r>
              <a:rPr lang="en-GB" sz="1000" dirty="0">
                <a:solidFill>
                  <a:schemeClr val="tx1">
                    <a:lumMod val="65000"/>
                    <a:lumOff val="35000"/>
                  </a:schemeClr>
                </a:solidFill>
              </a:rPr>
              <a:t>Avg RT </a:t>
            </a:r>
          </a:p>
        </p:txBody>
      </p:sp>
      <p:sp>
        <p:nvSpPr>
          <p:cNvPr id="60" name="Rectangle 59">
            <a:extLst>
              <a:ext uri="{FF2B5EF4-FFF2-40B4-BE49-F238E27FC236}">
                <a16:creationId xmlns:a16="http://schemas.microsoft.com/office/drawing/2014/main" id="{3C15E46C-9D97-4B6C-A13F-91FF88A54FD5}"/>
              </a:ext>
            </a:extLst>
          </p:cNvPr>
          <p:cNvSpPr/>
          <p:nvPr/>
        </p:nvSpPr>
        <p:spPr>
          <a:xfrm>
            <a:off x="2395804" y="1706213"/>
            <a:ext cx="624675" cy="246221"/>
          </a:xfrm>
          <a:prstGeom prst="rect">
            <a:avLst/>
          </a:prstGeom>
        </p:spPr>
        <p:txBody>
          <a:bodyPr wrap="square">
            <a:spAutoFit/>
          </a:bodyPr>
          <a:lstStyle/>
          <a:p>
            <a:pPr>
              <a:defRPr/>
            </a:pPr>
            <a:r>
              <a:rPr lang="en-GB" sz="1000" kern="0" dirty="0">
                <a:solidFill>
                  <a:srgbClr val="A19A9C"/>
                </a:solidFill>
                <a:latin typeface="Arial" panose="020B0604020202020204" pitchFamily="34" charset="0"/>
                <a:cs typeface="Arial" panose="020B0604020202020204" pitchFamily="34" charset="0"/>
              </a:rPr>
              <a:t>100%</a:t>
            </a:r>
          </a:p>
        </p:txBody>
      </p:sp>
      <p:sp>
        <p:nvSpPr>
          <p:cNvPr id="61" name="Rectangle 60">
            <a:extLst>
              <a:ext uri="{FF2B5EF4-FFF2-40B4-BE49-F238E27FC236}">
                <a16:creationId xmlns:a16="http://schemas.microsoft.com/office/drawing/2014/main" id="{716C5A5A-5485-40A6-AF43-18F3857C5F3B}"/>
              </a:ext>
            </a:extLst>
          </p:cNvPr>
          <p:cNvSpPr/>
          <p:nvPr/>
        </p:nvSpPr>
        <p:spPr>
          <a:xfrm>
            <a:off x="2395805" y="4868470"/>
            <a:ext cx="482469" cy="246221"/>
          </a:xfrm>
          <a:prstGeom prst="rect">
            <a:avLst/>
          </a:prstGeom>
        </p:spPr>
        <p:txBody>
          <a:bodyPr wrap="square">
            <a:spAutoFit/>
          </a:bodyPr>
          <a:lstStyle/>
          <a:p>
            <a:pPr>
              <a:defRPr/>
            </a:pPr>
            <a:r>
              <a:rPr lang="en-GB" sz="1000" kern="0" dirty="0">
                <a:solidFill>
                  <a:srgbClr val="A19A9C"/>
                </a:solidFill>
              </a:rPr>
              <a:t>0%</a:t>
            </a:r>
          </a:p>
        </p:txBody>
      </p:sp>
      <p:sp>
        <p:nvSpPr>
          <p:cNvPr id="62" name="Rectangle 61">
            <a:extLst>
              <a:ext uri="{FF2B5EF4-FFF2-40B4-BE49-F238E27FC236}">
                <a16:creationId xmlns:a16="http://schemas.microsoft.com/office/drawing/2014/main" id="{1BFD9B4A-AC2D-4C5E-9D40-838E7EFBD1C9}"/>
              </a:ext>
            </a:extLst>
          </p:cNvPr>
          <p:cNvSpPr/>
          <p:nvPr/>
        </p:nvSpPr>
        <p:spPr>
          <a:xfrm>
            <a:off x="6635566" y="1423595"/>
            <a:ext cx="3252717" cy="276999"/>
          </a:xfrm>
          <a:prstGeom prst="rect">
            <a:avLst/>
          </a:prstGeom>
        </p:spPr>
        <p:txBody>
          <a:bodyPr wrap="square">
            <a:spAutoFit/>
          </a:bodyPr>
          <a:lstStyle/>
          <a:p>
            <a:pPr algn="r">
              <a:defRPr/>
            </a:pPr>
            <a:r>
              <a:rPr lang="en-GB" sz="1200" dirty="0">
                <a:solidFill>
                  <a:schemeClr val="tx1">
                    <a:lumMod val="65000"/>
                    <a:lumOff val="35000"/>
                  </a:schemeClr>
                </a:solidFill>
              </a:rPr>
              <a:t>High &amp; Automatic </a:t>
            </a:r>
          </a:p>
        </p:txBody>
      </p:sp>
      <p:sp>
        <p:nvSpPr>
          <p:cNvPr id="63" name="Rectangle 62">
            <a:extLst>
              <a:ext uri="{FF2B5EF4-FFF2-40B4-BE49-F238E27FC236}">
                <a16:creationId xmlns:a16="http://schemas.microsoft.com/office/drawing/2014/main" id="{1B57F855-37C2-46F2-B71B-1C580069C651}"/>
              </a:ext>
            </a:extLst>
          </p:cNvPr>
          <p:cNvSpPr/>
          <p:nvPr/>
        </p:nvSpPr>
        <p:spPr>
          <a:xfrm>
            <a:off x="2361667" y="5114691"/>
            <a:ext cx="2987762" cy="276999"/>
          </a:xfrm>
          <a:prstGeom prst="rect">
            <a:avLst/>
          </a:prstGeom>
        </p:spPr>
        <p:txBody>
          <a:bodyPr wrap="square">
            <a:spAutoFit/>
          </a:bodyPr>
          <a:lstStyle/>
          <a:p>
            <a:pPr>
              <a:defRPr/>
            </a:pPr>
            <a:r>
              <a:rPr lang="en-GB" sz="1200" dirty="0">
                <a:solidFill>
                  <a:schemeClr val="tx1">
                    <a:lumMod val="65000"/>
                    <a:lumOff val="35000"/>
                  </a:schemeClr>
                </a:solidFill>
              </a:rPr>
              <a:t>Low, more effort</a:t>
            </a:r>
          </a:p>
        </p:txBody>
      </p:sp>
      <p:sp>
        <p:nvSpPr>
          <p:cNvPr id="64" name="Rectangle 63">
            <a:extLst>
              <a:ext uri="{FF2B5EF4-FFF2-40B4-BE49-F238E27FC236}">
                <a16:creationId xmlns:a16="http://schemas.microsoft.com/office/drawing/2014/main" id="{0C355790-6DAA-48F2-A9C7-61038103BD87}"/>
              </a:ext>
            </a:extLst>
          </p:cNvPr>
          <p:cNvSpPr/>
          <p:nvPr/>
        </p:nvSpPr>
        <p:spPr>
          <a:xfrm>
            <a:off x="2361667" y="1437018"/>
            <a:ext cx="3695714" cy="276999"/>
          </a:xfrm>
          <a:prstGeom prst="rect">
            <a:avLst/>
          </a:prstGeom>
        </p:spPr>
        <p:txBody>
          <a:bodyPr wrap="square">
            <a:spAutoFit/>
          </a:bodyPr>
          <a:lstStyle/>
          <a:p>
            <a:pPr>
              <a:defRPr/>
            </a:pPr>
            <a:r>
              <a:rPr lang="en-GB" sz="1200" dirty="0">
                <a:solidFill>
                  <a:schemeClr val="tx1">
                    <a:lumMod val="65000"/>
                    <a:lumOff val="35000"/>
                  </a:schemeClr>
                </a:solidFill>
              </a:rPr>
              <a:t>High, more effort</a:t>
            </a:r>
          </a:p>
        </p:txBody>
      </p:sp>
      <p:sp>
        <p:nvSpPr>
          <p:cNvPr id="65" name="Rectangle 64">
            <a:extLst>
              <a:ext uri="{FF2B5EF4-FFF2-40B4-BE49-F238E27FC236}">
                <a16:creationId xmlns:a16="http://schemas.microsoft.com/office/drawing/2014/main" id="{952782F7-98C6-4C09-B787-D2D1279CD3FC}"/>
              </a:ext>
            </a:extLst>
          </p:cNvPr>
          <p:cNvSpPr/>
          <p:nvPr/>
        </p:nvSpPr>
        <p:spPr>
          <a:xfrm>
            <a:off x="6456561" y="5104212"/>
            <a:ext cx="3402856" cy="276999"/>
          </a:xfrm>
          <a:prstGeom prst="rect">
            <a:avLst/>
          </a:prstGeom>
        </p:spPr>
        <p:txBody>
          <a:bodyPr wrap="square">
            <a:spAutoFit/>
          </a:bodyPr>
          <a:lstStyle/>
          <a:p>
            <a:pPr algn="r">
              <a:defRPr/>
            </a:pPr>
            <a:r>
              <a:rPr lang="en-GB" sz="1200" dirty="0">
                <a:solidFill>
                  <a:schemeClr val="tx1">
                    <a:lumMod val="65000"/>
                    <a:lumOff val="35000"/>
                  </a:schemeClr>
                </a:solidFill>
              </a:rPr>
              <a:t>Low &amp; Automatic</a:t>
            </a:r>
          </a:p>
        </p:txBody>
      </p:sp>
      <p:graphicFrame>
        <p:nvGraphicFramePr>
          <p:cNvPr id="66" name="Chart 65">
            <a:extLst>
              <a:ext uri="{FF2B5EF4-FFF2-40B4-BE49-F238E27FC236}">
                <a16:creationId xmlns:a16="http://schemas.microsoft.com/office/drawing/2014/main" id="{F4140461-FA31-4133-9C2D-04E9FC3F9EB3}"/>
              </a:ext>
            </a:extLst>
          </p:cNvPr>
          <p:cNvGraphicFramePr/>
          <p:nvPr>
            <p:extLst>
              <p:ext uri="{D42A27DB-BD31-4B8C-83A1-F6EECF244321}">
                <p14:modId xmlns:p14="http://schemas.microsoft.com/office/powerpoint/2010/main" val="4054152158"/>
              </p:ext>
            </p:extLst>
          </p:nvPr>
        </p:nvGraphicFramePr>
        <p:xfrm>
          <a:off x="2324403" y="1723570"/>
          <a:ext cx="7538337" cy="3405809"/>
        </p:xfrm>
        <a:graphic>
          <a:graphicData uri="http://schemas.openxmlformats.org/drawingml/2006/chart">
            <c:chart xmlns:c="http://schemas.openxmlformats.org/drawingml/2006/chart" xmlns:r="http://schemas.openxmlformats.org/officeDocument/2006/relationships" r:id="rId3"/>
          </a:graphicData>
        </a:graphic>
      </p:graphicFrame>
      <p:sp>
        <p:nvSpPr>
          <p:cNvPr id="67" name="Rectangle 66">
            <a:extLst>
              <a:ext uri="{FF2B5EF4-FFF2-40B4-BE49-F238E27FC236}">
                <a16:creationId xmlns:a16="http://schemas.microsoft.com/office/drawing/2014/main" id="{4BEA0192-307D-41B1-B0F9-FCF2F49090CA}"/>
              </a:ext>
            </a:extLst>
          </p:cNvPr>
          <p:cNvSpPr/>
          <p:nvPr/>
        </p:nvSpPr>
        <p:spPr>
          <a:xfrm>
            <a:off x="538065" y="3940413"/>
            <a:ext cx="1569389" cy="276999"/>
          </a:xfrm>
          <a:prstGeom prst="rect">
            <a:avLst/>
          </a:prstGeom>
        </p:spPr>
        <p:txBody>
          <a:bodyPr wrap="square">
            <a:spAutoFit/>
          </a:bodyPr>
          <a:lstStyle/>
          <a:p>
            <a:pPr>
              <a:defRPr/>
            </a:pPr>
            <a:r>
              <a:rPr lang="en-GB" sz="1200" dirty="0">
                <a:solidFill>
                  <a:schemeClr val="tx1">
                    <a:lumMod val="65000"/>
                    <a:lumOff val="35000"/>
                  </a:schemeClr>
                </a:solidFill>
              </a:rPr>
              <a:t>Rational Trust </a:t>
            </a:r>
          </a:p>
        </p:txBody>
      </p:sp>
      <p:sp>
        <p:nvSpPr>
          <p:cNvPr id="68" name="Rectangle 67">
            <a:extLst>
              <a:ext uri="{FF2B5EF4-FFF2-40B4-BE49-F238E27FC236}">
                <a16:creationId xmlns:a16="http://schemas.microsoft.com/office/drawing/2014/main" id="{05EEB6A5-0FC8-4C06-888B-836B670F630F}"/>
              </a:ext>
            </a:extLst>
          </p:cNvPr>
          <p:cNvSpPr/>
          <p:nvPr/>
        </p:nvSpPr>
        <p:spPr>
          <a:xfrm>
            <a:off x="10455839" y="3865253"/>
            <a:ext cx="1569389" cy="276999"/>
          </a:xfrm>
          <a:prstGeom prst="rect">
            <a:avLst/>
          </a:prstGeom>
        </p:spPr>
        <p:txBody>
          <a:bodyPr wrap="square">
            <a:spAutoFit/>
          </a:bodyPr>
          <a:lstStyle/>
          <a:p>
            <a:pPr>
              <a:defRPr/>
            </a:pPr>
            <a:r>
              <a:rPr lang="en-GB" sz="1200" dirty="0">
                <a:solidFill>
                  <a:schemeClr val="tx1">
                    <a:lumMod val="65000"/>
                    <a:lumOff val="35000"/>
                  </a:schemeClr>
                </a:solidFill>
              </a:rPr>
              <a:t>Emotional Trust </a:t>
            </a:r>
          </a:p>
        </p:txBody>
      </p:sp>
      <p:pic>
        <p:nvPicPr>
          <p:cNvPr id="69" name="Picture 68" descr="https://d30y9cdsu7xlg0.cloudfront.net/png/30409-200.png">
            <a:extLst>
              <a:ext uri="{FF2B5EF4-FFF2-40B4-BE49-F238E27FC236}">
                <a16:creationId xmlns:a16="http://schemas.microsoft.com/office/drawing/2014/main" id="{91B59B8A-DEEF-4072-9700-54FEEE88B032}"/>
              </a:ext>
            </a:extLst>
          </p:cNvPr>
          <p:cNvPicPr>
            <a:picLocks noChangeAspect="1" noChangeArrowheads="1"/>
          </p:cNvPicPr>
          <p:nvPr/>
        </p:nvPicPr>
        <p:blipFill>
          <a:blip r:embed="rId4" cstate="print">
            <a:duotone>
              <a:srgbClr val="A19A9C">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654388" y="3173532"/>
            <a:ext cx="766881" cy="766881"/>
          </a:xfrm>
          <a:prstGeom prst="rect">
            <a:avLst/>
          </a:prstGeom>
          <a:noFill/>
          <a:extLst>
            <a:ext uri="{909E8E84-426E-40DD-AFC4-6F175D3DCCD1}">
              <a14:hiddenFill xmlns:a14="http://schemas.microsoft.com/office/drawing/2010/main">
                <a:solidFill>
                  <a:srgbClr val="FFFFFF"/>
                </a:solidFill>
              </a14:hiddenFill>
            </a:ext>
          </a:extLst>
        </p:spPr>
      </p:pic>
      <p:pic>
        <p:nvPicPr>
          <p:cNvPr id="70" name="Picture 5" descr="https://d30y9cdsu7xlg0.cloudfront.net/png/67881-200.png">
            <a:extLst>
              <a:ext uri="{FF2B5EF4-FFF2-40B4-BE49-F238E27FC236}">
                <a16:creationId xmlns:a16="http://schemas.microsoft.com/office/drawing/2014/main" id="{6589BD5B-5F0A-4FFC-9DF8-41B606D5B095}"/>
              </a:ext>
            </a:extLst>
          </p:cNvPr>
          <p:cNvPicPr>
            <a:picLocks noChangeAspect="1" noChangeArrowheads="1"/>
          </p:cNvPicPr>
          <p:nvPr/>
        </p:nvPicPr>
        <p:blipFill rotWithShape="1">
          <a:blip r:embed="rId5" cstate="print">
            <a:duotone>
              <a:srgbClr val="A19A9C">
                <a:shade val="45000"/>
                <a:satMod val="135000"/>
              </a:srgbClr>
              <a:prstClr val="white"/>
            </a:duotone>
            <a:extLst>
              <a:ext uri="{28A0092B-C50C-407E-A947-70E740481C1C}">
                <a14:useLocalDpi xmlns:a14="http://schemas.microsoft.com/office/drawing/2010/main" val="0"/>
              </a:ext>
            </a:extLst>
          </a:blip>
          <a:srcRect t="14012" b="16419"/>
          <a:stretch/>
        </p:blipFill>
        <p:spPr bwMode="auto">
          <a:xfrm>
            <a:off x="10561264" y="3178785"/>
            <a:ext cx="1100982" cy="765940"/>
          </a:xfrm>
          <a:prstGeom prst="rect">
            <a:avLst/>
          </a:prstGeom>
          <a:noFill/>
          <a:extLst>
            <a:ext uri="{909E8E84-426E-40DD-AFC4-6F175D3DCCD1}">
              <a14:hiddenFill xmlns:a14="http://schemas.microsoft.com/office/drawing/2010/main">
                <a:solidFill>
                  <a:srgbClr val="FFFFFF"/>
                </a:solidFill>
              </a14:hiddenFill>
            </a:ext>
          </a:extLst>
        </p:spPr>
      </p:pic>
      <p:sp>
        <p:nvSpPr>
          <p:cNvPr id="71" name="Cloud Callout 14">
            <a:extLst>
              <a:ext uri="{FF2B5EF4-FFF2-40B4-BE49-F238E27FC236}">
                <a16:creationId xmlns:a16="http://schemas.microsoft.com/office/drawing/2014/main" id="{E979DE2C-BA24-42D4-89F1-7B20DC7101D6}"/>
              </a:ext>
            </a:extLst>
          </p:cNvPr>
          <p:cNvSpPr/>
          <p:nvPr/>
        </p:nvSpPr>
        <p:spPr>
          <a:xfrm>
            <a:off x="1642927" y="3205565"/>
            <a:ext cx="1120280" cy="659688"/>
          </a:xfrm>
          <a:prstGeom prst="cloudCallout">
            <a:avLst/>
          </a:prstGeom>
          <a:solidFill>
            <a:srgbClr val="A19A9C"/>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r>
              <a:rPr lang="en-GB" sz="1400" kern="0" dirty="0">
                <a:solidFill>
                  <a:prstClr val="white"/>
                </a:solidFill>
              </a:rPr>
              <a:t>SLOW</a:t>
            </a:r>
          </a:p>
        </p:txBody>
      </p:sp>
      <p:sp>
        <p:nvSpPr>
          <p:cNvPr id="72" name="Oval Callout 11">
            <a:extLst>
              <a:ext uri="{FF2B5EF4-FFF2-40B4-BE49-F238E27FC236}">
                <a16:creationId xmlns:a16="http://schemas.microsoft.com/office/drawing/2014/main" id="{16DB924C-3390-41AC-BCEE-516B72E98E51}"/>
              </a:ext>
            </a:extLst>
          </p:cNvPr>
          <p:cNvSpPr/>
          <p:nvPr/>
        </p:nvSpPr>
        <p:spPr>
          <a:xfrm>
            <a:off x="9446956" y="3184476"/>
            <a:ext cx="1100981" cy="649584"/>
          </a:xfrm>
          <a:prstGeom prst="wedgeEllipseCallout">
            <a:avLst/>
          </a:prstGeom>
          <a:solidFill>
            <a:srgbClr val="A19A9C"/>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algn="ctr">
              <a:defRPr/>
            </a:pPr>
            <a:r>
              <a:rPr lang="en-GB" sz="1400" kern="0" dirty="0">
                <a:solidFill>
                  <a:prstClr val="white"/>
                </a:solidFill>
              </a:rPr>
              <a:t>FAST!</a:t>
            </a:r>
          </a:p>
        </p:txBody>
      </p:sp>
    </p:spTree>
    <p:extLst>
      <p:ext uri="{BB962C8B-B14F-4D97-AF65-F5344CB8AC3E}">
        <p14:creationId xmlns:p14="http://schemas.microsoft.com/office/powerpoint/2010/main" val="156322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C0CC-E9E7-4331-A252-F89AA5E77926}"/>
              </a:ext>
            </a:extLst>
          </p:cNvPr>
          <p:cNvSpPr>
            <a:spLocks noGrp="1"/>
          </p:cNvSpPr>
          <p:nvPr>
            <p:ph type="title"/>
          </p:nvPr>
        </p:nvSpPr>
        <p:spPr/>
        <p:txBody>
          <a:bodyPr/>
          <a:lstStyle/>
          <a:p>
            <a:r>
              <a:rPr lang="en-GB" dirty="0"/>
              <a:t>Ad signalling power by media channel – 16-34s</a:t>
            </a:r>
          </a:p>
        </p:txBody>
      </p:sp>
      <p:sp>
        <p:nvSpPr>
          <p:cNvPr id="3" name="Text Placeholder 2">
            <a:extLst>
              <a:ext uri="{FF2B5EF4-FFF2-40B4-BE49-F238E27FC236}">
                <a16:creationId xmlns:a16="http://schemas.microsoft.com/office/drawing/2014/main" id="{EB9E8256-40F8-4CBB-BE6B-2AB6A066B425}"/>
              </a:ext>
            </a:extLst>
          </p:cNvPr>
          <p:cNvSpPr>
            <a:spLocks noGrp="1"/>
          </p:cNvSpPr>
          <p:nvPr>
            <p:ph type="body" sz="quarter" idx="15"/>
          </p:nvPr>
        </p:nvSpPr>
        <p:spPr/>
        <p:txBody>
          <a:bodyPr/>
          <a:lstStyle/>
          <a:p>
            <a:r>
              <a:rPr lang="en-GB" dirty="0"/>
              <a:t>Source: Signalling Success, 2020, house51/Thinkbox. Base: 16-34</a:t>
            </a:r>
          </a:p>
        </p:txBody>
      </p:sp>
      <p:graphicFrame>
        <p:nvGraphicFramePr>
          <p:cNvPr id="5" name="Table 4">
            <a:extLst>
              <a:ext uri="{FF2B5EF4-FFF2-40B4-BE49-F238E27FC236}">
                <a16:creationId xmlns:a16="http://schemas.microsoft.com/office/drawing/2014/main" id="{475A3122-9B42-4534-8743-E67250AACEB9}"/>
              </a:ext>
            </a:extLst>
          </p:cNvPr>
          <p:cNvGraphicFramePr>
            <a:graphicFrameLocks noGrp="1"/>
          </p:cNvGraphicFramePr>
          <p:nvPr>
            <p:extLst>
              <p:ext uri="{D42A27DB-BD31-4B8C-83A1-F6EECF244321}">
                <p14:modId xmlns:p14="http://schemas.microsoft.com/office/powerpoint/2010/main" val="1199730966"/>
              </p:ext>
            </p:extLst>
          </p:nvPr>
        </p:nvGraphicFramePr>
        <p:xfrm>
          <a:off x="698498" y="1917065"/>
          <a:ext cx="10693403" cy="2817495"/>
        </p:xfrm>
        <a:graphic>
          <a:graphicData uri="http://schemas.openxmlformats.org/drawingml/2006/table">
            <a:tbl>
              <a:tblPr/>
              <a:tblGrid>
                <a:gridCol w="2071846">
                  <a:extLst>
                    <a:ext uri="{9D8B030D-6E8A-4147-A177-3AD203B41FA5}">
                      <a16:colId xmlns:a16="http://schemas.microsoft.com/office/drawing/2014/main" val="3472245352"/>
                    </a:ext>
                  </a:extLst>
                </a:gridCol>
                <a:gridCol w="1231651">
                  <a:extLst>
                    <a:ext uri="{9D8B030D-6E8A-4147-A177-3AD203B41FA5}">
                      <a16:colId xmlns:a16="http://schemas.microsoft.com/office/drawing/2014/main" val="1805588555"/>
                    </a:ext>
                  </a:extLst>
                </a:gridCol>
                <a:gridCol w="1231651">
                  <a:extLst>
                    <a:ext uri="{9D8B030D-6E8A-4147-A177-3AD203B41FA5}">
                      <a16:colId xmlns:a16="http://schemas.microsoft.com/office/drawing/2014/main" val="2791701970"/>
                    </a:ext>
                  </a:extLst>
                </a:gridCol>
                <a:gridCol w="1231651">
                  <a:extLst>
                    <a:ext uri="{9D8B030D-6E8A-4147-A177-3AD203B41FA5}">
                      <a16:colId xmlns:a16="http://schemas.microsoft.com/office/drawing/2014/main" val="2087859426"/>
                    </a:ext>
                  </a:extLst>
                </a:gridCol>
                <a:gridCol w="1231651">
                  <a:extLst>
                    <a:ext uri="{9D8B030D-6E8A-4147-A177-3AD203B41FA5}">
                      <a16:colId xmlns:a16="http://schemas.microsoft.com/office/drawing/2014/main" val="2573859153"/>
                    </a:ext>
                  </a:extLst>
                </a:gridCol>
                <a:gridCol w="1231651">
                  <a:extLst>
                    <a:ext uri="{9D8B030D-6E8A-4147-A177-3AD203B41FA5}">
                      <a16:colId xmlns:a16="http://schemas.microsoft.com/office/drawing/2014/main" val="1490363094"/>
                    </a:ext>
                  </a:extLst>
                </a:gridCol>
                <a:gridCol w="1231651">
                  <a:extLst>
                    <a:ext uri="{9D8B030D-6E8A-4147-A177-3AD203B41FA5}">
                      <a16:colId xmlns:a16="http://schemas.microsoft.com/office/drawing/2014/main" val="19150430"/>
                    </a:ext>
                  </a:extLst>
                </a:gridCol>
                <a:gridCol w="1231651">
                  <a:extLst>
                    <a:ext uri="{9D8B030D-6E8A-4147-A177-3AD203B41FA5}">
                      <a16:colId xmlns:a16="http://schemas.microsoft.com/office/drawing/2014/main" val="1771901283"/>
                    </a:ext>
                  </a:extLst>
                </a:gridCol>
              </a:tblGrid>
              <a:tr h="285750">
                <a:tc gridSpan="8">
                  <a:txBody>
                    <a:bodyPr/>
                    <a:lstStyle/>
                    <a:p>
                      <a:pPr algn="ctr" fontAlgn="ctr"/>
                      <a:r>
                        <a:rPr lang="en-GB" sz="1600" b="1" i="0" u="none" strike="noStrike" dirty="0">
                          <a:solidFill>
                            <a:srgbClr val="FFFFFF"/>
                          </a:solidFill>
                          <a:effectLst/>
                          <a:latin typeface="Arial" panose="020B0604020202020204" pitchFamily="34" charset="0"/>
                        </a:rPr>
                        <a:t>Ad signalling power by media channel (% positively scoring / agreeing to statement) - 16-34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71848646"/>
                  </a:ext>
                </a:extLst>
              </a:tr>
              <a:tr h="190500">
                <a:tc>
                  <a:txBody>
                    <a:bodyPr/>
                    <a:lstStyle/>
                    <a:p>
                      <a:pPr algn="ctr" fontAlgn="b"/>
                      <a:r>
                        <a:rPr lang="en-GB" sz="1100" b="1" i="0" u="none" strike="noStrike" dirty="0">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79277908"/>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F6C"/>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1D981"/>
                    </a:solidFill>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DDD82"/>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98C71"/>
                    </a:solidFill>
                  </a:tcPr>
                </a:tc>
                <a:extLst>
                  <a:ext uri="{0D108BD9-81ED-4DB2-BD59-A6C34878D82A}">
                    <a16:rowId xmlns:a16="http://schemas.microsoft.com/office/drawing/2014/main" val="614089681"/>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BAC77"/>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E984"/>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3E884"/>
                    </a:solidFill>
                  </a:tcPr>
                </a:tc>
                <a:tc>
                  <a:txBody>
                    <a:bodyPr/>
                    <a:lstStyle/>
                    <a:p>
                      <a:pPr algn="ctr" fontAlgn="ctr"/>
                      <a:r>
                        <a:rPr lang="en-GB" sz="1200" b="0" i="0" u="none" strike="noStrike">
                          <a:solidFill>
                            <a:srgbClr val="000000"/>
                          </a:solidFill>
                          <a:effectLst/>
                          <a:latin typeface="Arial" panose="020B060402020202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9573"/>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8696B"/>
                    </a:solidFill>
                  </a:tcPr>
                </a:tc>
                <a:extLst>
                  <a:ext uri="{0D108BD9-81ED-4DB2-BD59-A6C34878D82A}">
                    <a16:rowId xmlns:a16="http://schemas.microsoft.com/office/drawing/2014/main" val="2289169068"/>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8E583"/>
                    </a:solidFill>
                  </a:tcPr>
                </a:tc>
                <a:tc>
                  <a:txBody>
                    <a:bodyPr/>
                    <a:lstStyle/>
                    <a:p>
                      <a:pPr algn="ctr" fontAlgn="ctr"/>
                      <a:r>
                        <a:rPr lang="en-GB" sz="1200" b="0" i="0" u="none" strike="noStrike">
                          <a:solidFill>
                            <a:srgbClr val="000000"/>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783"/>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8E583"/>
                    </a:solidFill>
                  </a:tcPr>
                </a:tc>
                <a:tc>
                  <a:txBody>
                    <a:bodyPr/>
                    <a:lstStyle/>
                    <a:p>
                      <a:pPr algn="ctr" fontAlgn="ctr"/>
                      <a:r>
                        <a:rPr lang="en-GB" sz="1200" b="0"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382"/>
                    </a:solidFill>
                  </a:tcPr>
                </a:tc>
                <a:extLst>
                  <a:ext uri="{0D108BD9-81ED-4DB2-BD59-A6C34878D82A}">
                    <a16:rowId xmlns:a16="http://schemas.microsoft.com/office/drawing/2014/main" val="1052378092"/>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B71"/>
                    </a:solidFill>
                  </a:tcPr>
                </a:tc>
                <a:tc>
                  <a:txBody>
                    <a:bodyPr/>
                    <a:lstStyle/>
                    <a:p>
                      <a:pPr algn="ctr" fontAlgn="ctr"/>
                      <a:r>
                        <a:rPr lang="en-GB" sz="1200" b="1"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en-GB" sz="1200" b="1"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tc>
                  <a:txBody>
                    <a:bodyPr/>
                    <a:lstStyle/>
                    <a:p>
                      <a:pPr algn="ctr" fontAlgn="ctr"/>
                      <a:r>
                        <a:rPr lang="en-GB" sz="1200" b="1"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A6E"/>
                    </a:solidFill>
                  </a:tcPr>
                </a:tc>
                <a:extLst>
                  <a:ext uri="{0D108BD9-81ED-4DB2-BD59-A6C34878D82A}">
                    <a16:rowId xmlns:a16="http://schemas.microsoft.com/office/drawing/2014/main" val="2654047163"/>
                  </a:ext>
                </a:extLst>
              </a:tr>
              <a:tr h="5715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925189"/>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FE784"/>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E1E383"/>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D57F"/>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CB87A"/>
                    </a:solidFill>
                  </a:tcPr>
                </a:tc>
                <a:extLst>
                  <a:ext uri="{0D108BD9-81ED-4DB2-BD59-A6C34878D82A}">
                    <a16:rowId xmlns:a16="http://schemas.microsoft.com/office/drawing/2014/main" val="1813872144"/>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9573"/>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7E984"/>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EE784"/>
                    </a:solidFill>
                  </a:tcPr>
                </a:tc>
                <a:tc>
                  <a:txBody>
                    <a:bodyPr/>
                    <a:lstStyle/>
                    <a:p>
                      <a:pPr algn="ctr" fontAlgn="ctr"/>
                      <a:r>
                        <a:rPr lang="en-GB" sz="1200" b="0"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B178"/>
                    </a:solidFill>
                  </a:tcPr>
                </a:tc>
                <a:extLst>
                  <a:ext uri="{0D108BD9-81ED-4DB2-BD59-A6C34878D82A}">
                    <a16:rowId xmlns:a16="http://schemas.microsoft.com/office/drawing/2014/main" val="1191472038"/>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6E984"/>
                    </a:solidFill>
                  </a:tcPr>
                </a:tc>
                <a:tc>
                  <a:txBody>
                    <a:bodyPr/>
                    <a:lstStyle/>
                    <a:p>
                      <a:pPr algn="ctr" fontAlgn="ctr"/>
                      <a:r>
                        <a:rPr lang="en-GB" sz="12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CE182"/>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D980"/>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282"/>
                    </a:solidFill>
                  </a:tcPr>
                </a:tc>
                <a:extLst>
                  <a:ext uri="{0D108BD9-81ED-4DB2-BD59-A6C34878D82A}">
                    <a16:rowId xmlns:a16="http://schemas.microsoft.com/office/drawing/2014/main" val="4065704714"/>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679"/>
                    </a:solidFill>
                  </a:tcPr>
                </a:tc>
                <a:extLst>
                  <a:ext uri="{0D108BD9-81ED-4DB2-BD59-A6C34878D82A}">
                    <a16:rowId xmlns:a16="http://schemas.microsoft.com/office/drawing/2014/main" val="2107104733"/>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6409677"/>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8DB81"/>
                    </a:solidFill>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9DC81"/>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47F"/>
                    </a:solidFill>
                  </a:tcPr>
                </a:tc>
                <a:tc>
                  <a:txBody>
                    <a:bodyPr/>
                    <a:lstStyle/>
                    <a:p>
                      <a:pPr algn="ctr" fontAlgn="ctr"/>
                      <a:r>
                        <a:rPr lang="en-GB" sz="1200" b="0"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755749706"/>
                  </a:ext>
                </a:extLst>
              </a:tr>
              <a:tr h="209550">
                <a:tc>
                  <a:txBody>
                    <a:bodyPr/>
                    <a:lstStyle/>
                    <a:p>
                      <a:pPr algn="l" fontAlgn="b"/>
                      <a:r>
                        <a:rPr lang="en-GB" sz="1100" b="1" i="0" u="none" strike="noStrike">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dirty="0">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CE683"/>
                    </a:solidFill>
                  </a:tcPr>
                </a:tc>
                <a:tc>
                  <a:txBody>
                    <a:bodyPr/>
                    <a:lstStyle/>
                    <a:p>
                      <a:pPr algn="ctr" fontAlgn="ctr"/>
                      <a:r>
                        <a:rPr lang="en-GB" sz="1200" b="1"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E784"/>
                    </a:solidFill>
                  </a:tcPr>
                </a:tc>
                <a:tc>
                  <a:txBody>
                    <a:bodyPr/>
                    <a:lstStyle/>
                    <a:p>
                      <a:pPr algn="ctr" fontAlgn="ctr"/>
                      <a:r>
                        <a:rPr lang="en-GB" sz="1200" b="1"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766D"/>
                    </a:solidFill>
                  </a:tcPr>
                </a:tc>
                <a:tc>
                  <a:txBody>
                    <a:bodyPr/>
                    <a:lstStyle/>
                    <a:p>
                      <a:pPr algn="ctr" fontAlgn="ctr"/>
                      <a:r>
                        <a:rPr lang="en-GB" sz="1200" b="1" i="0" u="none" strike="noStrike" dirty="0">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7B6E"/>
                    </a:solidFill>
                  </a:tcPr>
                </a:tc>
                <a:extLst>
                  <a:ext uri="{0D108BD9-81ED-4DB2-BD59-A6C34878D82A}">
                    <a16:rowId xmlns:a16="http://schemas.microsoft.com/office/drawing/2014/main" val="3869723331"/>
                  </a:ext>
                </a:extLst>
              </a:tr>
            </a:tbl>
          </a:graphicData>
        </a:graphic>
      </p:graphicFrame>
    </p:spTree>
    <p:extLst>
      <p:ext uri="{BB962C8B-B14F-4D97-AF65-F5344CB8AC3E}">
        <p14:creationId xmlns:p14="http://schemas.microsoft.com/office/powerpoint/2010/main" val="264515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C0CC-E9E7-4331-A252-F89AA5E77926}"/>
              </a:ext>
            </a:extLst>
          </p:cNvPr>
          <p:cNvSpPr>
            <a:spLocks noGrp="1"/>
          </p:cNvSpPr>
          <p:nvPr>
            <p:ph type="title"/>
          </p:nvPr>
        </p:nvSpPr>
        <p:spPr/>
        <p:txBody>
          <a:bodyPr/>
          <a:lstStyle/>
          <a:p>
            <a:r>
              <a:rPr lang="en-GB" dirty="0"/>
              <a:t>Ad signalling power by media channel – 35-54s</a:t>
            </a:r>
          </a:p>
        </p:txBody>
      </p:sp>
      <p:sp>
        <p:nvSpPr>
          <p:cNvPr id="3" name="Text Placeholder 2">
            <a:extLst>
              <a:ext uri="{FF2B5EF4-FFF2-40B4-BE49-F238E27FC236}">
                <a16:creationId xmlns:a16="http://schemas.microsoft.com/office/drawing/2014/main" id="{EB9E8256-40F8-4CBB-BE6B-2AB6A066B425}"/>
              </a:ext>
            </a:extLst>
          </p:cNvPr>
          <p:cNvSpPr>
            <a:spLocks noGrp="1"/>
          </p:cNvSpPr>
          <p:nvPr>
            <p:ph type="body" sz="quarter" idx="15"/>
          </p:nvPr>
        </p:nvSpPr>
        <p:spPr/>
        <p:txBody>
          <a:bodyPr/>
          <a:lstStyle/>
          <a:p>
            <a:r>
              <a:rPr lang="en-GB" dirty="0"/>
              <a:t>Source: Signalling Success, 2020, house51/Thinkbox. Base: 35-54</a:t>
            </a:r>
          </a:p>
        </p:txBody>
      </p:sp>
      <p:graphicFrame>
        <p:nvGraphicFramePr>
          <p:cNvPr id="6" name="Table 5">
            <a:extLst>
              <a:ext uri="{FF2B5EF4-FFF2-40B4-BE49-F238E27FC236}">
                <a16:creationId xmlns:a16="http://schemas.microsoft.com/office/drawing/2014/main" id="{150173AB-C08A-4E49-8693-D673B48130E1}"/>
              </a:ext>
            </a:extLst>
          </p:cNvPr>
          <p:cNvGraphicFramePr>
            <a:graphicFrameLocks noGrp="1"/>
          </p:cNvGraphicFramePr>
          <p:nvPr>
            <p:extLst>
              <p:ext uri="{D42A27DB-BD31-4B8C-83A1-F6EECF244321}">
                <p14:modId xmlns:p14="http://schemas.microsoft.com/office/powerpoint/2010/main" val="2091252811"/>
              </p:ext>
            </p:extLst>
          </p:nvPr>
        </p:nvGraphicFramePr>
        <p:xfrm>
          <a:off x="698498" y="1917065"/>
          <a:ext cx="10693403" cy="2817495"/>
        </p:xfrm>
        <a:graphic>
          <a:graphicData uri="http://schemas.openxmlformats.org/drawingml/2006/table">
            <a:tbl>
              <a:tblPr/>
              <a:tblGrid>
                <a:gridCol w="2071846">
                  <a:extLst>
                    <a:ext uri="{9D8B030D-6E8A-4147-A177-3AD203B41FA5}">
                      <a16:colId xmlns:a16="http://schemas.microsoft.com/office/drawing/2014/main" val="2804875178"/>
                    </a:ext>
                  </a:extLst>
                </a:gridCol>
                <a:gridCol w="1231651">
                  <a:extLst>
                    <a:ext uri="{9D8B030D-6E8A-4147-A177-3AD203B41FA5}">
                      <a16:colId xmlns:a16="http://schemas.microsoft.com/office/drawing/2014/main" val="79288821"/>
                    </a:ext>
                  </a:extLst>
                </a:gridCol>
                <a:gridCol w="1231651">
                  <a:extLst>
                    <a:ext uri="{9D8B030D-6E8A-4147-A177-3AD203B41FA5}">
                      <a16:colId xmlns:a16="http://schemas.microsoft.com/office/drawing/2014/main" val="1423438516"/>
                    </a:ext>
                  </a:extLst>
                </a:gridCol>
                <a:gridCol w="1231651">
                  <a:extLst>
                    <a:ext uri="{9D8B030D-6E8A-4147-A177-3AD203B41FA5}">
                      <a16:colId xmlns:a16="http://schemas.microsoft.com/office/drawing/2014/main" val="2776534831"/>
                    </a:ext>
                  </a:extLst>
                </a:gridCol>
                <a:gridCol w="1231651">
                  <a:extLst>
                    <a:ext uri="{9D8B030D-6E8A-4147-A177-3AD203B41FA5}">
                      <a16:colId xmlns:a16="http://schemas.microsoft.com/office/drawing/2014/main" val="3566617454"/>
                    </a:ext>
                  </a:extLst>
                </a:gridCol>
                <a:gridCol w="1231651">
                  <a:extLst>
                    <a:ext uri="{9D8B030D-6E8A-4147-A177-3AD203B41FA5}">
                      <a16:colId xmlns:a16="http://schemas.microsoft.com/office/drawing/2014/main" val="580424605"/>
                    </a:ext>
                  </a:extLst>
                </a:gridCol>
                <a:gridCol w="1231651">
                  <a:extLst>
                    <a:ext uri="{9D8B030D-6E8A-4147-A177-3AD203B41FA5}">
                      <a16:colId xmlns:a16="http://schemas.microsoft.com/office/drawing/2014/main" val="1538601963"/>
                    </a:ext>
                  </a:extLst>
                </a:gridCol>
                <a:gridCol w="1231651">
                  <a:extLst>
                    <a:ext uri="{9D8B030D-6E8A-4147-A177-3AD203B41FA5}">
                      <a16:colId xmlns:a16="http://schemas.microsoft.com/office/drawing/2014/main" val="612563877"/>
                    </a:ext>
                  </a:extLst>
                </a:gridCol>
              </a:tblGrid>
              <a:tr h="285750">
                <a:tc gridSpan="8">
                  <a:txBody>
                    <a:bodyPr/>
                    <a:lstStyle/>
                    <a:p>
                      <a:pPr algn="ctr" fontAlgn="ctr"/>
                      <a:r>
                        <a:rPr lang="en-GB" sz="1600" b="1" i="0" u="none" strike="noStrike">
                          <a:solidFill>
                            <a:srgbClr val="FFFFFF"/>
                          </a:solidFill>
                          <a:effectLst/>
                          <a:latin typeface="Arial" panose="020B0604020202020204" pitchFamily="34" charset="0"/>
                        </a:rPr>
                        <a:t>Ad signalling power by media channel (% positively scoring / agreeing to statement) - adults 35-54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03764"/>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00686829"/>
                  </a:ext>
                </a:extLst>
              </a:tr>
              <a:tr h="190500">
                <a:tc>
                  <a:txBody>
                    <a:bodyPr/>
                    <a:lstStyle/>
                    <a:p>
                      <a:pPr algn="ctr" fontAlgn="b"/>
                      <a:r>
                        <a:rPr lang="en-GB" sz="1100" b="1" i="0" u="none" strike="noStrike">
                          <a:solidFill>
                            <a:srgbClr val="000000"/>
                          </a:solidFill>
                          <a:effectLst/>
                          <a:latin typeface="Arial" panose="020B0604020202020204" pitchFamily="34" charset="0"/>
                        </a:rPr>
                        <a:t>Signal</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Average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TV</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Newspapers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Magazines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Radio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Social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ctr" fontAlgn="b"/>
                      <a:r>
                        <a:rPr lang="en-GB" sz="1100" b="1" i="0" u="none" strike="noStrike">
                          <a:solidFill>
                            <a:srgbClr val="000000"/>
                          </a:solidFill>
                          <a:effectLst/>
                          <a:latin typeface="Arial" panose="020B0604020202020204" pitchFamily="34" charset="0"/>
                        </a:rPr>
                        <a:t>Video sharing</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1402500604"/>
                  </a:ext>
                </a:extLst>
              </a:tr>
              <a:tr h="190500">
                <a:tc>
                  <a:txBody>
                    <a:bodyPr/>
                    <a:lstStyle/>
                    <a:p>
                      <a:pPr algn="l" fontAlgn="b"/>
                      <a:r>
                        <a:rPr lang="en-GB" sz="1100" b="0" i="0" u="none" strike="noStrike">
                          <a:solidFill>
                            <a:srgbClr val="000000"/>
                          </a:solidFill>
                          <a:effectLst/>
                          <a:latin typeface="Arial" panose="020B0604020202020204" pitchFamily="34" charset="0"/>
                        </a:rPr>
                        <a:t>Quality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DD27F"/>
                    </a:solidFill>
                  </a:tcPr>
                </a:tc>
                <a:tc>
                  <a:txBody>
                    <a:bodyPr/>
                    <a:lstStyle/>
                    <a:p>
                      <a:pPr algn="ctr" fontAlgn="ctr"/>
                      <a:r>
                        <a:rPr lang="en-GB" sz="1200" b="0"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0E784"/>
                    </a:solidFill>
                  </a:tcPr>
                </a:tc>
                <a:tc>
                  <a:txBody>
                    <a:bodyPr/>
                    <a:lstStyle/>
                    <a:p>
                      <a:pPr algn="ctr" fontAlgn="ctr"/>
                      <a:r>
                        <a:rPr lang="en-GB" sz="1200" b="0"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EE283"/>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776D"/>
                    </a:solidFill>
                  </a:tcPr>
                </a:tc>
                <a:extLst>
                  <a:ext uri="{0D108BD9-81ED-4DB2-BD59-A6C34878D82A}">
                    <a16:rowId xmlns:a16="http://schemas.microsoft.com/office/drawing/2014/main" val="3092868949"/>
                  </a:ext>
                </a:extLst>
              </a:tr>
              <a:tr h="190500">
                <a:tc>
                  <a:txBody>
                    <a:bodyPr/>
                    <a:lstStyle/>
                    <a:p>
                      <a:pPr algn="l" fontAlgn="b"/>
                      <a:r>
                        <a:rPr lang="en-GB" sz="1100" b="0" i="0" u="none" strike="noStrike">
                          <a:solidFill>
                            <a:srgbClr val="000000"/>
                          </a:solidFill>
                          <a:effectLst/>
                          <a:latin typeface="Arial" panose="020B0604020202020204" pitchFamily="34" charset="0"/>
                        </a:rPr>
                        <a:t>Financial strength</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7E483"/>
                    </a:solidFill>
                  </a:tcPr>
                </a:tc>
                <a:tc>
                  <a:txBody>
                    <a:bodyPr/>
                    <a:lstStyle/>
                    <a:p>
                      <a:pPr algn="ctr" fontAlgn="ctr"/>
                      <a:r>
                        <a:rPr lang="en-GB" sz="1200" b="0" i="0" u="none" strike="noStrike">
                          <a:solidFill>
                            <a:srgbClr val="000000"/>
                          </a:solidFill>
                          <a:effectLst/>
                          <a:latin typeface="Arial" panose="020B060402020202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8E583"/>
                    </a:solidFill>
                  </a:tcPr>
                </a:tc>
                <a:tc>
                  <a:txBody>
                    <a:bodyPr/>
                    <a:lstStyle/>
                    <a:p>
                      <a:pPr algn="ctr" fontAlgn="ctr"/>
                      <a:r>
                        <a:rPr lang="en-GB" sz="1200" b="0" i="0" u="none" strike="noStrike">
                          <a:solidFill>
                            <a:srgbClr val="000000"/>
                          </a:solidFill>
                          <a:effectLst/>
                          <a:latin typeface="Arial" panose="020B0604020202020204" pitchFamily="34" charset="0"/>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CBD7B"/>
                    </a:solidFill>
                  </a:tcPr>
                </a:tc>
                <a:tc>
                  <a:txBody>
                    <a:bodyPr/>
                    <a:lstStyle/>
                    <a:p>
                      <a:pPr algn="ctr" fontAlgn="ctr"/>
                      <a:r>
                        <a:rPr lang="en-GB" sz="1200" b="0"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BA276"/>
                    </a:solidFill>
                  </a:tcPr>
                </a:tc>
                <a:extLst>
                  <a:ext uri="{0D108BD9-81ED-4DB2-BD59-A6C34878D82A}">
                    <a16:rowId xmlns:a16="http://schemas.microsoft.com/office/drawing/2014/main" val="3825556950"/>
                  </a:ext>
                </a:extLst>
              </a:tr>
              <a:tr h="190500">
                <a:tc>
                  <a:txBody>
                    <a:bodyPr/>
                    <a:lstStyle/>
                    <a:p>
                      <a:pPr algn="l" fontAlgn="b"/>
                      <a:r>
                        <a:rPr lang="en-GB" sz="1100" b="0" i="0" u="none" strike="noStrike">
                          <a:solidFill>
                            <a:srgbClr val="000000"/>
                          </a:solidFill>
                          <a:effectLst/>
                          <a:latin typeface="Arial" panose="020B0604020202020204" pitchFamily="34" charset="0"/>
                        </a:rPr>
                        <a:t>Confidence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482"/>
                    </a:solidFill>
                  </a:tcPr>
                </a:tc>
                <a:tc>
                  <a:txBody>
                    <a:bodyPr/>
                    <a:lstStyle/>
                    <a:p>
                      <a:pPr algn="ctr" fontAlgn="ctr"/>
                      <a:r>
                        <a:rPr lang="en-GB" sz="1200" b="0" i="0" u="none" strike="noStrike">
                          <a:solidFill>
                            <a:srgbClr val="000000"/>
                          </a:solidFill>
                          <a:effectLst/>
                          <a:latin typeface="Arial" panose="020B060402020202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9EA84"/>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E382"/>
                    </a:solidFill>
                  </a:tcPr>
                </a:tc>
                <a:tc>
                  <a:txBody>
                    <a:bodyPr/>
                    <a:lstStyle/>
                    <a:p>
                      <a:pPr algn="ctr" fontAlgn="ctr"/>
                      <a:r>
                        <a:rPr lang="en-GB" sz="1200" b="0" i="0" u="none" strike="noStrike">
                          <a:solidFill>
                            <a:srgbClr val="000000"/>
                          </a:solidFill>
                          <a:effectLst/>
                          <a:latin typeface="Arial" panose="020B0604020202020204" pitchFamily="34" charset="0"/>
                        </a:rPr>
                        <a:t>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6E984"/>
                    </a:solidFill>
                  </a:tcPr>
                </a:tc>
                <a:extLst>
                  <a:ext uri="{0D108BD9-81ED-4DB2-BD59-A6C34878D82A}">
                    <a16:rowId xmlns:a16="http://schemas.microsoft.com/office/drawing/2014/main" val="2206963546"/>
                  </a:ext>
                </a:extLst>
              </a:tr>
              <a:tr h="200025">
                <a:tc>
                  <a:txBody>
                    <a:bodyPr/>
                    <a:lstStyle/>
                    <a:p>
                      <a:pPr algn="l" fontAlgn="b"/>
                      <a:r>
                        <a:rPr lang="en-GB" sz="1100" b="1" i="0" u="none" strike="noStrike">
                          <a:solidFill>
                            <a:srgbClr val="000000"/>
                          </a:solidFill>
                          <a:effectLst/>
                          <a:latin typeface="Arial" panose="020B0604020202020204" pitchFamily="34" charset="0"/>
                        </a:rPr>
                        <a:t>'Fitness'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E383"/>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FE283"/>
                    </a:solidFill>
                  </a:tcPr>
                </a:tc>
                <a:tc>
                  <a:txBody>
                    <a:bodyPr/>
                    <a:lstStyle/>
                    <a:p>
                      <a:pPr algn="ctr" fontAlgn="ctr"/>
                      <a:r>
                        <a:rPr lang="en-GB" sz="1200" b="1" i="0" u="none" strike="noStrike">
                          <a:solidFill>
                            <a:srgbClr val="000000"/>
                          </a:solidFill>
                          <a:effectLst/>
                          <a:latin typeface="Arial" panose="020B060402020202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382"/>
                    </a:solidFill>
                  </a:tcPr>
                </a:tc>
                <a:tc>
                  <a:txBody>
                    <a:bodyPr/>
                    <a:lstStyle/>
                    <a:p>
                      <a:pPr algn="ctr" fontAlgn="ctr"/>
                      <a:r>
                        <a:rPr lang="en-GB" sz="1200" b="1"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279"/>
                    </a:solidFill>
                  </a:tcPr>
                </a:tc>
                <a:extLst>
                  <a:ext uri="{0D108BD9-81ED-4DB2-BD59-A6C34878D82A}">
                    <a16:rowId xmlns:a16="http://schemas.microsoft.com/office/drawing/2014/main" val="3018190819"/>
                  </a:ext>
                </a:extLst>
              </a:tr>
              <a:tr h="57150">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200" b="0"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5318741"/>
                  </a:ext>
                </a:extLst>
              </a:tr>
              <a:tr h="190500">
                <a:tc>
                  <a:txBody>
                    <a:bodyPr/>
                    <a:lstStyle/>
                    <a:p>
                      <a:pPr algn="l" fontAlgn="b"/>
                      <a:r>
                        <a:rPr lang="en-GB" sz="1100" b="0" i="0" u="none" strike="noStrike">
                          <a:solidFill>
                            <a:srgbClr val="000000"/>
                          </a:solidFill>
                          <a:effectLst/>
                          <a:latin typeface="Arial" panose="020B0604020202020204" pitchFamily="34" charset="0"/>
                        </a:rPr>
                        <a:t>Well known</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6E984"/>
                    </a:solidFill>
                  </a:tcPr>
                </a:tc>
                <a:tc>
                  <a:txBody>
                    <a:bodyPr/>
                    <a:lstStyle/>
                    <a:p>
                      <a:pPr algn="ctr" fontAlgn="ctr"/>
                      <a:r>
                        <a:rPr lang="en-GB" sz="1200" b="0" i="0" u="none" strike="noStrike">
                          <a:solidFill>
                            <a:srgbClr val="000000"/>
                          </a:solidFill>
                          <a:effectLst/>
                          <a:latin typeface="Arial" panose="020B060402020202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EE282"/>
                    </a:solidFill>
                  </a:tcPr>
                </a:tc>
                <a:tc>
                  <a:txBody>
                    <a:bodyPr/>
                    <a:lstStyle/>
                    <a:p>
                      <a:pPr algn="ctr" fontAlgn="ctr"/>
                      <a:r>
                        <a:rPr lang="en-GB" sz="1200" b="0" i="0" u="none" strike="noStrike">
                          <a:solidFill>
                            <a:srgbClr val="000000"/>
                          </a:solidFill>
                          <a:effectLst/>
                          <a:latin typeface="Arial" panose="020B0604020202020204" pitchFamily="34" charset="0"/>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780"/>
                    </a:solidFill>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8796E"/>
                    </a:solidFill>
                  </a:tcPr>
                </a:tc>
                <a:extLst>
                  <a:ext uri="{0D108BD9-81ED-4DB2-BD59-A6C34878D82A}">
                    <a16:rowId xmlns:a16="http://schemas.microsoft.com/office/drawing/2014/main" val="1982150842"/>
                  </a:ext>
                </a:extLst>
              </a:tr>
              <a:tr h="190500">
                <a:tc>
                  <a:txBody>
                    <a:bodyPr/>
                    <a:lstStyle/>
                    <a:p>
                      <a:pPr algn="l" fontAlgn="b"/>
                      <a:r>
                        <a:rPr lang="en-GB" sz="1100" b="0" i="0" u="none" strike="noStrike">
                          <a:solidFill>
                            <a:srgbClr val="000000"/>
                          </a:solidFill>
                          <a:effectLst/>
                          <a:latin typeface="Arial" panose="020B0604020202020204" pitchFamily="34" charset="0"/>
                        </a:rPr>
                        <a:t>Popularity</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EE482"/>
                    </a:solidFill>
                  </a:tcPr>
                </a:tc>
                <a:tc>
                  <a:txBody>
                    <a:bodyPr/>
                    <a:lstStyle/>
                    <a:p>
                      <a:pPr algn="ctr" fontAlgn="ctr"/>
                      <a:r>
                        <a:rPr lang="en-GB" sz="1200" b="0" i="0" u="none" strike="noStrike">
                          <a:solidFill>
                            <a:srgbClr val="000000"/>
                          </a:solidFill>
                          <a:effectLst/>
                          <a:latin typeface="Arial" panose="020B060402020202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4D17F"/>
                    </a:solidFill>
                  </a:tcPr>
                </a:tc>
                <a:tc>
                  <a:txBody>
                    <a:bodyPr/>
                    <a:lstStyle/>
                    <a:p>
                      <a:pPr algn="ctr" fontAlgn="ctr"/>
                      <a:r>
                        <a:rPr lang="en-GB" sz="1200" b="0" i="0" u="none" strike="noStrike">
                          <a:solidFill>
                            <a:srgbClr val="000000"/>
                          </a:solidFill>
                          <a:effectLst/>
                          <a:latin typeface="Arial" panose="020B060402020202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5CD7E"/>
                    </a:solidFill>
                  </a:tcPr>
                </a:tc>
                <a:tc>
                  <a:txBody>
                    <a:bodyPr/>
                    <a:lstStyle/>
                    <a:p>
                      <a:pPr algn="ctr" fontAlgn="ctr"/>
                      <a:r>
                        <a:rPr lang="en-GB" sz="1200" b="0"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A9E75"/>
                    </a:solidFill>
                  </a:tcPr>
                </a:tc>
                <a:extLst>
                  <a:ext uri="{0D108BD9-81ED-4DB2-BD59-A6C34878D82A}">
                    <a16:rowId xmlns:a16="http://schemas.microsoft.com/office/drawing/2014/main" val="950013627"/>
                  </a:ext>
                </a:extLst>
              </a:tr>
              <a:tr h="190500">
                <a:tc>
                  <a:txBody>
                    <a:bodyPr/>
                    <a:lstStyle/>
                    <a:p>
                      <a:pPr algn="l" fontAlgn="b"/>
                      <a:r>
                        <a:rPr lang="en-GB" sz="1100" b="0" i="0" u="none" strike="noStrike">
                          <a:solidFill>
                            <a:srgbClr val="000000"/>
                          </a:solidFill>
                          <a:effectLst/>
                          <a:latin typeface="Arial" panose="020B0604020202020204" pitchFamily="34" charset="0"/>
                        </a:rPr>
                        <a:t>Success</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ADD480"/>
                    </a:solidFill>
                  </a:tcPr>
                </a:tc>
                <a:tc>
                  <a:txBody>
                    <a:bodyPr/>
                    <a:lstStyle/>
                    <a:p>
                      <a:pPr algn="ctr" fontAlgn="ctr"/>
                      <a:r>
                        <a:rPr lang="en-GB" sz="1200" b="0" i="0" u="none" strike="noStrike">
                          <a:solidFill>
                            <a:srgbClr val="000000"/>
                          </a:solidFill>
                          <a:effectLst/>
                          <a:latin typeface="Arial" panose="020B0604020202020204" pitchFamily="34" charset="0"/>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E1E383"/>
                    </a:solidFill>
                  </a:tcPr>
                </a:tc>
                <a:tc>
                  <a:txBody>
                    <a:bodyPr/>
                    <a:lstStyle/>
                    <a:p>
                      <a:pPr algn="ctr" fontAlgn="ctr"/>
                      <a:r>
                        <a:rPr lang="en-GB" sz="1200" b="0"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EDD81"/>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F6C"/>
                    </a:solidFill>
                  </a:tcPr>
                </a:tc>
                <a:tc>
                  <a:txBody>
                    <a:bodyPr/>
                    <a:lstStyle/>
                    <a:p>
                      <a:pPr algn="ctr" fontAlgn="ctr"/>
                      <a:r>
                        <a:rPr lang="en-GB" sz="1200" b="0"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a16="http://schemas.microsoft.com/office/drawing/2014/main" val="1333248049"/>
                  </a:ext>
                </a:extLst>
              </a:tr>
              <a:tr h="200025">
                <a:tc>
                  <a:txBody>
                    <a:bodyPr/>
                    <a:lstStyle/>
                    <a:p>
                      <a:pPr algn="l" fontAlgn="b"/>
                      <a:r>
                        <a:rPr lang="en-GB" sz="1100" b="1" i="0" u="none" strike="noStrike">
                          <a:solidFill>
                            <a:srgbClr val="000000"/>
                          </a:solidFill>
                          <a:effectLst/>
                          <a:latin typeface="Arial" panose="020B0604020202020204" pitchFamily="34" charset="0"/>
                        </a:rPr>
                        <a:t>'Social' signal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B81"/>
                    </a:solidFill>
                  </a:tcPr>
                </a:tc>
                <a:tc>
                  <a:txBody>
                    <a:bodyPr/>
                    <a:lstStyle/>
                    <a:p>
                      <a:pPr algn="ctr" fontAlgn="ctr"/>
                      <a:r>
                        <a:rPr lang="en-GB" sz="1200" b="1" i="0" u="none" strike="noStrike">
                          <a:solidFill>
                            <a:srgbClr val="000000"/>
                          </a:solidFill>
                          <a:effectLst/>
                          <a:latin typeface="Arial" panose="020B0604020202020204" pitchFamily="34" charset="0"/>
                        </a:rPr>
                        <a:t>51%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182"/>
                    </a:solidFill>
                  </a:tcPr>
                </a:tc>
                <a:tc>
                  <a:txBody>
                    <a:bodyPr/>
                    <a:lstStyle/>
                    <a:p>
                      <a:pPr algn="ctr" fontAlgn="ctr"/>
                      <a:r>
                        <a:rPr lang="en-GB" sz="1200" b="1"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4D17F"/>
                    </a:solidFill>
                  </a:tcPr>
                </a:tc>
                <a:tc>
                  <a:txBody>
                    <a:bodyPr/>
                    <a:lstStyle/>
                    <a:p>
                      <a:pPr algn="ctr" fontAlgn="ctr"/>
                      <a:r>
                        <a:rPr lang="en-GB" sz="1200" b="1" i="0" u="none" strike="noStrike">
                          <a:solidFill>
                            <a:srgbClr val="000000"/>
                          </a:solidFill>
                          <a:effectLst/>
                          <a:latin typeface="Arial" panose="020B0604020202020204" pitchFamily="34" charset="0"/>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a:solidFill>
                            <a:srgbClr val="000000"/>
                          </a:solidFill>
                          <a:effectLst/>
                          <a:latin typeface="Arial" panose="020B0604020202020204" pitchFamily="34" charset="0"/>
                        </a:rPr>
                        <a:t>34%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670"/>
                    </a:solidFill>
                  </a:tcPr>
                </a:tc>
                <a:extLst>
                  <a:ext uri="{0D108BD9-81ED-4DB2-BD59-A6C34878D82A}">
                    <a16:rowId xmlns:a16="http://schemas.microsoft.com/office/drawing/2014/main" val="2410913886"/>
                  </a:ext>
                </a:extLst>
              </a:tr>
              <a:tr h="66675">
                <a:tc>
                  <a:txBody>
                    <a:bodyPr/>
                    <a:lstStyle/>
                    <a:p>
                      <a:pPr algn="l" fontAlgn="b"/>
                      <a:r>
                        <a:rPr lang="en-GB" sz="1100" b="0" i="0" u="none" strike="noStrike">
                          <a:solidFill>
                            <a:srgbClr val="000000"/>
                          </a:solidFill>
                          <a:effectLst/>
                          <a:latin typeface="Arial" panose="020B060402020202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1200" b="0"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8847761"/>
                  </a:ext>
                </a:extLst>
              </a:tr>
              <a:tr h="190500">
                <a:tc>
                  <a:txBody>
                    <a:bodyPr/>
                    <a:lstStyle/>
                    <a:p>
                      <a:pPr algn="l" fontAlgn="b"/>
                      <a:r>
                        <a:rPr lang="en-GB" sz="1100" b="0" i="0" u="none" strike="noStrike">
                          <a:solidFill>
                            <a:srgbClr val="000000"/>
                          </a:solidFill>
                          <a:effectLst/>
                          <a:latin typeface="Arial" panose="020B0604020202020204" pitchFamily="34" charset="0"/>
                        </a:rPr>
                        <a:t>Trust</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200" b="0" i="0" u="none" strike="noStrike">
                          <a:solidFill>
                            <a:srgbClr val="000000"/>
                          </a:solidFill>
                          <a:effectLst/>
                          <a:latin typeface="Arial" panose="020B060402020202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E81"/>
                    </a:solidFill>
                  </a:tcPr>
                </a:tc>
                <a:tc>
                  <a:txBody>
                    <a:bodyPr/>
                    <a:lstStyle/>
                    <a:p>
                      <a:pPr algn="ctr" fontAlgn="ctr"/>
                      <a:r>
                        <a:rPr lang="en-GB" sz="1200" b="0" i="0" u="none" strike="noStrike">
                          <a:solidFill>
                            <a:srgbClr val="000000"/>
                          </a:solidFill>
                          <a:effectLst/>
                          <a:latin typeface="Arial" panose="020B0604020202020204" pitchFamily="34" charset="0"/>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0"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483"/>
                    </a:solidFill>
                  </a:tcPr>
                </a:tc>
                <a:tc>
                  <a:txBody>
                    <a:bodyPr/>
                    <a:lstStyle/>
                    <a:p>
                      <a:pPr algn="ctr" fontAlgn="ctr"/>
                      <a:r>
                        <a:rPr lang="en-GB" sz="1200" b="0" i="0" u="none" strike="noStrike">
                          <a:solidFill>
                            <a:srgbClr val="000000"/>
                          </a:solidFill>
                          <a:effectLst/>
                          <a:latin typeface="Arial" panose="020B0604020202020204" pitchFamily="34" charset="0"/>
                        </a:rPr>
                        <a:t>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CA7E"/>
                    </a:solidFill>
                  </a:tcPr>
                </a:tc>
                <a:tc>
                  <a:txBody>
                    <a:bodyPr/>
                    <a:lstStyle/>
                    <a:p>
                      <a:pPr algn="ctr" fontAlgn="ctr"/>
                      <a:r>
                        <a:rPr lang="en-GB" sz="1200" b="0" i="0" u="none" strike="noStrike">
                          <a:solidFill>
                            <a:srgbClr val="000000"/>
                          </a:solidFill>
                          <a:effectLst/>
                          <a:latin typeface="Arial" panose="020B0604020202020204" pitchFamily="34" charset="0"/>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0" i="0" u="none" strike="noStrike">
                          <a:solidFill>
                            <a:srgbClr val="000000"/>
                          </a:solidFill>
                          <a:effectLst/>
                          <a:latin typeface="Arial" panose="020B060402020202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0"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A877"/>
                    </a:solidFill>
                  </a:tcPr>
                </a:tc>
                <a:extLst>
                  <a:ext uri="{0D108BD9-81ED-4DB2-BD59-A6C34878D82A}">
                    <a16:rowId xmlns:a16="http://schemas.microsoft.com/office/drawing/2014/main" val="2142245624"/>
                  </a:ext>
                </a:extLst>
              </a:tr>
              <a:tr h="209550">
                <a:tc>
                  <a:txBody>
                    <a:bodyPr/>
                    <a:lstStyle/>
                    <a:p>
                      <a:pPr algn="l" fontAlgn="b"/>
                      <a:r>
                        <a:rPr lang="en-GB" sz="1100" b="1" i="0" u="none" strike="noStrike">
                          <a:solidFill>
                            <a:srgbClr val="000000"/>
                          </a:solidFill>
                          <a:effectLst/>
                          <a:latin typeface="Arial" panose="020B0604020202020204" pitchFamily="34" charset="0"/>
                        </a:rPr>
                        <a:t>All measure average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E583"/>
                    </a:solidFill>
                  </a:tcPr>
                </a:tc>
                <a:tc>
                  <a:txBody>
                    <a:bodyPr/>
                    <a:lstStyle/>
                    <a:p>
                      <a:pPr algn="ctr" fontAlgn="ctr"/>
                      <a:r>
                        <a:rPr lang="en-GB" sz="1200" b="1" i="0" u="none" strike="noStrike">
                          <a:solidFill>
                            <a:srgbClr val="000000"/>
                          </a:solidFill>
                          <a:effectLst/>
                          <a:latin typeface="Arial" panose="020B060402020202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3BE7B"/>
                    </a:solidFill>
                  </a:tcPr>
                </a:tc>
                <a:tc>
                  <a:txBody>
                    <a:bodyPr/>
                    <a:lstStyle/>
                    <a:p>
                      <a:pPr algn="ctr" fontAlgn="ctr"/>
                      <a:r>
                        <a:rPr lang="en-GB" sz="1200" b="1" i="0" u="none" strike="noStrike">
                          <a:solidFill>
                            <a:srgbClr val="000000"/>
                          </a:solidFill>
                          <a:effectLst/>
                          <a:latin typeface="Arial" panose="020B0604020202020204" pitchFamily="34" charset="0"/>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182"/>
                    </a:solidFill>
                  </a:tcPr>
                </a:tc>
                <a:tc>
                  <a:txBody>
                    <a:bodyPr/>
                    <a:lstStyle/>
                    <a:p>
                      <a:pPr algn="ctr" fontAlgn="ctr"/>
                      <a:r>
                        <a:rPr lang="en-GB" sz="1200" b="1" i="0" u="none" strike="noStrike">
                          <a:solidFill>
                            <a:srgbClr val="000000"/>
                          </a:solidFill>
                          <a:effectLst/>
                          <a:latin typeface="Arial" panose="020B0604020202020204" pitchFamily="34" charset="0"/>
                        </a:rPr>
                        <a:t>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3DA81"/>
                    </a:solidFill>
                  </a:tcPr>
                </a:tc>
                <a:tc>
                  <a:txBody>
                    <a:bodyPr/>
                    <a:lstStyle/>
                    <a:p>
                      <a:pPr algn="ctr" fontAlgn="ctr"/>
                      <a:r>
                        <a:rPr lang="en-GB" sz="1200" b="1" i="0" u="none" strike="noStrike">
                          <a:solidFill>
                            <a:srgbClr val="000000"/>
                          </a:solidFill>
                          <a:effectLst/>
                          <a:latin typeface="Arial" panose="020B0604020202020204" pitchFamily="34" charset="0"/>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B84"/>
                    </a:solidFill>
                  </a:tcPr>
                </a:tc>
                <a:tc>
                  <a:txBody>
                    <a:bodyPr/>
                    <a:lstStyle/>
                    <a:p>
                      <a:pPr algn="ctr" fontAlgn="ctr"/>
                      <a:r>
                        <a:rPr lang="en-GB" sz="1200" b="1" i="0" u="none" strike="noStrike">
                          <a:solidFill>
                            <a:srgbClr val="000000"/>
                          </a:solidFill>
                          <a:effectLst/>
                          <a:latin typeface="Arial" panose="020B0604020202020204" pitchFamily="34" charset="0"/>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696B"/>
                    </a:solidFill>
                  </a:tcPr>
                </a:tc>
                <a:tc>
                  <a:txBody>
                    <a:bodyPr/>
                    <a:lstStyle/>
                    <a:p>
                      <a:pPr algn="ctr" fontAlgn="ctr"/>
                      <a:r>
                        <a:rPr lang="en-GB" sz="1200" b="1" i="0" u="none" strike="noStrike" dirty="0">
                          <a:solidFill>
                            <a:srgbClr val="000000"/>
                          </a:solidFill>
                          <a:effectLst/>
                          <a:latin typeface="Arial" panose="020B0604020202020204" pitchFamily="34" charset="0"/>
                        </a:rPr>
                        <a:t>32%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9E75"/>
                    </a:solidFill>
                  </a:tcPr>
                </a:tc>
                <a:extLst>
                  <a:ext uri="{0D108BD9-81ED-4DB2-BD59-A6C34878D82A}">
                    <a16:rowId xmlns:a16="http://schemas.microsoft.com/office/drawing/2014/main" val="2593694176"/>
                  </a:ext>
                </a:extLst>
              </a:tr>
            </a:tbl>
          </a:graphicData>
        </a:graphic>
      </p:graphicFrame>
    </p:spTree>
    <p:extLst>
      <p:ext uri="{BB962C8B-B14F-4D97-AF65-F5344CB8AC3E}">
        <p14:creationId xmlns:p14="http://schemas.microsoft.com/office/powerpoint/2010/main" val="129183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ouse51">
    <a:dk1>
      <a:sysClr val="windowText" lastClr="000000"/>
    </a:dk1>
    <a:lt1>
      <a:sysClr val="window" lastClr="FFFFFF"/>
    </a:lt1>
    <a:dk2>
      <a:srgbClr val="77AF2B"/>
    </a:dk2>
    <a:lt2>
      <a:srgbClr val="104894"/>
    </a:lt2>
    <a:accent1>
      <a:srgbClr val="6BC9C3"/>
    </a:accent1>
    <a:accent2>
      <a:srgbClr val="A19A9C"/>
    </a:accent2>
    <a:accent3>
      <a:srgbClr val="EF8024"/>
    </a:accent3>
    <a:accent4>
      <a:srgbClr val="E3499B"/>
    </a:accent4>
    <a:accent5>
      <a:srgbClr val="EC331E"/>
    </a:accent5>
    <a:accent6>
      <a:srgbClr val="F5DB42"/>
    </a:accent6>
    <a:hlink>
      <a:srgbClr val="000000"/>
    </a:hlink>
    <a:folHlink>
      <a:srgbClr val="EC331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1933</TotalTime>
  <Words>3979</Words>
  <Application>Microsoft Office PowerPoint</Application>
  <PresentationFormat>Widescreen</PresentationFormat>
  <Paragraphs>994</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Symbol</vt:lpstr>
      <vt:lpstr>Thinkbox</vt:lpstr>
      <vt:lpstr>Signalling Success</vt:lpstr>
      <vt:lpstr>TV ads drive the strongest fitness, social and trust signals</vt:lpstr>
      <vt:lpstr>TV drives strongest fitness &amp; social signals</vt:lpstr>
      <vt:lpstr>TV ads deliver quality, self-confidence and strength signals</vt:lpstr>
      <vt:lpstr>TV ads drive the strongest popularity and success signals</vt:lpstr>
      <vt:lpstr>TV, magazines &amp; radio deliver strongest trust signal </vt:lpstr>
      <vt:lpstr>TV &amp; radio signal the strongest emotional trust</vt:lpstr>
      <vt:lpstr>Ad signalling power by media channel – 16-34s</vt:lpstr>
      <vt:lpstr>Ad signalling power by media channel – 35-54s</vt:lpstr>
      <vt:lpstr>Ad signalling power by media channel – 55+</vt:lpstr>
      <vt:lpstr>Ad signalling power by media channel – online retail</vt:lpstr>
      <vt:lpstr>Ad signalling power by media channel – FMCG</vt:lpstr>
      <vt:lpstr>Ad signalling power by media channel – mobile phone network</vt:lpstr>
      <vt:lpstr>Ad signalling power by media channel – home insurance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Oliver Robertson</dc:creator>
  <cp:lastModifiedBy>Oliver Robertson</cp:lastModifiedBy>
  <cp:revision>54</cp:revision>
  <dcterms:created xsi:type="dcterms:W3CDTF">2020-09-17T14:34:14Z</dcterms:created>
  <dcterms:modified xsi:type="dcterms:W3CDTF">2020-09-23T10:34:03Z</dcterms:modified>
</cp:coreProperties>
</file>