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823" autoAdjust="0"/>
  </p:normalViewPr>
  <p:slideViewPr>
    <p:cSldViewPr snapToGrid="0">
      <p:cViewPr varScale="1">
        <p:scale>
          <a:sx n="78" d="100"/>
          <a:sy n="78" d="100"/>
        </p:scale>
        <p:origin x="18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15/05/2025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The Challenge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0" dirty="0">
                <a:effectLst/>
                <a:latin typeface="Calibri" panose="020F0502020204030204" pitchFamily="34" charset="0"/>
                <a:ea typeface="Calibri" panose="020F0502020204030204" pitchFamily="34" charset="0"/>
                <a:cs typeface="Times New Roman" panose="02020603050405020304" pitchFamily="18" charset="0"/>
              </a:rPr>
              <a:t>By 2050, there will be more plastic by weight in the sea than fish and so the stakes have never been higher to save the planet.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Founded in 2018, Ocean Bottle is a social impact brand first, reusable bottle brand second and on a mission to stop 7 billion plastic bottles in weight from entering the ocean by 2025.</a:t>
            </a:r>
          </a:p>
          <a:p>
            <a:pPr>
              <a:lnSpc>
                <a:spcPct val="107000"/>
              </a:lnSpc>
              <a:spcAft>
                <a:spcPts val="800"/>
              </a:spcAft>
              <a:buNone/>
            </a:pPr>
            <a:r>
              <a:rPr lang="en-GB" sz="1800" kern="0" dirty="0">
                <a:effectLst/>
                <a:latin typeface="Calibri" panose="020F0502020204030204" pitchFamily="34" charset="0"/>
                <a:ea typeface="Calibri" panose="020F0502020204030204" pitchFamily="34" charset="0"/>
                <a:cs typeface="Times New Roman" panose="02020603050405020304" pitchFamily="18" charset="0"/>
              </a:rPr>
              <a:t>With the sea making up 70% of the surface area of the planet, responsible for every other breath we take, it is the world’s largest carbon sink supporting 78% of all animal biomass.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0" dirty="0">
                <a:effectLst/>
                <a:latin typeface="Calibri" panose="020F0502020204030204" pitchFamily="34" charset="0"/>
                <a:ea typeface="Calibri" panose="020F0502020204030204" pitchFamily="34" charset="0"/>
                <a:cs typeface="Times New Roman" panose="02020603050405020304" pitchFamily="18" charset="0"/>
              </a:rPr>
              <a:t>However, with 20% of us admitting to buying plastic bottled water every day and each person in the UK buying over 150 plastic water bottles every year on average, we all need  collectively and fundamentally to change our behaviour from using plastic bottles.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0" dirty="0">
                <a:effectLst/>
                <a:latin typeface="Calibri" panose="020F0502020204030204" pitchFamily="34" charset="0"/>
                <a:ea typeface="Calibri" panose="020F0502020204030204" pitchFamily="34" charset="0"/>
                <a:cs typeface="Times New Roman" panose="02020603050405020304" pitchFamily="18" charset="0"/>
              </a:rPr>
              <a:t>Each re-useable bottle of Ocean Bottle sold directly contributes to 1,000 plastic bottles in weight prevented from entering the sea.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0" dirty="0">
                <a:effectLst/>
                <a:latin typeface="Calibri" panose="020F0502020204030204" pitchFamily="34" charset="0"/>
                <a:ea typeface="Calibri" panose="020F0502020204030204" pitchFamily="34" charset="0"/>
                <a:cs typeface="Times New Roman" panose="02020603050405020304" pitchFamily="18" charset="0"/>
              </a:rPr>
              <a:t>The more people are aware of this, the more Ocean Bottles are sold, meaning that more plastic can be collected before it reaches the sea, thus ultimately removing a projected 7 billion bottles - the equivalent to the same size as the great pacific garbage patch.</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effectLst/>
                <a:latin typeface="Calibri" panose="020F0502020204030204" pitchFamily="34" charset="0"/>
                <a:ea typeface="Calibri" panose="020F0502020204030204" pitchFamily="34" charset="0"/>
                <a:cs typeface="Times New Roman" panose="02020603050405020304" pitchFamily="18" charset="0"/>
              </a:rPr>
              <a:t>The challenge was to increase their awareness significantly and encourage more people to act, making a meaningful impact and driving real change.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a:lnSpc>
                <a:spcPct val="107000"/>
              </a:lnSpc>
              <a:spcAft>
                <a:spcPts val="800"/>
              </a:spcAft>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The TV Solution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Communicating environmental messages can often feel somewhat ‘preachy’ which can lead to consumers feeling lectured to and therefore alienated. Also, what o</a:t>
            </a:r>
            <a:r>
              <a:rPr lang="en-GB" sz="1800" kern="100" dirty="0">
                <a:effectLst/>
                <a:latin typeface="Calibri" panose="020F0502020204030204" pitchFamily="34" charset="0"/>
                <a:ea typeface="Calibri" panose="020F0502020204030204" pitchFamily="34" charset="0"/>
                <a:cs typeface="Calibri" panose="020F0502020204030204" pitchFamily="34" charset="0"/>
              </a:rPr>
              <a:t>ften happens is that  the public want to take action, but the challenge can feel so overwhelming that it is incredibly difficult to feel that you alone can make a difference.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Ocean Bottle and Hatch Collective wanted to encourage a complete behavioural change in how plastic is viewed and how we use and consume it without thinking.</a:t>
            </a:r>
          </a:p>
          <a:p>
            <a:pPr>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bring this message to life, Hatch Collective created an ad which depicted a strange yet dystopian world where fish is replaced by plastic. Scenes showed a girl winning a plastic bottle in a bag of water at the funfair, a woman picking which plastic bottle she would like at the fish counter in a supermarket, and a man serving a battered plastic bottle at the fish and chip shop.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Whilst the situations edged on the side of ridiculous, they provided a stark reminder of the severity of the plastic-pollution crisis and what could become a reality if we don’t act now. Putting these alternative outcomes in front of the audience allowed them to connect with viewers in a meaningful way, engaging with them on the importance of the issue and encouraging them to be part of the solution.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Being a sustainable brand, it was imperative that these credentials were reflected in the production.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Hatch Collective therefore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ensured that the ad was produced with their lowest ever carbon footprint for any location production.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The Plan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0" dirty="0">
                <a:effectLst/>
                <a:latin typeface="Calibri" panose="020F0502020204030204" pitchFamily="34" charset="0"/>
                <a:ea typeface="Calibri" panose="020F0502020204030204" pitchFamily="34" charset="0"/>
                <a:cs typeface="Times New Roman" panose="02020603050405020304" pitchFamily="18" charset="0"/>
              </a:rPr>
              <a:t>Hatch Collective’s thought-provoking and </a:t>
            </a:r>
            <a:r>
              <a:rPr lang="en-GB" sz="1800" kern="0" dirty="0" err="1">
                <a:effectLst/>
                <a:latin typeface="Calibri" panose="020F0502020204030204" pitchFamily="34" charset="0"/>
                <a:ea typeface="Calibri" panose="020F0502020204030204" pitchFamily="34" charset="0"/>
                <a:cs typeface="Times New Roman" panose="02020603050405020304" pitchFamily="18" charset="0"/>
              </a:rPr>
              <a:t>humourous</a:t>
            </a:r>
            <a:r>
              <a:rPr lang="en-GB" sz="1800" kern="0" dirty="0">
                <a:effectLst/>
                <a:latin typeface="Calibri" panose="020F0502020204030204" pitchFamily="34" charset="0"/>
                <a:ea typeface="Calibri" panose="020F0502020204030204" pitchFamily="34" charset="0"/>
                <a:cs typeface="Times New Roman" panose="02020603050405020304" pitchFamily="18" charset="0"/>
              </a:rPr>
              <a:t> “Hydrate and Help the Ocean” TV ad connected viewers to the plastic-pollution crises, resulting in Ocean Bottle winning the Sky Zero Footprint Fund and receiving £250k in media value to help raise awareness and encourage people to contribute to protect the health of our ocean.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campaign aired across a mix of Sky</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channels with a ‘Must See VOD’ package that featured a wide range of Sky’s premium content to drive brand awareness. The campaign also used optimisation to maximise response. </a:t>
            </a: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Following the launch, Ocean Bottle aired the ad again in November 2024 across Sky channels. </a:t>
            </a:r>
          </a:p>
          <a:p>
            <a:pPr>
              <a:lnSpc>
                <a:spcPct val="107000"/>
              </a:lnSpc>
              <a:spcAft>
                <a:spcPts val="800"/>
              </a:spcAft>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Results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Winning the Sky Footprint Fund and investing in a sustainably produced TVC accelerated Ocean Bottle’s initiative to remove 1 billion bottles from the ocean by the end of 2023.</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Clear evidence of the Ocean Bottle TV campaign cut through with significant, above average uplifts seen for prompted ad recall measures and overtaking several key competitors for prompted advertising recall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Ocean Bottle ad creative scored significantly above norms for both attention and relevance with positive increases seen for most perceptions especially for </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Ocean Bottle funds the collection of ocean-bound plastic bottles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The TV campaign resulted in Ocean Bottle’s most successful Blue Friday campaign ever (encouraging sustainable shopping v consumption around Black Friday and doubling their impact) with a significant increase in both traffic and conversion rate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The campaign helped Ocean bottle to remove over 4.56m kilograms of ocean-bound plastic from reaching our ocean in 2023 and a staggering 20.9m kilograms to date.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15/05/2025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15/05/2025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15/05/2025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15/05/2025</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15/05/2025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15/05/2025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p:txBody>
          <a:bodyPr>
            <a:normAutofit/>
          </a:bodyPr>
          <a:lstStyle/>
          <a:p>
            <a:r>
              <a:rPr lang="en-GB" sz="3200" dirty="0">
                <a:effectLst/>
                <a:latin typeface="Calibri" panose="020F0502020204030204" pitchFamily="34" charset="0"/>
                <a:ea typeface="Times New Roman" panose="02020603050405020304" pitchFamily="18" charset="0"/>
                <a:cs typeface="Times New Roman" panose="02020603050405020304" pitchFamily="18" charset="0"/>
              </a:rPr>
              <a:t>Ocean Bottle uses TV to save our seas</a:t>
            </a:r>
            <a:endParaRPr lang="en-GB" dirty="0"/>
          </a:p>
        </p:txBody>
      </p:sp>
      <p:sp>
        <p:nvSpPr>
          <p:cNvPr id="11" name="TextBox 10">
            <a:extLst>
              <a:ext uri="{FF2B5EF4-FFF2-40B4-BE49-F238E27FC236}">
                <a16:creationId xmlns:a16="http://schemas.microsoft.com/office/drawing/2014/main" id="{CF0BE58F-C5A2-63CF-5E9C-828548CC96BD}"/>
              </a:ext>
            </a:extLst>
          </p:cNvPr>
          <p:cNvSpPr txBox="1"/>
          <p:nvPr/>
        </p:nvSpPr>
        <p:spPr>
          <a:xfrm>
            <a:off x="289362" y="1587642"/>
            <a:ext cx="5742921" cy="4278094"/>
          </a:xfrm>
          <a:prstGeom prst="rect">
            <a:avLst/>
          </a:prstGeom>
          <a:noFill/>
        </p:spPr>
        <p:txBody>
          <a:bodyPr wrap="square" rtlCol="0">
            <a:spAutoFit/>
          </a:bodyPr>
          <a:lstStyle/>
          <a:p>
            <a:pPr algn="l"/>
            <a:r>
              <a:rPr lang="en-GB" sz="1600" b="1" u="sng" dirty="0">
                <a:solidFill>
                  <a:schemeClr val="bg2"/>
                </a:solidFill>
              </a:rPr>
              <a:t>The Challenge:</a:t>
            </a:r>
          </a:p>
          <a:p>
            <a:pPr marL="285750" indent="-285750">
              <a:buFont typeface="Arial" panose="020B0604020202020204" pitchFamily="34" charset="0"/>
              <a:buChar char="•"/>
            </a:pPr>
            <a:r>
              <a:rPr lang="en-GB" sz="1600" dirty="0">
                <a:effectLst/>
                <a:ea typeface="Calibri" panose="020F0502020204030204" pitchFamily="34" charset="0"/>
              </a:rPr>
              <a:t>Ocean Bottle needed to raise awareness in their bid to rescue plastic bottles from our oceans</a:t>
            </a:r>
          </a:p>
          <a:p>
            <a:pPr marL="285750" indent="-285750">
              <a:buFont typeface="Arial" panose="020B0604020202020204" pitchFamily="34" charset="0"/>
              <a:buChar char="•"/>
            </a:pPr>
            <a:r>
              <a:rPr lang="en-GB" sz="1600" dirty="0">
                <a:solidFill>
                  <a:schemeClr val="bg2"/>
                </a:solidFill>
                <a:ea typeface="Calibri" panose="020F0502020204030204" pitchFamily="34" charset="0"/>
              </a:rPr>
              <a:t>The challenge was to encourage people to act, making a meaningful impact and driving real change </a:t>
            </a:r>
          </a:p>
          <a:p>
            <a:endParaRPr lang="en-GB" sz="1600" dirty="0">
              <a:solidFill>
                <a:schemeClr val="bg2"/>
              </a:solidFill>
            </a:endParaRPr>
          </a:p>
          <a:p>
            <a:pPr algn="l"/>
            <a:r>
              <a:rPr lang="en-GB" sz="1600" b="1" u="sng" dirty="0">
                <a:solidFill>
                  <a:schemeClr val="bg2"/>
                </a:solidFill>
              </a:rPr>
              <a:t>The Solution:</a:t>
            </a:r>
          </a:p>
          <a:p>
            <a:pPr marL="285750" indent="-285750">
              <a:buFont typeface="Arial" panose="020B0604020202020204" pitchFamily="34" charset="0"/>
              <a:buChar char="•"/>
            </a:pPr>
            <a:r>
              <a:rPr lang="en-GB" sz="1600" dirty="0">
                <a:effectLst/>
                <a:ea typeface="Calibri" panose="020F0502020204030204" pitchFamily="34" charset="0"/>
              </a:rPr>
              <a:t>They won </a:t>
            </a:r>
            <a:r>
              <a:rPr lang="en-GB" sz="1600" dirty="0">
                <a:ea typeface="Calibri" panose="020F0502020204030204" pitchFamily="34" charset="0"/>
              </a:rPr>
              <a:t>Sky’s Footprint Fund prize of £250k in airtime </a:t>
            </a:r>
            <a:endParaRPr lang="en-GB" sz="1600" dirty="0">
              <a:effectLst/>
              <a:ea typeface="Calibri" panose="020F0502020204030204" pitchFamily="34" charset="0"/>
            </a:endParaRPr>
          </a:p>
          <a:p>
            <a:pPr marL="285750" indent="-285750">
              <a:buFont typeface="Arial" panose="020B0604020202020204" pitchFamily="34" charset="0"/>
              <a:buChar char="•"/>
            </a:pPr>
            <a:r>
              <a:rPr lang="en-GB" sz="1600" dirty="0">
                <a:solidFill>
                  <a:schemeClr val="bg2"/>
                </a:solidFill>
                <a:ea typeface="Calibri" panose="020F0502020204030204" pitchFamily="34" charset="0"/>
              </a:rPr>
              <a:t>Hatch Collective created a </a:t>
            </a:r>
            <a:r>
              <a:rPr lang="en-GB" sz="1600" dirty="0" err="1">
                <a:solidFill>
                  <a:schemeClr val="bg2"/>
                </a:solidFill>
                <a:ea typeface="Calibri" panose="020F0502020204030204" pitchFamily="34" charset="0"/>
              </a:rPr>
              <a:t>humourous</a:t>
            </a:r>
            <a:r>
              <a:rPr lang="en-GB" sz="1600" dirty="0">
                <a:solidFill>
                  <a:schemeClr val="bg2"/>
                </a:solidFill>
                <a:ea typeface="Calibri" panose="020F0502020204030204" pitchFamily="34" charset="0"/>
              </a:rPr>
              <a:t> ad, depicting a dystopian world where plastic bottles had replaced fish </a:t>
            </a:r>
          </a:p>
          <a:p>
            <a:pPr marL="285750" indent="-285750">
              <a:buFont typeface="Arial" panose="020B0604020202020204" pitchFamily="34" charset="0"/>
              <a:buChar char="•"/>
            </a:pPr>
            <a:r>
              <a:rPr lang="en-GB" sz="1600" dirty="0">
                <a:solidFill>
                  <a:schemeClr val="bg2"/>
                </a:solidFill>
                <a:ea typeface="Calibri" panose="020F0502020204030204" pitchFamily="34" charset="0"/>
              </a:rPr>
              <a:t>This showcased the severity of the situation and encouraged viewers to take action   </a:t>
            </a:r>
          </a:p>
          <a:p>
            <a:r>
              <a:rPr lang="en-GB" sz="1600" dirty="0">
                <a:solidFill>
                  <a:schemeClr val="bg2"/>
                </a:solidFill>
                <a:ea typeface="Calibri" panose="020F0502020204030204" pitchFamily="34" charset="0"/>
              </a:rPr>
              <a:t> </a:t>
            </a:r>
            <a:endParaRPr lang="en-GB" sz="1600" dirty="0">
              <a:solidFill>
                <a:schemeClr val="bg2"/>
              </a:solidFill>
            </a:endParaRPr>
          </a:p>
          <a:p>
            <a:pPr algn="l"/>
            <a:r>
              <a:rPr lang="en-GB" sz="1600" b="1" u="sng" dirty="0">
                <a:solidFill>
                  <a:schemeClr val="bg2"/>
                </a:solidFill>
              </a:rPr>
              <a:t>The Results:</a:t>
            </a:r>
          </a:p>
          <a:p>
            <a:pPr marL="285750" indent="-285750">
              <a:buFont typeface="Arial" panose="020B0604020202020204" pitchFamily="34" charset="0"/>
              <a:buChar char="•"/>
            </a:pPr>
            <a:r>
              <a:rPr lang="en-GB" sz="1600" dirty="0">
                <a:solidFill>
                  <a:schemeClr val="bg2"/>
                </a:solidFill>
                <a:ea typeface="Calibri" panose="020F0502020204030204" pitchFamily="34" charset="0"/>
              </a:rPr>
              <a:t>Ocean Bottle had their most successful campaign ever</a:t>
            </a:r>
          </a:p>
          <a:p>
            <a:pPr marL="285750" indent="-285750">
              <a:buFont typeface="Arial" panose="020B0604020202020204" pitchFamily="34" charset="0"/>
              <a:buChar char="•"/>
            </a:pPr>
            <a:r>
              <a:rPr lang="en-GB" sz="1600" dirty="0">
                <a:solidFill>
                  <a:schemeClr val="bg2"/>
                </a:solidFill>
                <a:ea typeface="Calibri" panose="020F0502020204030204" pitchFamily="34" charset="0"/>
              </a:rPr>
              <a:t>The campaign helped remove over 4.56m kilograms of ocean-bound plastic from reaching our oceans</a:t>
            </a:r>
            <a:endParaRPr lang="en-GB" sz="1600" dirty="0">
              <a:solidFill>
                <a:schemeClr val="bg2"/>
              </a:solidFill>
            </a:endParaRPr>
          </a:p>
        </p:txBody>
      </p:sp>
      <p:pic>
        <p:nvPicPr>
          <p:cNvPr id="1028" name="Picture 4" descr="Pioneering Maternity Brand HATCH Raises ...">
            <a:extLst>
              <a:ext uri="{FF2B5EF4-FFF2-40B4-BE49-F238E27FC236}">
                <a16:creationId xmlns:a16="http://schemas.microsoft.com/office/drawing/2014/main" id="{70E9477F-A604-47AA-2AC1-70CCAA116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993" y="486896"/>
            <a:ext cx="2271712" cy="7046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usable Water Bottle » Ocean Bottle">
            <a:extLst>
              <a:ext uri="{FF2B5EF4-FFF2-40B4-BE49-F238E27FC236}">
                <a16:creationId xmlns:a16="http://schemas.microsoft.com/office/drawing/2014/main" id="{1CD08949-782F-22BF-E356-3EB259A9E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6528" y="427315"/>
            <a:ext cx="2271712" cy="10014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hild holding a plastic bottle&#10;&#10;AI-generated content may be incorrect.">
            <a:extLst>
              <a:ext uri="{FF2B5EF4-FFF2-40B4-BE49-F238E27FC236}">
                <a16:creationId xmlns:a16="http://schemas.microsoft.com/office/drawing/2014/main" id="{83D750C4-2565-648F-1DF9-FB6DEC3372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635267"/>
            <a:ext cx="5742920" cy="3234661"/>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908</Words>
  <Application>Microsoft Office PowerPoint</Application>
  <PresentationFormat>Widescreen</PresentationFormat>
  <Paragraphs>41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Symbol</vt:lpstr>
      <vt:lpstr>3_Thinkbox</vt:lpstr>
      <vt:lpstr>Ocean Bottle uses TV to save our seas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Zoe Harkness</cp:lastModifiedBy>
  <cp:revision>7</cp:revision>
  <dcterms:created xsi:type="dcterms:W3CDTF">2023-08-07T12:56:43Z</dcterms:created>
  <dcterms:modified xsi:type="dcterms:W3CDTF">2025-05-15T13:37:44Z</dcterms:modified>
</cp:coreProperties>
</file>