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1" d="100"/>
          <a:sy n="61" d="100"/>
        </p:scale>
        <p:origin x="6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Camden-Hell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dirty="0"/>
              <a:t>Camden Town Brewery (CTB) was founded in 2010 by Jasper </a:t>
            </a:r>
            <a:r>
              <a:rPr lang="en-GB" dirty="0" err="1"/>
              <a:t>Cuppaidge</a:t>
            </a:r>
            <a:r>
              <a:rPr lang="en-GB" dirty="0"/>
              <a:t>, with the vision of making ‘great beer available to all’. Due to the growth in the craft beer market, CTB was acquired in 2015 by </a:t>
            </a:r>
            <a:r>
              <a:rPr lang="en-GB" dirty="0" err="1"/>
              <a:t>ABInBev</a:t>
            </a:r>
            <a:r>
              <a:rPr lang="en-GB" dirty="0"/>
              <a:t> with ambitions to scale up the business. As Sir John Hegarty (one of the original investors in the brewery) said:</a:t>
            </a:r>
          </a:p>
          <a:p>
            <a:endParaRPr lang="en-GB" dirty="0"/>
          </a:p>
          <a:p>
            <a:r>
              <a:rPr lang="en-GB" dirty="0"/>
              <a:t>“At some point every brand that wishes to lead has to be willing to broadcast its fame and reputation.”</a:t>
            </a:r>
          </a:p>
          <a:p>
            <a:endParaRPr lang="en-GB" dirty="0"/>
          </a:p>
          <a:p>
            <a:r>
              <a:rPr lang="en-GB" dirty="0"/>
              <a:t>CTB started working with their agencies Electric Glue and The Garage Soho in order to accelerate the next stage of the journey. In 2017, their aim was to become ‘the UK’s favourite lager’ which meant just not getting bigger but retaining brand love. Their objectives were to grow awareness by 50% whilst retaining brand love at a high 80%. </a:t>
            </a:r>
          </a:p>
          <a:p>
            <a:endParaRPr lang="en-GB" dirty="0"/>
          </a:p>
          <a:p>
            <a:r>
              <a:rPr lang="en-GB" dirty="0"/>
              <a:t>The challenge for CTB was how to achieve that tricky balance of acting small but being big.</a:t>
            </a:r>
          </a:p>
          <a:p>
            <a:endParaRPr lang="en-GB" dirty="0"/>
          </a:p>
          <a:p>
            <a:r>
              <a:rPr lang="en-GB" b="1" dirty="0"/>
              <a:t>Solution:</a:t>
            </a:r>
          </a:p>
          <a:p>
            <a:r>
              <a:rPr lang="en-GB" sz="1200" b="0" i="0" kern="1200" dirty="0">
                <a:solidFill>
                  <a:schemeClr val="tx1"/>
                </a:solidFill>
                <a:effectLst/>
                <a:latin typeface="+mn-lt"/>
                <a:ea typeface="+mn-ea"/>
                <a:cs typeface="+mn-cs"/>
              </a:rPr>
              <a:t>With this ‘call to scale’ in mind, Electric Glue created a first ever partnership with the ITV Growth Fund, which allowed them a presence in London with budgets they could afford. They knew that by advertising on TV for the first time, they could significantly raise awareness of the brand and encourage people to try it.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However, with the principle of ‘acting small’ in mind, the TV schedule focussed on ‘craft’ programming in which to showcase the creative.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r>
              <a:rPr lang="en-GB" sz="1200" b="0" i="0" u="none" strike="noStrike" kern="1200" dirty="0">
                <a:solidFill>
                  <a:schemeClr val="tx1"/>
                </a:solidFill>
                <a:effectLst/>
                <a:latin typeface="+mn-lt"/>
                <a:ea typeface="+mn-ea"/>
                <a:cs typeface="+mn-cs"/>
              </a:rPr>
              <a:t>The campaign was so successful that CTB could not keep up with the demand and had to limit supplies.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addition, there were significant increases in brand metrics when comparing people who had seen the campaign to those who hadn’t for example:</a:t>
            </a:r>
          </a:p>
          <a:p>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 brand for me – from 22% to 55%</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 brand I like – from 30% to 57%</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 brand I respect – from 34% to 61%</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 brand I would recommend – from 82% to 90%</a:t>
            </a:r>
          </a:p>
          <a:p>
            <a:endParaRPr lang="en-GB" sz="1200" b="0" i="0" u="none" strike="noStrike"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https://www.thinkbox.tv/Case-studies/Camden-Hells</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21/08/2019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21/08/2019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21/08/2019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Camden Hells: The power of media to scale </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368867" cy="3704560"/>
          </a:xfrm>
        </p:spPr>
        <p:txBody>
          <a:bodyPr>
            <a:normAutofit fontScale="85000" lnSpcReduction="10000"/>
          </a:bodyPr>
          <a:lstStyle/>
          <a:p>
            <a:r>
              <a:rPr lang="en-GB" u="sng" dirty="0"/>
              <a:t>Challenge</a:t>
            </a:r>
          </a:p>
          <a:p>
            <a:pPr marL="285750" indent="-285750">
              <a:buFont typeface="Arial" panose="020B0604020202020204" pitchFamily="34" charset="0"/>
              <a:buChar char="•"/>
            </a:pPr>
            <a:r>
              <a:rPr lang="en-GB" dirty="0"/>
              <a:t>To become ‘the UK’s favourite lager’ </a:t>
            </a:r>
          </a:p>
          <a:p>
            <a:r>
              <a:rPr lang="en-GB" u="sng" dirty="0"/>
              <a:t>Solution</a:t>
            </a:r>
          </a:p>
          <a:p>
            <a:pPr marL="285750" indent="-285750">
              <a:buFont typeface="Arial" panose="020B0604020202020204" pitchFamily="34" charset="0"/>
              <a:buChar char="•"/>
            </a:pPr>
            <a:r>
              <a:rPr lang="en-GB" dirty="0"/>
              <a:t>A partnership with the ITV Growth Fund that would allow them to advertise in London on a budget they could afford </a:t>
            </a:r>
          </a:p>
          <a:p>
            <a:pPr marL="285750" indent="-285750">
              <a:buFont typeface="Arial" panose="020B0604020202020204" pitchFamily="34" charset="0"/>
              <a:buChar char="•"/>
            </a:pPr>
            <a:r>
              <a:rPr lang="en-GB" dirty="0"/>
              <a:t>Alongside the TV campaign, there was activity on social media, posters, press, cinema and </a:t>
            </a:r>
            <a:r>
              <a:rPr lang="en-GB" dirty="0" err="1"/>
              <a:t>VoD</a:t>
            </a:r>
            <a:endParaRPr lang="en-GB" dirty="0"/>
          </a:p>
          <a:p>
            <a:r>
              <a:rPr lang="en-GB" u="sng" dirty="0"/>
              <a:t>Results</a:t>
            </a:r>
          </a:p>
          <a:p>
            <a:pPr marL="285750" indent="-285750">
              <a:buFont typeface="Arial" panose="020B0604020202020204" pitchFamily="34" charset="0"/>
              <a:buChar char="•"/>
            </a:pPr>
            <a:r>
              <a:rPr lang="en-GB" dirty="0"/>
              <a:t>Camden Town Brewery had to limit supplies as demand was so high </a:t>
            </a:r>
          </a:p>
          <a:p>
            <a:pPr marL="285750" indent="-285750">
              <a:buFont typeface="Arial" panose="020B0604020202020204" pitchFamily="34" charset="0"/>
              <a:buChar char="•"/>
            </a:pPr>
            <a:r>
              <a:rPr lang="en-GB" dirty="0"/>
              <a:t>Significant increases in brand metrics - 90% of people said Camden Hells was a brand they would recommend after seeing the TV ad</a:t>
            </a:r>
          </a:p>
        </p:txBody>
      </p:sp>
      <p:pic>
        <p:nvPicPr>
          <p:cNvPr id="13" name="Picture 12">
            <a:extLst>
              <a:ext uri="{FF2B5EF4-FFF2-40B4-BE49-F238E27FC236}">
                <a16:creationId xmlns:a16="http://schemas.microsoft.com/office/drawing/2014/main" id="{FA729372-F20B-424A-9C38-AB67ABBBE138}"/>
              </a:ext>
            </a:extLst>
          </p:cNvPr>
          <p:cNvPicPr>
            <a:picLocks noChangeAspect="1"/>
          </p:cNvPicPr>
          <p:nvPr/>
        </p:nvPicPr>
        <p:blipFill>
          <a:blip r:embed="rId3"/>
          <a:stretch>
            <a:fillRect/>
          </a:stretch>
        </p:blipFill>
        <p:spPr>
          <a:xfrm>
            <a:off x="9502862" y="201107"/>
            <a:ext cx="1107331" cy="1107331"/>
          </a:xfrm>
          <a:prstGeom prst="rect">
            <a:avLst/>
          </a:prstGeom>
        </p:spPr>
      </p:pic>
      <p:pic>
        <p:nvPicPr>
          <p:cNvPr id="16" name="Picture Placeholder 15">
            <a:extLst>
              <a:ext uri="{FF2B5EF4-FFF2-40B4-BE49-F238E27FC236}">
                <a16:creationId xmlns:a16="http://schemas.microsoft.com/office/drawing/2014/main" id="{5C811B8B-DCDF-4C7B-898E-2A335CCBA6C7}"/>
              </a:ext>
            </a:extLst>
          </p:cNvPr>
          <p:cNvPicPr>
            <a:picLocks noGrp="1" noChangeAspect="1"/>
          </p:cNvPicPr>
          <p:nvPr>
            <p:ph type="pic" sz="quarter" idx="14"/>
          </p:nvPr>
        </p:nvPicPr>
        <p:blipFill>
          <a:blip r:embed="rId4"/>
          <a:srcRect t="773" b="773"/>
          <a:stretch>
            <a:fillRect/>
          </a:stretch>
        </p:blipFill>
        <p:spPr>
          <a:prstGeom prst="rect">
            <a:avLst/>
          </a:prstGeom>
        </p:spPr>
      </p:pic>
      <p:pic>
        <p:nvPicPr>
          <p:cNvPr id="18" name="Picture 17">
            <a:extLst>
              <a:ext uri="{FF2B5EF4-FFF2-40B4-BE49-F238E27FC236}">
                <a16:creationId xmlns:a16="http://schemas.microsoft.com/office/drawing/2014/main" id="{DE89857D-A699-4F17-9243-171A983545C7}"/>
              </a:ext>
            </a:extLst>
          </p:cNvPr>
          <p:cNvPicPr>
            <a:picLocks noChangeAspect="1"/>
          </p:cNvPicPr>
          <p:nvPr/>
        </p:nvPicPr>
        <p:blipFill>
          <a:blip r:embed="rId5"/>
          <a:stretch>
            <a:fillRect/>
          </a:stretch>
        </p:blipFill>
        <p:spPr>
          <a:xfrm>
            <a:off x="10945835" y="244181"/>
            <a:ext cx="1025299" cy="1021181"/>
          </a:xfrm>
          <a:prstGeom prst="rect">
            <a:avLst/>
          </a:prstGeom>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481</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Camden Hells: The power of media to scale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Hannah McMullen</cp:lastModifiedBy>
  <cp:revision>41</cp:revision>
  <dcterms:created xsi:type="dcterms:W3CDTF">2018-11-16T11:43:00Z</dcterms:created>
  <dcterms:modified xsi:type="dcterms:W3CDTF">2019-08-21T08:12:11Z</dcterms:modified>
</cp:coreProperties>
</file>