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3.xml" ContentType="application/vnd.openxmlformats-officedocument.drawingml.chart+xml"/>
  <Override PartName="/ppt/theme/themeOverride3.xml" ContentType="application/vnd.openxmlformats-officedocument.themeOverride+xml"/>
  <Override PartName="/ppt/notesSlides/notesSlide17.xml" ContentType="application/vnd.openxmlformats-officedocument.presentationml.notesSlide+xml"/>
  <Override PartName="/ppt/charts/chart14.xml" ContentType="application/vnd.openxmlformats-officedocument.drawingml.chart+xml"/>
  <Override PartName="/ppt/theme/themeOverride4.xml" ContentType="application/vnd.openxmlformats-officedocument.themeOverride+xml"/>
  <Override PartName="/ppt/notesSlides/notesSlide18.xml" ContentType="application/vnd.openxmlformats-officedocument.presentationml.notesSlide+xml"/>
  <Override PartName="/ppt/charts/chart15.xml" ContentType="application/vnd.openxmlformats-officedocument.drawingml.chart+xml"/>
  <Override PartName="/ppt/theme/themeOverride5.xml" ContentType="application/vnd.openxmlformats-officedocument.themeOverride+xml"/>
  <Override PartName="/ppt/notesSlides/notesSlide19.xml" ContentType="application/vnd.openxmlformats-officedocument.presentationml.notesSlide+xml"/>
  <Override PartName="/ppt/charts/chart16.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0.xml" ContentType="application/vnd.openxmlformats-officedocument.presentationml.notesSlide+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1.xml" ContentType="application/vnd.openxmlformats-officedocument.presentationml.notesSlide+xml"/>
  <Override PartName="/ppt/charts/chart18.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2.xml" ContentType="application/vnd.openxmlformats-officedocument.presentationml.notesSlide+xml"/>
  <Override PartName="/ppt/charts/chart19.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xml" ContentType="application/vnd.openxmlformats-officedocument.drawingml.chartshape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20.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5.xml" ContentType="application/vnd.openxmlformats-officedocument.presentationml.notesSlide+xml"/>
  <Override PartName="/ppt/charts/chart21.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6.xml" ContentType="application/vnd.openxmlformats-officedocument.presentationml.notesSlide+xml"/>
  <Override PartName="/ppt/charts/chart22.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7.xml" ContentType="application/vnd.openxmlformats-officedocument.presentationml.notesSlide+xml"/>
  <Override PartName="/ppt/charts/chart23.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8.xml" ContentType="application/vnd.openxmlformats-officedocument.presentationml.notesSlide+xml"/>
  <Override PartName="/ppt/charts/chart24.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5.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6.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9.xml" ContentType="application/vnd.openxmlformats-officedocument.presentationml.notesSlide+xml"/>
  <Override PartName="/ppt/charts/chart27.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8.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9.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30.xml" ContentType="application/vnd.openxmlformats-officedocument.presentationml.notesSlide+xml"/>
  <Override PartName="/ppt/charts/chart30.xml" ContentType="application/vnd.openxmlformats-officedocument.drawingml.chart+xml"/>
  <Override PartName="/ppt/charts/style25.xml" ContentType="application/vnd.ms-office.chartstyle+xml"/>
  <Override PartName="/ppt/charts/colors25.xml" ContentType="application/vnd.ms-office.chartcolorstyle+xml"/>
  <Override PartName="/ppt/drawings/drawing2.xml" ContentType="application/vnd.openxmlformats-officedocument.drawingml.chartshapes+xml"/>
  <Override PartName="/ppt/notesSlides/notesSlide31.xml" ContentType="application/vnd.openxmlformats-officedocument.presentationml.notesSlide+xml"/>
  <Override PartName="/ppt/charts/chart31.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32.xml" ContentType="application/vnd.openxmlformats-officedocument.presentationml.notesSlide+xml"/>
  <Override PartName="/ppt/charts/chart32.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33.xml" ContentType="application/vnd.openxmlformats-officedocument.drawingml.chart+xml"/>
  <Override PartName="/ppt/charts/style28.xml" ContentType="application/vnd.ms-office.chartstyle+xml"/>
  <Override PartName="/ppt/charts/colors2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147376183" r:id="rId3"/>
    <p:sldId id="2147376185" r:id="rId4"/>
    <p:sldId id="2147376269" r:id="rId5"/>
    <p:sldId id="2147376302" r:id="rId6"/>
    <p:sldId id="2147376274" r:id="rId7"/>
    <p:sldId id="2147376288" r:id="rId8"/>
    <p:sldId id="2147376263" r:id="rId9"/>
    <p:sldId id="258" r:id="rId10"/>
    <p:sldId id="2147376339" r:id="rId11"/>
    <p:sldId id="2147376280" r:id="rId12"/>
    <p:sldId id="2147376281" r:id="rId13"/>
    <p:sldId id="2147376262" r:id="rId14"/>
    <p:sldId id="2147376273" r:id="rId15"/>
    <p:sldId id="2147376115" r:id="rId16"/>
    <p:sldId id="2147376116" r:id="rId17"/>
    <p:sldId id="2147376276" r:id="rId18"/>
    <p:sldId id="2147376277" r:id="rId19"/>
    <p:sldId id="2147376128" r:id="rId20"/>
    <p:sldId id="2147376232" r:id="rId21"/>
    <p:sldId id="2147376229" r:id="rId22"/>
    <p:sldId id="2147376278" r:id="rId23"/>
    <p:sldId id="4815" r:id="rId24"/>
    <p:sldId id="2147376284" r:id="rId25"/>
    <p:sldId id="2147376341" r:id="rId26"/>
    <p:sldId id="2147376283" r:id="rId27"/>
    <p:sldId id="2147376285" r:id="rId28"/>
    <p:sldId id="4812" r:id="rId29"/>
    <p:sldId id="2147376235" r:id="rId30"/>
    <p:sldId id="2147376340" r:id="rId31"/>
    <p:sldId id="4811" r:id="rId32"/>
    <p:sldId id="2147376293" r:id="rId33"/>
    <p:sldId id="2147376291" r:id="rId34"/>
    <p:sldId id="2147376292" r:id="rId35"/>
    <p:sldId id="2147376298" r:id="rId36"/>
  </p:sldIdLst>
  <p:sldSz cx="12192000" cy="6858000"/>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iewing" id="{FD27E3AD-80DC-46F7-B957-B71703BC259C}">
          <p14:sldIdLst>
            <p14:sldId id="2147376183"/>
            <p14:sldId id="2147376185"/>
            <p14:sldId id="2147376269"/>
            <p14:sldId id="2147376302"/>
            <p14:sldId id="2147376274"/>
            <p14:sldId id="2147376288"/>
            <p14:sldId id="2147376263"/>
            <p14:sldId id="258"/>
            <p14:sldId id="2147376339"/>
            <p14:sldId id="2147376280"/>
            <p14:sldId id="2147376281"/>
            <p14:sldId id="2147376262"/>
            <p14:sldId id="2147376273"/>
            <p14:sldId id="2147376115"/>
            <p14:sldId id="2147376116"/>
          </p14:sldIdLst>
        </p14:section>
        <p14:section name="Planning" id="{F12C8A56-0E34-4CA2-9E20-77DFF1066BDD}">
          <p14:sldIdLst>
            <p14:sldId id="2147376276"/>
            <p14:sldId id="2147376277"/>
            <p14:sldId id="2147376128"/>
            <p14:sldId id="2147376232"/>
            <p14:sldId id="2147376229"/>
            <p14:sldId id="2147376278"/>
            <p14:sldId id="4815"/>
            <p14:sldId id="2147376284"/>
            <p14:sldId id="2147376341"/>
            <p14:sldId id="2147376283"/>
            <p14:sldId id="2147376285"/>
          </p14:sldIdLst>
        </p14:section>
        <p14:section name="Spend Trends" id="{7C2F08A9-6E6D-49AD-AA35-5F69214A9082}">
          <p14:sldIdLst>
            <p14:sldId id="4812"/>
            <p14:sldId id="2147376235"/>
            <p14:sldId id="2147376340"/>
            <p14:sldId id="4811"/>
            <p14:sldId id="2147376293"/>
            <p14:sldId id="2147376291"/>
            <p14:sldId id="2147376292"/>
            <p14:sldId id="214737629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5B66"/>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67153" autoAdjust="0"/>
  </p:normalViewPr>
  <p:slideViewPr>
    <p:cSldViewPr snapToGrid="0">
      <p:cViewPr varScale="1">
        <p:scale>
          <a:sx n="55" d="100"/>
          <a:sy n="55" d="100"/>
        </p:scale>
        <p:origin x="1642" y="48"/>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4.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1.xml"/><Relationship Id="rId1" Type="http://schemas.microsoft.com/office/2011/relationships/chartStyle" Target="style11.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2.xml"/><Relationship Id="rId1" Type="http://schemas.microsoft.com/office/2011/relationships/chartStyle" Target="style12.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3.xml"/><Relationship Id="rId1" Type="http://schemas.microsoft.com/office/2011/relationships/chartStyle" Target="style13.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5.xml"/><Relationship Id="rId1" Type="http://schemas.microsoft.com/office/2011/relationships/chartStyle" Target="style15.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6.xml"/><Relationship Id="rId1" Type="http://schemas.microsoft.com/office/2011/relationships/chartStyle" Target="style16.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7.xml"/><Relationship Id="rId1" Type="http://schemas.microsoft.com/office/2011/relationships/chartStyle" Target="style17.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18.xml"/><Relationship Id="rId1" Type="http://schemas.microsoft.com/office/2011/relationships/chartStyle" Target="style18.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19.xml"/><Relationship Id="rId1" Type="http://schemas.microsoft.com/office/2011/relationships/chartStyle" Target="style19.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0.xml"/><Relationship Id="rId1" Type="http://schemas.microsoft.com/office/2011/relationships/chartStyle" Target="style20.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1.xml"/><Relationship Id="rId1" Type="http://schemas.microsoft.com/office/2011/relationships/chartStyle" Target="style21.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2.xml"/><Relationship Id="rId1" Type="http://schemas.microsoft.com/office/2011/relationships/chartStyle" Target="style22.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3.xml"/><Relationship Id="rId1" Type="http://schemas.microsoft.com/office/2011/relationships/chartStyle" Target="style23.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4.xml"/><Relationship Id="rId1" Type="http://schemas.microsoft.com/office/2011/relationships/chartStyle" Target="style24.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chartUserShapes" Target="../drawings/drawing2.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26.xml"/><Relationship Id="rId1" Type="http://schemas.microsoft.com/office/2011/relationships/chartStyle" Target="style26.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27.xml"/><Relationship Id="rId1" Type="http://schemas.microsoft.com/office/2011/relationships/chartStyle" Target="style27.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28.xml"/><Relationship Id="rId1" Type="http://schemas.microsoft.com/office/2011/relationships/chartStyle" Target="style28.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7325464772007"/>
          <c:y val="4.2017314614917839E-2"/>
          <c:w val="0.86952985212346845"/>
          <c:h val="0.80345470325573753"/>
        </c:manualLayout>
      </c:layout>
      <c:barChart>
        <c:barDir val="col"/>
        <c:grouping val="clustered"/>
        <c:varyColors val="0"/>
        <c:ser>
          <c:idx val="0"/>
          <c:order val="0"/>
          <c:tx>
            <c:strRef>
              <c:f>Sheet1!$B$1</c:f>
              <c:strCache>
                <c:ptCount val="1"/>
                <c:pt idx="0">
                  <c:v>2022</c:v>
                </c:pt>
              </c:strCache>
            </c:strRef>
          </c:tx>
          <c:spPr>
            <a:solidFill>
              <a:schemeClr val="accent1"/>
            </a:solidFill>
            <a:ln>
              <a:noFill/>
            </a:ln>
            <a:effectLst/>
          </c:spPr>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 </c:v>
                </c:pt>
                <c:pt idx="11">
                  <c:v>Dec</c:v>
                </c:pt>
              </c:strCache>
            </c:strRef>
          </c:cat>
          <c:val>
            <c:numRef>
              <c:f>Sheet1!$B$2:$B$13</c:f>
              <c:numCache>
                <c:formatCode>h:mm:ss</c:formatCode>
                <c:ptCount val="12"/>
                <c:pt idx="0">
                  <c:v>8.2152777777777783E-2</c:v>
                </c:pt>
                <c:pt idx="1">
                  <c:v>8.0034722222222229E-2</c:v>
                </c:pt>
                <c:pt idx="2">
                  <c:v>7.5636574074074078E-2</c:v>
                </c:pt>
                <c:pt idx="3">
                  <c:v>7.3113425925925915E-2</c:v>
                </c:pt>
                <c:pt idx="4">
                  <c:v>7.0578703703703713E-2</c:v>
                </c:pt>
                <c:pt idx="5">
                  <c:v>6.7534722222222218E-2</c:v>
                </c:pt>
                <c:pt idx="6">
                  <c:v>6.8321759259259263E-2</c:v>
                </c:pt>
                <c:pt idx="7">
                  <c:v>6.6678240740740746E-2</c:v>
                </c:pt>
                <c:pt idx="8">
                  <c:v>7.1516203703703707E-2</c:v>
                </c:pt>
                <c:pt idx="9">
                  <c:v>7.5462962962962968E-2</c:v>
                </c:pt>
                <c:pt idx="10">
                  <c:v>8.0752314814814818E-2</c:v>
                </c:pt>
                <c:pt idx="11">
                  <c:v>8.0405092592592597E-2</c:v>
                </c:pt>
              </c:numCache>
            </c:numRef>
          </c:val>
          <c:extLst>
            <c:ext xmlns:c16="http://schemas.microsoft.com/office/drawing/2014/chart" uri="{C3380CC4-5D6E-409C-BE32-E72D297353CC}">
              <c16:uniqueId val="{00000000-C4BE-4DF6-AB6D-2CA0558AA496}"/>
            </c:ext>
          </c:extLst>
        </c:ser>
        <c:ser>
          <c:idx val="1"/>
          <c:order val="1"/>
          <c:tx>
            <c:strRef>
              <c:f>Sheet1!$C$1</c:f>
              <c:strCache>
                <c:ptCount val="1"/>
                <c:pt idx="0">
                  <c:v>2023</c:v>
                </c:pt>
              </c:strCache>
            </c:strRef>
          </c:tx>
          <c:spPr>
            <a:solidFill>
              <a:schemeClr val="accent2"/>
            </a:solidFill>
            <a:ln>
              <a:noFill/>
            </a:ln>
            <a:effectLst/>
          </c:spPr>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 </c:v>
                </c:pt>
                <c:pt idx="11">
                  <c:v>Dec</c:v>
                </c:pt>
              </c:strCache>
            </c:strRef>
          </c:cat>
          <c:val>
            <c:numRef>
              <c:f>Sheet1!$C$2:$C$13</c:f>
              <c:numCache>
                <c:formatCode>h:mm:ss</c:formatCode>
                <c:ptCount val="12"/>
                <c:pt idx="0">
                  <c:v>7.8067129629629625E-2</c:v>
                </c:pt>
                <c:pt idx="1">
                  <c:v>7.6724537037037036E-2</c:v>
                </c:pt>
                <c:pt idx="2">
                  <c:v>7.6064814814814807E-2</c:v>
                </c:pt>
                <c:pt idx="3">
                  <c:v>7.3437500000000003E-2</c:v>
                </c:pt>
                <c:pt idx="4">
                  <c:v>6.8819444444444447E-2</c:v>
                </c:pt>
                <c:pt idx="5">
                  <c:v>6.6527777777777783E-2</c:v>
                </c:pt>
                <c:pt idx="6">
                  <c:v>7.166666666666667E-2</c:v>
                </c:pt>
                <c:pt idx="7">
                  <c:v>6.7534722222222218E-2</c:v>
                </c:pt>
                <c:pt idx="8">
                  <c:v>6.9143518518518521E-2</c:v>
                </c:pt>
                <c:pt idx="9">
                  <c:v>7.4884259259259262E-2</c:v>
                </c:pt>
                <c:pt idx="10">
                  <c:v>7.6597222222222219E-2</c:v>
                </c:pt>
                <c:pt idx="11">
                  <c:v>7.7708333333333338E-2</c:v>
                </c:pt>
              </c:numCache>
            </c:numRef>
          </c:val>
          <c:extLst>
            <c:ext xmlns:c16="http://schemas.microsoft.com/office/drawing/2014/chart" uri="{C3380CC4-5D6E-409C-BE32-E72D297353CC}">
              <c16:uniqueId val="{00000001-C4BE-4DF6-AB6D-2CA0558AA496}"/>
            </c:ext>
          </c:extLst>
        </c:ser>
        <c:dLbls>
          <c:showLegendKey val="0"/>
          <c:showVal val="0"/>
          <c:showCatName val="0"/>
          <c:showSerName val="0"/>
          <c:showPercent val="0"/>
          <c:showBubbleSize val="0"/>
        </c:dLbls>
        <c:gapWidth val="219"/>
        <c:overlap val="-27"/>
        <c:axId val="619016111"/>
        <c:axId val="619016527"/>
      </c:barChart>
      <c:catAx>
        <c:axId val="619016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619016527"/>
        <c:crosses val="autoZero"/>
        <c:auto val="1"/>
        <c:lblAlgn val="ctr"/>
        <c:lblOffset val="100"/>
        <c:noMultiLvlLbl val="0"/>
      </c:catAx>
      <c:valAx>
        <c:axId val="619016527"/>
        <c:scaling>
          <c:orientation val="minMax"/>
        </c:scaling>
        <c:delete val="0"/>
        <c:axPos val="l"/>
        <c:title>
          <c:tx>
            <c:rich>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r>
                  <a:rPr lang="en-GB" dirty="0"/>
                  <a:t>HOURS &amp; MINS PER PERSON PER DAY</a:t>
                </a:r>
              </a:p>
            </c:rich>
          </c:tx>
          <c:layout>
            <c:manualLayout>
              <c:xMode val="edge"/>
              <c:yMode val="edge"/>
              <c:x val="2.663316656223718E-2"/>
              <c:y val="0.12559139732955549"/>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title>
        <c:numFmt formatCode="h:mm" sourceLinked="0"/>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619016111"/>
        <c:crosses val="autoZero"/>
        <c:crossBetween val="between"/>
        <c:majorUnit val="2.0833332000000003E-2"/>
      </c:valAx>
      <c:spPr>
        <a:noFill/>
        <a:ln>
          <a:noFill/>
        </a:ln>
        <a:effectLst/>
      </c:spPr>
    </c:plotArea>
    <c:legend>
      <c:legendPos val="b"/>
      <c:layout>
        <c:manualLayout>
          <c:xMode val="edge"/>
          <c:yMode val="edge"/>
          <c:x val="0.85135629469101881"/>
          <c:y val="0"/>
          <c:w val="0.14713164942318258"/>
          <c:h val="0.1450303283781268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1">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627263876044249E-2"/>
          <c:y val="3.552763566457507E-2"/>
          <c:w val="0.8988815222220663"/>
          <c:h val="0.8820966093133159"/>
        </c:manualLayout>
      </c:layout>
      <c:barChart>
        <c:barDir val="col"/>
        <c:grouping val="clustered"/>
        <c:varyColors val="0"/>
        <c:ser>
          <c:idx val="0"/>
          <c:order val="0"/>
          <c:tx>
            <c:strRef>
              <c:f>Sheet1!$B$1</c:f>
              <c:strCache>
                <c:ptCount val="1"/>
                <c:pt idx="0">
                  <c:v>Any co-viewing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Live</c:v>
                </c:pt>
                <c:pt idx="1">
                  <c:v>Playback</c:v>
                </c:pt>
                <c:pt idx="2">
                  <c:v>BVOD</c:v>
                </c:pt>
                <c:pt idx="3">
                  <c:v>SVOD</c:v>
                </c:pt>
                <c:pt idx="4">
                  <c:v>YouTube</c:v>
                </c:pt>
              </c:strCache>
            </c:strRef>
          </c:cat>
          <c:val>
            <c:numRef>
              <c:f>Sheet1!$B$2:$B$6</c:f>
              <c:numCache>
                <c:formatCode>0%</c:formatCode>
                <c:ptCount val="5"/>
                <c:pt idx="0">
                  <c:v>0.42</c:v>
                </c:pt>
                <c:pt idx="1">
                  <c:v>0.5</c:v>
                </c:pt>
                <c:pt idx="2">
                  <c:v>0.44</c:v>
                </c:pt>
                <c:pt idx="3">
                  <c:v>0.43</c:v>
                </c:pt>
                <c:pt idx="4">
                  <c:v>0.1</c:v>
                </c:pt>
              </c:numCache>
            </c:numRef>
          </c:val>
          <c:extLst>
            <c:ext xmlns:c16="http://schemas.microsoft.com/office/drawing/2014/chart" uri="{C3380CC4-5D6E-409C-BE32-E72D297353CC}">
              <c16:uniqueId val="{00000000-0962-48BB-A829-39526FBE9162}"/>
            </c:ext>
          </c:extLst>
        </c:ser>
        <c:dLbls>
          <c:showLegendKey val="0"/>
          <c:showVal val="0"/>
          <c:showCatName val="0"/>
          <c:showSerName val="0"/>
          <c:showPercent val="0"/>
          <c:showBubbleSize val="0"/>
        </c:dLbls>
        <c:gapWidth val="70"/>
        <c:overlap val="-27"/>
        <c:axId val="254170752"/>
        <c:axId val="1581891600"/>
      </c:barChart>
      <c:catAx>
        <c:axId val="254170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581891600"/>
        <c:crosses val="autoZero"/>
        <c:auto val="1"/>
        <c:lblAlgn val="ctr"/>
        <c:lblOffset val="100"/>
        <c:noMultiLvlLbl val="0"/>
      </c:catAx>
      <c:valAx>
        <c:axId val="1581891600"/>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 OF VIEWING</a:t>
                </a:r>
                <a:r>
                  <a:rPr lang="en-GB" baseline="0" dirty="0"/>
                  <a:t> THAT IS CO-VIEWING</a:t>
                </a:r>
                <a:endParaRPr lang="en-GB" dirty="0"/>
              </a:p>
            </c:rich>
          </c:tx>
          <c:layout>
            <c:manualLayout>
              <c:xMode val="edge"/>
              <c:yMode val="edge"/>
              <c:x val="2.2711298003435486E-2"/>
              <c:y val="0.1204722015403289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4170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40542670041557"/>
          <c:y val="9.7054681529608666E-2"/>
          <c:w val="0.79249889962934561"/>
          <c:h val="0.74723000269703832"/>
        </c:manualLayout>
      </c:layout>
      <c:barChart>
        <c:barDir val="bar"/>
        <c:grouping val="stacked"/>
        <c:varyColors val="0"/>
        <c:ser>
          <c:idx val="0"/>
          <c:order val="0"/>
          <c:tx>
            <c:strRef>
              <c:f>Sheet1!$B$1</c:f>
              <c:strCache>
                <c:ptCount val="1"/>
                <c:pt idx="0">
                  <c:v>Linear</c:v>
                </c:pt>
              </c:strCache>
            </c:strRef>
          </c:tx>
          <c:spPr>
            <a:solidFill>
              <a:srgbClr val="C00000"/>
            </a:solidFill>
            <a:ln>
              <a:noFill/>
            </a:ln>
            <a:effectLst/>
          </c:spPr>
          <c:invertIfNegative val="0"/>
          <c:cat>
            <c:strRef>
              <c:f>Sheet1!$A$2:$A$30</c:f>
              <c:strCache>
                <c:ptCount val="29"/>
                <c:pt idx="0">
                  <c:v>Music (22)</c:v>
                </c:pt>
                <c:pt idx="1">
                  <c:v>Music (23)</c:v>
                </c:pt>
                <c:pt idx="3">
                  <c:v>Children (22)</c:v>
                </c:pt>
                <c:pt idx="4">
                  <c:v>Children (23)</c:v>
                </c:pt>
                <c:pt idx="6">
                  <c:v>Current Affairs (22)</c:v>
                </c:pt>
                <c:pt idx="7">
                  <c:v>Current Affairs (23)</c:v>
                </c:pt>
                <c:pt idx="9">
                  <c:v>Films (22)</c:v>
                </c:pt>
                <c:pt idx="10">
                  <c:v>Films (23)</c:v>
                </c:pt>
                <c:pt idx="12">
                  <c:v>Hobbies/Leisure (22)</c:v>
                </c:pt>
                <c:pt idx="13">
                  <c:v>Hobbies/Leisure (23)</c:v>
                </c:pt>
                <c:pt idx="15">
                  <c:v>Documentaries (22)</c:v>
                </c:pt>
                <c:pt idx="16">
                  <c:v>Documentaries (23)</c:v>
                </c:pt>
                <c:pt idx="18">
                  <c:v>Sport (22)</c:v>
                </c:pt>
                <c:pt idx="19">
                  <c:v>Sport (23)</c:v>
                </c:pt>
                <c:pt idx="21">
                  <c:v>News/Weather (22)</c:v>
                </c:pt>
                <c:pt idx="22">
                  <c:v>News/Weather (23)</c:v>
                </c:pt>
                <c:pt idx="24">
                  <c:v>Drama (22)</c:v>
                </c:pt>
                <c:pt idx="25">
                  <c:v>Drama (23)</c:v>
                </c:pt>
                <c:pt idx="27">
                  <c:v>Entertainment (22)</c:v>
                </c:pt>
                <c:pt idx="28">
                  <c:v>Entertainment (23)</c:v>
                </c:pt>
              </c:strCache>
            </c:strRef>
          </c:cat>
          <c:val>
            <c:numRef>
              <c:f>Sheet1!$B$2:$B$30</c:f>
              <c:numCache>
                <c:formatCode>0.0</c:formatCode>
                <c:ptCount val="29"/>
                <c:pt idx="0">
                  <c:v>1.41676457644842</c:v>
                </c:pt>
                <c:pt idx="1">
                  <c:v>1.573195132032903</c:v>
                </c:pt>
                <c:pt idx="3">
                  <c:v>2.4583669844072813</c:v>
                </c:pt>
                <c:pt idx="4">
                  <c:v>2.3240646418375315</c:v>
                </c:pt>
                <c:pt idx="6">
                  <c:v>5.1371072044021169</c:v>
                </c:pt>
                <c:pt idx="7">
                  <c:v>4.1504502389055826</c:v>
                </c:pt>
                <c:pt idx="9">
                  <c:v>9.1673976602503888</c:v>
                </c:pt>
                <c:pt idx="10">
                  <c:v>8.5249398809584687</c:v>
                </c:pt>
                <c:pt idx="12">
                  <c:v>10.605967490378635</c:v>
                </c:pt>
                <c:pt idx="13">
                  <c:v>10.208748275376051</c:v>
                </c:pt>
                <c:pt idx="15">
                  <c:v>14.844620915348735</c:v>
                </c:pt>
                <c:pt idx="16">
                  <c:v>14.364327761773566</c:v>
                </c:pt>
                <c:pt idx="18">
                  <c:v>15.168471808866775</c:v>
                </c:pt>
                <c:pt idx="19">
                  <c:v>12.963235416909487</c:v>
                </c:pt>
                <c:pt idx="21">
                  <c:v>17.893556142601295</c:v>
                </c:pt>
                <c:pt idx="22">
                  <c:v>15.054905410270337</c:v>
                </c:pt>
                <c:pt idx="24">
                  <c:v>16.884856295669014</c:v>
                </c:pt>
                <c:pt idx="25">
                  <c:v>15.483800688950085</c:v>
                </c:pt>
                <c:pt idx="27">
                  <c:v>28.557533628294077</c:v>
                </c:pt>
                <c:pt idx="28">
                  <c:v>27.217054347183513</c:v>
                </c:pt>
              </c:numCache>
            </c:numRef>
          </c:val>
          <c:extLst>
            <c:ext xmlns:c16="http://schemas.microsoft.com/office/drawing/2014/chart" uri="{C3380CC4-5D6E-409C-BE32-E72D297353CC}">
              <c16:uniqueId val="{00000000-C468-4630-AB45-E7FB94084EC7}"/>
            </c:ext>
          </c:extLst>
        </c:ser>
        <c:ser>
          <c:idx val="1"/>
          <c:order val="1"/>
          <c:tx>
            <c:strRef>
              <c:f>Sheet1!$C$1</c:f>
              <c:strCache>
                <c:ptCount val="1"/>
                <c:pt idx="0">
                  <c:v>BVOD</c:v>
                </c:pt>
              </c:strCache>
            </c:strRef>
          </c:tx>
          <c:spPr>
            <a:solidFill>
              <a:srgbClr val="FB5B66"/>
            </a:solidFill>
            <a:ln>
              <a:noFill/>
            </a:ln>
            <a:effectLst/>
          </c:spPr>
          <c:invertIfNegative val="0"/>
          <c:cat>
            <c:strRef>
              <c:f>Sheet1!$A$2:$A$30</c:f>
              <c:strCache>
                <c:ptCount val="29"/>
                <c:pt idx="0">
                  <c:v>Music (22)</c:v>
                </c:pt>
                <c:pt idx="1">
                  <c:v>Music (23)</c:v>
                </c:pt>
                <c:pt idx="3">
                  <c:v>Children (22)</c:v>
                </c:pt>
                <c:pt idx="4">
                  <c:v>Children (23)</c:v>
                </c:pt>
                <c:pt idx="6">
                  <c:v>Current Affairs (22)</c:v>
                </c:pt>
                <c:pt idx="7">
                  <c:v>Current Affairs (23)</c:v>
                </c:pt>
                <c:pt idx="9">
                  <c:v>Films (22)</c:v>
                </c:pt>
                <c:pt idx="10">
                  <c:v>Films (23)</c:v>
                </c:pt>
                <c:pt idx="12">
                  <c:v>Hobbies/Leisure (22)</c:v>
                </c:pt>
                <c:pt idx="13">
                  <c:v>Hobbies/Leisure (23)</c:v>
                </c:pt>
                <c:pt idx="15">
                  <c:v>Documentaries (22)</c:v>
                </c:pt>
                <c:pt idx="16">
                  <c:v>Documentaries (23)</c:v>
                </c:pt>
                <c:pt idx="18">
                  <c:v>Sport (22)</c:v>
                </c:pt>
                <c:pt idx="19">
                  <c:v>Sport (23)</c:v>
                </c:pt>
                <c:pt idx="21">
                  <c:v>News/Weather (22)</c:v>
                </c:pt>
                <c:pt idx="22">
                  <c:v>News/Weather (23)</c:v>
                </c:pt>
                <c:pt idx="24">
                  <c:v>Drama (22)</c:v>
                </c:pt>
                <c:pt idx="25">
                  <c:v>Drama (23)</c:v>
                </c:pt>
                <c:pt idx="27">
                  <c:v>Entertainment (22)</c:v>
                </c:pt>
                <c:pt idx="28">
                  <c:v>Entertainment (23)</c:v>
                </c:pt>
              </c:strCache>
            </c:strRef>
          </c:cat>
          <c:val>
            <c:numRef>
              <c:f>Sheet1!$C$2:$C$30</c:f>
              <c:numCache>
                <c:formatCode>0.0</c:formatCode>
                <c:ptCount val="29"/>
                <c:pt idx="0">
                  <c:v>4.477621414063724E-2</c:v>
                </c:pt>
                <c:pt idx="1">
                  <c:v>7.6843489655977648E-2</c:v>
                </c:pt>
                <c:pt idx="3">
                  <c:v>0.80556659417767951</c:v>
                </c:pt>
                <c:pt idx="4">
                  <c:v>1.0860574105159417</c:v>
                </c:pt>
                <c:pt idx="6">
                  <c:v>0.1764300086133444</c:v>
                </c:pt>
                <c:pt idx="7">
                  <c:v>0.21361498913043264</c:v>
                </c:pt>
                <c:pt idx="9">
                  <c:v>0.81594860403857605</c:v>
                </c:pt>
                <c:pt idx="10">
                  <c:v>1.1121352267881137</c:v>
                </c:pt>
                <c:pt idx="12">
                  <c:v>0.55354118561248267</c:v>
                </c:pt>
                <c:pt idx="13">
                  <c:v>0.67222900858868573</c:v>
                </c:pt>
                <c:pt idx="15">
                  <c:v>1.060209647631482</c:v>
                </c:pt>
                <c:pt idx="16">
                  <c:v>1.4046251810377108</c:v>
                </c:pt>
                <c:pt idx="18">
                  <c:v>0.80626292478770578</c:v>
                </c:pt>
                <c:pt idx="19">
                  <c:v>1.1179565063878689</c:v>
                </c:pt>
                <c:pt idx="21">
                  <c:v>0.3016861764966835</c:v>
                </c:pt>
                <c:pt idx="22">
                  <c:v>0.4547138034340602</c:v>
                </c:pt>
                <c:pt idx="24">
                  <c:v>3.9244971540817404</c:v>
                </c:pt>
                <c:pt idx="25">
                  <c:v>5.3350702244873949</c:v>
                </c:pt>
                <c:pt idx="27">
                  <c:v>2.696807962222064</c:v>
                </c:pt>
                <c:pt idx="28">
                  <c:v>3.8124154670683827</c:v>
                </c:pt>
              </c:numCache>
            </c:numRef>
          </c:val>
          <c:extLst>
            <c:ext xmlns:c16="http://schemas.microsoft.com/office/drawing/2014/chart" uri="{C3380CC4-5D6E-409C-BE32-E72D297353CC}">
              <c16:uniqueId val="{00000001-C468-4630-AB45-E7FB94084EC7}"/>
            </c:ext>
          </c:extLst>
        </c:ser>
        <c:ser>
          <c:idx val="2"/>
          <c:order val="2"/>
          <c:tx>
            <c:strRef>
              <c:f>Sheet1!$D$1</c:f>
              <c:strCache>
                <c:ptCount val="1"/>
                <c:pt idx="0">
                  <c:v>SVOD</c:v>
                </c:pt>
              </c:strCache>
            </c:strRef>
          </c:tx>
          <c:spPr>
            <a:solidFill>
              <a:schemeClr val="accent5"/>
            </a:solidFill>
            <a:ln>
              <a:noFill/>
            </a:ln>
            <a:effectLst/>
          </c:spPr>
          <c:invertIfNegative val="0"/>
          <c:cat>
            <c:strRef>
              <c:f>Sheet1!$A$2:$A$30</c:f>
              <c:strCache>
                <c:ptCount val="29"/>
                <c:pt idx="0">
                  <c:v>Music (22)</c:v>
                </c:pt>
                <c:pt idx="1">
                  <c:v>Music (23)</c:v>
                </c:pt>
                <c:pt idx="3">
                  <c:v>Children (22)</c:v>
                </c:pt>
                <c:pt idx="4">
                  <c:v>Children (23)</c:v>
                </c:pt>
                <c:pt idx="6">
                  <c:v>Current Affairs (22)</c:v>
                </c:pt>
                <c:pt idx="7">
                  <c:v>Current Affairs (23)</c:v>
                </c:pt>
                <c:pt idx="9">
                  <c:v>Films (22)</c:v>
                </c:pt>
                <c:pt idx="10">
                  <c:v>Films (23)</c:v>
                </c:pt>
                <c:pt idx="12">
                  <c:v>Hobbies/Leisure (22)</c:v>
                </c:pt>
                <c:pt idx="13">
                  <c:v>Hobbies/Leisure (23)</c:v>
                </c:pt>
                <c:pt idx="15">
                  <c:v>Documentaries (22)</c:v>
                </c:pt>
                <c:pt idx="16">
                  <c:v>Documentaries (23)</c:v>
                </c:pt>
                <c:pt idx="18">
                  <c:v>Sport (22)</c:v>
                </c:pt>
                <c:pt idx="19">
                  <c:v>Sport (23)</c:v>
                </c:pt>
                <c:pt idx="21">
                  <c:v>News/Weather (22)</c:v>
                </c:pt>
                <c:pt idx="22">
                  <c:v>News/Weather (23)</c:v>
                </c:pt>
                <c:pt idx="24">
                  <c:v>Drama (22)</c:v>
                </c:pt>
                <c:pt idx="25">
                  <c:v>Drama (23)</c:v>
                </c:pt>
                <c:pt idx="27">
                  <c:v>Entertainment (22)</c:v>
                </c:pt>
                <c:pt idx="28">
                  <c:v>Entertainment (23)</c:v>
                </c:pt>
              </c:strCache>
            </c:strRef>
          </c:cat>
          <c:val>
            <c:numRef>
              <c:f>Sheet1!$D$2:$D$30</c:f>
              <c:numCache>
                <c:formatCode>0.0</c:formatCode>
                <c:ptCount val="29"/>
                <c:pt idx="0">
                  <c:v>2.2002008013639407E-3</c:v>
                </c:pt>
                <c:pt idx="1">
                  <c:v>7.255257217440662E-3</c:v>
                </c:pt>
                <c:pt idx="3">
                  <c:v>1.9295537227467876</c:v>
                </c:pt>
                <c:pt idx="4">
                  <c:v>2.6244476261020648</c:v>
                </c:pt>
                <c:pt idx="6">
                  <c:v>6.4442444914725562E-3</c:v>
                </c:pt>
                <c:pt idx="7">
                  <c:v>6.6853408294479588E-3</c:v>
                </c:pt>
                <c:pt idx="9">
                  <c:v>5.0987317707960322</c:v>
                </c:pt>
                <c:pt idx="10">
                  <c:v>6.5009438550101821</c:v>
                </c:pt>
                <c:pt idx="12">
                  <c:v>0.17393286171266234</c:v>
                </c:pt>
                <c:pt idx="13">
                  <c:v>0.31956156356798132</c:v>
                </c:pt>
                <c:pt idx="15">
                  <c:v>0.84994592968186444</c:v>
                </c:pt>
                <c:pt idx="16">
                  <c:v>0.90723051357349649</c:v>
                </c:pt>
                <c:pt idx="18">
                  <c:v>0.13435590460562621</c:v>
                </c:pt>
                <c:pt idx="19">
                  <c:v>0.13892663969408522</c:v>
                </c:pt>
                <c:pt idx="21">
                  <c:v>0</c:v>
                </c:pt>
                <c:pt idx="22">
                  <c:v>0</c:v>
                </c:pt>
                <c:pt idx="24">
                  <c:v>8.6797619180707617</c:v>
                </c:pt>
                <c:pt idx="25">
                  <c:v>9.49690958299073</c:v>
                </c:pt>
                <c:pt idx="27">
                  <c:v>3.3101883881507348</c:v>
                </c:pt>
                <c:pt idx="28">
                  <c:v>4.3576827668936255</c:v>
                </c:pt>
              </c:numCache>
            </c:numRef>
          </c:val>
          <c:extLst>
            <c:ext xmlns:c16="http://schemas.microsoft.com/office/drawing/2014/chart" uri="{C3380CC4-5D6E-409C-BE32-E72D297353CC}">
              <c16:uniqueId val="{00000000-A282-44B7-8B1B-0552AFEFBE50}"/>
            </c:ext>
          </c:extLst>
        </c:ser>
        <c:dLbls>
          <c:showLegendKey val="0"/>
          <c:showVal val="0"/>
          <c:showCatName val="0"/>
          <c:showSerName val="0"/>
          <c:showPercent val="0"/>
          <c:showBubbleSize val="0"/>
        </c:dLbls>
        <c:gapWidth val="48"/>
        <c:overlap val="100"/>
        <c:axId val="2132583439"/>
        <c:axId val="2132580943"/>
      </c:barChart>
      <c:catAx>
        <c:axId val="21325834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132580943"/>
        <c:crosses val="autoZero"/>
        <c:auto val="1"/>
        <c:lblAlgn val="ctr"/>
        <c:lblOffset val="100"/>
        <c:noMultiLvlLbl val="0"/>
      </c:catAx>
      <c:valAx>
        <c:axId val="2132580943"/>
        <c:scaling>
          <c:orientation val="minMax"/>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2583439"/>
        <c:crosses val="autoZero"/>
        <c:crossBetween val="between"/>
      </c:valAx>
      <c:spPr>
        <a:noFill/>
        <a:ln>
          <a:noFill/>
        </a:ln>
        <a:effectLst/>
      </c:spPr>
    </c:plotArea>
    <c:legend>
      <c:legendPos val="b"/>
      <c:layout>
        <c:manualLayout>
          <c:xMode val="edge"/>
          <c:yMode val="edge"/>
          <c:x val="0.61604267629552389"/>
          <c:y val="0.39302055065148767"/>
          <c:w val="0.18448917172637191"/>
          <c:h val="5.300819591564669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40542670041557"/>
          <c:y val="9.7054681529608666E-2"/>
          <c:w val="0.82275078953620917"/>
          <c:h val="0.74723000269703832"/>
        </c:manualLayout>
      </c:layout>
      <c:barChart>
        <c:barDir val="bar"/>
        <c:grouping val="stacked"/>
        <c:varyColors val="0"/>
        <c:ser>
          <c:idx val="0"/>
          <c:order val="0"/>
          <c:tx>
            <c:strRef>
              <c:f>Sheet1!$B$1</c:f>
              <c:strCache>
                <c:ptCount val="1"/>
                <c:pt idx="0">
                  <c:v>Linear</c:v>
                </c:pt>
              </c:strCache>
            </c:strRef>
          </c:tx>
          <c:spPr>
            <a:solidFill>
              <a:srgbClr val="C00000"/>
            </a:solidFill>
            <a:ln>
              <a:noFill/>
            </a:ln>
            <a:effectLst/>
          </c:spPr>
          <c:invertIfNegative val="0"/>
          <c:cat>
            <c:strRef>
              <c:f>Sheet1!$A$2:$A$30</c:f>
              <c:strCache>
                <c:ptCount val="29"/>
                <c:pt idx="0">
                  <c:v>Music (22)</c:v>
                </c:pt>
                <c:pt idx="1">
                  <c:v>Music (23)</c:v>
                </c:pt>
                <c:pt idx="3">
                  <c:v>Children (22)</c:v>
                </c:pt>
                <c:pt idx="4">
                  <c:v>Children (23)</c:v>
                </c:pt>
                <c:pt idx="6">
                  <c:v>Current Affairs (22)</c:v>
                </c:pt>
                <c:pt idx="7">
                  <c:v>Current Affairs (23)</c:v>
                </c:pt>
                <c:pt idx="9">
                  <c:v>Films (22)</c:v>
                </c:pt>
                <c:pt idx="10">
                  <c:v>Films (23)</c:v>
                </c:pt>
                <c:pt idx="12">
                  <c:v>Hobbies/Leisure (22)</c:v>
                </c:pt>
                <c:pt idx="13">
                  <c:v>Hobbies/Leisure (23)</c:v>
                </c:pt>
                <c:pt idx="15">
                  <c:v>Documentaries (22)</c:v>
                </c:pt>
                <c:pt idx="16">
                  <c:v>Documentaries (23)</c:v>
                </c:pt>
                <c:pt idx="18">
                  <c:v>Sport (22)</c:v>
                </c:pt>
                <c:pt idx="19">
                  <c:v>Sport (23)</c:v>
                </c:pt>
                <c:pt idx="21">
                  <c:v>News/Weather (22)</c:v>
                </c:pt>
                <c:pt idx="22">
                  <c:v>News/Weather (23)</c:v>
                </c:pt>
                <c:pt idx="24">
                  <c:v>Drama (22)</c:v>
                </c:pt>
                <c:pt idx="25">
                  <c:v>Drama (23)</c:v>
                </c:pt>
                <c:pt idx="27">
                  <c:v>Entertainment (22)</c:v>
                </c:pt>
                <c:pt idx="28">
                  <c:v>Entertainment (23)</c:v>
                </c:pt>
              </c:strCache>
            </c:strRef>
          </c:cat>
          <c:val>
            <c:numRef>
              <c:f>Sheet1!$B$2:$B$30</c:f>
              <c:numCache>
                <c:formatCode>0.0</c:formatCode>
                <c:ptCount val="29"/>
                <c:pt idx="0">
                  <c:v>0.74122800371579922</c:v>
                </c:pt>
                <c:pt idx="1">
                  <c:v>0.79207747766569192</c:v>
                </c:pt>
                <c:pt idx="3">
                  <c:v>2.2242162209104359</c:v>
                </c:pt>
                <c:pt idx="4">
                  <c:v>2.1000253537452211</c:v>
                </c:pt>
                <c:pt idx="6">
                  <c:v>1.3319915563206592</c:v>
                </c:pt>
                <c:pt idx="7">
                  <c:v>0.84727052043635598</c:v>
                </c:pt>
                <c:pt idx="9">
                  <c:v>3.155568661528549</c:v>
                </c:pt>
                <c:pt idx="10">
                  <c:v>2.6038626814257979</c:v>
                </c:pt>
                <c:pt idx="12">
                  <c:v>2.1287399325480028</c:v>
                </c:pt>
                <c:pt idx="13">
                  <c:v>1.6468486751225702</c:v>
                </c:pt>
                <c:pt idx="15">
                  <c:v>3.4813251491961443</c:v>
                </c:pt>
                <c:pt idx="16">
                  <c:v>3.0017937765616085</c:v>
                </c:pt>
                <c:pt idx="18">
                  <c:v>6.7244140989113497</c:v>
                </c:pt>
                <c:pt idx="19">
                  <c:v>6.0167268285621454</c:v>
                </c:pt>
                <c:pt idx="21">
                  <c:v>3.566642839058122</c:v>
                </c:pt>
                <c:pt idx="22">
                  <c:v>2.4330690206113874</c:v>
                </c:pt>
                <c:pt idx="24">
                  <c:v>3.6433430170120107</c:v>
                </c:pt>
                <c:pt idx="25">
                  <c:v>2.7976706007584657</c:v>
                </c:pt>
                <c:pt idx="27">
                  <c:v>12.079303887417897</c:v>
                </c:pt>
                <c:pt idx="28">
                  <c:v>9.6503902186077877</c:v>
                </c:pt>
              </c:numCache>
            </c:numRef>
          </c:val>
          <c:extLst>
            <c:ext xmlns:c16="http://schemas.microsoft.com/office/drawing/2014/chart" uri="{C3380CC4-5D6E-409C-BE32-E72D297353CC}">
              <c16:uniqueId val="{00000000-C468-4630-AB45-E7FB94084EC7}"/>
            </c:ext>
          </c:extLst>
        </c:ser>
        <c:ser>
          <c:idx val="1"/>
          <c:order val="1"/>
          <c:tx>
            <c:strRef>
              <c:f>Sheet1!$C$1</c:f>
              <c:strCache>
                <c:ptCount val="1"/>
                <c:pt idx="0">
                  <c:v>BVOD</c:v>
                </c:pt>
              </c:strCache>
            </c:strRef>
          </c:tx>
          <c:spPr>
            <a:solidFill>
              <a:srgbClr val="FB5B66"/>
            </a:solidFill>
            <a:ln>
              <a:noFill/>
            </a:ln>
            <a:effectLst/>
          </c:spPr>
          <c:invertIfNegative val="0"/>
          <c:cat>
            <c:strRef>
              <c:f>Sheet1!$A$2:$A$30</c:f>
              <c:strCache>
                <c:ptCount val="29"/>
                <c:pt idx="0">
                  <c:v>Music (22)</c:v>
                </c:pt>
                <c:pt idx="1">
                  <c:v>Music (23)</c:v>
                </c:pt>
                <c:pt idx="3">
                  <c:v>Children (22)</c:v>
                </c:pt>
                <c:pt idx="4">
                  <c:v>Children (23)</c:v>
                </c:pt>
                <c:pt idx="6">
                  <c:v>Current Affairs (22)</c:v>
                </c:pt>
                <c:pt idx="7">
                  <c:v>Current Affairs (23)</c:v>
                </c:pt>
                <c:pt idx="9">
                  <c:v>Films (22)</c:v>
                </c:pt>
                <c:pt idx="10">
                  <c:v>Films (23)</c:v>
                </c:pt>
                <c:pt idx="12">
                  <c:v>Hobbies/Leisure (22)</c:v>
                </c:pt>
                <c:pt idx="13">
                  <c:v>Hobbies/Leisure (23)</c:v>
                </c:pt>
                <c:pt idx="15">
                  <c:v>Documentaries (22)</c:v>
                </c:pt>
                <c:pt idx="16">
                  <c:v>Documentaries (23)</c:v>
                </c:pt>
                <c:pt idx="18">
                  <c:v>Sport (22)</c:v>
                </c:pt>
                <c:pt idx="19">
                  <c:v>Sport (23)</c:v>
                </c:pt>
                <c:pt idx="21">
                  <c:v>News/Weather (22)</c:v>
                </c:pt>
                <c:pt idx="22">
                  <c:v>News/Weather (23)</c:v>
                </c:pt>
                <c:pt idx="24">
                  <c:v>Drama (22)</c:v>
                </c:pt>
                <c:pt idx="25">
                  <c:v>Drama (23)</c:v>
                </c:pt>
                <c:pt idx="27">
                  <c:v>Entertainment (22)</c:v>
                </c:pt>
                <c:pt idx="28">
                  <c:v>Entertainment (23)</c:v>
                </c:pt>
              </c:strCache>
            </c:strRef>
          </c:cat>
          <c:val>
            <c:numRef>
              <c:f>Sheet1!$C$2:$C$30</c:f>
              <c:numCache>
                <c:formatCode>0.0</c:formatCode>
                <c:ptCount val="29"/>
                <c:pt idx="0">
                  <c:v>2.9957516060985599E-2</c:v>
                </c:pt>
                <c:pt idx="1">
                  <c:v>5.2679637392081778E-2</c:v>
                </c:pt>
                <c:pt idx="3">
                  <c:v>0.72129139027362421</c:v>
                </c:pt>
                <c:pt idx="4">
                  <c:v>1.0911187521678223</c:v>
                </c:pt>
                <c:pt idx="6">
                  <c:v>0.15008011708071861</c:v>
                </c:pt>
                <c:pt idx="7">
                  <c:v>0.15592766590656607</c:v>
                </c:pt>
                <c:pt idx="9">
                  <c:v>0.68904430066829447</c:v>
                </c:pt>
                <c:pt idx="10">
                  <c:v>0.97571387055484804</c:v>
                </c:pt>
                <c:pt idx="12">
                  <c:v>0.41312568543159206</c:v>
                </c:pt>
                <c:pt idx="13">
                  <c:v>0.38651853916579965</c:v>
                </c:pt>
                <c:pt idx="15">
                  <c:v>0.88977239202055713</c:v>
                </c:pt>
                <c:pt idx="16">
                  <c:v>1.0546866633628411</c:v>
                </c:pt>
                <c:pt idx="18">
                  <c:v>1.0509130066968124</c:v>
                </c:pt>
                <c:pt idx="19">
                  <c:v>1.3378561889766241</c:v>
                </c:pt>
                <c:pt idx="21">
                  <c:v>0.17909465745417399</c:v>
                </c:pt>
                <c:pt idx="22">
                  <c:v>0.21432711719697331</c:v>
                </c:pt>
                <c:pt idx="24">
                  <c:v>2.8014064600251474</c:v>
                </c:pt>
                <c:pt idx="25">
                  <c:v>3.5835439994163956</c:v>
                </c:pt>
                <c:pt idx="27">
                  <c:v>3.7941994816900197</c:v>
                </c:pt>
                <c:pt idx="28">
                  <c:v>4.658479498585387</c:v>
                </c:pt>
              </c:numCache>
            </c:numRef>
          </c:val>
          <c:extLst>
            <c:ext xmlns:c16="http://schemas.microsoft.com/office/drawing/2014/chart" uri="{C3380CC4-5D6E-409C-BE32-E72D297353CC}">
              <c16:uniqueId val="{00000001-C468-4630-AB45-E7FB94084EC7}"/>
            </c:ext>
          </c:extLst>
        </c:ser>
        <c:ser>
          <c:idx val="2"/>
          <c:order val="2"/>
          <c:tx>
            <c:strRef>
              <c:f>Sheet1!$D$1</c:f>
              <c:strCache>
                <c:ptCount val="1"/>
                <c:pt idx="0">
                  <c:v>SVOD</c:v>
                </c:pt>
              </c:strCache>
            </c:strRef>
          </c:tx>
          <c:spPr>
            <a:solidFill>
              <a:schemeClr val="accent5"/>
            </a:solidFill>
            <a:ln>
              <a:noFill/>
            </a:ln>
            <a:effectLst/>
          </c:spPr>
          <c:invertIfNegative val="0"/>
          <c:cat>
            <c:strRef>
              <c:f>Sheet1!$A$2:$A$30</c:f>
              <c:strCache>
                <c:ptCount val="29"/>
                <c:pt idx="0">
                  <c:v>Music (22)</c:v>
                </c:pt>
                <c:pt idx="1">
                  <c:v>Music (23)</c:v>
                </c:pt>
                <c:pt idx="3">
                  <c:v>Children (22)</c:v>
                </c:pt>
                <c:pt idx="4">
                  <c:v>Children (23)</c:v>
                </c:pt>
                <c:pt idx="6">
                  <c:v>Current Affairs (22)</c:v>
                </c:pt>
                <c:pt idx="7">
                  <c:v>Current Affairs (23)</c:v>
                </c:pt>
                <c:pt idx="9">
                  <c:v>Films (22)</c:v>
                </c:pt>
                <c:pt idx="10">
                  <c:v>Films (23)</c:v>
                </c:pt>
                <c:pt idx="12">
                  <c:v>Hobbies/Leisure (22)</c:v>
                </c:pt>
                <c:pt idx="13">
                  <c:v>Hobbies/Leisure (23)</c:v>
                </c:pt>
                <c:pt idx="15">
                  <c:v>Documentaries (22)</c:v>
                </c:pt>
                <c:pt idx="16">
                  <c:v>Documentaries (23)</c:v>
                </c:pt>
                <c:pt idx="18">
                  <c:v>Sport (22)</c:v>
                </c:pt>
                <c:pt idx="19">
                  <c:v>Sport (23)</c:v>
                </c:pt>
                <c:pt idx="21">
                  <c:v>News/Weather (22)</c:v>
                </c:pt>
                <c:pt idx="22">
                  <c:v>News/Weather (23)</c:v>
                </c:pt>
                <c:pt idx="24">
                  <c:v>Drama (22)</c:v>
                </c:pt>
                <c:pt idx="25">
                  <c:v>Drama (23)</c:v>
                </c:pt>
                <c:pt idx="27">
                  <c:v>Entertainment (22)</c:v>
                </c:pt>
                <c:pt idx="28">
                  <c:v>Entertainment (23)</c:v>
                </c:pt>
              </c:strCache>
            </c:strRef>
          </c:cat>
          <c:val>
            <c:numRef>
              <c:f>Sheet1!$D$2:$D$30</c:f>
              <c:numCache>
                <c:formatCode>0.0</c:formatCode>
                <c:ptCount val="29"/>
                <c:pt idx="0">
                  <c:v>2.7396301224835856E-3</c:v>
                </c:pt>
                <c:pt idx="1">
                  <c:v>1.0870763228964445E-2</c:v>
                </c:pt>
                <c:pt idx="3">
                  <c:v>1.9664757837713205</c:v>
                </c:pt>
                <c:pt idx="4">
                  <c:v>2.6501398318175058</c:v>
                </c:pt>
                <c:pt idx="6">
                  <c:v>1.1069605883427482E-2</c:v>
                </c:pt>
                <c:pt idx="7">
                  <c:v>9.144043760047571E-3</c:v>
                </c:pt>
                <c:pt idx="9">
                  <c:v>6.2484447989100378</c:v>
                </c:pt>
                <c:pt idx="10">
                  <c:v>7.9473473774412389</c:v>
                </c:pt>
                <c:pt idx="12">
                  <c:v>0.28463256784010654</c:v>
                </c:pt>
                <c:pt idx="13">
                  <c:v>0.49467066469695503</c:v>
                </c:pt>
                <c:pt idx="15">
                  <c:v>1.4246846376538365</c:v>
                </c:pt>
                <c:pt idx="16">
                  <c:v>1.2901615078728885</c:v>
                </c:pt>
                <c:pt idx="18">
                  <c:v>0.11755477821001534</c:v>
                </c:pt>
                <c:pt idx="19">
                  <c:v>0.13043651335486647</c:v>
                </c:pt>
                <c:pt idx="21">
                  <c:v>0</c:v>
                </c:pt>
                <c:pt idx="22">
                  <c:v>0</c:v>
                </c:pt>
                <c:pt idx="24">
                  <c:v>12.008340323490364</c:v>
                </c:pt>
                <c:pt idx="25">
                  <c:v>12.497387290441543</c:v>
                </c:pt>
                <c:pt idx="27">
                  <c:v>7.5455182155528862</c:v>
                </c:pt>
                <c:pt idx="28">
                  <c:v>9.6824101339828061</c:v>
                </c:pt>
              </c:numCache>
            </c:numRef>
          </c:val>
          <c:extLst>
            <c:ext xmlns:c16="http://schemas.microsoft.com/office/drawing/2014/chart" uri="{C3380CC4-5D6E-409C-BE32-E72D297353CC}">
              <c16:uniqueId val="{00000000-A282-44B7-8B1B-0552AFEFBE50}"/>
            </c:ext>
          </c:extLst>
        </c:ser>
        <c:dLbls>
          <c:showLegendKey val="0"/>
          <c:showVal val="0"/>
          <c:showCatName val="0"/>
          <c:showSerName val="0"/>
          <c:showPercent val="0"/>
          <c:showBubbleSize val="0"/>
        </c:dLbls>
        <c:gapWidth val="48"/>
        <c:overlap val="100"/>
        <c:axId val="2132583439"/>
        <c:axId val="2132580943"/>
      </c:barChart>
      <c:catAx>
        <c:axId val="21325834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132580943"/>
        <c:crosses val="autoZero"/>
        <c:auto val="1"/>
        <c:lblAlgn val="ctr"/>
        <c:lblOffset val="100"/>
        <c:noMultiLvlLbl val="0"/>
      </c:catAx>
      <c:valAx>
        <c:axId val="2132580943"/>
        <c:scaling>
          <c:orientation val="minMax"/>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2583439"/>
        <c:crosses val="autoZero"/>
        <c:crossBetween val="between"/>
      </c:valAx>
      <c:spPr>
        <a:noFill/>
        <a:ln>
          <a:noFill/>
        </a:ln>
        <a:effectLst/>
      </c:spPr>
    </c:plotArea>
    <c:legend>
      <c:legendPos val="b"/>
      <c:layout>
        <c:manualLayout>
          <c:xMode val="edge"/>
          <c:yMode val="edge"/>
          <c:x val="0.76282050021590186"/>
          <c:y val="0.65204902296997536"/>
          <c:w val="0.18448917172637191"/>
          <c:h val="5.300819591564669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884177097342185E-2"/>
          <c:y val="5.7303318419090241E-2"/>
          <c:w val="0.75793881334981461"/>
          <c:h val="0.8323079791200596"/>
        </c:manualLayout>
      </c:layout>
      <c:areaChart>
        <c:grouping val="stacked"/>
        <c:varyColors val="0"/>
        <c:ser>
          <c:idx val="0"/>
          <c:order val="0"/>
          <c:tx>
            <c:strRef>
              <c:f>Sheet1!$B$1</c:f>
              <c:strCache>
                <c:ptCount val="1"/>
                <c:pt idx="0">
                  <c:v>Broadcaster TV</c:v>
                </c:pt>
              </c:strCache>
            </c:strRef>
          </c:tx>
          <c:spPr>
            <a:solidFill>
              <a:srgbClr val="C00000"/>
            </a:solidFill>
            <a:ln>
              <a:solidFill>
                <a:srgbClr val="E10514"/>
              </a:solidFill>
            </a:ln>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Sheet1!$B$9:$B$17</c:f>
              <c:numCache>
                <c:formatCode>[$-F400]h:mm:ss\ AM/PM</c:formatCode>
                <c:ptCount val="9"/>
                <c:pt idx="0">
                  <c:v>1.3232959281548249E-2</c:v>
                </c:pt>
                <c:pt idx="1">
                  <c:v>1.3290009728251931E-2</c:v>
                </c:pt>
                <c:pt idx="2">
                  <c:v>1.2754663788067062E-2</c:v>
                </c:pt>
                <c:pt idx="3">
                  <c:v>1.2128871675677269E-2</c:v>
                </c:pt>
                <c:pt idx="4">
                  <c:v>1.1577508884066508E-2</c:v>
                </c:pt>
                <c:pt idx="5">
                  <c:v>1.2158203116253702E-2</c:v>
                </c:pt>
                <c:pt idx="6">
                  <c:v>1.0840943488819534E-2</c:v>
                </c:pt>
                <c:pt idx="7">
                  <c:v>9.868055555555557E-3</c:v>
                </c:pt>
                <c:pt idx="8">
                  <c:v>9.8611111111111122E-3</c:v>
                </c:pt>
              </c:numCache>
            </c:numRef>
          </c:val>
          <c:extLst>
            <c:ext xmlns:c16="http://schemas.microsoft.com/office/drawing/2014/chart" uri="{C3380CC4-5D6E-409C-BE32-E72D297353CC}">
              <c16:uniqueId val="{00000000-B9F1-4DD2-864D-15C23E871B8F}"/>
            </c:ext>
          </c:extLst>
        </c:ser>
        <c:ser>
          <c:idx val="1"/>
          <c:order val="1"/>
          <c:tx>
            <c:strRef>
              <c:f>Sheet1!$C$1</c:f>
              <c:strCache>
                <c:ptCount val="1"/>
                <c:pt idx="0">
                  <c:v>Cinema</c:v>
                </c:pt>
              </c:strCache>
            </c:strRef>
          </c:tx>
          <c:spPr>
            <a:solidFill>
              <a:srgbClr val="009B3C"/>
            </a:solidFill>
            <a:ln w="25400">
              <a:noFill/>
            </a:ln>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Sheet1!$C$9:$C$17</c:f>
              <c:numCache>
                <c:formatCode>[$-F400]h:mm:ss\ AM/PM</c:formatCode>
                <c:ptCount val="9"/>
                <c:pt idx="0">
                  <c:v>5.6365976306091229E-5</c:v>
                </c:pt>
                <c:pt idx="1">
                  <c:v>5.531424963449069E-5</c:v>
                </c:pt>
                <c:pt idx="2">
                  <c:v>5.4526695233507096E-5</c:v>
                </c:pt>
                <c:pt idx="3">
                  <c:v>5.6567247752106898E-5</c:v>
                </c:pt>
                <c:pt idx="4">
                  <c:v>5.6278981758093264E-5</c:v>
                </c:pt>
                <c:pt idx="5">
                  <c:v>1.4055908991396021E-5</c:v>
                </c:pt>
                <c:pt idx="6">
                  <c:v>2.3613927105545314E-5</c:v>
                </c:pt>
                <c:pt idx="7">
                  <c:v>5.2764813592220692E-5</c:v>
                </c:pt>
                <c:pt idx="8">
                  <c:v>5.5555555555555558E-5</c:v>
                </c:pt>
              </c:numCache>
            </c:numRef>
          </c:val>
          <c:extLst>
            <c:ext xmlns:c16="http://schemas.microsoft.com/office/drawing/2014/chart" uri="{C3380CC4-5D6E-409C-BE32-E72D297353CC}">
              <c16:uniqueId val="{00000001-B9F1-4DD2-864D-15C23E871B8F}"/>
            </c:ext>
          </c:extLst>
        </c:ser>
        <c:ser>
          <c:idx val="2"/>
          <c:order val="2"/>
          <c:tx>
            <c:strRef>
              <c:f>Sheet1!$D$1</c:f>
              <c:strCache>
                <c:ptCount val="1"/>
                <c:pt idx="0">
                  <c:v>Other Online Video</c:v>
                </c:pt>
              </c:strCache>
            </c:strRef>
          </c:tx>
          <c:spPr>
            <a:solidFill>
              <a:srgbClr val="372D87"/>
            </a:solidFill>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Sheet1!$D$9:$D$17</c:f>
              <c:numCache>
                <c:formatCode>[$-F400]h:mm:ss\ AM/PM</c:formatCode>
                <c:ptCount val="9"/>
                <c:pt idx="0">
                  <c:v>1.8025444612689644E-4</c:v>
                </c:pt>
                <c:pt idx="1">
                  <c:v>1.919357105390774E-4</c:v>
                </c:pt>
                <c:pt idx="2">
                  <c:v>2.0361697495125834E-4</c:v>
                </c:pt>
                <c:pt idx="3">
                  <c:v>2.1529823936343928E-4</c:v>
                </c:pt>
                <c:pt idx="4">
                  <c:v>2.2697950377562024E-4</c:v>
                </c:pt>
                <c:pt idx="5">
                  <c:v>2.3866076818780121E-4</c:v>
                </c:pt>
                <c:pt idx="6">
                  <c:v>1.7199311184347258E-4</c:v>
                </c:pt>
                <c:pt idx="7">
                  <c:v>1.4722222222222223E-4</c:v>
                </c:pt>
                <c:pt idx="8">
                  <c:v>1.7777777777777779E-4</c:v>
                </c:pt>
              </c:numCache>
            </c:numRef>
          </c:val>
          <c:extLst>
            <c:ext xmlns:c16="http://schemas.microsoft.com/office/drawing/2014/chart" uri="{C3380CC4-5D6E-409C-BE32-E72D297353CC}">
              <c16:uniqueId val="{00000002-B9F1-4DD2-864D-15C23E871B8F}"/>
            </c:ext>
          </c:extLst>
        </c:ser>
        <c:ser>
          <c:idx val="3"/>
          <c:order val="3"/>
          <c:tx>
            <c:strRef>
              <c:f>Sheet1!$E$1</c:f>
              <c:strCache>
                <c:ptCount val="1"/>
                <c:pt idx="0">
                  <c:v>YouTube*</c:v>
                </c:pt>
              </c:strCache>
            </c:strRef>
          </c:tx>
          <c:spPr>
            <a:solidFill>
              <a:srgbClr val="0069B4"/>
            </a:solidFill>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Sheet1!$E$9:$E$17</c:f>
              <c:numCache>
                <c:formatCode>[$-F400]h:mm:ss\ AM/PM</c:formatCode>
                <c:ptCount val="9"/>
                <c:pt idx="0">
                  <c:v>1.7499543172882126E-4</c:v>
                </c:pt>
                <c:pt idx="1">
                  <c:v>2.5683173202579437E-4</c:v>
                </c:pt>
                <c:pt idx="2">
                  <c:v>3.6968741729447437E-4</c:v>
                </c:pt>
                <c:pt idx="3">
                  <c:v>4.518363140270767E-4</c:v>
                </c:pt>
                <c:pt idx="4">
                  <c:v>5.207922845059062E-4</c:v>
                </c:pt>
                <c:pt idx="5">
                  <c:v>7.4186231884057951E-4</c:v>
                </c:pt>
                <c:pt idx="6">
                  <c:v>1.1515E-3</c:v>
                </c:pt>
                <c:pt idx="7">
                  <c:v>1.1597352062792587E-3</c:v>
                </c:pt>
                <c:pt idx="8">
                  <c:v>1.3463706467661692E-3</c:v>
                </c:pt>
              </c:numCache>
            </c:numRef>
          </c:val>
          <c:extLst>
            <c:ext xmlns:c16="http://schemas.microsoft.com/office/drawing/2014/chart" uri="{C3380CC4-5D6E-409C-BE32-E72D297353CC}">
              <c16:uniqueId val="{00000003-B9F1-4DD2-864D-15C23E871B8F}"/>
            </c:ext>
          </c:extLst>
        </c:ser>
        <c:ser>
          <c:idx val="4"/>
          <c:order val="4"/>
          <c:tx>
            <c:strRef>
              <c:f>Sheet1!$F$1</c:f>
              <c:strCache>
                <c:ptCount val="1"/>
                <c:pt idx="0">
                  <c:v>TikTok*</c:v>
                </c:pt>
              </c:strCache>
            </c:strRef>
          </c:tx>
          <c:spPr>
            <a:solidFill>
              <a:srgbClr val="7BC8FF"/>
            </a:solidFill>
            <a:ln>
              <a:noFill/>
            </a:ln>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Sheet1!$F$9:$F$17</c:f>
              <c:numCache>
                <c:formatCode>[$-F400]h:mm:ss\ AM/PM</c:formatCode>
                <c:ptCount val="9"/>
                <c:pt idx="0">
                  <c:v>0</c:v>
                </c:pt>
                <c:pt idx="1">
                  <c:v>0</c:v>
                </c:pt>
                <c:pt idx="2">
                  <c:v>0</c:v>
                </c:pt>
                <c:pt idx="3">
                  <c:v>0</c:v>
                </c:pt>
                <c:pt idx="4">
                  <c:v>0</c:v>
                </c:pt>
                <c:pt idx="5">
                  <c:v>1.875E-4</c:v>
                </c:pt>
                <c:pt idx="6">
                  <c:v>2.8541666666666667E-4</c:v>
                </c:pt>
                <c:pt idx="7">
                  <c:v>2.9866934468872287E-4</c:v>
                </c:pt>
                <c:pt idx="8">
                  <c:v>3.689166666666667E-4</c:v>
                </c:pt>
              </c:numCache>
            </c:numRef>
          </c:val>
          <c:extLst>
            <c:ext xmlns:c16="http://schemas.microsoft.com/office/drawing/2014/chart" uri="{C3380CC4-5D6E-409C-BE32-E72D297353CC}">
              <c16:uniqueId val="{00000000-9075-4441-A94F-036DB1C8A320}"/>
            </c:ext>
          </c:extLst>
        </c:ser>
        <c:dLbls>
          <c:showLegendKey val="0"/>
          <c:showVal val="0"/>
          <c:showCatName val="0"/>
          <c:showSerName val="0"/>
          <c:showPercent val="0"/>
          <c:showBubbleSize val="0"/>
        </c:dLbls>
        <c:axId val="34584448"/>
        <c:axId val="34585984"/>
      </c:areaChart>
      <c:catAx>
        <c:axId val="34584448"/>
        <c:scaling>
          <c:orientation val="minMax"/>
        </c:scaling>
        <c:delete val="0"/>
        <c:axPos val="b"/>
        <c:numFmt formatCode="General" sourceLinked="1"/>
        <c:majorTickMark val="out"/>
        <c:minorTickMark val="none"/>
        <c:tickLblPos val="nextTo"/>
        <c:spPr>
          <a:ln>
            <a:noFill/>
          </a:ln>
        </c:spPr>
        <c:txPr>
          <a:bodyPr/>
          <a:lstStyle/>
          <a:p>
            <a:pPr>
              <a:defRPr sz="1100" b="1"/>
            </a:pPr>
            <a:endParaRPr lang="en-US"/>
          </a:p>
        </c:txPr>
        <c:crossAx val="34585984"/>
        <c:crosses val="autoZero"/>
        <c:auto val="1"/>
        <c:lblAlgn val="ctr"/>
        <c:lblOffset val="100"/>
        <c:noMultiLvlLbl val="0"/>
      </c:catAx>
      <c:valAx>
        <c:axId val="34585984"/>
        <c:scaling>
          <c:orientation val="minMax"/>
          <c:max val="1.5000000000000003E-2"/>
          <c:min val="0"/>
        </c:scaling>
        <c:delete val="0"/>
        <c:axPos val="l"/>
        <c:numFmt formatCode="h:mm" sourceLinked="0"/>
        <c:majorTickMark val="out"/>
        <c:minorTickMark val="none"/>
        <c:tickLblPos val="nextTo"/>
        <c:spPr>
          <a:ln>
            <a:noFill/>
          </a:ln>
        </c:spPr>
        <c:txPr>
          <a:bodyPr/>
          <a:lstStyle/>
          <a:p>
            <a:pPr>
              <a:defRPr sz="1200" b="1"/>
            </a:pPr>
            <a:endParaRPr lang="en-US"/>
          </a:p>
        </c:txPr>
        <c:crossAx val="34584448"/>
        <c:crosses val="autoZero"/>
        <c:crossBetween val="midCat"/>
        <c:majorUnit val="3.4720000000000011E-3"/>
      </c:valAx>
    </c:plotArea>
    <c:legend>
      <c:legendPos val="r"/>
      <c:overlay val="0"/>
    </c:legend>
    <c:plotVisOnly val="1"/>
    <c:dispBlanksAs val="zero"/>
    <c:showDLblsOverMax val="0"/>
  </c:chart>
  <c:spPr>
    <a:ln>
      <a:prstDash val="sysDash"/>
    </a:ln>
  </c:spPr>
  <c:txPr>
    <a:bodyPr/>
    <a:lstStyle/>
    <a:p>
      <a:pPr>
        <a:defRPr sz="12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884177097342185E-2"/>
          <c:y val="5.7303318419090241E-2"/>
          <c:w val="0.75793881334981461"/>
          <c:h val="0.8323079791200596"/>
        </c:manualLayout>
      </c:layout>
      <c:areaChart>
        <c:grouping val="stacked"/>
        <c:varyColors val="0"/>
        <c:ser>
          <c:idx val="0"/>
          <c:order val="0"/>
          <c:tx>
            <c:strRef>
              <c:f>Sheet1!$B$1</c:f>
              <c:strCache>
                <c:ptCount val="1"/>
                <c:pt idx="0">
                  <c:v>Broadcaster TV</c:v>
                </c:pt>
              </c:strCache>
            </c:strRef>
          </c:tx>
          <c:spPr>
            <a:solidFill>
              <a:srgbClr val="C00000"/>
            </a:solidFill>
            <a:ln>
              <a:solidFill>
                <a:srgbClr val="E10514"/>
              </a:solidFill>
            </a:ln>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Sheet1!$B$9:$B$17</c:f>
              <c:numCache>
                <c:formatCode>[$-F400]h:mm:ss\ AM/PM</c:formatCode>
                <c:ptCount val="9"/>
                <c:pt idx="0">
                  <c:v>9.9534794250137233E-3</c:v>
                </c:pt>
                <c:pt idx="1">
                  <c:v>9.7615221946261502E-3</c:v>
                </c:pt>
                <c:pt idx="2">
                  <c:v>8.9182065765210823E-3</c:v>
                </c:pt>
                <c:pt idx="3">
                  <c:v>7.765025840871926E-3</c:v>
                </c:pt>
                <c:pt idx="4">
                  <c:v>6.6320698174962885E-3</c:v>
                </c:pt>
                <c:pt idx="5">
                  <c:v>6.3783723872619632E-3</c:v>
                </c:pt>
                <c:pt idx="6">
                  <c:v>5.0527357301542548E-3</c:v>
                </c:pt>
                <c:pt idx="7">
                  <c:v>3.902777777777778E-3</c:v>
                </c:pt>
                <c:pt idx="8">
                  <c:v>3.6597222222222218E-3</c:v>
                </c:pt>
              </c:numCache>
            </c:numRef>
          </c:val>
          <c:extLst>
            <c:ext xmlns:c16="http://schemas.microsoft.com/office/drawing/2014/chart" uri="{C3380CC4-5D6E-409C-BE32-E72D297353CC}">
              <c16:uniqueId val="{00000000-B9F1-4DD2-864D-15C23E871B8F}"/>
            </c:ext>
          </c:extLst>
        </c:ser>
        <c:ser>
          <c:idx val="1"/>
          <c:order val="1"/>
          <c:tx>
            <c:strRef>
              <c:f>Sheet1!$C$1</c:f>
              <c:strCache>
                <c:ptCount val="1"/>
                <c:pt idx="0">
                  <c:v>Cinema</c:v>
                </c:pt>
              </c:strCache>
            </c:strRef>
          </c:tx>
          <c:spPr>
            <a:solidFill>
              <a:srgbClr val="009B3C"/>
            </a:solidFill>
            <a:ln w="25400">
              <a:noFill/>
            </a:ln>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Sheet1!$C$9:$C$17</c:f>
              <c:numCache>
                <c:formatCode>[$-F400]h:mm:ss\ AM/PM</c:formatCode>
                <c:ptCount val="9"/>
                <c:pt idx="0">
                  <c:v>8.2414751755934223E-5</c:v>
                </c:pt>
                <c:pt idx="1">
                  <c:v>8.4183986555615958E-5</c:v>
                </c:pt>
                <c:pt idx="2">
                  <c:v>7.1057507336040319E-5</c:v>
                </c:pt>
                <c:pt idx="3">
                  <c:v>7.6734736134849516E-5</c:v>
                </c:pt>
                <c:pt idx="4">
                  <c:v>7.6388888888888887E-5</c:v>
                </c:pt>
                <c:pt idx="5">
                  <c:v>2.1128468795033837E-5</c:v>
                </c:pt>
                <c:pt idx="6">
                  <c:v>5.5356588242988658E-5</c:v>
                </c:pt>
                <c:pt idx="7">
                  <c:v>1.003687547130609E-4</c:v>
                </c:pt>
                <c:pt idx="8">
                  <c:v>1.1040563018436699E-4</c:v>
                </c:pt>
              </c:numCache>
            </c:numRef>
          </c:val>
          <c:extLst>
            <c:ext xmlns:c16="http://schemas.microsoft.com/office/drawing/2014/chart" uri="{C3380CC4-5D6E-409C-BE32-E72D297353CC}">
              <c16:uniqueId val="{00000001-B9F1-4DD2-864D-15C23E871B8F}"/>
            </c:ext>
          </c:extLst>
        </c:ser>
        <c:ser>
          <c:idx val="2"/>
          <c:order val="2"/>
          <c:tx>
            <c:strRef>
              <c:f>Sheet1!$D$1</c:f>
              <c:strCache>
                <c:ptCount val="1"/>
                <c:pt idx="0">
                  <c:v>Other Online Video</c:v>
                </c:pt>
              </c:strCache>
            </c:strRef>
          </c:tx>
          <c:spPr>
            <a:solidFill>
              <a:srgbClr val="372D87"/>
            </a:solidFill>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Sheet1!$D$9:$D$17</c:f>
              <c:numCache>
                <c:formatCode>[$-F400]h:mm:ss\ AM/PM</c:formatCode>
                <c:ptCount val="9"/>
                <c:pt idx="0">
                  <c:v>4.1550896551724122E-4</c:v>
                </c:pt>
                <c:pt idx="1">
                  <c:v>4.3408891954022978E-4</c:v>
                </c:pt>
                <c:pt idx="2">
                  <c:v>4.5266887356321827E-4</c:v>
                </c:pt>
                <c:pt idx="3">
                  <c:v>4.7124882758620677E-4</c:v>
                </c:pt>
                <c:pt idx="4">
                  <c:v>4.8982878160919532E-4</c:v>
                </c:pt>
                <c:pt idx="5">
                  <c:v>5.0840873563218387E-4</c:v>
                </c:pt>
                <c:pt idx="6">
                  <c:v>4.3226712643678163E-4</c:v>
                </c:pt>
                <c:pt idx="7">
                  <c:v>3.5277777777777776E-4</c:v>
                </c:pt>
                <c:pt idx="8">
                  <c:v>3.6944444444444449E-4</c:v>
                </c:pt>
              </c:numCache>
            </c:numRef>
          </c:val>
          <c:extLst>
            <c:ext xmlns:c16="http://schemas.microsoft.com/office/drawing/2014/chart" uri="{C3380CC4-5D6E-409C-BE32-E72D297353CC}">
              <c16:uniqueId val="{00000002-B9F1-4DD2-864D-15C23E871B8F}"/>
            </c:ext>
          </c:extLst>
        </c:ser>
        <c:ser>
          <c:idx val="3"/>
          <c:order val="3"/>
          <c:tx>
            <c:strRef>
              <c:f>Sheet1!$E$1</c:f>
              <c:strCache>
                <c:ptCount val="1"/>
                <c:pt idx="0">
                  <c:v>YouTube*</c:v>
                </c:pt>
              </c:strCache>
            </c:strRef>
          </c:tx>
          <c:spPr>
            <a:solidFill>
              <a:srgbClr val="0069B4"/>
            </a:solidFill>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Sheet1!$E$9:$E$17</c:f>
              <c:numCache>
                <c:formatCode>[$-F400]h:mm:ss\ AM/PM</c:formatCode>
                <c:ptCount val="9"/>
                <c:pt idx="0">
                  <c:v>2.4324365010306153E-4</c:v>
                </c:pt>
                <c:pt idx="1">
                  <c:v>3.5699610751585418E-4</c:v>
                </c:pt>
                <c:pt idx="2">
                  <c:v>5.1386551003931933E-4</c:v>
                </c:pt>
                <c:pt idx="3">
                  <c:v>6.2805247649763652E-4</c:v>
                </c:pt>
                <c:pt idx="4">
                  <c:v>7.2390127546320964E-4</c:v>
                </c:pt>
                <c:pt idx="5">
                  <c:v>1.0311886231884056E-3</c:v>
                </c:pt>
                <c:pt idx="6">
                  <c:v>1.6005850000000001E-3</c:v>
                </c:pt>
                <c:pt idx="7">
                  <c:v>1.6120319367281693E-3</c:v>
                </c:pt>
                <c:pt idx="8">
                  <c:v>1.8714551990049752E-3</c:v>
                </c:pt>
              </c:numCache>
            </c:numRef>
          </c:val>
          <c:extLst>
            <c:ext xmlns:c16="http://schemas.microsoft.com/office/drawing/2014/chart" uri="{C3380CC4-5D6E-409C-BE32-E72D297353CC}">
              <c16:uniqueId val="{00000003-B9F1-4DD2-864D-15C23E871B8F}"/>
            </c:ext>
          </c:extLst>
        </c:ser>
        <c:ser>
          <c:idx val="4"/>
          <c:order val="4"/>
          <c:tx>
            <c:strRef>
              <c:f>Sheet1!$F$1</c:f>
              <c:strCache>
                <c:ptCount val="1"/>
                <c:pt idx="0">
                  <c:v>TikTok*</c:v>
                </c:pt>
              </c:strCache>
            </c:strRef>
          </c:tx>
          <c:spPr>
            <a:solidFill>
              <a:srgbClr val="7BC8FF"/>
            </a:solidFill>
            <a:ln>
              <a:noFill/>
            </a:ln>
          </c:spPr>
          <c:cat>
            <c:numRef>
              <c:f>Sheet1!$A$9:$A$17</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Sheet1!$F$9:$F$17</c:f>
              <c:numCache>
                <c:formatCode>[$-F400]h:mm:ss\ AM/PM</c:formatCode>
                <c:ptCount val="9"/>
                <c:pt idx="0">
                  <c:v>0</c:v>
                </c:pt>
                <c:pt idx="1">
                  <c:v>0</c:v>
                </c:pt>
                <c:pt idx="2">
                  <c:v>0</c:v>
                </c:pt>
                <c:pt idx="3">
                  <c:v>0</c:v>
                </c:pt>
                <c:pt idx="4">
                  <c:v>0</c:v>
                </c:pt>
                <c:pt idx="5">
                  <c:v>4.0500000000000003E-4</c:v>
                </c:pt>
                <c:pt idx="6">
                  <c:v>6.1649999999999997E-4</c:v>
                </c:pt>
                <c:pt idx="7">
                  <c:v>6.451257845276415E-4</c:v>
                </c:pt>
                <c:pt idx="8">
                  <c:v>7.9686000000000015E-4</c:v>
                </c:pt>
              </c:numCache>
            </c:numRef>
          </c:val>
          <c:extLst>
            <c:ext xmlns:c16="http://schemas.microsoft.com/office/drawing/2014/chart" uri="{C3380CC4-5D6E-409C-BE32-E72D297353CC}">
              <c16:uniqueId val="{00000000-9075-4441-A94F-036DB1C8A320}"/>
            </c:ext>
          </c:extLst>
        </c:ser>
        <c:dLbls>
          <c:showLegendKey val="0"/>
          <c:showVal val="0"/>
          <c:showCatName val="0"/>
          <c:showSerName val="0"/>
          <c:showPercent val="0"/>
          <c:showBubbleSize val="0"/>
        </c:dLbls>
        <c:axId val="34584448"/>
        <c:axId val="34585984"/>
      </c:areaChart>
      <c:catAx>
        <c:axId val="34584448"/>
        <c:scaling>
          <c:orientation val="minMax"/>
        </c:scaling>
        <c:delete val="0"/>
        <c:axPos val="b"/>
        <c:numFmt formatCode="General" sourceLinked="1"/>
        <c:majorTickMark val="out"/>
        <c:minorTickMark val="none"/>
        <c:tickLblPos val="nextTo"/>
        <c:spPr>
          <a:ln>
            <a:noFill/>
          </a:ln>
        </c:spPr>
        <c:txPr>
          <a:bodyPr/>
          <a:lstStyle/>
          <a:p>
            <a:pPr>
              <a:defRPr sz="1100" b="1"/>
            </a:pPr>
            <a:endParaRPr lang="en-US"/>
          </a:p>
        </c:txPr>
        <c:crossAx val="34585984"/>
        <c:crosses val="autoZero"/>
        <c:auto val="1"/>
        <c:lblAlgn val="ctr"/>
        <c:lblOffset val="100"/>
        <c:noMultiLvlLbl val="0"/>
      </c:catAx>
      <c:valAx>
        <c:axId val="34585984"/>
        <c:scaling>
          <c:orientation val="minMax"/>
          <c:max val="1.5000000000000003E-2"/>
          <c:min val="0"/>
        </c:scaling>
        <c:delete val="0"/>
        <c:axPos val="l"/>
        <c:numFmt formatCode="h:mm" sourceLinked="0"/>
        <c:majorTickMark val="out"/>
        <c:minorTickMark val="none"/>
        <c:tickLblPos val="nextTo"/>
        <c:spPr>
          <a:ln>
            <a:noFill/>
          </a:ln>
        </c:spPr>
        <c:txPr>
          <a:bodyPr/>
          <a:lstStyle/>
          <a:p>
            <a:pPr>
              <a:defRPr sz="1200" b="1"/>
            </a:pPr>
            <a:endParaRPr lang="en-US"/>
          </a:p>
        </c:txPr>
        <c:crossAx val="34584448"/>
        <c:crosses val="autoZero"/>
        <c:crossBetween val="midCat"/>
        <c:majorUnit val="3.4720000000000011E-3"/>
      </c:valAx>
    </c:plotArea>
    <c:legend>
      <c:legendPos val="r"/>
      <c:overlay val="0"/>
    </c:legend>
    <c:plotVisOnly val="1"/>
    <c:dispBlanksAs val="zero"/>
    <c:showDLblsOverMax val="0"/>
  </c:chart>
  <c:spPr>
    <a:ln>
      <a:prstDash val="sysDash"/>
    </a:ln>
  </c:spPr>
  <c:txPr>
    <a:bodyPr/>
    <a:lstStyle/>
    <a:p>
      <a:pPr>
        <a:defRPr sz="12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592507788490175"/>
          <c:y val="0.10237531080620181"/>
          <c:w val="0.5032121287783603"/>
          <c:h val="0.81056653481713259"/>
        </c:manualLayout>
      </c:layout>
      <c:doughnutChart>
        <c:varyColors val="1"/>
        <c:ser>
          <c:idx val="0"/>
          <c:order val="0"/>
          <c:tx>
            <c:strRef>
              <c:f>Sheet1!$B$1</c:f>
              <c:strCache>
                <c:ptCount val="1"/>
                <c:pt idx="0">
                  <c:v>16-34s</c:v>
                </c:pt>
              </c:strCache>
            </c:strRef>
          </c:tx>
          <c:dPt>
            <c:idx val="0"/>
            <c:bubble3D val="0"/>
            <c:spPr>
              <a:solidFill>
                <a:srgbClr val="0069B4">
                  <a:lumMod val="40000"/>
                  <a:lumOff val="60000"/>
                </a:srgbClr>
              </a:solidFill>
            </c:spPr>
            <c:extLst>
              <c:ext xmlns:c16="http://schemas.microsoft.com/office/drawing/2014/chart" uri="{C3380CC4-5D6E-409C-BE32-E72D297353CC}">
                <c16:uniqueId val="{00000001-AAFF-45A3-A865-F04D69EBD962}"/>
              </c:ext>
            </c:extLst>
          </c:dPt>
          <c:dPt>
            <c:idx val="1"/>
            <c:bubble3D val="0"/>
            <c:spPr>
              <a:solidFill>
                <a:srgbClr val="0069B4"/>
              </a:solidFill>
            </c:spPr>
            <c:extLst>
              <c:ext xmlns:c16="http://schemas.microsoft.com/office/drawing/2014/chart" uri="{C3380CC4-5D6E-409C-BE32-E72D297353CC}">
                <c16:uniqueId val="{00000003-AAFF-45A3-A865-F04D69EBD962}"/>
              </c:ext>
            </c:extLst>
          </c:dPt>
          <c:dPt>
            <c:idx val="2"/>
            <c:bubble3D val="0"/>
            <c:spPr>
              <a:solidFill>
                <a:srgbClr val="372D87"/>
              </a:solidFill>
            </c:spPr>
            <c:extLst>
              <c:ext xmlns:c16="http://schemas.microsoft.com/office/drawing/2014/chart" uri="{C3380CC4-5D6E-409C-BE32-E72D297353CC}">
                <c16:uniqueId val="{00000005-AAFF-45A3-A865-F04D69EBD962}"/>
              </c:ext>
            </c:extLst>
          </c:dPt>
          <c:dPt>
            <c:idx val="3"/>
            <c:bubble3D val="0"/>
            <c:spPr>
              <a:solidFill>
                <a:srgbClr val="009B3C"/>
              </a:solidFill>
            </c:spPr>
            <c:extLst>
              <c:ext xmlns:c16="http://schemas.microsoft.com/office/drawing/2014/chart" uri="{C3380CC4-5D6E-409C-BE32-E72D297353CC}">
                <c16:uniqueId val="{00000007-AAFF-45A3-A865-F04D69EBD962}"/>
              </c:ext>
            </c:extLst>
          </c:dPt>
          <c:dPt>
            <c:idx val="4"/>
            <c:bubble3D val="0"/>
            <c:spPr>
              <a:solidFill>
                <a:srgbClr val="C00000"/>
              </a:solidFill>
              <a:ln>
                <a:noFill/>
              </a:ln>
            </c:spPr>
            <c:extLst>
              <c:ext xmlns:c16="http://schemas.microsoft.com/office/drawing/2014/chart" uri="{C3380CC4-5D6E-409C-BE32-E72D297353CC}">
                <c16:uniqueId val="{00000009-AAFF-45A3-A865-F04D69EBD962}"/>
              </c:ext>
            </c:extLst>
          </c:dPt>
          <c:dPt>
            <c:idx val="5"/>
            <c:bubble3D val="0"/>
            <c:spPr>
              <a:solidFill>
                <a:srgbClr val="E10514">
                  <a:lumMod val="60000"/>
                  <a:lumOff val="40000"/>
                </a:srgbClr>
              </a:solidFill>
            </c:spPr>
            <c:extLst>
              <c:ext xmlns:c16="http://schemas.microsoft.com/office/drawing/2014/chart" uri="{C3380CC4-5D6E-409C-BE32-E72D297353CC}">
                <c16:uniqueId val="{00000000-DA6B-47CB-B25D-940A3E552215}"/>
              </c:ext>
            </c:extLst>
          </c:dPt>
          <c:dPt>
            <c:idx val="6"/>
            <c:bubble3D val="0"/>
            <c:spPr>
              <a:solidFill>
                <a:srgbClr val="C00000"/>
              </a:solidFill>
            </c:spPr>
            <c:extLst>
              <c:ext xmlns:c16="http://schemas.microsoft.com/office/drawing/2014/chart" uri="{C3380CC4-5D6E-409C-BE32-E72D297353CC}">
                <c16:uniqueId val="{0000000D-AAFF-45A3-A865-F04D69EBD962}"/>
              </c:ext>
            </c:extLst>
          </c:dPt>
          <c:dPt>
            <c:idx val="7"/>
            <c:bubble3D val="0"/>
            <c:spPr>
              <a:solidFill>
                <a:schemeClr val="accent2">
                  <a:lumMod val="60000"/>
                  <a:lumOff val="40000"/>
                </a:schemeClr>
              </a:solidFill>
            </c:spPr>
            <c:extLst>
              <c:ext xmlns:c16="http://schemas.microsoft.com/office/drawing/2014/chart" uri="{C3380CC4-5D6E-409C-BE32-E72D297353CC}">
                <c16:uniqueId val="{0000000F-AAFF-45A3-A865-F04D69EBD962}"/>
              </c:ext>
            </c:extLst>
          </c:dPt>
          <c:dPt>
            <c:idx val="8"/>
            <c:bubble3D val="0"/>
            <c:spPr>
              <a:solidFill>
                <a:srgbClr val="EB7305"/>
              </a:solidFill>
            </c:spPr>
            <c:extLst>
              <c:ext xmlns:c16="http://schemas.microsoft.com/office/drawing/2014/chart" uri="{C3380CC4-5D6E-409C-BE32-E72D297353CC}">
                <c16:uniqueId val="{00000011-AAFF-45A3-A865-F04D69EBD962}"/>
              </c:ext>
            </c:extLst>
          </c:dPt>
          <c:dPt>
            <c:idx val="9"/>
            <c:bubble3D val="0"/>
            <c:spPr>
              <a:solidFill>
                <a:schemeClr val="tx2"/>
              </a:solidFill>
            </c:spPr>
            <c:extLst>
              <c:ext xmlns:c16="http://schemas.microsoft.com/office/drawing/2014/chart" uri="{C3380CC4-5D6E-409C-BE32-E72D297353CC}">
                <c16:uniqueId val="{00000013-AAFF-45A3-A865-F04D69EBD962}"/>
              </c:ext>
            </c:extLst>
          </c:dPt>
          <c:dLbls>
            <c:dLbl>
              <c:idx val="0"/>
              <c:layout>
                <c:manualLayout>
                  <c:x val="4.3391186350339979E-3"/>
                  <c:y val="4.5715396459576098E-3"/>
                </c:manualLayout>
              </c:layout>
              <c:numFmt formatCode="0.0%" sourceLinked="0"/>
              <c:spPr/>
              <c:txPr>
                <a:bodyPr/>
                <a:lstStyle/>
                <a:p>
                  <a:pPr>
                    <a:defRPr sz="1000">
                      <a:solidFill>
                        <a:schemeClr val="tx1"/>
                      </a:solidFill>
                      <a:latin typeface="+mn-lt"/>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AFF-45A3-A865-F04D69EBD962}"/>
                </c:ext>
              </c:extLst>
            </c:dLbl>
            <c:dLbl>
              <c:idx val="1"/>
              <c:layout>
                <c:manualLayout>
                  <c:x val="1.115643206005012E-3"/>
                  <c:y val="-1.9290457450935154E-3"/>
                </c:manualLayout>
              </c:layout>
              <c:numFmt formatCode="0.0%" sourceLinked="0"/>
              <c:spPr/>
              <c:txPr>
                <a:bodyPr/>
                <a:lstStyle/>
                <a:p>
                  <a:pPr>
                    <a:defRPr sz="1000">
                      <a:solidFill>
                        <a:schemeClr val="bg1"/>
                      </a:solidFill>
                      <a:latin typeface="+mn-lt"/>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5.6104803950989594E-2"/>
                      <c:h val="4.2286741725108275E-2"/>
                    </c:manualLayout>
                  </c15:layout>
                </c:ext>
                <c:ext xmlns:c16="http://schemas.microsoft.com/office/drawing/2014/chart" uri="{C3380CC4-5D6E-409C-BE32-E72D297353CC}">
                  <c16:uniqueId val="{00000003-AAFF-45A3-A865-F04D69EBD962}"/>
                </c:ext>
              </c:extLst>
            </c:dLbl>
            <c:dLbl>
              <c:idx val="3"/>
              <c:layout>
                <c:manualLayout>
                  <c:x val="4.1944813471995267E-2"/>
                  <c:y val="3.8858086990639959E-2"/>
                </c:manualLayout>
              </c:layout>
              <c:numFmt formatCode="0.0%" sourceLinked="0"/>
              <c:spPr>
                <a:noFill/>
                <a:ln>
                  <a:noFill/>
                </a:ln>
                <a:effectLst/>
              </c:spPr>
              <c:txPr>
                <a:bodyPr wrap="square" lIns="38100" tIns="19050" rIns="38100" bIns="19050" anchor="ctr">
                  <a:spAutoFit/>
                </a:bodyPr>
                <a:lstStyle/>
                <a:p>
                  <a:pPr>
                    <a:defRPr sz="1000">
                      <a:solidFill>
                        <a:schemeClr val="tx1"/>
                      </a:solidFill>
                      <a:latin typeface="+mn-lt"/>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AFF-45A3-A865-F04D69EBD962}"/>
                </c:ext>
              </c:extLst>
            </c:dLbl>
            <c:dLbl>
              <c:idx val="4"/>
              <c:layout>
                <c:manualLayout>
                  <c:x val="2.8927457566893322E-3"/>
                  <c:y val="-4.5715396459577355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AFF-45A3-A865-F04D69EBD962}"/>
                </c:ext>
              </c:extLst>
            </c:dLbl>
            <c:dLbl>
              <c:idx val="5"/>
              <c:layout>
                <c:manualLayout>
                  <c:x val="-2.1695593175170044E-2"/>
                  <c:y val="-7.7716173981280001E-2"/>
                </c:manualLayout>
              </c:layout>
              <c:numFmt formatCode="0.0%" sourceLinked="0"/>
              <c:spPr>
                <a:noFill/>
                <a:ln>
                  <a:noFill/>
                </a:ln>
                <a:effectLst/>
              </c:spPr>
              <c:txPr>
                <a:bodyPr/>
                <a:lstStyle/>
                <a:p>
                  <a:pPr>
                    <a:defRPr sz="1000">
                      <a:solidFill>
                        <a:schemeClr val="tx1"/>
                      </a:solidFill>
                      <a:latin typeface="+mn-lt"/>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A6B-47CB-B25D-940A3E552215}"/>
                </c:ext>
              </c:extLst>
            </c:dLbl>
            <c:dLbl>
              <c:idx val="7"/>
              <c:numFmt formatCode="0.0%" sourceLinked="0"/>
              <c:spPr>
                <a:noFill/>
                <a:ln>
                  <a:noFill/>
                </a:ln>
                <a:effectLst/>
              </c:spPr>
              <c:txPr>
                <a:bodyPr/>
                <a:lstStyle/>
                <a:p>
                  <a:pPr>
                    <a:defRPr sz="1000">
                      <a:solidFill>
                        <a:schemeClr val="bg2"/>
                      </a:solidFill>
                      <a:latin typeface="+mn-lt"/>
                    </a:defRPr>
                  </a:pPr>
                  <a:endParaRPr lang="en-US"/>
                </a:p>
              </c:txPr>
              <c:showLegendKey val="0"/>
              <c:showVal val="0"/>
              <c:showCatName val="0"/>
              <c:showSerName val="0"/>
              <c:showPercent val="1"/>
              <c:showBubbleSize val="0"/>
              <c:extLst>
                <c:ext xmlns:c16="http://schemas.microsoft.com/office/drawing/2014/chart" uri="{C3380CC4-5D6E-409C-BE32-E72D297353CC}">
                  <c16:uniqueId val="{0000000F-AAFF-45A3-A865-F04D69EBD962}"/>
                </c:ext>
              </c:extLst>
            </c:dLbl>
            <c:dLbl>
              <c:idx val="9"/>
              <c:layout>
                <c:manualLayout>
                  <c:x val="-1.7728317646261638E-2"/>
                  <c:y val="6.600583321259541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3-AAFF-45A3-A865-F04D69EBD962}"/>
                </c:ext>
              </c:extLst>
            </c:dLbl>
            <c:numFmt formatCode="0.0%" sourceLinked="0"/>
            <c:spPr>
              <a:noFill/>
              <a:ln>
                <a:noFill/>
              </a:ln>
              <a:effectLst/>
            </c:spPr>
            <c:txPr>
              <a:bodyPr/>
              <a:lstStyle/>
              <a:p>
                <a:pPr>
                  <a:defRPr sz="1000">
                    <a:solidFill>
                      <a:schemeClr val="bg1"/>
                    </a:solidFill>
                    <a:latin typeface="+mn-lt"/>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TikTok*</c:v>
                </c:pt>
                <c:pt idx="1">
                  <c:v>YouTube*</c:v>
                </c:pt>
                <c:pt idx="2">
                  <c:v>Other online video</c:v>
                </c:pt>
                <c:pt idx="3">
                  <c:v>Cinema</c:v>
                </c:pt>
                <c:pt idx="4">
                  <c:v>Broadcaster TV</c:v>
                </c:pt>
              </c:strCache>
            </c:strRef>
          </c:cat>
          <c:val>
            <c:numRef>
              <c:f>Sheet1!$B$2:$B$6</c:f>
              <c:numCache>
                <c:formatCode>0.00</c:formatCode>
                <c:ptCount val="5"/>
                <c:pt idx="0" formatCode="0.0">
                  <c:v>1.1474784000000002</c:v>
                </c:pt>
                <c:pt idx="1">
                  <c:v>2.6948954865671642</c:v>
                </c:pt>
                <c:pt idx="2">
                  <c:v>0.53200000000000003</c:v>
                </c:pt>
                <c:pt idx="3" formatCode="0.0">
                  <c:v>0.15898410746548847</c:v>
                </c:pt>
                <c:pt idx="4" formatCode="0.0">
                  <c:v>5.27</c:v>
                </c:pt>
              </c:numCache>
            </c:numRef>
          </c:val>
          <c:extLst>
            <c:ext xmlns:c16="http://schemas.microsoft.com/office/drawing/2014/chart" uri="{C3380CC4-5D6E-409C-BE32-E72D297353CC}">
              <c16:uniqueId val="{00000014-AAFF-45A3-A865-F04D69EBD962}"/>
            </c:ext>
          </c:extLst>
        </c:ser>
        <c:ser>
          <c:idx val="1"/>
          <c:order val="1"/>
          <c:tx>
            <c:strRef>
              <c:f>Sheet1!$C$1</c:f>
              <c:strCache>
                <c:ptCount val="1"/>
                <c:pt idx="0">
                  <c:v>Column1</c:v>
                </c:pt>
              </c:strCache>
            </c:strRef>
          </c:tx>
          <c:dPt>
            <c:idx val="0"/>
            <c:bubble3D val="0"/>
            <c:spPr>
              <a:solidFill>
                <a:schemeClr val="accent4">
                  <a:lumMod val="20000"/>
                  <a:lumOff val="80000"/>
                </a:schemeClr>
              </a:solidFill>
            </c:spPr>
            <c:extLst>
              <c:ext xmlns:c16="http://schemas.microsoft.com/office/drawing/2014/chart" uri="{C3380CC4-5D6E-409C-BE32-E72D297353CC}">
                <c16:uniqueId val="{00000016-AAFF-45A3-A865-F04D69EBD962}"/>
              </c:ext>
            </c:extLst>
          </c:dPt>
          <c:dLbls>
            <c:spPr>
              <a:noFill/>
              <a:ln>
                <a:noFill/>
              </a:ln>
              <a:effectLst/>
            </c:spPr>
            <c:txPr>
              <a:bodyPr/>
              <a:lstStyle/>
              <a:p>
                <a:pPr>
                  <a:defRPr sz="1050">
                    <a:solidFill>
                      <a:schemeClr val="bg1"/>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TikTok*</c:v>
                </c:pt>
                <c:pt idx="1">
                  <c:v>YouTube*</c:v>
                </c:pt>
                <c:pt idx="2">
                  <c:v>Other online video</c:v>
                </c:pt>
                <c:pt idx="3">
                  <c:v>Cinema</c:v>
                </c:pt>
                <c:pt idx="4">
                  <c:v>Broadcaster TV</c:v>
                </c:pt>
              </c:strCache>
            </c:strRef>
          </c:cat>
          <c:val>
            <c:numRef>
              <c:f>Sheet1!$C$2:$C$6</c:f>
              <c:numCache>
                <c:formatCode>General</c:formatCode>
                <c:ptCount val="5"/>
              </c:numCache>
            </c:numRef>
          </c:val>
          <c:extLst>
            <c:ext xmlns:c16="http://schemas.microsoft.com/office/drawing/2014/chart" uri="{C3380CC4-5D6E-409C-BE32-E72D297353CC}">
              <c16:uniqueId val="{00000017-AAFF-45A3-A865-F04D69EBD962}"/>
            </c:ext>
          </c:extLst>
        </c:ser>
        <c:ser>
          <c:idx val="2"/>
          <c:order val="2"/>
          <c:tx>
            <c:strRef>
              <c:f>Sheet1!$D$1</c:f>
              <c:strCache>
                <c:ptCount val="1"/>
                <c:pt idx="0">
                  <c:v>All Inds2</c:v>
                </c:pt>
              </c:strCache>
            </c:strRef>
          </c:tx>
          <c:dPt>
            <c:idx val="0"/>
            <c:bubble3D val="0"/>
            <c:spPr>
              <a:solidFill>
                <a:srgbClr val="0069B4">
                  <a:lumMod val="40000"/>
                  <a:lumOff val="60000"/>
                </a:srgbClr>
              </a:solidFill>
            </c:spPr>
            <c:extLst>
              <c:ext xmlns:c16="http://schemas.microsoft.com/office/drawing/2014/chart" uri="{C3380CC4-5D6E-409C-BE32-E72D297353CC}">
                <c16:uniqueId val="{00000019-AAFF-45A3-A865-F04D69EBD962}"/>
              </c:ext>
            </c:extLst>
          </c:dPt>
          <c:dPt>
            <c:idx val="1"/>
            <c:bubble3D val="0"/>
            <c:spPr>
              <a:solidFill>
                <a:srgbClr val="0069B4"/>
              </a:solidFill>
            </c:spPr>
            <c:extLst>
              <c:ext xmlns:c16="http://schemas.microsoft.com/office/drawing/2014/chart" uri="{C3380CC4-5D6E-409C-BE32-E72D297353CC}">
                <c16:uniqueId val="{0000001B-AAFF-45A3-A865-F04D69EBD962}"/>
              </c:ext>
            </c:extLst>
          </c:dPt>
          <c:dPt>
            <c:idx val="2"/>
            <c:bubble3D val="0"/>
            <c:spPr>
              <a:solidFill>
                <a:srgbClr val="372D87"/>
              </a:solidFill>
            </c:spPr>
            <c:extLst>
              <c:ext xmlns:c16="http://schemas.microsoft.com/office/drawing/2014/chart" uri="{C3380CC4-5D6E-409C-BE32-E72D297353CC}">
                <c16:uniqueId val="{0000001D-AAFF-45A3-A865-F04D69EBD962}"/>
              </c:ext>
            </c:extLst>
          </c:dPt>
          <c:dPt>
            <c:idx val="3"/>
            <c:bubble3D val="0"/>
            <c:spPr>
              <a:solidFill>
                <a:srgbClr val="009B3C"/>
              </a:solidFill>
            </c:spPr>
            <c:extLst>
              <c:ext xmlns:c16="http://schemas.microsoft.com/office/drawing/2014/chart" uri="{C3380CC4-5D6E-409C-BE32-E72D297353CC}">
                <c16:uniqueId val="{0000001F-AAFF-45A3-A865-F04D69EBD962}"/>
              </c:ext>
            </c:extLst>
          </c:dPt>
          <c:dPt>
            <c:idx val="4"/>
            <c:bubble3D val="0"/>
            <c:spPr>
              <a:solidFill>
                <a:srgbClr val="C00000"/>
              </a:solidFill>
            </c:spPr>
            <c:extLst>
              <c:ext xmlns:c16="http://schemas.microsoft.com/office/drawing/2014/chart" uri="{C3380CC4-5D6E-409C-BE32-E72D297353CC}">
                <c16:uniqueId val="{00000021-AAFF-45A3-A865-F04D69EBD962}"/>
              </c:ext>
            </c:extLst>
          </c:dPt>
          <c:dPt>
            <c:idx val="5"/>
            <c:bubble3D val="0"/>
            <c:spPr>
              <a:solidFill>
                <a:srgbClr val="E10514">
                  <a:lumMod val="60000"/>
                  <a:lumOff val="40000"/>
                </a:srgbClr>
              </a:solidFill>
            </c:spPr>
            <c:extLst>
              <c:ext xmlns:c16="http://schemas.microsoft.com/office/drawing/2014/chart" uri="{C3380CC4-5D6E-409C-BE32-E72D297353CC}">
                <c16:uniqueId val="{00000001-DA6B-47CB-B25D-940A3E552215}"/>
              </c:ext>
            </c:extLst>
          </c:dPt>
          <c:dPt>
            <c:idx val="6"/>
            <c:bubble3D val="0"/>
            <c:spPr>
              <a:solidFill>
                <a:srgbClr val="C00000"/>
              </a:solidFill>
            </c:spPr>
            <c:extLst>
              <c:ext xmlns:c16="http://schemas.microsoft.com/office/drawing/2014/chart" uri="{C3380CC4-5D6E-409C-BE32-E72D297353CC}">
                <c16:uniqueId val="{00000025-AAFF-45A3-A865-F04D69EBD962}"/>
              </c:ext>
            </c:extLst>
          </c:dPt>
          <c:dPt>
            <c:idx val="7"/>
            <c:bubble3D val="0"/>
            <c:spPr>
              <a:solidFill>
                <a:schemeClr val="accent2">
                  <a:lumMod val="60000"/>
                  <a:lumOff val="40000"/>
                </a:schemeClr>
              </a:solidFill>
            </c:spPr>
            <c:extLst>
              <c:ext xmlns:c16="http://schemas.microsoft.com/office/drawing/2014/chart" uri="{C3380CC4-5D6E-409C-BE32-E72D297353CC}">
                <c16:uniqueId val="{00000027-AAFF-45A3-A865-F04D69EBD962}"/>
              </c:ext>
            </c:extLst>
          </c:dPt>
          <c:dPt>
            <c:idx val="8"/>
            <c:bubble3D val="0"/>
            <c:spPr>
              <a:solidFill>
                <a:schemeClr val="accent2"/>
              </a:solidFill>
            </c:spPr>
            <c:extLst>
              <c:ext xmlns:c16="http://schemas.microsoft.com/office/drawing/2014/chart" uri="{C3380CC4-5D6E-409C-BE32-E72D297353CC}">
                <c16:uniqueId val="{00000029-AAFF-45A3-A865-F04D69EBD962}"/>
              </c:ext>
            </c:extLst>
          </c:dPt>
          <c:dPt>
            <c:idx val="9"/>
            <c:bubble3D val="0"/>
            <c:spPr>
              <a:solidFill>
                <a:schemeClr val="tx2"/>
              </a:solidFill>
            </c:spPr>
            <c:extLst>
              <c:ext xmlns:c16="http://schemas.microsoft.com/office/drawing/2014/chart" uri="{C3380CC4-5D6E-409C-BE32-E72D297353CC}">
                <c16:uniqueId val="{0000002B-AAFF-45A3-A865-F04D69EBD962}"/>
              </c:ext>
            </c:extLst>
          </c:dPt>
          <c:dLbls>
            <c:dLbl>
              <c:idx val="0"/>
              <c:layout>
                <c:manualLayout>
                  <c:x val="4.339118635033945E-3"/>
                  <c:y val="-4.5715396459576523E-3"/>
                </c:manualLayout>
              </c:layout>
              <c:numFmt formatCode="0.0%" sourceLinked="0"/>
              <c:spPr>
                <a:noFill/>
              </c:spPr>
              <c:txPr>
                <a:bodyPr/>
                <a:lstStyle/>
                <a:p>
                  <a:pPr>
                    <a:defRPr sz="1000">
                      <a:solidFill>
                        <a:schemeClr val="tx1"/>
                      </a:solidFill>
                      <a:latin typeface="+mn-lt"/>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9-AAFF-45A3-A865-F04D69EBD962}"/>
                </c:ext>
              </c:extLst>
            </c:dLbl>
            <c:dLbl>
              <c:idx val="1"/>
              <c:layout>
                <c:manualLayout>
                  <c:x val="5.7854915133786645E-3"/>
                  <c:y val="0"/>
                </c:manualLayout>
              </c:layout>
              <c:numFmt formatCode="0.0%" sourceLinked="0"/>
              <c:spPr>
                <a:noFill/>
              </c:spPr>
              <c:txPr>
                <a:bodyPr/>
                <a:lstStyle/>
                <a:p>
                  <a:pPr>
                    <a:defRPr sz="1000">
                      <a:solidFill>
                        <a:schemeClr val="bg1"/>
                      </a:solidFill>
                      <a:latin typeface="+mn-lt"/>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B-AAFF-45A3-A865-F04D69EBD962}"/>
                </c:ext>
              </c:extLst>
            </c:dLbl>
            <c:dLbl>
              <c:idx val="3"/>
              <c:layout>
                <c:manualLayout>
                  <c:x val="6.7979525282199207E-2"/>
                  <c:y val="-4.5715396459576521E-2"/>
                </c:manualLayout>
              </c:layout>
              <c:numFmt formatCode="0.0%" sourceLinked="0"/>
              <c:spPr>
                <a:noFill/>
                <a:ln>
                  <a:noFill/>
                </a:ln>
                <a:effectLst/>
              </c:spPr>
              <c:txPr>
                <a:bodyPr wrap="square" lIns="38100" tIns="19050" rIns="38100" bIns="19050" anchor="ctr">
                  <a:spAutoFit/>
                </a:bodyPr>
                <a:lstStyle/>
                <a:p>
                  <a:pPr>
                    <a:defRPr sz="1000">
                      <a:solidFill>
                        <a:schemeClr val="tx1"/>
                      </a:solidFill>
                      <a:latin typeface="+mn-lt"/>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F-AAFF-45A3-A865-F04D69EBD962}"/>
                </c:ext>
              </c:extLst>
            </c:dLbl>
            <c:dLbl>
              <c:idx val="4"/>
              <c:layout>
                <c:manualLayout>
                  <c:x val="-9.2567864214058632E-2"/>
                  <c:y val="-0.16457542725447555"/>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21-AAFF-45A3-A865-F04D69EBD962}"/>
                </c:ext>
              </c:extLst>
            </c:dLbl>
            <c:dLbl>
              <c:idx val="5"/>
              <c:layout>
                <c:manualLayout>
                  <c:x val="5.7854915133786641E-2"/>
                  <c:y val="-1.8286158583830609E-2"/>
                </c:manualLayout>
              </c:layout>
              <c:numFmt formatCode="0.0%" sourceLinked="0"/>
              <c:spPr>
                <a:noFill/>
                <a:ln>
                  <a:noFill/>
                </a:ln>
                <a:effectLst/>
              </c:spPr>
              <c:txPr>
                <a:bodyPr/>
                <a:lstStyle/>
                <a:p>
                  <a:pPr>
                    <a:defRPr sz="1000">
                      <a:solidFill>
                        <a:schemeClr val="tx1"/>
                      </a:solidFill>
                      <a:latin typeface="+mn-lt"/>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A6B-47CB-B25D-940A3E552215}"/>
                </c:ext>
              </c:extLst>
            </c:dLbl>
            <c:dLbl>
              <c:idx val="7"/>
              <c:numFmt formatCode="0.0%" sourceLinked="0"/>
              <c:spPr>
                <a:noFill/>
                <a:ln>
                  <a:noFill/>
                </a:ln>
                <a:effectLst/>
              </c:spPr>
              <c:txPr>
                <a:bodyPr/>
                <a:lstStyle/>
                <a:p>
                  <a:pPr>
                    <a:defRPr sz="1000">
                      <a:solidFill>
                        <a:schemeClr val="bg2"/>
                      </a:solidFill>
                      <a:latin typeface="+mn-lt"/>
                    </a:defRPr>
                  </a:pPr>
                  <a:endParaRPr lang="en-US"/>
                </a:p>
              </c:txPr>
              <c:showLegendKey val="0"/>
              <c:showVal val="0"/>
              <c:showCatName val="0"/>
              <c:showSerName val="0"/>
              <c:showPercent val="1"/>
              <c:showBubbleSize val="0"/>
              <c:extLst>
                <c:ext xmlns:c16="http://schemas.microsoft.com/office/drawing/2014/chart" uri="{C3380CC4-5D6E-409C-BE32-E72D297353CC}">
                  <c16:uniqueId val="{00000027-AAFF-45A3-A865-F04D69EBD962}"/>
                </c:ext>
              </c:extLst>
            </c:dLbl>
            <c:numFmt formatCode="0.0%" sourceLinked="0"/>
            <c:spPr>
              <a:noFill/>
              <a:ln>
                <a:noFill/>
              </a:ln>
              <a:effectLst/>
            </c:spPr>
            <c:txPr>
              <a:bodyPr/>
              <a:lstStyle/>
              <a:p>
                <a:pPr>
                  <a:defRPr sz="1000">
                    <a:solidFill>
                      <a:schemeClr val="bg1"/>
                    </a:solidFill>
                    <a:latin typeface="+mn-lt"/>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TikTok*</c:v>
                </c:pt>
                <c:pt idx="1">
                  <c:v>YouTube*</c:v>
                </c:pt>
                <c:pt idx="2">
                  <c:v>Other online video</c:v>
                </c:pt>
                <c:pt idx="3">
                  <c:v>Cinema</c:v>
                </c:pt>
                <c:pt idx="4">
                  <c:v>Broadcaster TV</c:v>
                </c:pt>
              </c:strCache>
            </c:strRef>
          </c:cat>
          <c:val>
            <c:numRef>
              <c:f>Sheet1!$D$2:$D$6</c:f>
              <c:numCache>
                <c:formatCode>0.00</c:formatCode>
                <c:ptCount val="5"/>
                <c:pt idx="0" formatCode="0.0">
                  <c:v>0.53124000000000005</c:v>
                </c:pt>
                <c:pt idx="1">
                  <c:v>1.9387737313432838</c:v>
                </c:pt>
                <c:pt idx="2">
                  <c:v>0.25600000000000001</c:v>
                </c:pt>
                <c:pt idx="3" formatCode="0.0">
                  <c:v>0.08</c:v>
                </c:pt>
                <c:pt idx="4" formatCode="0.0">
                  <c:v>14.200000000000001</c:v>
                </c:pt>
              </c:numCache>
            </c:numRef>
          </c:val>
          <c:extLst>
            <c:ext xmlns:c16="http://schemas.microsoft.com/office/drawing/2014/chart" uri="{C3380CC4-5D6E-409C-BE32-E72D297353CC}">
              <c16:uniqueId val="{0000002C-AAFF-45A3-A865-F04D69EBD962}"/>
            </c:ext>
          </c:extLst>
        </c:ser>
        <c:dLbls>
          <c:showLegendKey val="0"/>
          <c:showVal val="0"/>
          <c:showCatName val="0"/>
          <c:showSerName val="0"/>
          <c:showPercent val="0"/>
          <c:showBubbleSize val="0"/>
          <c:showLeaderLines val="1"/>
        </c:dLbls>
        <c:firstSliceAng val="0"/>
        <c:holeSize val="47"/>
      </c:doughnutChart>
    </c:plotArea>
    <c:legend>
      <c:legendPos val="r"/>
      <c:layout>
        <c:manualLayout>
          <c:xMode val="edge"/>
          <c:yMode val="edge"/>
          <c:x val="0.66552069138901337"/>
          <c:y val="0.31148455350546195"/>
          <c:w val="0.29307272806994067"/>
          <c:h val="0.55947996036799097"/>
        </c:manualLayout>
      </c:layout>
      <c:overlay val="0"/>
      <c:txPr>
        <a:bodyPr/>
        <a:lstStyle/>
        <a:p>
          <a:pPr>
            <a:defRPr sz="12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Sheet1!$A$7</c:f>
              <c:strCache>
                <c:ptCount val="1"/>
                <c:pt idx="0">
                  <c:v>Total-identified viewing</c:v>
                </c:pt>
              </c:strCache>
            </c:strRef>
          </c:tx>
          <c:spPr>
            <a:solidFill>
              <a:srgbClr val="C00000"/>
            </a:solidFill>
            <a:ln>
              <a:noFill/>
            </a:ln>
            <a:effectLst/>
          </c:spPr>
          <c:invertIfNegative val="0"/>
          <c:cat>
            <c:strRef>
              <c:f>Sheet1!$B$1:$L$1</c:f>
              <c:strCache>
                <c:ptCount val="11"/>
                <c:pt idx="0">
                  <c:v>1.0m Non-viewers</c:v>
                </c:pt>
                <c:pt idx="1">
                  <c:v>Lightest 10%</c:v>
                </c:pt>
                <c:pt idx="2">
                  <c:v> </c:v>
                </c:pt>
                <c:pt idx="3">
                  <c:v>  </c:v>
                </c:pt>
                <c:pt idx="4">
                  <c:v>   </c:v>
                </c:pt>
                <c:pt idx="5">
                  <c:v>    </c:v>
                </c:pt>
                <c:pt idx="6">
                  <c:v>     </c:v>
                </c:pt>
                <c:pt idx="7">
                  <c:v>      </c:v>
                </c:pt>
                <c:pt idx="8">
                  <c:v>       </c:v>
                </c:pt>
                <c:pt idx="9">
                  <c:v>         </c:v>
                </c:pt>
                <c:pt idx="10">
                  <c:v>Heaviest 10%</c:v>
                </c:pt>
              </c:strCache>
            </c:strRef>
          </c:cat>
          <c:val>
            <c:numRef>
              <c:f>Sheet1!$B$7:$L$7</c:f>
              <c:numCache>
                <c:formatCode>h:mm</c:formatCode>
                <c:ptCount val="11"/>
                <c:pt idx="0">
                  <c:v>0</c:v>
                </c:pt>
                <c:pt idx="1">
                  <c:v>1.065972222222223E-2</c:v>
                </c:pt>
                <c:pt idx="2">
                  <c:v>3.4872685185185215E-2</c:v>
                </c:pt>
                <c:pt idx="3">
                  <c:v>5.8541666666666659E-2</c:v>
                </c:pt>
                <c:pt idx="4">
                  <c:v>7.9282407407407385E-2</c:v>
                </c:pt>
                <c:pt idx="5">
                  <c:v>0.1024768518518519</c:v>
                </c:pt>
                <c:pt idx="6">
                  <c:v>0.12599537037037034</c:v>
                </c:pt>
                <c:pt idx="7">
                  <c:v>0.15702546296296299</c:v>
                </c:pt>
                <c:pt idx="8">
                  <c:v>0.19678240740740699</c:v>
                </c:pt>
                <c:pt idx="9">
                  <c:v>0.25763888888888886</c:v>
                </c:pt>
                <c:pt idx="10">
                  <c:v>0.42340277777777741</c:v>
                </c:pt>
              </c:numCache>
            </c:numRef>
          </c:val>
          <c:extLst>
            <c:ext xmlns:c16="http://schemas.microsoft.com/office/drawing/2014/chart" uri="{C3380CC4-5D6E-409C-BE32-E72D297353CC}">
              <c16:uniqueId val="{00000000-B9C4-4F7F-9B68-5CCB40AE778B}"/>
            </c:ext>
          </c:extLst>
        </c:ser>
        <c:dLbls>
          <c:showLegendKey val="0"/>
          <c:showVal val="0"/>
          <c:showCatName val="0"/>
          <c:showSerName val="0"/>
          <c:showPercent val="0"/>
          <c:showBubbleSize val="0"/>
        </c:dLbls>
        <c:gapWidth val="14"/>
        <c:overlap val="100"/>
        <c:axId val="1164475776"/>
        <c:axId val="1164475056"/>
      </c:barChart>
      <c:catAx>
        <c:axId val="11644757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164475056"/>
        <c:crosses val="autoZero"/>
        <c:auto val="1"/>
        <c:lblAlgn val="ctr"/>
        <c:lblOffset val="100"/>
        <c:noMultiLvlLbl val="0"/>
      </c:catAx>
      <c:valAx>
        <c:axId val="1164475056"/>
        <c:scaling>
          <c:orientation val="minMax"/>
          <c:max val="0.4583333"/>
        </c:scaling>
        <c:delete val="0"/>
        <c:axPos val="l"/>
        <c:numFmt formatCode="h:mm"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164475776"/>
        <c:crosses val="autoZero"/>
        <c:crossBetween val="between"/>
        <c:majorUnit val="4.166666700000001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latin typeface="+mn-lt"/>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Sheet1!$B$1</c:f>
              <c:strCache>
                <c:ptCount val="1"/>
                <c:pt idx="0">
                  <c:v>Non-viewers</c:v>
                </c:pt>
              </c:strCache>
            </c:strRef>
          </c:tx>
          <c:spPr>
            <a:solidFill>
              <a:schemeClr val="accent6">
                <a:tint val="42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Sheet1!$B$2:$B$6</c:f>
              <c:numCache>
                <c:formatCode>h:mm</c:formatCode>
                <c:ptCount val="5"/>
                <c:pt idx="0">
                  <c:v>0</c:v>
                </c:pt>
                <c:pt idx="1">
                  <c:v>0</c:v>
                </c:pt>
                <c:pt idx="2">
                  <c:v>0</c:v>
                </c:pt>
                <c:pt idx="3">
                  <c:v>0</c:v>
                </c:pt>
                <c:pt idx="4">
                  <c:v>0</c:v>
                </c:pt>
              </c:numCache>
            </c:numRef>
          </c:val>
          <c:extLst>
            <c:ext xmlns:c16="http://schemas.microsoft.com/office/drawing/2014/chart" uri="{C3380CC4-5D6E-409C-BE32-E72D297353CC}">
              <c16:uniqueId val="{00000000-F767-4587-A572-0961BD912E48}"/>
            </c:ext>
          </c:extLst>
        </c:ser>
        <c:ser>
          <c:idx val="1"/>
          <c:order val="1"/>
          <c:tx>
            <c:strRef>
              <c:f>Sheet1!$C$1</c:f>
              <c:strCache>
                <c:ptCount val="1"/>
                <c:pt idx="0">
                  <c:v>00-10</c:v>
                </c:pt>
              </c:strCache>
            </c:strRef>
          </c:tx>
          <c:spPr>
            <a:solidFill>
              <a:schemeClr val="accent6">
                <a:tint val="54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Sheet1!$C$2:$C$6</c:f>
              <c:numCache>
                <c:formatCode>h:mm</c:formatCode>
                <c:ptCount val="5"/>
                <c:pt idx="0">
                  <c:v>1.7361111111111112E-4</c:v>
                </c:pt>
                <c:pt idx="1">
                  <c:v>2.0833333333333335E-4</c:v>
                </c:pt>
                <c:pt idx="2">
                  <c:v>4.3981481481481481E-4</c:v>
                </c:pt>
                <c:pt idx="3">
                  <c:v>0</c:v>
                </c:pt>
                <c:pt idx="4">
                  <c:v>2.4305555555555552E-4</c:v>
                </c:pt>
              </c:numCache>
            </c:numRef>
          </c:val>
          <c:extLst>
            <c:ext xmlns:c16="http://schemas.microsoft.com/office/drawing/2014/chart" uri="{C3380CC4-5D6E-409C-BE32-E72D297353CC}">
              <c16:uniqueId val="{00000001-F767-4587-A572-0961BD912E48}"/>
            </c:ext>
          </c:extLst>
        </c:ser>
        <c:ser>
          <c:idx val="2"/>
          <c:order val="2"/>
          <c:tx>
            <c:strRef>
              <c:f>Sheet1!$D$1</c:f>
              <c:strCache>
                <c:ptCount val="1"/>
                <c:pt idx="0">
                  <c:v>10-20</c:v>
                </c:pt>
              </c:strCache>
            </c:strRef>
          </c:tx>
          <c:spPr>
            <a:solidFill>
              <a:schemeClr val="accent6">
                <a:tint val="65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Sheet1!$D$2:$D$6</c:f>
              <c:numCache>
                <c:formatCode>h:mm</c:formatCode>
                <c:ptCount val="5"/>
                <c:pt idx="0">
                  <c:v>1.5740740740740741E-3</c:v>
                </c:pt>
                <c:pt idx="1">
                  <c:v>1.3078703703703705E-3</c:v>
                </c:pt>
                <c:pt idx="2">
                  <c:v>2.6388888888888885E-3</c:v>
                </c:pt>
                <c:pt idx="3">
                  <c:v>2.3148148148148147E-5</c:v>
                </c:pt>
                <c:pt idx="4">
                  <c:v>8.7962962962962962E-4</c:v>
                </c:pt>
              </c:numCache>
            </c:numRef>
          </c:val>
          <c:extLst>
            <c:ext xmlns:c16="http://schemas.microsoft.com/office/drawing/2014/chart" uri="{C3380CC4-5D6E-409C-BE32-E72D297353CC}">
              <c16:uniqueId val="{00000002-F767-4587-A572-0961BD912E48}"/>
            </c:ext>
          </c:extLst>
        </c:ser>
        <c:ser>
          <c:idx val="3"/>
          <c:order val="3"/>
          <c:tx>
            <c:strRef>
              <c:f>Sheet1!$E$1</c:f>
              <c:strCache>
                <c:ptCount val="1"/>
                <c:pt idx="0">
                  <c:v>20-30</c:v>
                </c:pt>
              </c:strCache>
            </c:strRef>
          </c:tx>
          <c:spPr>
            <a:solidFill>
              <a:schemeClr val="accent6">
                <a:tint val="77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Sheet1!$E$2:$E$6</c:f>
              <c:numCache>
                <c:formatCode>h:mm</c:formatCode>
                <c:ptCount val="5"/>
                <c:pt idx="0">
                  <c:v>5.2314814814814819E-3</c:v>
                </c:pt>
                <c:pt idx="1">
                  <c:v>2.8703703703703708E-3</c:v>
                </c:pt>
                <c:pt idx="2">
                  <c:v>5.8912037037037032E-3</c:v>
                </c:pt>
                <c:pt idx="3">
                  <c:v>2.3148148148148147E-5</c:v>
                </c:pt>
                <c:pt idx="4">
                  <c:v>2.1874999999999998E-3</c:v>
                </c:pt>
              </c:numCache>
            </c:numRef>
          </c:val>
          <c:extLst>
            <c:ext xmlns:c16="http://schemas.microsoft.com/office/drawing/2014/chart" uri="{C3380CC4-5D6E-409C-BE32-E72D297353CC}">
              <c16:uniqueId val="{00000003-F767-4587-A572-0961BD912E48}"/>
            </c:ext>
          </c:extLst>
        </c:ser>
        <c:ser>
          <c:idx val="4"/>
          <c:order val="4"/>
          <c:tx>
            <c:strRef>
              <c:f>Sheet1!$F$1</c:f>
              <c:strCache>
                <c:ptCount val="1"/>
                <c:pt idx="0">
                  <c:v>30-40</c:v>
                </c:pt>
              </c:strCache>
            </c:strRef>
          </c:tx>
          <c:spPr>
            <a:solidFill>
              <a:schemeClr val="accent6">
                <a:tint val="89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Sheet1!$F$2:$F$6</c:f>
              <c:numCache>
                <c:formatCode>h:mm</c:formatCode>
                <c:ptCount val="5"/>
                <c:pt idx="0">
                  <c:v>1.2407407407407409E-2</c:v>
                </c:pt>
                <c:pt idx="1">
                  <c:v>4.8958333333333328E-3</c:v>
                </c:pt>
                <c:pt idx="2">
                  <c:v>9.9768518518518531E-3</c:v>
                </c:pt>
                <c:pt idx="3">
                  <c:v>3.4722222222222222E-5</c:v>
                </c:pt>
                <c:pt idx="4">
                  <c:v>4.7453703703703703E-3</c:v>
                </c:pt>
              </c:numCache>
            </c:numRef>
          </c:val>
          <c:extLst>
            <c:ext xmlns:c16="http://schemas.microsoft.com/office/drawing/2014/chart" uri="{C3380CC4-5D6E-409C-BE32-E72D297353CC}">
              <c16:uniqueId val="{00000004-F767-4587-A572-0961BD912E48}"/>
            </c:ext>
          </c:extLst>
        </c:ser>
        <c:ser>
          <c:idx val="5"/>
          <c:order val="5"/>
          <c:tx>
            <c:strRef>
              <c:f>Sheet1!$G$1</c:f>
              <c:strCache>
                <c:ptCount val="1"/>
                <c:pt idx="0">
                  <c:v>40-50</c:v>
                </c:pt>
              </c:strCache>
            </c:strRef>
          </c:tx>
          <c:spPr>
            <a:solidFill>
              <a:schemeClr val="accent6"/>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Sheet1!$G$2:$G$6</c:f>
              <c:numCache>
                <c:formatCode>h:mm</c:formatCode>
                <c:ptCount val="5"/>
                <c:pt idx="0">
                  <c:v>2.462962962962963E-2</c:v>
                </c:pt>
                <c:pt idx="1">
                  <c:v>7.5578703703703702E-3</c:v>
                </c:pt>
                <c:pt idx="2">
                  <c:v>1.556712962962963E-2</c:v>
                </c:pt>
                <c:pt idx="3">
                  <c:v>2.3148148148148147E-5</c:v>
                </c:pt>
                <c:pt idx="4">
                  <c:v>9.2592592592592605E-3</c:v>
                </c:pt>
              </c:numCache>
            </c:numRef>
          </c:val>
          <c:extLst>
            <c:ext xmlns:c16="http://schemas.microsoft.com/office/drawing/2014/chart" uri="{C3380CC4-5D6E-409C-BE32-E72D297353CC}">
              <c16:uniqueId val="{00000005-F767-4587-A572-0961BD912E48}"/>
            </c:ext>
          </c:extLst>
        </c:ser>
        <c:ser>
          <c:idx val="6"/>
          <c:order val="6"/>
          <c:tx>
            <c:strRef>
              <c:f>Sheet1!$H$1</c:f>
              <c:strCache>
                <c:ptCount val="1"/>
                <c:pt idx="0">
                  <c:v>50-60</c:v>
                </c:pt>
              </c:strCache>
            </c:strRef>
          </c:tx>
          <c:spPr>
            <a:solidFill>
              <a:schemeClr val="accent6">
                <a:shade val="88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Sheet1!$H$2:$H$6</c:f>
              <c:numCache>
                <c:formatCode>h:mm</c:formatCode>
                <c:ptCount val="5"/>
                <c:pt idx="0">
                  <c:v>4.3460648148148151E-2</c:v>
                </c:pt>
                <c:pt idx="1">
                  <c:v>1.0902777777777777E-2</c:v>
                </c:pt>
                <c:pt idx="2">
                  <c:v>2.2835648148148147E-2</c:v>
                </c:pt>
                <c:pt idx="3">
                  <c:v>9.2592592592592588E-5</c:v>
                </c:pt>
                <c:pt idx="4">
                  <c:v>1.6759259259259258E-2</c:v>
                </c:pt>
              </c:numCache>
            </c:numRef>
          </c:val>
          <c:extLst>
            <c:ext xmlns:c16="http://schemas.microsoft.com/office/drawing/2014/chart" uri="{C3380CC4-5D6E-409C-BE32-E72D297353CC}">
              <c16:uniqueId val="{00000006-F767-4587-A572-0961BD912E48}"/>
            </c:ext>
          </c:extLst>
        </c:ser>
        <c:ser>
          <c:idx val="7"/>
          <c:order val="7"/>
          <c:tx>
            <c:strRef>
              <c:f>Sheet1!$I$1</c:f>
              <c:strCache>
                <c:ptCount val="1"/>
                <c:pt idx="0">
                  <c:v>60-70</c:v>
                </c:pt>
              </c:strCache>
            </c:strRef>
          </c:tx>
          <c:spPr>
            <a:solidFill>
              <a:schemeClr val="accent6">
                <a:shade val="76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Sheet1!$I$2:$I$6</c:f>
              <c:numCache>
                <c:formatCode>h:mm</c:formatCode>
                <c:ptCount val="5"/>
                <c:pt idx="0">
                  <c:v>7.1238425925925927E-2</c:v>
                </c:pt>
                <c:pt idx="1">
                  <c:v>1.5717592592592592E-2</c:v>
                </c:pt>
                <c:pt idx="2">
                  <c:v>3.15625E-2</c:v>
                </c:pt>
                <c:pt idx="3">
                  <c:v>1.0416666666666667E-4</c:v>
                </c:pt>
                <c:pt idx="4">
                  <c:v>2.9386574074074075E-2</c:v>
                </c:pt>
              </c:numCache>
            </c:numRef>
          </c:val>
          <c:extLst>
            <c:ext xmlns:c16="http://schemas.microsoft.com/office/drawing/2014/chart" uri="{C3380CC4-5D6E-409C-BE32-E72D297353CC}">
              <c16:uniqueId val="{00000007-F767-4587-A572-0961BD912E48}"/>
            </c:ext>
          </c:extLst>
        </c:ser>
        <c:ser>
          <c:idx val="8"/>
          <c:order val="8"/>
          <c:tx>
            <c:strRef>
              <c:f>Sheet1!$J$1</c:f>
              <c:strCache>
                <c:ptCount val="1"/>
                <c:pt idx="0">
                  <c:v>70-80</c:v>
                </c:pt>
              </c:strCache>
            </c:strRef>
          </c:tx>
          <c:spPr>
            <a:solidFill>
              <a:schemeClr val="accent6">
                <a:shade val="65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Sheet1!$J$2:$J$6</c:f>
              <c:numCache>
                <c:formatCode>h:mm</c:formatCode>
                <c:ptCount val="5"/>
                <c:pt idx="0">
                  <c:v>0.11179398148148149</c:v>
                </c:pt>
                <c:pt idx="1">
                  <c:v>2.3020833333333334E-2</c:v>
                </c:pt>
                <c:pt idx="2">
                  <c:v>4.3935185185185188E-2</c:v>
                </c:pt>
                <c:pt idx="3">
                  <c:v>4.2824074074074075E-4</c:v>
                </c:pt>
                <c:pt idx="4">
                  <c:v>4.9571759259259253E-2</c:v>
                </c:pt>
              </c:numCache>
            </c:numRef>
          </c:val>
          <c:extLst>
            <c:ext xmlns:c16="http://schemas.microsoft.com/office/drawing/2014/chart" uri="{C3380CC4-5D6E-409C-BE32-E72D297353CC}">
              <c16:uniqueId val="{00000008-F767-4587-A572-0961BD912E48}"/>
            </c:ext>
          </c:extLst>
        </c:ser>
        <c:ser>
          <c:idx val="9"/>
          <c:order val="9"/>
          <c:tx>
            <c:strRef>
              <c:f>Sheet1!$K$1</c:f>
              <c:strCache>
                <c:ptCount val="1"/>
                <c:pt idx="0">
                  <c:v>80-90</c:v>
                </c:pt>
              </c:strCache>
            </c:strRef>
          </c:tx>
          <c:spPr>
            <a:solidFill>
              <a:schemeClr val="accent6">
                <a:shade val="53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Sheet1!$K$2:$K$6</c:f>
              <c:numCache>
                <c:formatCode>h:mm</c:formatCode>
                <c:ptCount val="5"/>
                <c:pt idx="0">
                  <c:v>0.17761574074074074</c:v>
                </c:pt>
                <c:pt idx="1">
                  <c:v>3.6273148148148145E-2</c:v>
                </c:pt>
                <c:pt idx="2">
                  <c:v>6.3773148148148148E-2</c:v>
                </c:pt>
                <c:pt idx="3">
                  <c:v>1.712962962962963E-3</c:v>
                </c:pt>
                <c:pt idx="4">
                  <c:v>8.2800925925925931E-2</c:v>
                </c:pt>
              </c:numCache>
            </c:numRef>
          </c:val>
          <c:extLst>
            <c:ext xmlns:c16="http://schemas.microsoft.com/office/drawing/2014/chart" uri="{C3380CC4-5D6E-409C-BE32-E72D297353CC}">
              <c16:uniqueId val="{00000009-F767-4587-A572-0961BD912E48}"/>
            </c:ext>
          </c:extLst>
        </c:ser>
        <c:ser>
          <c:idx val="10"/>
          <c:order val="10"/>
          <c:tx>
            <c:strRef>
              <c:f>Sheet1!$L$1</c:f>
              <c:strCache>
                <c:ptCount val="1"/>
                <c:pt idx="0">
                  <c:v>90-100</c:v>
                </c:pt>
              </c:strCache>
            </c:strRef>
          </c:tx>
          <c:spPr>
            <a:solidFill>
              <a:schemeClr val="accent6">
                <a:shade val="41000"/>
              </a:schemeClr>
            </a:solidFill>
            <a:ln>
              <a:noFill/>
            </a:ln>
            <a:effectLst/>
          </c:spPr>
          <c:invertIfNegative val="0"/>
          <c:cat>
            <c:strRef>
              <c:f>Sheet1!$A$2:$A$6</c:f>
              <c:strCache>
                <c:ptCount val="5"/>
                <c:pt idx="0">
                  <c:v>Linear TV</c:v>
                </c:pt>
                <c:pt idx="1">
                  <c:v>BVOD</c:v>
                </c:pt>
                <c:pt idx="2">
                  <c:v>SVOD</c:v>
                </c:pt>
                <c:pt idx="3">
                  <c:v>AVOD</c:v>
                </c:pt>
                <c:pt idx="4">
                  <c:v>Video Sharing</c:v>
                </c:pt>
              </c:strCache>
            </c:strRef>
          </c:cat>
          <c:val>
            <c:numRef>
              <c:f>Sheet1!$L$2:$L$6</c:f>
              <c:numCache>
                <c:formatCode>h:mm</c:formatCode>
                <c:ptCount val="5"/>
                <c:pt idx="0">
                  <c:v>0.35450231481481481</c:v>
                </c:pt>
                <c:pt idx="1">
                  <c:v>9.7002314814814805E-2</c:v>
                </c:pt>
                <c:pt idx="2">
                  <c:v>0.12493055555555554</c:v>
                </c:pt>
                <c:pt idx="3">
                  <c:v>1.3402777777777777E-2</c:v>
                </c:pt>
                <c:pt idx="4">
                  <c:v>0.19082175925925926</c:v>
                </c:pt>
              </c:numCache>
            </c:numRef>
          </c:val>
          <c:extLst>
            <c:ext xmlns:c16="http://schemas.microsoft.com/office/drawing/2014/chart" uri="{C3380CC4-5D6E-409C-BE32-E72D297353CC}">
              <c16:uniqueId val="{0000000A-F767-4587-A572-0961BD912E48}"/>
            </c:ext>
          </c:extLst>
        </c:ser>
        <c:dLbls>
          <c:showLegendKey val="0"/>
          <c:showVal val="0"/>
          <c:showCatName val="0"/>
          <c:showSerName val="0"/>
          <c:showPercent val="0"/>
          <c:showBubbleSize val="0"/>
        </c:dLbls>
        <c:gapWidth val="219"/>
        <c:overlap val="-27"/>
        <c:axId val="831816720"/>
        <c:axId val="831815280"/>
      </c:barChart>
      <c:catAx>
        <c:axId val="831816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831815280"/>
        <c:crosses val="autoZero"/>
        <c:auto val="1"/>
        <c:lblAlgn val="ctr"/>
        <c:lblOffset val="100"/>
        <c:noMultiLvlLbl val="0"/>
      </c:catAx>
      <c:valAx>
        <c:axId val="831815280"/>
        <c:scaling>
          <c:orientation val="minMax"/>
          <c:max val="0.37500000000000006"/>
        </c:scaling>
        <c:delete val="0"/>
        <c:axPos val="l"/>
        <c:numFmt formatCode="h:mm"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831816720"/>
        <c:crosses val="autoZero"/>
        <c:crossBetween val="between"/>
        <c:majorUnit val="4.166666700000001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latin typeface="+mn-lt"/>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2251830966544E-2"/>
          <c:y val="4.5606567345697784E-2"/>
          <c:w val="0.82061866038579234"/>
          <c:h val="0.85949586189230143"/>
        </c:manualLayout>
      </c:layout>
      <c:barChart>
        <c:barDir val="col"/>
        <c:grouping val="stacked"/>
        <c:varyColors val="0"/>
        <c:ser>
          <c:idx val="0"/>
          <c:order val="0"/>
          <c:tx>
            <c:strRef>
              <c:f>Sheet1!$A$2</c:f>
              <c:strCache>
                <c:ptCount val="1"/>
                <c:pt idx="0">
                  <c:v>Commercial Linear</c:v>
                </c:pt>
              </c:strCache>
            </c:strRef>
          </c:tx>
          <c:spPr>
            <a:solidFill>
              <a:srgbClr val="C00000"/>
            </a:solidFill>
            <a:ln>
              <a:noFill/>
            </a:ln>
            <a:effectLst/>
          </c:spPr>
          <c:invertIfNegative val="0"/>
          <c:cat>
            <c:strRef>
              <c:f>Sheet1!$B$1:$L$1</c:f>
              <c:strCache>
                <c:ptCount val="11"/>
                <c:pt idx="0">
                  <c:v>5.0m Non-viewers</c:v>
                </c:pt>
                <c:pt idx="1">
                  <c:v>Lightest 10%</c:v>
                </c:pt>
                <c:pt idx="2">
                  <c:v> </c:v>
                </c:pt>
                <c:pt idx="3">
                  <c:v>  </c:v>
                </c:pt>
                <c:pt idx="4">
                  <c:v>   </c:v>
                </c:pt>
                <c:pt idx="5">
                  <c:v>    </c:v>
                </c:pt>
                <c:pt idx="6">
                  <c:v>     </c:v>
                </c:pt>
                <c:pt idx="7">
                  <c:v>      </c:v>
                </c:pt>
                <c:pt idx="8">
                  <c:v>       </c:v>
                </c:pt>
                <c:pt idx="9">
                  <c:v>         </c:v>
                </c:pt>
                <c:pt idx="10">
                  <c:v>Heaviest 10%</c:v>
                </c:pt>
              </c:strCache>
            </c:strRef>
          </c:cat>
          <c:val>
            <c:numRef>
              <c:f>Sheet1!$B$2:$L$2</c:f>
              <c:numCache>
                <c:formatCode>[hh]:mm:ss</c:formatCode>
                <c:ptCount val="11"/>
                <c:pt idx="0">
                  <c:v>0</c:v>
                </c:pt>
                <c:pt idx="1">
                  <c:v>1.2731481481481499E-4</c:v>
                </c:pt>
                <c:pt idx="2">
                  <c:v>1.55092592592593E-3</c:v>
                </c:pt>
                <c:pt idx="3">
                  <c:v>5.7291666666666697E-3</c:v>
                </c:pt>
                <c:pt idx="4">
                  <c:v>1.33564814814815E-2</c:v>
                </c:pt>
                <c:pt idx="5">
                  <c:v>2.3726851851851902E-2</c:v>
                </c:pt>
                <c:pt idx="6">
                  <c:v>3.8958333333333303E-2</c:v>
                </c:pt>
                <c:pt idx="7">
                  <c:v>5.86458333333333E-2</c:v>
                </c:pt>
                <c:pt idx="8">
                  <c:v>8.9259259259259302E-2</c:v>
                </c:pt>
                <c:pt idx="9">
                  <c:v>0.140474537037037</c:v>
                </c:pt>
                <c:pt idx="10">
                  <c:v>0.29548611111111101</c:v>
                </c:pt>
              </c:numCache>
            </c:numRef>
          </c:val>
          <c:extLst>
            <c:ext xmlns:c16="http://schemas.microsoft.com/office/drawing/2014/chart" uri="{C3380CC4-5D6E-409C-BE32-E72D297353CC}">
              <c16:uniqueId val="{00000000-B9C4-4F7F-9B68-5CCB40AE778B}"/>
            </c:ext>
          </c:extLst>
        </c:ser>
        <c:ser>
          <c:idx val="1"/>
          <c:order val="1"/>
          <c:tx>
            <c:strRef>
              <c:f>Sheet1!$A$3</c:f>
              <c:strCache>
                <c:ptCount val="1"/>
                <c:pt idx="0">
                  <c:v>Commercial BVOD</c:v>
                </c:pt>
              </c:strCache>
            </c:strRef>
          </c:tx>
          <c:spPr>
            <a:solidFill>
              <a:schemeClr val="accent3">
                <a:lumMod val="60000"/>
                <a:lumOff val="40000"/>
              </a:schemeClr>
            </a:solidFill>
            <a:ln>
              <a:noFill/>
            </a:ln>
            <a:effectLst/>
          </c:spPr>
          <c:invertIfNegative val="0"/>
          <c:cat>
            <c:strRef>
              <c:f>Sheet1!$B$1:$L$1</c:f>
              <c:strCache>
                <c:ptCount val="11"/>
                <c:pt idx="0">
                  <c:v>5.0m Non-viewers</c:v>
                </c:pt>
                <c:pt idx="1">
                  <c:v>Lightest 10%</c:v>
                </c:pt>
                <c:pt idx="2">
                  <c:v> </c:v>
                </c:pt>
                <c:pt idx="3">
                  <c:v>  </c:v>
                </c:pt>
                <c:pt idx="4">
                  <c:v>   </c:v>
                </c:pt>
                <c:pt idx="5">
                  <c:v>    </c:v>
                </c:pt>
                <c:pt idx="6">
                  <c:v>     </c:v>
                </c:pt>
                <c:pt idx="7">
                  <c:v>      </c:v>
                </c:pt>
                <c:pt idx="8">
                  <c:v>       </c:v>
                </c:pt>
                <c:pt idx="9">
                  <c:v>         </c:v>
                </c:pt>
                <c:pt idx="10">
                  <c:v>Heaviest 10%</c:v>
                </c:pt>
              </c:strCache>
            </c:strRef>
          </c:cat>
          <c:val>
            <c:numRef>
              <c:f>Sheet1!$B$3:$L$3</c:f>
              <c:numCache>
                <c:formatCode>[hh]:mm:ss</c:formatCode>
                <c:ptCount val="11"/>
                <c:pt idx="0">
                  <c:v>1.2962962962962999E-3</c:v>
                </c:pt>
                <c:pt idx="1">
                  <c:v>5.7523148148148203E-3</c:v>
                </c:pt>
                <c:pt idx="2">
                  <c:v>1.31134259259259E-2</c:v>
                </c:pt>
                <c:pt idx="3">
                  <c:v>1.10648148148148E-2</c:v>
                </c:pt>
                <c:pt idx="4">
                  <c:v>9.6296296296296303E-3</c:v>
                </c:pt>
                <c:pt idx="5">
                  <c:v>8.2754629629629602E-3</c:v>
                </c:pt>
                <c:pt idx="6">
                  <c:v>8.9120370370370395E-3</c:v>
                </c:pt>
                <c:pt idx="7">
                  <c:v>6.2615740740740696E-3</c:v>
                </c:pt>
                <c:pt idx="8">
                  <c:v>6.4814814814814804E-3</c:v>
                </c:pt>
                <c:pt idx="9">
                  <c:v>7.5578703703703702E-3</c:v>
                </c:pt>
                <c:pt idx="10">
                  <c:v>6.6550925925925901E-3</c:v>
                </c:pt>
              </c:numCache>
            </c:numRef>
          </c:val>
          <c:extLst>
            <c:ext xmlns:c16="http://schemas.microsoft.com/office/drawing/2014/chart" uri="{C3380CC4-5D6E-409C-BE32-E72D297353CC}">
              <c16:uniqueId val="{00000000-A0B4-4D57-A9AB-C8FC1BD5C634}"/>
            </c:ext>
          </c:extLst>
        </c:ser>
        <c:ser>
          <c:idx val="2"/>
          <c:order val="2"/>
          <c:tx>
            <c:strRef>
              <c:f>Sheet1!$A$4</c:f>
              <c:strCache>
                <c:ptCount val="1"/>
                <c:pt idx="0">
                  <c:v>SVOD ad tiers (est)</c:v>
                </c:pt>
              </c:strCache>
            </c:strRef>
          </c:tx>
          <c:spPr>
            <a:solidFill>
              <a:schemeClr val="accent3">
                <a:lumMod val="20000"/>
                <a:lumOff val="80000"/>
              </a:schemeClr>
            </a:solidFill>
            <a:ln>
              <a:noFill/>
            </a:ln>
            <a:effectLst/>
          </c:spPr>
          <c:invertIfNegative val="0"/>
          <c:cat>
            <c:strRef>
              <c:f>Sheet1!$B$1:$L$1</c:f>
              <c:strCache>
                <c:ptCount val="11"/>
                <c:pt idx="0">
                  <c:v>5.0m Non-viewers</c:v>
                </c:pt>
                <c:pt idx="1">
                  <c:v>Lightest 10%</c:v>
                </c:pt>
                <c:pt idx="2">
                  <c:v> </c:v>
                </c:pt>
                <c:pt idx="3">
                  <c:v>  </c:v>
                </c:pt>
                <c:pt idx="4">
                  <c:v>   </c:v>
                </c:pt>
                <c:pt idx="5">
                  <c:v>    </c:v>
                </c:pt>
                <c:pt idx="6">
                  <c:v>     </c:v>
                </c:pt>
                <c:pt idx="7">
                  <c:v>      </c:v>
                </c:pt>
                <c:pt idx="8">
                  <c:v>       </c:v>
                </c:pt>
                <c:pt idx="9">
                  <c:v>         </c:v>
                </c:pt>
                <c:pt idx="10">
                  <c:v>Heaviest 10%</c:v>
                </c:pt>
              </c:strCache>
            </c:strRef>
          </c:cat>
          <c:val>
            <c:numRef>
              <c:f>Sheet1!$B$4:$L$4</c:f>
              <c:numCache>
                <c:formatCode>[hh]:mm:ss</c:formatCode>
                <c:ptCount val="11"/>
                <c:pt idx="0">
                  <c:v>6.8495370370370379E-4</c:v>
                </c:pt>
                <c:pt idx="1">
                  <c:v>6.1994212962963001E-3</c:v>
                </c:pt>
                <c:pt idx="2">
                  <c:v>8.3567129629629703E-3</c:v>
                </c:pt>
                <c:pt idx="3">
                  <c:v>5.6581018518518525E-3</c:v>
                </c:pt>
                <c:pt idx="4">
                  <c:v>4.6246527777777779E-3</c:v>
                </c:pt>
                <c:pt idx="5">
                  <c:v>4.748148148148148E-3</c:v>
                </c:pt>
                <c:pt idx="6">
                  <c:v>4.2972222222222214E-3</c:v>
                </c:pt>
                <c:pt idx="7">
                  <c:v>3.4138888888888904E-3</c:v>
                </c:pt>
                <c:pt idx="8">
                  <c:v>3.6790509259259294E-3</c:v>
                </c:pt>
                <c:pt idx="9">
                  <c:v>3.3980324074074108E-3</c:v>
                </c:pt>
                <c:pt idx="10">
                  <c:v>2.0165509259259286E-3</c:v>
                </c:pt>
              </c:numCache>
            </c:numRef>
          </c:val>
          <c:extLst>
            <c:ext xmlns:c16="http://schemas.microsoft.com/office/drawing/2014/chart" uri="{C3380CC4-5D6E-409C-BE32-E72D297353CC}">
              <c16:uniqueId val="{00000001-A0B4-4D57-A9AB-C8FC1BD5C634}"/>
            </c:ext>
          </c:extLst>
        </c:ser>
        <c:ser>
          <c:idx val="3"/>
          <c:order val="3"/>
          <c:tx>
            <c:strRef>
              <c:f>Sheet1!$A$5</c:f>
              <c:strCache>
                <c:ptCount val="1"/>
                <c:pt idx="0">
                  <c:v>Other AVOD</c:v>
                </c:pt>
              </c:strCache>
            </c:strRef>
          </c:tx>
          <c:spPr>
            <a:solidFill>
              <a:schemeClr val="accent4"/>
            </a:solidFill>
            <a:ln>
              <a:noFill/>
            </a:ln>
            <a:effectLst/>
          </c:spPr>
          <c:invertIfNegative val="0"/>
          <c:cat>
            <c:strRef>
              <c:f>Sheet1!$B$1:$L$1</c:f>
              <c:strCache>
                <c:ptCount val="11"/>
                <c:pt idx="0">
                  <c:v>5.0m Non-viewers</c:v>
                </c:pt>
                <c:pt idx="1">
                  <c:v>Lightest 10%</c:v>
                </c:pt>
                <c:pt idx="2">
                  <c:v> </c:v>
                </c:pt>
                <c:pt idx="3">
                  <c:v>  </c:v>
                </c:pt>
                <c:pt idx="4">
                  <c:v>   </c:v>
                </c:pt>
                <c:pt idx="5">
                  <c:v>    </c:v>
                </c:pt>
                <c:pt idx="6">
                  <c:v>     </c:v>
                </c:pt>
                <c:pt idx="7">
                  <c:v>      </c:v>
                </c:pt>
                <c:pt idx="8">
                  <c:v>       </c:v>
                </c:pt>
                <c:pt idx="9">
                  <c:v>         </c:v>
                </c:pt>
                <c:pt idx="10">
                  <c:v>Heaviest 10%</c:v>
                </c:pt>
              </c:strCache>
            </c:strRef>
          </c:cat>
          <c:val>
            <c:numRef>
              <c:f>Sheet1!$B$5:$L$5</c:f>
              <c:numCache>
                <c:formatCode>[hh]:mm:ss</c:formatCode>
                <c:ptCount val="11"/>
                <c:pt idx="0">
                  <c:v>0</c:v>
                </c:pt>
                <c:pt idx="1">
                  <c:v>5.78703703703704E-5</c:v>
                </c:pt>
                <c:pt idx="2">
                  <c:v>3.4722222222222202E-5</c:v>
                </c:pt>
                <c:pt idx="3">
                  <c:v>2.4305555555555601E-4</c:v>
                </c:pt>
                <c:pt idx="4">
                  <c:v>1.1574074074074101E-5</c:v>
                </c:pt>
                <c:pt idx="5">
                  <c:v>0</c:v>
                </c:pt>
                <c:pt idx="6">
                  <c:v>0</c:v>
                </c:pt>
                <c:pt idx="7">
                  <c:v>2.31481481481481E-5</c:v>
                </c:pt>
                <c:pt idx="8">
                  <c:v>2.31481481481481E-5</c:v>
                </c:pt>
                <c:pt idx="9">
                  <c:v>0</c:v>
                </c:pt>
                <c:pt idx="10">
                  <c:v>0</c:v>
                </c:pt>
              </c:numCache>
            </c:numRef>
          </c:val>
          <c:extLst>
            <c:ext xmlns:c16="http://schemas.microsoft.com/office/drawing/2014/chart" uri="{C3380CC4-5D6E-409C-BE32-E72D297353CC}">
              <c16:uniqueId val="{00000002-A0B4-4D57-A9AB-C8FC1BD5C634}"/>
            </c:ext>
          </c:extLst>
        </c:ser>
        <c:ser>
          <c:idx val="4"/>
          <c:order val="4"/>
          <c:tx>
            <c:strRef>
              <c:f>Sheet1!$A$6</c:f>
              <c:strCache>
                <c:ptCount val="1"/>
                <c:pt idx="0">
                  <c:v>YouTube</c:v>
                </c:pt>
              </c:strCache>
            </c:strRef>
          </c:tx>
          <c:spPr>
            <a:solidFill>
              <a:schemeClr val="accent2">
                <a:lumMod val="60000"/>
                <a:lumOff val="40000"/>
              </a:schemeClr>
            </a:solidFill>
            <a:ln>
              <a:noFill/>
            </a:ln>
            <a:effectLst/>
          </c:spPr>
          <c:invertIfNegative val="0"/>
          <c:cat>
            <c:strRef>
              <c:f>Sheet1!$B$1:$L$1</c:f>
              <c:strCache>
                <c:ptCount val="11"/>
                <c:pt idx="0">
                  <c:v>5.0m Non-viewers</c:v>
                </c:pt>
                <c:pt idx="1">
                  <c:v>Lightest 10%</c:v>
                </c:pt>
                <c:pt idx="2">
                  <c:v> </c:v>
                </c:pt>
                <c:pt idx="3">
                  <c:v>  </c:v>
                </c:pt>
                <c:pt idx="4">
                  <c:v>   </c:v>
                </c:pt>
                <c:pt idx="5">
                  <c:v>    </c:v>
                </c:pt>
                <c:pt idx="6">
                  <c:v>     </c:v>
                </c:pt>
                <c:pt idx="7">
                  <c:v>      </c:v>
                </c:pt>
                <c:pt idx="8">
                  <c:v>       </c:v>
                </c:pt>
                <c:pt idx="9">
                  <c:v>         </c:v>
                </c:pt>
                <c:pt idx="10">
                  <c:v>Heaviest 10%</c:v>
                </c:pt>
              </c:strCache>
            </c:strRef>
          </c:cat>
          <c:val>
            <c:numRef>
              <c:f>Sheet1!$B$6:$L$6</c:f>
              <c:numCache>
                <c:formatCode>[hh]:mm:ss</c:formatCode>
                <c:ptCount val="11"/>
                <c:pt idx="0">
                  <c:v>1.4583333333333299E-3</c:v>
                </c:pt>
                <c:pt idx="1">
                  <c:v>1.1412037037037E-2</c:v>
                </c:pt>
                <c:pt idx="2">
                  <c:v>1.40625E-2</c:v>
                </c:pt>
                <c:pt idx="3">
                  <c:v>8.1597222222222193E-3</c:v>
                </c:pt>
                <c:pt idx="4">
                  <c:v>5.0810185185185203E-3</c:v>
                </c:pt>
                <c:pt idx="5">
                  <c:v>7.8703703703703696E-3</c:v>
                </c:pt>
                <c:pt idx="6">
                  <c:v>3.8888888888888901E-3</c:v>
                </c:pt>
                <c:pt idx="7">
                  <c:v>5.5324074074074104E-3</c:v>
                </c:pt>
                <c:pt idx="8">
                  <c:v>6.4351851851851896E-3</c:v>
                </c:pt>
                <c:pt idx="9">
                  <c:v>5.4282407407407404E-3</c:v>
                </c:pt>
                <c:pt idx="10">
                  <c:v>2.7546296296296299E-3</c:v>
                </c:pt>
              </c:numCache>
            </c:numRef>
          </c:val>
          <c:extLst>
            <c:ext xmlns:c16="http://schemas.microsoft.com/office/drawing/2014/chart" uri="{C3380CC4-5D6E-409C-BE32-E72D297353CC}">
              <c16:uniqueId val="{00000003-A0B4-4D57-A9AB-C8FC1BD5C634}"/>
            </c:ext>
          </c:extLst>
        </c:ser>
        <c:dLbls>
          <c:showLegendKey val="0"/>
          <c:showVal val="0"/>
          <c:showCatName val="0"/>
          <c:showSerName val="0"/>
          <c:showPercent val="0"/>
          <c:showBubbleSize val="0"/>
        </c:dLbls>
        <c:gapWidth val="17"/>
        <c:overlap val="100"/>
        <c:axId val="1164475776"/>
        <c:axId val="1164475056"/>
      </c:barChart>
      <c:catAx>
        <c:axId val="11644757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164475056"/>
        <c:crosses val="autoZero"/>
        <c:auto val="1"/>
        <c:lblAlgn val="ctr"/>
        <c:lblOffset val="100"/>
        <c:noMultiLvlLbl val="0"/>
      </c:catAx>
      <c:valAx>
        <c:axId val="1164475056"/>
        <c:scaling>
          <c:orientation val="minMax"/>
          <c:max val="0.37500000000000006"/>
          <c:min val="0"/>
        </c:scaling>
        <c:delete val="0"/>
        <c:axPos val="l"/>
        <c:numFmt formatCode="[hh]:mm" sourceLinked="0"/>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164475776"/>
        <c:crosses val="autoZero"/>
        <c:crossBetween val="between"/>
        <c:majorUnit val="4.1666667000000018E-2"/>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latin typeface="+mn-lt"/>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786106383543725E-2"/>
          <c:y val="9.2863559637831161E-2"/>
          <c:w val="0.7806254668251863"/>
          <c:h val="0.71230147377844033"/>
        </c:manualLayout>
      </c:layout>
      <c:barChart>
        <c:barDir val="col"/>
        <c:grouping val="percentStacked"/>
        <c:varyColors val="0"/>
        <c:ser>
          <c:idx val="0"/>
          <c:order val="0"/>
          <c:tx>
            <c:strRef>
              <c:f>Sheet1!$A$2</c:f>
              <c:strCache>
                <c:ptCount val="1"/>
                <c:pt idx="0">
                  <c:v>Commercial Linear</c:v>
                </c:pt>
              </c:strCache>
            </c:strRef>
          </c:tx>
          <c:spPr>
            <a:solidFill>
              <a:srgbClr val="C00000"/>
            </a:solidFill>
            <a:ln>
              <a:noFill/>
            </a:ln>
            <a:effectLst/>
          </c:spPr>
          <c:invertIfNegative val="0"/>
          <c:cat>
            <c:strRef>
              <c:f>Sheet1!$B$1:$L$1</c:f>
              <c:strCache>
                <c:ptCount val="11"/>
                <c:pt idx="0">
                  <c:v>Non - commercial linear (5m viewers)</c:v>
                </c:pt>
                <c:pt idx="1">
                  <c:v>Lightest 10%</c:v>
                </c:pt>
                <c:pt idx="2">
                  <c:v>Column1</c:v>
                </c:pt>
                <c:pt idx="3">
                  <c:v>Column2</c:v>
                </c:pt>
                <c:pt idx="4">
                  <c:v>Column3</c:v>
                </c:pt>
                <c:pt idx="5">
                  <c:v>Column4</c:v>
                </c:pt>
                <c:pt idx="6">
                  <c:v>Column5</c:v>
                </c:pt>
                <c:pt idx="7">
                  <c:v>Column6</c:v>
                </c:pt>
                <c:pt idx="8">
                  <c:v>Column7</c:v>
                </c:pt>
                <c:pt idx="9">
                  <c:v>Column8</c:v>
                </c:pt>
                <c:pt idx="10">
                  <c:v>Heaviest 10%</c:v>
                </c:pt>
              </c:strCache>
            </c:strRef>
          </c:cat>
          <c:val>
            <c:numRef>
              <c:f>Sheet1!$B$2:$L$2</c:f>
              <c:numCache>
                <c:formatCode>[hh]:mm:ss</c:formatCode>
                <c:ptCount val="11"/>
                <c:pt idx="0">
                  <c:v>0</c:v>
                </c:pt>
                <c:pt idx="1">
                  <c:v>1.2731481481481499E-4</c:v>
                </c:pt>
                <c:pt idx="2">
                  <c:v>1.55092592592593E-3</c:v>
                </c:pt>
                <c:pt idx="3">
                  <c:v>5.7291666666666697E-3</c:v>
                </c:pt>
                <c:pt idx="4">
                  <c:v>1.33564814814815E-2</c:v>
                </c:pt>
                <c:pt idx="5">
                  <c:v>2.3726851851851902E-2</c:v>
                </c:pt>
                <c:pt idx="6">
                  <c:v>3.8958333333333303E-2</c:v>
                </c:pt>
                <c:pt idx="7">
                  <c:v>5.86458333333333E-2</c:v>
                </c:pt>
                <c:pt idx="8">
                  <c:v>8.9259259259259302E-2</c:v>
                </c:pt>
                <c:pt idx="9">
                  <c:v>0.140474537037037</c:v>
                </c:pt>
                <c:pt idx="10">
                  <c:v>0.29548611111111101</c:v>
                </c:pt>
              </c:numCache>
            </c:numRef>
          </c:val>
          <c:extLst>
            <c:ext xmlns:c16="http://schemas.microsoft.com/office/drawing/2014/chart" uri="{C3380CC4-5D6E-409C-BE32-E72D297353CC}">
              <c16:uniqueId val="{00000000-B404-400E-B1E6-77BD029F7586}"/>
            </c:ext>
          </c:extLst>
        </c:ser>
        <c:ser>
          <c:idx val="1"/>
          <c:order val="1"/>
          <c:tx>
            <c:strRef>
              <c:f>Sheet1!$A$3</c:f>
              <c:strCache>
                <c:ptCount val="1"/>
                <c:pt idx="0">
                  <c:v>Commercial BVOD</c:v>
                </c:pt>
              </c:strCache>
            </c:strRef>
          </c:tx>
          <c:spPr>
            <a:solidFill>
              <a:schemeClr val="accent3">
                <a:lumMod val="40000"/>
                <a:lumOff val="60000"/>
              </a:schemeClr>
            </a:solidFill>
            <a:ln>
              <a:noFill/>
            </a:ln>
            <a:effectLst/>
          </c:spPr>
          <c:invertIfNegative val="0"/>
          <c:cat>
            <c:strRef>
              <c:f>Sheet1!$B$1:$L$1</c:f>
              <c:strCache>
                <c:ptCount val="11"/>
                <c:pt idx="0">
                  <c:v>Non - commercial linear (5m viewers)</c:v>
                </c:pt>
                <c:pt idx="1">
                  <c:v>Lightest 10%</c:v>
                </c:pt>
                <c:pt idx="2">
                  <c:v>Column1</c:v>
                </c:pt>
                <c:pt idx="3">
                  <c:v>Column2</c:v>
                </c:pt>
                <c:pt idx="4">
                  <c:v>Column3</c:v>
                </c:pt>
                <c:pt idx="5">
                  <c:v>Column4</c:v>
                </c:pt>
                <c:pt idx="6">
                  <c:v>Column5</c:v>
                </c:pt>
                <c:pt idx="7">
                  <c:v>Column6</c:v>
                </c:pt>
                <c:pt idx="8">
                  <c:v>Column7</c:v>
                </c:pt>
                <c:pt idx="9">
                  <c:v>Column8</c:v>
                </c:pt>
                <c:pt idx="10">
                  <c:v>Heaviest 10%</c:v>
                </c:pt>
              </c:strCache>
            </c:strRef>
          </c:cat>
          <c:val>
            <c:numRef>
              <c:f>Sheet1!$B$3:$L$3</c:f>
              <c:numCache>
                <c:formatCode>[hh]:mm:ss</c:formatCode>
                <c:ptCount val="11"/>
                <c:pt idx="0">
                  <c:v>1.2962962962962999E-3</c:v>
                </c:pt>
                <c:pt idx="1">
                  <c:v>5.7523148148148203E-3</c:v>
                </c:pt>
                <c:pt idx="2">
                  <c:v>1.31134259259259E-2</c:v>
                </c:pt>
                <c:pt idx="3">
                  <c:v>1.10648148148148E-2</c:v>
                </c:pt>
                <c:pt idx="4">
                  <c:v>9.6296296296296303E-3</c:v>
                </c:pt>
                <c:pt idx="5">
                  <c:v>8.2754629629629602E-3</c:v>
                </c:pt>
                <c:pt idx="6">
                  <c:v>8.9120370370370395E-3</c:v>
                </c:pt>
                <c:pt idx="7">
                  <c:v>6.2615740740740696E-3</c:v>
                </c:pt>
                <c:pt idx="8">
                  <c:v>6.4814814814814804E-3</c:v>
                </c:pt>
                <c:pt idx="9">
                  <c:v>7.5578703703703702E-3</c:v>
                </c:pt>
                <c:pt idx="10">
                  <c:v>6.6550925925925901E-3</c:v>
                </c:pt>
              </c:numCache>
            </c:numRef>
          </c:val>
          <c:extLst>
            <c:ext xmlns:c16="http://schemas.microsoft.com/office/drawing/2014/chart" uri="{C3380CC4-5D6E-409C-BE32-E72D297353CC}">
              <c16:uniqueId val="{00000001-B404-400E-B1E6-77BD029F7586}"/>
            </c:ext>
          </c:extLst>
        </c:ser>
        <c:ser>
          <c:idx val="2"/>
          <c:order val="2"/>
          <c:tx>
            <c:strRef>
              <c:f>Sheet1!$A$4</c:f>
              <c:strCache>
                <c:ptCount val="1"/>
                <c:pt idx="0">
                  <c:v>SVOD ad tiers (est)</c:v>
                </c:pt>
              </c:strCache>
            </c:strRef>
          </c:tx>
          <c:spPr>
            <a:solidFill>
              <a:schemeClr val="accent3">
                <a:lumMod val="20000"/>
                <a:lumOff val="80000"/>
              </a:schemeClr>
            </a:solidFill>
            <a:ln>
              <a:noFill/>
            </a:ln>
            <a:effectLst/>
          </c:spPr>
          <c:invertIfNegative val="0"/>
          <c:cat>
            <c:strRef>
              <c:f>Sheet1!$B$1:$L$1</c:f>
              <c:strCache>
                <c:ptCount val="11"/>
                <c:pt idx="0">
                  <c:v>Non - commercial linear (5m viewers)</c:v>
                </c:pt>
                <c:pt idx="1">
                  <c:v>Lightest 10%</c:v>
                </c:pt>
                <c:pt idx="2">
                  <c:v>Column1</c:v>
                </c:pt>
                <c:pt idx="3">
                  <c:v>Column2</c:v>
                </c:pt>
                <c:pt idx="4">
                  <c:v>Column3</c:v>
                </c:pt>
                <c:pt idx="5">
                  <c:v>Column4</c:v>
                </c:pt>
                <c:pt idx="6">
                  <c:v>Column5</c:v>
                </c:pt>
                <c:pt idx="7">
                  <c:v>Column6</c:v>
                </c:pt>
                <c:pt idx="8">
                  <c:v>Column7</c:v>
                </c:pt>
                <c:pt idx="9">
                  <c:v>Column8</c:v>
                </c:pt>
                <c:pt idx="10">
                  <c:v>Heaviest 10%</c:v>
                </c:pt>
              </c:strCache>
            </c:strRef>
          </c:cat>
          <c:val>
            <c:numRef>
              <c:f>Sheet1!$B$4:$L$4</c:f>
              <c:numCache>
                <c:formatCode>[hh]:mm:ss</c:formatCode>
                <c:ptCount val="11"/>
                <c:pt idx="0">
                  <c:v>6.8495370370370379E-4</c:v>
                </c:pt>
                <c:pt idx="1">
                  <c:v>6.1994212962963001E-3</c:v>
                </c:pt>
                <c:pt idx="2">
                  <c:v>8.3567129629629703E-3</c:v>
                </c:pt>
                <c:pt idx="3">
                  <c:v>5.6581018518518525E-3</c:v>
                </c:pt>
                <c:pt idx="4">
                  <c:v>4.6246527777777779E-3</c:v>
                </c:pt>
                <c:pt idx="5">
                  <c:v>4.748148148148148E-3</c:v>
                </c:pt>
                <c:pt idx="6">
                  <c:v>4.2972222222222214E-3</c:v>
                </c:pt>
                <c:pt idx="7">
                  <c:v>3.4138888888888904E-3</c:v>
                </c:pt>
                <c:pt idx="8">
                  <c:v>3.6790509259259294E-3</c:v>
                </c:pt>
                <c:pt idx="9">
                  <c:v>3.3980324074074108E-3</c:v>
                </c:pt>
                <c:pt idx="10">
                  <c:v>2.0165509259259286E-3</c:v>
                </c:pt>
              </c:numCache>
            </c:numRef>
          </c:val>
          <c:extLst>
            <c:ext xmlns:c16="http://schemas.microsoft.com/office/drawing/2014/chart" uri="{C3380CC4-5D6E-409C-BE32-E72D297353CC}">
              <c16:uniqueId val="{00000002-B404-400E-B1E6-77BD029F7586}"/>
            </c:ext>
          </c:extLst>
        </c:ser>
        <c:ser>
          <c:idx val="3"/>
          <c:order val="3"/>
          <c:tx>
            <c:strRef>
              <c:f>Sheet1!$A$5</c:f>
              <c:strCache>
                <c:ptCount val="1"/>
                <c:pt idx="0">
                  <c:v>Other AVOD</c:v>
                </c:pt>
              </c:strCache>
            </c:strRef>
          </c:tx>
          <c:spPr>
            <a:solidFill>
              <a:srgbClr val="7030A0"/>
            </a:solidFill>
            <a:ln>
              <a:noFill/>
            </a:ln>
            <a:effectLst/>
          </c:spPr>
          <c:invertIfNegative val="0"/>
          <c:cat>
            <c:strRef>
              <c:f>Sheet1!$B$1:$L$1</c:f>
              <c:strCache>
                <c:ptCount val="11"/>
                <c:pt idx="0">
                  <c:v>Non - commercial linear (5m viewers)</c:v>
                </c:pt>
                <c:pt idx="1">
                  <c:v>Lightest 10%</c:v>
                </c:pt>
                <c:pt idx="2">
                  <c:v>Column1</c:v>
                </c:pt>
                <c:pt idx="3">
                  <c:v>Column2</c:v>
                </c:pt>
                <c:pt idx="4">
                  <c:v>Column3</c:v>
                </c:pt>
                <c:pt idx="5">
                  <c:v>Column4</c:v>
                </c:pt>
                <c:pt idx="6">
                  <c:v>Column5</c:v>
                </c:pt>
                <c:pt idx="7">
                  <c:v>Column6</c:v>
                </c:pt>
                <c:pt idx="8">
                  <c:v>Column7</c:v>
                </c:pt>
                <c:pt idx="9">
                  <c:v>Column8</c:v>
                </c:pt>
                <c:pt idx="10">
                  <c:v>Heaviest 10%</c:v>
                </c:pt>
              </c:strCache>
            </c:strRef>
          </c:cat>
          <c:val>
            <c:numRef>
              <c:f>Sheet1!$B$5:$L$5</c:f>
              <c:numCache>
                <c:formatCode>[hh]:mm:ss</c:formatCode>
                <c:ptCount val="11"/>
                <c:pt idx="0">
                  <c:v>0</c:v>
                </c:pt>
                <c:pt idx="1">
                  <c:v>5.78703703703704E-5</c:v>
                </c:pt>
                <c:pt idx="2">
                  <c:v>3.4722222222222202E-5</c:v>
                </c:pt>
                <c:pt idx="3">
                  <c:v>2.4305555555555601E-4</c:v>
                </c:pt>
                <c:pt idx="4">
                  <c:v>1.1574074074074101E-5</c:v>
                </c:pt>
                <c:pt idx="5">
                  <c:v>0</c:v>
                </c:pt>
                <c:pt idx="6">
                  <c:v>0</c:v>
                </c:pt>
                <c:pt idx="7">
                  <c:v>2.31481481481481E-5</c:v>
                </c:pt>
                <c:pt idx="8">
                  <c:v>2.31481481481481E-5</c:v>
                </c:pt>
                <c:pt idx="9">
                  <c:v>0</c:v>
                </c:pt>
                <c:pt idx="10">
                  <c:v>0</c:v>
                </c:pt>
              </c:numCache>
            </c:numRef>
          </c:val>
          <c:extLst>
            <c:ext xmlns:c16="http://schemas.microsoft.com/office/drawing/2014/chart" uri="{C3380CC4-5D6E-409C-BE32-E72D297353CC}">
              <c16:uniqueId val="{00000003-B404-400E-B1E6-77BD029F7586}"/>
            </c:ext>
          </c:extLst>
        </c:ser>
        <c:ser>
          <c:idx val="4"/>
          <c:order val="4"/>
          <c:tx>
            <c:strRef>
              <c:f>Sheet1!$A$6</c:f>
              <c:strCache>
                <c:ptCount val="1"/>
                <c:pt idx="0">
                  <c:v>YouTube</c:v>
                </c:pt>
              </c:strCache>
            </c:strRef>
          </c:tx>
          <c:spPr>
            <a:solidFill>
              <a:schemeClr val="accent2"/>
            </a:solidFill>
            <a:ln>
              <a:noFill/>
            </a:ln>
            <a:effectLst/>
          </c:spPr>
          <c:invertIfNegative val="0"/>
          <c:cat>
            <c:strRef>
              <c:f>Sheet1!$B$1:$L$1</c:f>
              <c:strCache>
                <c:ptCount val="11"/>
                <c:pt idx="0">
                  <c:v>Non - commercial linear (5m viewers)</c:v>
                </c:pt>
                <c:pt idx="1">
                  <c:v>Lightest 10%</c:v>
                </c:pt>
                <c:pt idx="2">
                  <c:v>Column1</c:v>
                </c:pt>
                <c:pt idx="3">
                  <c:v>Column2</c:v>
                </c:pt>
                <c:pt idx="4">
                  <c:v>Column3</c:v>
                </c:pt>
                <c:pt idx="5">
                  <c:v>Column4</c:v>
                </c:pt>
                <c:pt idx="6">
                  <c:v>Column5</c:v>
                </c:pt>
                <c:pt idx="7">
                  <c:v>Column6</c:v>
                </c:pt>
                <c:pt idx="8">
                  <c:v>Column7</c:v>
                </c:pt>
                <c:pt idx="9">
                  <c:v>Column8</c:v>
                </c:pt>
                <c:pt idx="10">
                  <c:v>Heaviest 10%</c:v>
                </c:pt>
              </c:strCache>
            </c:strRef>
          </c:cat>
          <c:val>
            <c:numRef>
              <c:f>Sheet1!$B$6:$L$6</c:f>
              <c:numCache>
                <c:formatCode>[hh]:mm:ss</c:formatCode>
                <c:ptCount val="11"/>
                <c:pt idx="0">
                  <c:v>1.4583333333333299E-3</c:v>
                </c:pt>
                <c:pt idx="1">
                  <c:v>1.1412037037037E-2</c:v>
                </c:pt>
                <c:pt idx="2">
                  <c:v>1.40625E-2</c:v>
                </c:pt>
                <c:pt idx="3">
                  <c:v>8.1597222222222193E-3</c:v>
                </c:pt>
                <c:pt idx="4">
                  <c:v>5.0810185185185203E-3</c:v>
                </c:pt>
                <c:pt idx="5">
                  <c:v>7.8703703703703696E-3</c:v>
                </c:pt>
                <c:pt idx="6">
                  <c:v>3.8888888888888901E-3</c:v>
                </c:pt>
                <c:pt idx="7">
                  <c:v>5.5324074074074104E-3</c:v>
                </c:pt>
                <c:pt idx="8">
                  <c:v>6.4351851851851896E-3</c:v>
                </c:pt>
                <c:pt idx="9">
                  <c:v>5.4282407407407404E-3</c:v>
                </c:pt>
                <c:pt idx="10">
                  <c:v>2.7546296296296299E-3</c:v>
                </c:pt>
              </c:numCache>
            </c:numRef>
          </c:val>
          <c:extLst>
            <c:ext xmlns:c16="http://schemas.microsoft.com/office/drawing/2014/chart" uri="{C3380CC4-5D6E-409C-BE32-E72D297353CC}">
              <c16:uniqueId val="{00000004-B404-400E-B1E6-77BD029F7586}"/>
            </c:ext>
          </c:extLst>
        </c:ser>
        <c:dLbls>
          <c:showLegendKey val="0"/>
          <c:showVal val="0"/>
          <c:showCatName val="0"/>
          <c:showSerName val="0"/>
          <c:showPercent val="0"/>
          <c:showBubbleSize val="0"/>
        </c:dLbls>
        <c:gapWidth val="23"/>
        <c:overlap val="100"/>
        <c:axId val="1745179999"/>
        <c:axId val="553345359"/>
      </c:barChart>
      <c:catAx>
        <c:axId val="1745179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3345359"/>
        <c:crosses val="autoZero"/>
        <c:auto val="1"/>
        <c:lblAlgn val="ctr"/>
        <c:lblOffset val="100"/>
        <c:noMultiLvlLbl val="0"/>
      </c:catAx>
      <c:valAx>
        <c:axId val="553345359"/>
        <c:scaling>
          <c:orientation val="minMax"/>
          <c:max val="1"/>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GB" sz="1050"/>
                  <a:t>% DISTRIBUTION OF VIEWING BY PLATFORM</a:t>
                </a:r>
              </a:p>
            </c:rich>
          </c:tx>
          <c:layout>
            <c:manualLayout>
              <c:xMode val="edge"/>
              <c:yMode val="edge"/>
              <c:x val="1.7461300127007674E-2"/>
              <c:y val="0.1366713361124805"/>
            </c:manualLayout>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5179999"/>
        <c:crosses val="autoZero"/>
        <c:crossBetween val="between"/>
        <c:majorUnit val="0.1"/>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7325464772007"/>
          <c:y val="3.5876694412277373E-2"/>
          <c:w val="0.86952985212346845"/>
          <c:h val="0.80345470325573753"/>
        </c:manualLayout>
      </c:layout>
      <c:barChart>
        <c:barDir val="col"/>
        <c:grouping val="clustered"/>
        <c:varyColors val="0"/>
        <c:ser>
          <c:idx val="0"/>
          <c:order val="0"/>
          <c:tx>
            <c:strRef>
              <c:f>Sheet1!$B$1</c:f>
              <c:strCache>
                <c:ptCount val="1"/>
                <c:pt idx="0">
                  <c:v>2022</c:v>
                </c:pt>
              </c:strCache>
            </c:strRef>
          </c:tx>
          <c:spPr>
            <a:solidFill>
              <a:schemeClr val="accent1"/>
            </a:solidFill>
            <a:ln>
              <a:noFill/>
            </a:ln>
            <a:effectLst/>
          </c:spPr>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 </c:v>
                </c:pt>
                <c:pt idx="11">
                  <c:v>Dec</c:v>
                </c:pt>
              </c:strCache>
            </c:strRef>
          </c:cat>
          <c:val>
            <c:numRef>
              <c:f>Sheet1!$B$2:$B$13</c:f>
              <c:numCache>
                <c:formatCode>h:mm</c:formatCode>
                <c:ptCount val="12"/>
                <c:pt idx="0">
                  <c:v>3.2754629629629627E-2</c:v>
                </c:pt>
                <c:pt idx="1">
                  <c:v>3.1122685185185187E-2</c:v>
                </c:pt>
                <c:pt idx="2">
                  <c:v>2.8564814814814817E-2</c:v>
                </c:pt>
                <c:pt idx="3">
                  <c:v>2.9548611111111109E-2</c:v>
                </c:pt>
                <c:pt idx="4">
                  <c:v>2.7372685185185184E-2</c:v>
                </c:pt>
                <c:pt idx="5">
                  <c:v>2.929398148148148E-2</c:v>
                </c:pt>
                <c:pt idx="6">
                  <c:v>2.8391203703703707E-2</c:v>
                </c:pt>
                <c:pt idx="7">
                  <c:v>2.5821759259259256E-2</c:v>
                </c:pt>
                <c:pt idx="8">
                  <c:v>3.0115740740740738E-2</c:v>
                </c:pt>
                <c:pt idx="9">
                  <c:v>3.2824074074074075E-2</c:v>
                </c:pt>
                <c:pt idx="10">
                  <c:v>3.6018518518518519E-2</c:v>
                </c:pt>
                <c:pt idx="11">
                  <c:v>3.3900462962962966E-2</c:v>
                </c:pt>
              </c:numCache>
            </c:numRef>
          </c:val>
          <c:extLst>
            <c:ext xmlns:c16="http://schemas.microsoft.com/office/drawing/2014/chart" uri="{C3380CC4-5D6E-409C-BE32-E72D297353CC}">
              <c16:uniqueId val="{00000000-C4BE-4DF6-AB6D-2CA0558AA496}"/>
            </c:ext>
          </c:extLst>
        </c:ser>
        <c:ser>
          <c:idx val="1"/>
          <c:order val="1"/>
          <c:tx>
            <c:strRef>
              <c:f>Sheet1!$C$1</c:f>
              <c:strCache>
                <c:ptCount val="1"/>
                <c:pt idx="0">
                  <c:v>2023</c:v>
                </c:pt>
              </c:strCache>
            </c:strRef>
          </c:tx>
          <c:spPr>
            <a:solidFill>
              <a:schemeClr val="accent2"/>
            </a:solidFill>
            <a:ln>
              <a:noFill/>
            </a:ln>
            <a:effectLst/>
          </c:spPr>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 </c:v>
                </c:pt>
                <c:pt idx="11">
                  <c:v>Dec</c:v>
                </c:pt>
              </c:strCache>
            </c:strRef>
          </c:cat>
          <c:val>
            <c:numRef>
              <c:f>Sheet1!$C$2:$C$13</c:f>
              <c:numCache>
                <c:formatCode>h:mm</c:formatCode>
                <c:ptCount val="12"/>
                <c:pt idx="0">
                  <c:v>3.1504629629629625E-2</c:v>
                </c:pt>
                <c:pt idx="1">
                  <c:v>3.005787037037037E-2</c:v>
                </c:pt>
                <c:pt idx="2">
                  <c:v>2.8703703703703703E-2</c:v>
                </c:pt>
                <c:pt idx="3">
                  <c:v>2.9722222222222219E-2</c:v>
                </c:pt>
                <c:pt idx="4">
                  <c:v>2.7002314814814812E-2</c:v>
                </c:pt>
                <c:pt idx="5">
                  <c:v>2.585648148148148E-2</c:v>
                </c:pt>
                <c:pt idx="6">
                  <c:v>2.7337962962962963E-2</c:v>
                </c:pt>
                <c:pt idx="7">
                  <c:v>2.2951388888888886E-2</c:v>
                </c:pt>
                <c:pt idx="8">
                  <c:v>2.6006944444444447E-2</c:v>
                </c:pt>
                <c:pt idx="9">
                  <c:v>2.9340277777777781E-2</c:v>
                </c:pt>
                <c:pt idx="10">
                  <c:v>2.9513888888888892E-2</c:v>
                </c:pt>
                <c:pt idx="11">
                  <c:v>3.0624999999999999E-2</c:v>
                </c:pt>
              </c:numCache>
            </c:numRef>
          </c:val>
          <c:extLst>
            <c:ext xmlns:c16="http://schemas.microsoft.com/office/drawing/2014/chart" uri="{C3380CC4-5D6E-409C-BE32-E72D297353CC}">
              <c16:uniqueId val="{00000001-C4BE-4DF6-AB6D-2CA0558AA496}"/>
            </c:ext>
          </c:extLst>
        </c:ser>
        <c:dLbls>
          <c:showLegendKey val="0"/>
          <c:showVal val="0"/>
          <c:showCatName val="0"/>
          <c:showSerName val="0"/>
          <c:showPercent val="0"/>
          <c:showBubbleSize val="0"/>
        </c:dLbls>
        <c:gapWidth val="219"/>
        <c:overlap val="-27"/>
        <c:axId val="619016111"/>
        <c:axId val="619016527"/>
      </c:barChart>
      <c:catAx>
        <c:axId val="619016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619016527"/>
        <c:crosses val="autoZero"/>
        <c:auto val="1"/>
        <c:lblAlgn val="ctr"/>
        <c:lblOffset val="100"/>
        <c:noMultiLvlLbl val="0"/>
      </c:catAx>
      <c:valAx>
        <c:axId val="619016527"/>
        <c:scaling>
          <c:orientation val="minMax"/>
        </c:scaling>
        <c:delete val="0"/>
        <c:axPos val="l"/>
        <c:title>
          <c:tx>
            <c:rich>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r>
                  <a:rPr lang="en-GB"/>
                  <a:t>HOURS &amp; MINS PER PERSON PER DAY</a:t>
                </a:r>
              </a:p>
            </c:rich>
          </c:tx>
          <c:layout>
            <c:manualLayout>
              <c:xMode val="edge"/>
              <c:yMode val="edge"/>
              <c:x val="2.663316656223718E-2"/>
              <c:y val="0.12559139732955549"/>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title>
        <c:numFmt formatCode="h:mm"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619016111"/>
        <c:crosses val="autoZero"/>
        <c:crossBetween val="between"/>
        <c:majorUnit val="2.0833332000000003E-2"/>
      </c:valAx>
      <c:spPr>
        <a:noFill/>
        <a:ln>
          <a:noFill/>
        </a:ln>
        <a:effectLst/>
      </c:spPr>
    </c:plotArea>
    <c:legend>
      <c:legendPos val="b"/>
      <c:layout>
        <c:manualLayout>
          <c:xMode val="edge"/>
          <c:yMode val="edge"/>
          <c:x val="0.85135629469101881"/>
          <c:y val="0"/>
          <c:w val="0.14713164942318258"/>
          <c:h val="0.1450303283781268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1">
          <a:solidFill>
            <a:schemeClr val="tx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Y-Values</c:v>
                </c:pt>
              </c:strCache>
            </c:strRef>
          </c:tx>
          <c:spPr>
            <a:solidFill>
              <a:schemeClr val="accent1">
                <a:alpha val="75000"/>
              </a:schemeClr>
            </a:solidFill>
            <a:ln>
              <a:noFill/>
            </a:ln>
            <a:effectLst/>
          </c:spPr>
          <c:invertIfNegative val="0"/>
          <c:dPt>
            <c:idx val="0"/>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1-A20F-4F3B-AB9A-F8712247A4B0}"/>
              </c:ext>
            </c:extLst>
          </c:dPt>
          <c:dPt>
            <c:idx val="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5-A20F-4F3B-AB9A-F8712247A4B0}"/>
              </c:ext>
            </c:extLst>
          </c:dPt>
          <c:dPt>
            <c:idx val="2"/>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6-A20F-4F3B-AB9A-F8712247A4B0}"/>
              </c:ext>
            </c:extLst>
          </c:dPt>
          <c:dPt>
            <c:idx val="3"/>
            <c:invertIfNegative val="0"/>
            <c:bubble3D val="0"/>
            <c:spPr>
              <a:solidFill>
                <a:schemeClr val="accent6">
                  <a:lumMod val="75000"/>
                </a:schemeClr>
              </a:solidFill>
              <a:ln>
                <a:noFill/>
              </a:ln>
              <a:effectLst/>
            </c:spPr>
            <c:extLst>
              <c:ext xmlns:c16="http://schemas.microsoft.com/office/drawing/2014/chart" uri="{C3380CC4-5D6E-409C-BE32-E72D297353CC}">
                <c16:uniqueId val="{00000003-A20F-4F3B-AB9A-F8712247A4B0}"/>
              </c:ext>
            </c:extLst>
          </c:dPt>
          <c:dPt>
            <c:idx val="5"/>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04-A20F-4F3B-AB9A-F8712247A4B0}"/>
              </c:ext>
            </c:extLst>
          </c:dPt>
          <c:xVal>
            <c:numRef>
              <c:f>Sheet1!$A$2:$A$7</c:f>
              <c:numCache>
                <c:formatCode>General</c:formatCode>
                <c:ptCount val="6"/>
                <c:pt idx="0" formatCode="0%">
                  <c:v>0.37</c:v>
                </c:pt>
                <c:pt idx="2" formatCode="0%">
                  <c:v>0.28000000000000003</c:v>
                </c:pt>
                <c:pt idx="3" formatCode="0%">
                  <c:v>0.11</c:v>
                </c:pt>
                <c:pt idx="4" formatCode="0%">
                  <c:v>0.3</c:v>
                </c:pt>
                <c:pt idx="5" formatCode="0%">
                  <c:v>0.12</c:v>
                </c:pt>
              </c:numCache>
            </c:numRef>
          </c:xVal>
          <c:yVal>
            <c:numRef>
              <c:f>Sheet1!$B$2:$B$7</c:f>
              <c:numCache>
                <c:formatCode>General</c:formatCode>
                <c:ptCount val="6"/>
                <c:pt idx="0" formatCode="0%">
                  <c:v>0.89</c:v>
                </c:pt>
                <c:pt idx="2" formatCode="0%">
                  <c:v>0.44</c:v>
                </c:pt>
                <c:pt idx="3" formatCode="0%">
                  <c:v>0.72</c:v>
                </c:pt>
                <c:pt idx="4" formatCode="0%">
                  <c:v>0.68</c:v>
                </c:pt>
                <c:pt idx="5" formatCode="0%">
                  <c:v>0.35</c:v>
                </c:pt>
              </c:numCache>
            </c:numRef>
          </c:yVal>
          <c:bubbleSize>
            <c:numRef>
              <c:f>Sheet1!$C$2:$C$7</c:f>
              <c:numCache>
                <c:formatCode>General</c:formatCode>
                <c:ptCount val="6"/>
                <c:pt idx="0" formatCode="0%">
                  <c:v>0.28000000000000003</c:v>
                </c:pt>
                <c:pt idx="2" formatCode="0%">
                  <c:v>0.06</c:v>
                </c:pt>
                <c:pt idx="3" formatCode="0%">
                  <c:v>0.02</c:v>
                </c:pt>
                <c:pt idx="4" formatCode="0%">
                  <c:v>0.03</c:v>
                </c:pt>
                <c:pt idx="5" formatCode="0%">
                  <c:v>0.04</c:v>
                </c:pt>
              </c:numCache>
            </c:numRef>
          </c:bubbleSize>
          <c:bubble3D val="0"/>
          <c:extLst>
            <c:ext xmlns:c16="http://schemas.microsoft.com/office/drawing/2014/chart" uri="{C3380CC4-5D6E-409C-BE32-E72D297353CC}">
              <c16:uniqueId val="{00000000-A20F-4F3B-AB9A-F8712247A4B0}"/>
            </c:ext>
          </c:extLst>
        </c:ser>
        <c:dLbls>
          <c:showLegendKey val="0"/>
          <c:showVal val="0"/>
          <c:showCatName val="0"/>
          <c:showSerName val="0"/>
          <c:showPercent val="0"/>
          <c:showBubbleSize val="0"/>
        </c:dLbls>
        <c:bubbleScale val="90"/>
        <c:showNegBubbles val="0"/>
        <c:axId val="1836355775"/>
        <c:axId val="1586456096"/>
      </c:bubbleChart>
      <c:valAx>
        <c:axId val="1836355775"/>
        <c:scaling>
          <c:orientation val="minMax"/>
          <c:min val="0.1"/>
        </c:scaling>
        <c:delete val="0"/>
        <c:axPos val="b"/>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1586456096"/>
        <c:crossesAt val="0.5"/>
        <c:crossBetween val="midCat"/>
      </c:valAx>
      <c:valAx>
        <c:axId val="1586456096"/>
        <c:scaling>
          <c:orientation val="minMax"/>
          <c:max val="1"/>
        </c:scaling>
        <c:delete val="0"/>
        <c:axPos val="l"/>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1836355775"/>
        <c:crossesAt val="0.27"/>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638515504452238E-2"/>
          <c:y val="2.8310384763865656E-2"/>
          <c:w val="0.95623130456486383"/>
          <c:h val="0.94337923047226868"/>
        </c:manualLayout>
      </c:layout>
      <c:bubbleChart>
        <c:varyColors val="0"/>
        <c:ser>
          <c:idx val="0"/>
          <c:order val="0"/>
          <c:tx>
            <c:strRef>
              <c:f>Sheet1!$B$1</c:f>
              <c:strCache>
                <c:ptCount val="1"/>
                <c:pt idx="0">
                  <c:v>Y-Values</c:v>
                </c:pt>
              </c:strCache>
            </c:strRef>
          </c:tx>
          <c:spPr>
            <a:solidFill>
              <a:schemeClr val="accent1">
                <a:alpha val="75000"/>
              </a:schemeClr>
            </a:solidFill>
            <a:ln>
              <a:noFill/>
            </a:ln>
            <a:effectLst/>
          </c:spPr>
          <c:invertIfNegative val="0"/>
          <c:dPt>
            <c:idx val="0"/>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1-A20F-4F3B-AB9A-F8712247A4B0}"/>
              </c:ext>
            </c:extLst>
          </c:dPt>
          <c:dPt>
            <c:idx val="1"/>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5-A20F-4F3B-AB9A-F8712247A4B0}"/>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6-A20F-4F3B-AB9A-F8712247A4B0}"/>
              </c:ext>
            </c:extLst>
          </c:dPt>
          <c:dPt>
            <c:idx val="3"/>
            <c:invertIfNegative val="0"/>
            <c:bubble3D val="0"/>
            <c:extLst>
              <c:ext xmlns:c16="http://schemas.microsoft.com/office/drawing/2014/chart" uri="{C3380CC4-5D6E-409C-BE32-E72D297353CC}">
                <c16:uniqueId val="{00000003-A20F-4F3B-AB9A-F8712247A4B0}"/>
              </c:ext>
            </c:extLst>
          </c:dPt>
          <c:dPt>
            <c:idx val="4"/>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08-AD1F-4CB0-BACC-C6F6BB0D3EA2}"/>
              </c:ext>
            </c:extLst>
          </c:dPt>
          <c:dPt>
            <c:idx val="5"/>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4-A20F-4F3B-AB9A-F8712247A4B0}"/>
              </c:ext>
            </c:extLst>
          </c:dPt>
          <c:dPt>
            <c:idx val="6"/>
            <c:invertIfNegative val="0"/>
            <c:bubble3D val="0"/>
            <c:extLst>
              <c:ext xmlns:c16="http://schemas.microsoft.com/office/drawing/2014/chart" uri="{C3380CC4-5D6E-409C-BE32-E72D297353CC}">
                <c16:uniqueId val="{00000002-A20F-4F3B-AB9A-F8712247A4B0}"/>
              </c:ext>
            </c:extLst>
          </c:dPt>
          <c:xVal>
            <c:numRef>
              <c:f>Sheet1!$A$2:$A$7</c:f>
              <c:numCache>
                <c:formatCode>0%</c:formatCode>
                <c:ptCount val="6"/>
                <c:pt idx="0">
                  <c:v>0.47</c:v>
                </c:pt>
                <c:pt idx="1">
                  <c:v>0.09</c:v>
                </c:pt>
                <c:pt idx="2">
                  <c:v>0.17</c:v>
                </c:pt>
                <c:pt idx="4">
                  <c:v>0.1</c:v>
                </c:pt>
                <c:pt idx="5">
                  <c:v>0.03</c:v>
                </c:pt>
              </c:numCache>
            </c:numRef>
          </c:xVal>
          <c:yVal>
            <c:numRef>
              <c:f>Sheet1!$B$2:$B$7</c:f>
              <c:numCache>
                <c:formatCode>0</c:formatCode>
                <c:ptCount val="6"/>
                <c:pt idx="0">
                  <c:v>8.6999999999999993</c:v>
                </c:pt>
                <c:pt idx="1">
                  <c:v>2.8</c:v>
                </c:pt>
                <c:pt idx="2">
                  <c:v>1.7</c:v>
                </c:pt>
                <c:pt idx="4">
                  <c:v>3.9</c:v>
                </c:pt>
                <c:pt idx="5">
                  <c:v>1.3</c:v>
                </c:pt>
              </c:numCache>
            </c:numRef>
          </c:yVal>
          <c:bubbleSize>
            <c:numRef>
              <c:f>Sheet1!$C$2:$C$7</c:f>
              <c:numCache>
                <c:formatCode>0%</c:formatCode>
                <c:ptCount val="6"/>
                <c:pt idx="0">
                  <c:v>2.0299999999999999E-2</c:v>
                </c:pt>
                <c:pt idx="1">
                  <c:v>1.03E-2</c:v>
                </c:pt>
                <c:pt idx="2">
                  <c:v>1.29E-2</c:v>
                </c:pt>
                <c:pt idx="4">
                  <c:v>9.5999999999999992E-3</c:v>
                </c:pt>
                <c:pt idx="5">
                  <c:v>1.2E-2</c:v>
                </c:pt>
              </c:numCache>
            </c:numRef>
          </c:bubbleSize>
          <c:bubble3D val="0"/>
          <c:extLst>
            <c:ext xmlns:c16="http://schemas.microsoft.com/office/drawing/2014/chart" uri="{C3380CC4-5D6E-409C-BE32-E72D297353CC}">
              <c16:uniqueId val="{00000000-A20F-4F3B-AB9A-F8712247A4B0}"/>
            </c:ext>
          </c:extLst>
        </c:ser>
        <c:dLbls>
          <c:showLegendKey val="0"/>
          <c:showVal val="0"/>
          <c:showCatName val="0"/>
          <c:showSerName val="0"/>
          <c:showPercent val="0"/>
          <c:showBubbleSize val="0"/>
        </c:dLbls>
        <c:bubbleScale val="90"/>
        <c:showNegBubbles val="0"/>
        <c:axId val="1836355775"/>
        <c:axId val="1586456096"/>
      </c:bubbleChart>
      <c:valAx>
        <c:axId val="1836355775"/>
        <c:scaling>
          <c:orientation val="minMax"/>
          <c:min val="0"/>
        </c:scaling>
        <c:delete val="0"/>
        <c:axPos val="b"/>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1586456096"/>
        <c:crossesAt val="5"/>
        <c:crossBetween val="midCat"/>
      </c:valAx>
      <c:valAx>
        <c:axId val="1586456096"/>
        <c:scaling>
          <c:orientation val="minMax"/>
        </c:scaling>
        <c:delete val="0"/>
        <c:axPos val="l"/>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1836355775"/>
        <c:crossesAt val="0.2"/>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638515504452238E-2"/>
          <c:y val="2.8310384763865656E-2"/>
          <c:w val="0.95623130456486383"/>
          <c:h val="0.94337923047226868"/>
        </c:manualLayout>
      </c:layout>
      <c:bubbleChart>
        <c:varyColors val="0"/>
        <c:ser>
          <c:idx val="0"/>
          <c:order val="0"/>
          <c:tx>
            <c:strRef>
              <c:f>Sheet1!$B$1</c:f>
              <c:strCache>
                <c:ptCount val="1"/>
                <c:pt idx="0">
                  <c:v>Y-Values</c:v>
                </c:pt>
              </c:strCache>
            </c:strRef>
          </c:tx>
          <c:spPr>
            <a:solidFill>
              <a:schemeClr val="accent1">
                <a:alpha val="75000"/>
              </a:schemeClr>
            </a:solidFill>
            <a:ln>
              <a:noFill/>
            </a:ln>
            <a:effectLst/>
          </c:spPr>
          <c:invertIfNegative val="0"/>
          <c:dPt>
            <c:idx val="0"/>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1-A20F-4F3B-AB9A-F8712247A4B0}"/>
              </c:ext>
            </c:extLst>
          </c:dPt>
          <c:dPt>
            <c:idx val="1"/>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5-A20F-4F3B-AB9A-F8712247A4B0}"/>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6-A20F-4F3B-AB9A-F8712247A4B0}"/>
              </c:ext>
            </c:extLst>
          </c:dPt>
          <c:dPt>
            <c:idx val="3"/>
            <c:invertIfNegative val="0"/>
            <c:bubble3D val="0"/>
            <c:extLst>
              <c:ext xmlns:c16="http://schemas.microsoft.com/office/drawing/2014/chart" uri="{C3380CC4-5D6E-409C-BE32-E72D297353CC}">
                <c16:uniqueId val="{00000003-A20F-4F3B-AB9A-F8712247A4B0}"/>
              </c:ext>
            </c:extLst>
          </c:dPt>
          <c:dPt>
            <c:idx val="4"/>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08-AD1F-4CB0-BACC-C6F6BB0D3EA2}"/>
              </c:ext>
            </c:extLst>
          </c:dPt>
          <c:dPt>
            <c:idx val="5"/>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4-A20F-4F3B-AB9A-F8712247A4B0}"/>
              </c:ext>
            </c:extLst>
          </c:dPt>
          <c:dPt>
            <c:idx val="6"/>
            <c:invertIfNegative val="0"/>
            <c:bubble3D val="0"/>
            <c:extLst>
              <c:ext xmlns:c16="http://schemas.microsoft.com/office/drawing/2014/chart" uri="{C3380CC4-5D6E-409C-BE32-E72D297353CC}">
                <c16:uniqueId val="{00000002-A20F-4F3B-AB9A-F8712247A4B0}"/>
              </c:ext>
            </c:extLst>
          </c:dPt>
          <c:xVal>
            <c:numRef>
              <c:f>Sheet1!$A$2:$A$7</c:f>
              <c:numCache>
                <c:formatCode>0%</c:formatCode>
                <c:ptCount val="6"/>
                <c:pt idx="0">
                  <c:v>0.89</c:v>
                </c:pt>
                <c:pt idx="1">
                  <c:v>0.53</c:v>
                </c:pt>
                <c:pt idx="2">
                  <c:v>0.72299999999999998</c:v>
                </c:pt>
                <c:pt idx="4">
                  <c:v>0.34499999999999997</c:v>
                </c:pt>
                <c:pt idx="5">
                  <c:v>0.94</c:v>
                </c:pt>
              </c:numCache>
            </c:numRef>
          </c:xVal>
          <c:yVal>
            <c:numRef>
              <c:f>Sheet1!$B$2:$B$7</c:f>
              <c:numCache>
                <c:formatCode>_("£"* #,##0.00_);_("£"* \(#,##0.00\);_("£"* "-"??_);_(@_)</c:formatCode>
                <c:ptCount val="6"/>
                <c:pt idx="0">
                  <c:v>1.7</c:v>
                </c:pt>
                <c:pt idx="1">
                  <c:v>8.09</c:v>
                </c:pt>
                <c:pt idx="2">
                  <c:v>5.58</c:v>
                </c:pt>
                <c:pt idx="4">
                  <c:v>2.33</c:v>
                </c:pt>
                <c:pt idx="5">
                  <c:v>4.8899999999999997</c:v>
                </c:pt>
              </c:numCache>
            </c:numRef>
          </c:yVal>
          <c:bubbleSize>
            <c:numRef>
              <c:f>Sheet1!$C$2:$C$7</c:f>
              <c:numCache>
                <c:formatCode>0.0</c:formatCode>
                <c:ptCount val="6"/>
                <c:pt idx="0">
                  <c:v>1.36</c:v>
                </c:pt>
                <c:pt idx="1">
                  <c:v>1.0900000000000001</c:v>
                </c:pt>
                <c:pt idx="2">
                  <c:v>0.92</c:v>
                </c:pt>
                <c:pt idx="4">
                  <c:v>0.77</c:v>
                </c:pt>
                <c:pt idx="5">
                  <c:v>0.72</c:v>
                </c:pt>
              </c:numCache>
            </c:numRef>
          </c:bubbleSize>
          <c:bubble3D val="0"/>
          <c:extLst>
            <c:ext xmlns:c16="http://schemas.microsoft.com/office/drawing/2014/chart" uri="{C3380CC4-5D6E-409C-BE32-E72D297353CC}">
              <c16:uniqueId val="{00000000-A20F-4F3B-AB9A-F8712247A4B0}"/>
            </c:ext>
          </c:extLst>
        </c:ser>
        <c:dLbls>
          <c:showLegendKey val="0"/>
          <c:showVal val="0"/>
          <c:showCatName val="0"/>
          <c:showSerName val="0"/>
          <c:showPercent val="0"/>
          <c:showBubbleSize val="0"/>
        </c:dLbls>
        <c:bubbleScale val="90"/>
        <c:showNegBubbles val="0"/>
        <c:axId val="1836355775"/>
        <c:axId val="1586456096"/>
      </c:bubbleChart>
      <c:valAx>
        <c:axId val="1836355775"/>
        <c:scaling>
          <c:orientation val="minMax"/>
          <c:max val="1"/>
          <c:min val="0"/>
        </c:scaling>
        <c:delete val="0"/>
        <c:axPos val="t"/>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1586456096"/>
        <c:crossesAt val="5"/>
        <c:crossBetween val="midCat"/>
      </c:valAx>
      <c:valAx>
        <c:axId val="1586456096"/>
        <c:scaling>
          <c:orientation val="maxMin"/>
        </c:scaling>
        <c:delete val="0"/>
        <c:axPos val="l"/>
        <c:numFmt formatCode="_(&quot;£&quot;* #,##0.00_);_(&quot;£&quot;* \(#,##0.00\);_(&quot;£&quot;*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1836355775"/>
        <c:crossesAt val="0.5"/>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700112212587366E-2"/>
          <c:y val="3.5777959667824308E-2"/>
          <c:w val="0.90491338546870015"/>
          <c:h val="0.70478240900910227"/>
        </c:manualLayout>
      </c:layout>
      <c:barChart>
        <c:barDir val="col"/>
        <c:grouping val="clustered"/>
        <c:varyColors val="0"/>
        <c:ser>
          <c:idx val="0"/>
          <c:order val="0"/>
          <c:tx>
            <c:strRef>
              <c:f>Sheet1!$B$1</c:f>
              <c:strCache>
                <c:ptCount val="1"/>
                <c:pt idx="0">
                  <c:v>2022</c:v>
                </c:pt>
              </c:strCache>
            </c:strRef>
          </c:tx>
          <c:spPr>
            <a:solidFill>
              <a:schemeClr val="accent1"/>
            </a:solidFill>
            <a:ln>
              <a:noFill/>
            </a:ln>
            <a:effectLst/>
          </c:spPr>
          <c:invertIfNegative val="0"/>
          <c:cat>
            <c:strRef>
              <c:f>Sheet1!$A$2:$A$15</c:f>
              <c:strCache>
                <c:ptCount val="14"/>
                <c:pt idx="0">
                  <c:v>Online Born</c:v>
                </c:pt>
                <c:pt idx="1">
                  <c:v>Food</c:v>
                </c:pt>
                <c:pt idx="2">
                  <c:v>Cosmetics</c:v>
                </c:pt>
                <c:pt idx="3">
                  <c:v>Ent &amp; Leisure</c:v>
                </c:pt>
                <c:pt idx="4">
                  <c:v>Govt / Charities</c:v>
                </c:pt>
                <c:pt idx="5">
                  <c:v>HH FMCG</c:v>
                </c:pt>
                <c:pt idx="6">
                  <c:v>Finance</c:v>
                </c:pt>
                <c:pt idx="7">
                  <c:v>Telecoms</c:v>
                </c:pt>
                <c:pt idx="8">
                  <c:v>Travel</c:v>
                </c:pt>
                <c:pt idx="9">
                  <c:v>Autos</c:v>
                </c:pt>
                <c:pt idx="10">
                  <c:v>Health</c:v>
                </c:pt>
                <c:pt idx="11">
                  <c:v>HH Equp / DIY</c:v>
                </c:pt>
                <c:pt idx="12">
                  <c:v>Retail</c:v>
                </c:pt>
                <c:pt idx="13">
                  <c:v>Other</c:v>
                </c:pt>
              </c:strCache>
            </c:strRef>
          </c:cat>
          <c:val>
            <c:numRef>
              <c:f>Sheet1!$B$2:$B$15</c:f>
              <c:numCache>
                <c:formatCode>_-* #,##0_-;\-* #,##0_-;_-* "-"??_-;_-@_-</c:formatCode>
                <c:ptCount val="14"/>
                <c:pt idx="0">
                  <c:v>1079.3285080000001</c:v>
                </c:pt>
                <c:pt idx="1">
                  <c:v>516.06264499999997</c:v>
                </c:pt>
                <c:pt idx="2">
                  <c:v>449.99622599999998</c:v>
                </c:pt>
                <c:pt idx="3">
                  <c:v>382.56459899999999</c:v>
                </c:pt>
                <c:pt idx="4">
                  <c:v>291.40724399999999</c:v>
                </c:pt>
                <c:pt idx="5">
                  <c:v>210.73903200000001</c:v>
                </c:pt>
                <c:pt idx="6">
                  <c:v>391.778347</c:v>
                </c:pt>
                <c:pt idx="7">
                  <c:v>325.42147399999999</c:v>
                </c:pt>
                <c:pt idx="8">
                  <c:v>253.85123300000001</c:v>
                </c:pt>
                <c:pt idx="9">
                  <c:v>224.36343199999999</c:v>
                </c:pt>
                <c:pt idx="10">
                  <c:v>183.77041299999999</c:v>
                </c:pt>
                <c:pt idx="11">
                  <c:v>189.11765399999999</c:v>
                </c:pt>
                <c:pt idx="12">
                  <c:v>194.67763400000001</c:v>
                </c:pt>
                <c:pt idx="13">
                  <c:v>789.50421800000004</c:v>
                </c:pt>
              </c:numCache>
            </c:numRef>
          </c:val>
          <c:extLst>
            <c:ext xmlns:c16="http://schemas.microsoft.com/office/drawing/2014/chart" uri="{C3380CC4-5D6E-409C-BE32-E72D297353CC}">
              <c16:uniqueId val="{00000000-1805-4841-976E-767E005F36B0}"/>
            </c:ext>
          </c:extLst>
        </c:ser>
        <c:ser>
          <c:idx val="1"/>
          <c:order val="1"/>
          <c:tx>
            <c:strRef>
              <c:f>Sheet1!$C$1</c:f>
              <c:strCache>
                <c:ptCount val="1"/>
                <c:pt idx="0">
                  <c:v>2023</c:v>
                </c:pt>
              </c:strCache>
            </c:strRef>
          </c:tx>
          <c:spPr>
            <a:solidFill>
              <a:schemeClr val="accent2"/>
            </a:solidFill>
            <a:ln>
              <a:noFill/>
            </a:ln>
            <a:effectLst/>
          </c:spPr>
          <c:invertIfNegative val="0"/>
          <c:cat>
            <c:strRef>
              <c:f>Sheet1!$A$2:$A$15</c:f>
              <c:strCache>
                <c:ptCount val="14"/>
                <c:pt idx="0">
                  <c:v>Online Born</c:v>
                </c:pt>
                <c:pt idx="1">
                  <c:v>Food</c:v>
                </c:pt>
                <c:pt idx="2">
                  <c:v>Cosmetics</c:v>
                </c:pt>
                <c:pt idx="3">
                  <c:v>Ent &amp; Leisure</c:v>
                </c:pt>
                <c:pt idx="4">
                  <c:v>Govt / Charities</c:v>
                </c:pt>
                <c:pt idx="5">
                  <c:v>HH FMCG</c:v>
                </c:pt>
                <c:pt idx="6">
                  <c:v>Finance</c:v>
                </c:pt>
                <c:pt idx="7">
                  <c:v>Telecoms</c:v>
                </c:pt>
                <c:pt idx="8">
                  <c:v>Travel</c:v>
                </c:pt>
                <c:pt idx="9">
                  <c:v>Autos</c:v>
                </c:pt>
                <c:pt idx="10">
                  <c:v>Health</c:v>
                </c:pt>
                <c:pt idx="11">
                  <c:v>HH Equp / DIY</c:v>
                </c:pt>
                <c:pt idx="12">
                  <c:v>Retail</c:v>
                </c:pt>
                <c:pt idx="13">
                  <c:v>Other</c:v>
                </c:pt>
              </c:strCache>
            </c:strRef>
          </c:cat>
          <c:val>
            <c:numRef>
              <c:f>Sheet1!$C$2:$C$15</c:f>
              <c:numCache>
                <c:formatCode>_-* #,##0_-;\-* #,##0_-;_-* "-"??_-;_-@_-</c:formatCode>
                <c:ptCount val="14"/>
                <c:pt idx="0">
                  <c:v>829.12308900000005</c:v>
                </c:pt>
                <c:pt idx="1">
                  <c:v>517.58361200000002</c:v>
                </c:pt>
                <c:pt idx="2">
                  <c:v>424.04463199999998</c:v>
                </c:pt>
                <c:pt idx="3">
                  <c:v>336.34200700000002</c:v>
                </c:pt>
                <c:pt idx="4">
                  <c:v>319.79819600000002</c:v>
                </c:pt>
                <c:pt idx="5">
                  <c:v>289.98368299999998</c:v>
                </c:pt>
                <c:pt idx="6">
                  <c:v>288.784693</c:v>
                </c:pt>
                <c:pt idx="7">
                  <c:v>277.37390399999998</c:v>
                </c:pt>
                <c:pt idx="8">
                  <c:v>275.69489399999998</c:v>
                </c:pt>
                <c:pt idx="9">
                  <c:v>235.39075199999999</c:v>
                </c:pt>
                <c:pt idx="10">
                  <c:v>181.18607900000001</c:v>
                </c:pt>
                <c:pt idx="11">
                  <c:v>178.510884</c:v>
                </c:pt>
                <c:pt idx="12">
                  <c:v>162.28889699999999</c:v>
                </c:pt>
                <c:pt idx="13">
                  <c:v>618.88761099999999</c:v>
                </c:pt>
              </c:numCache>
            </c:numRef>
          </c:val>
          <c:extLst>
            <c:ext xmlns:c16="http://schemas.microsoft.com/office/drawing/2014/chart" uri="{C3380CC4-5D6E-409C-BE32-E72D297353CC}">
              <c16:uniqueId val="{00000001-1805-4841-976E-767E005F36B0}"/>
            </c:ext>
          </c:extLst>
        </c:ser>
        <c:dLbls>
          <c:showLegendKey val="0"/>
          <c:showVal val="0"/>
          <c:showCatName val="0"/>
          <c:showSerName val="0"/>
          <c:showPercent val="0"/>
          <c:showBubbleSize val="0"/>
        </c:dLbls>
        <c:gapWidth val="219"/>
        <c:overlap val="-27"/>
        <c:axId val="1210832095"/>
        <c:axId val="1145540207"/>
      </c:barChart>
      <c:catAx>
        <c:axId val="1210832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5540207"/>
        <c:crosses val="autoZero"/>
        <c:auto val="1"/>
        <c:lblAlgn val="ctr"/>
        <c:lblOffset val="100"/>
        <c:noMultiLvlLbl val="0"/>
      </c:catAx>
      <c:valAx>
        <c:axId val="1145540207"/>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LINEAR</a:t>
                </a:r>
                <a:r>
                  <a:rPr lang="en-GB" baseline="0" dirty="0"/>
                  <a:t> TV AD SPEND (£m)</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0832095"/>
        <c:crosses val="autoZero"/>
        <c:crossBetween val="between"/>
      </c:valAx>
      <c:spPr>
        <a:noFill/>
        <a:ln>
          <a:noFill/>
        </a:ln>
        <a:effectLst/>
      </c:spPr>
    </c:plotArea>
    <c:legend>
      <c:legendPos val="b"/>
      <c:layout>
        <c:manualLayout>
          <c:xMode val="edge"/>
          <c:yMode val="edge"/>
          <c:x val="0.85632401034614525"/>
          <c:y val="8.6841835621491337E-2"/>
          <c:w val="0.10721170843038109"/>
          <c:h val="5.88991044660971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Adults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Sheet1!$B$2:$B$15</c:f>
              <c:numCache>
                <c:formatCode>_("£"* #,##0.00_);_("£"* \(#,##0.00\);_("£"* "-"??_);_(@_)</c:formatCode>
                <c:ptCount val="14"/>
                <c:pt idx="0">
                  <c:v>4.7020588198061795</c:v>
                </c:pt>
                <c:pt idx="1">
                  <c:v>4.6641804434458711</c:v>
                </c:pt>
                <c:pt idx="2">
                  <c:v>4.6003840656726496</c:v>
                </c:pt>
                <c:pt idx="3">
                  <c:v>4.6713399952644998</c:v>
                </c:pt>
                <c:pt idx="4">
                  <c:v>5.0713638041990956</c:v>
                </c:pt>
                <c:pt idx="5">
                  <c:v>5.4499662598845537</c:v>
                </c:pt>
                <c:pt idx="6">
                  <c:v>5.3462216291842051</c:v>
                </c:pt>
                <c:pt idx="7">
                  <c:v>5.1037600739656943</c:v>
                </c:pt>
                <c:pt idx="8">
                  <c:v>5.1661676875829485</c:v>
                </c:pt>
                <c:pt idx="9">
                  <c:v>5.116816380568304</c:v>
                </c:pt>
                <c:pt idx="10">
                  <c:v>4.1699813427080965</c:v>
                </c:pt>
                <c:pt idx="11">
                  <c:v>5.7528416486255232</c:v>
                </c:pt>
                <c:pt idx="12">
                  <c:v>6.3095122394721095</c:v>
                </c:pt>
                <c:pt idx="13">
                  <c:v>5.5619045880266373</c:v>
                </c:pt>
              </c:numCache>
            </c:numRef>
          </c:val>
          <c:extLst>
            <c:ext xmlns:c16="http://schemas.microsoft.com/office/drawing/2014/chart" uri="{C3380CC4-5D6E-409C-BE32-E72D297353CC}">
              <c16:uniqueId val="{00000000-E7B0-4F39-867A-ECDA32B980EF}"/>
            </c:ext>
          </c:extLst>
        </c:ser>
        <c:dLbls>
          <c:showLegendKey val="0"/>
          <c:showVal val="0"/>
          <c:showCatName val="0"/>
          <c:showSerName val="0"/>
          <c:showPercent val="0"/>
          <c:showBubbleSize val="0"/>
        </c:dLbls>
        <c:gapWidth val="50"/>
        <c:overlap val="-27"/>
        <c:axId val="1940459264"/>
        <c:axId val="1940446304"/>
      </c:barChart>
      <c:catAx>
        <c:axId val="194045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40446304"/>
        <c:crosses val="autoZero"/>
        <c:auto val="1"/>
        <c:lblAlgn val="ctr"/>
        <c:lblOffset val="100"/>
        <c:noMultiLvlLbl val="0"/>
      </c:catAx>
      <c:valAx>
        <c:axId val="1940446304"/>
        <c:scaling>
          <c:orientation val="minMax"/>
        </c:scaling>
        <c:delete val="1"/>
        <c:axPos val="l"/>
        <c:numFmt formatCode="_(&quot;£&quot;* #,##0.00_);_(&quot;£&quot;* \(#,##0.00\);_(&quot;£&quot;* &quot;-&quot;??_);_(@_)" sourceLinked="1"/>
        <c:majorTickMark val="none"/>
        <c:minorTickMark val="none"/>
        <c:tickLblPos val="nextTo"/>
        <c:crossAx val="1940459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 ABC1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Sheet1!$B$2:$B$15</c:f>
              <c:numCache>
                <c:formatCode>_("£"* #,##0.00_);_("£"* \(#,##0.00\);_("£"* "-"??_);_(@_)</c:formatCode>
                <c:ptCount val="14"/>
                <c:pt idx="0">
                  <c:v>12.142799151457329</c:v>
                </c:pt>
                <c:pt idx="1">
                  <c:v>12.191603514010975</c:v>
                </c:pt>
                <c:pt idx="2">
                  <c:v>11.712269282794599</c:v>
                </c:pt>
                <c:pt idx="3">
                  <c:v>11.877996293313135</c:v>
                </c:pt>
                <c:pt idx="4">
                  <c:v>12.583960399486239</c:v>
                </c:pt>
                <c:pt idx="5">
                  <c:v>13.567240354306144</c:v>
                </c:pt>
                <c:pt idx="6">
                  <c:v>13.460066719587211</c:v>
                </c:pt>
                <c:pt idx="7">
                  <c:v>12.481275637917268</c:v>
                </c:pt>
                <c:pt idx="8">
                  <c:v>12.726001020628956</c:v>
                </c:pt>
                <c:pt idx="9">
                  <c:v>12.76500589181801</c:v>
                </c:pt>
                <c:pt idx="10">
                  <c:v>10.123495177274481</c:v>
                </c:pt>
                <c:pt idx="11">
                  <c:v>13.564018170461106</c:v>
                </c:pt>
                <c:pt idx="12">
                  <c:v>14.927149871979434</c:v>
                </c:pt>
                <c:pt idx="13">
                  <c:v>13.910353537130739</c:v>
                </c:pt>
              </c:numCache>
            </c:numRef>
          </c:val>
          <c:extLst>
            <c:ext xmlns:c16="http://schemas.microsoft.com/office/drawing/2014/chart" uri="{C3380CC4-5D6E-409C-BE32-E72D297353CC}">
              <c16:uniqueId val="{00000000-2878-4FEA-9119-276A6CD7A89F}"/>
            </c:ext>
          </c:extLst>
        </c:ser>
        <c:dLbls>
          <c:showLegendKey val="0"/>
          <c:showVal val="0"/>
          <c:showCatName val="0"/>
          <c:showSerName val="0"/>
          <c:showPercent val="0"/>
          <c:showBubbleSize val="0"/>
        </c:dLbls>
        <c:gapWidth val="50"/>
        <c:overlap val="-27"/>
        <c:axId val="1940459264"/>
        <c:axId val="1940446304"/>
      </c:barChart>
      <c:catAx>
        <c:axId val="194045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40446304"/>
        <c:crosses val="autoZero"/>
        <c:auto val="1"/>
        <c:lblAlgn val="ctr"/>
        <c:lblOffset val="100"/>
        <c:noMultiLvlLbl val="0"/>
      </c:catAx>
      <c:valAx>
        <c:axId val="1940446304"/>
        <c:scaling>
          <c:orientation val="minMax"/>
        </c:scaling>
        <c:delete val="1"/>
        <c:axPos val="l"/>
        <c:numFmt formatCode="_(&quot;£&quot;* #,##0.00_);_(&quot;£&quot;* \(#,##0.00\);_(&quot;£&quot;* &quot;-&quot;??_);_(@_)" sourceLinked="1"/>
        <c:majorTickMark val="none"/>
        <c:minorTickMark val="none"/>
        <c:tickLblPos val="nextTo"/>
        <c:crossAx val="1940459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16-34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Sheet1!$B$2:$B$15</c:f>
              <c:numCache>
                <c:formatCode>_("£"* #,##0.00_);_("£"* \(#,##0.00\);_("£"* "-"??_);_(@_)</c:formatCode>
                <c:ptCount val="14"/>
                <c:pt idx="0">
                  <c:v>20.037470487002363</c:v>
                </c:pt>
                <c:pt idx="1">
                  <c:v>20.116972604613554</c:v>
                </c:pt>
                <c:pt idx="2">
                  <c:v>19.988848285846011</c:v>
                </c:pt>
                <c:pt idx="3">
                  <c:v>20.32246182605822</c:v>
                </c:pt>
                <c:pt idx="4">
                  <c:v>22.618030033338258</c:v>
                </c:pt>
                <c:pt idx="5">
                  <c:v>26.216291938232807</c:v>
                </c:pt>
                <c:pt idx="6">
                  <c:v>26.984013882904325</c:v>
                </c:pt>
                <c:pt idx="7">
                  <c:v>28.184768220993558</c:v>
                </c:pt>
                <c:pt idx="8">
                  <c:v>32.310459526675352</c:v>
                </c:pt>
                <c:pt idx="9">
                  <c:v>37.711898997125225</c:v>
                </c:pt>
                <c:pt idx="10">
                  <c:v>34.126866078047591</c:v>
                </c:pt>
                <c:pt idx="11">
                  <c:v>54.514623093725014</c:v>
                </c:pt>
                <c:pt idx="12">
                  <c:v>69.142201820640835</c:v>
                </c:pt>
                <c:pt idx="13">
                  <c:v>67.994961972402422</c:v>
                </c:pt>
              </c:numCache>
            </c:numRef>
          </c:val>
          <c:extLst>
            <c:ext xmlns:c16="http://schemas.microsoft.com/office/drawing/2014/chart" uri="{C3380CC4-5D6E-409C-BE32-E72D297353CC}">
              <c16:uniqueId val="{00000000-9E83-43B9-AB12-BC06E530015F}"/>
            </c:ext>
          </c:extLst>
        </c:ser>
        <c:dLbls>
          <c:showLegendKey val="0"/>
          <c:showVal val="0"/>
          <c:showCatName val="0"/>
          <c:showSerName val="0"/>
          <c:showPercent val="0"/>
          <c:showBubbleSize val="0"/>
        </c:dLbls>
        <c:gapWidth val="50"/>
        <c:overlap val="-27"/>
        <c:axId val="1940459264"/>
        <c:axId val="1940446304"/>
      </c:barChart>
      <c:catAx>
        <c:axId val="194045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40446304"/>
        <c:crosses val="autoZero"/>
        <c:auto val="1"/>
        <c:lblAlgn val="ctr"/>
        <c:lblOffset val="100"/>
        <c:noMultiLvlLbl val="0"/>
      </c:catAx>
      <c:valAx>
        <c:axId val="1940446304"/>
        <c:scaling>
          <c:orientation val="minMax"/>
        </c:scaling>
        <c:delete val="1"/>
        <c:axPos val="l"/>
        <c:numFmt formatCode="_(&quot;£&quot;* #,##0.00_);_(&quot;£&quot;* \(#,##0.00\);_(&quot;£&quot;* &quot;-&quot;??_);_(@_)" sourceLinked="1"/>
        <c:majorTickMark val="none"/>
        <c:minorTickMark val="none"/>
        <c:tickLblPos val="nextTo"/>
        <c:crossAx val="1940459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Adults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Sheet1!$B$2:$B$15</c:f>
              <c:numCache>
                <c:formatCode>_("£"* #,##0.00_);_("£"* \(#,##0.00\);_("£"* "-"??_);_(@_)</c:formatCode>
                <c:ptCount val="14"/>
                <c:pt idx="0">
                  <c:v>6.7112626440296861</c:v>
                </c:pt>
                <c:pt idx="1">
                  <c:v>6.4082650109737074</c:v>
                </c:pt>
                <c:pt idx="2">
                  <c:v>6.1625978213073198</c:v>
                </c:pt>
                <c:pt idx="3">
                  <c:v>6.1174574683402705</c:v>
                </c:pt>
                <c:pt idx="4">
                  <c:v>6.5479657150602781</c:v>
                </c:pt>
                <c:pt idx="5">
                  <c:v>7.0086566102115366</c:v>
                </c:pt>
                <c:pt idx="6">
                  <c:v>6.8071693219117702</c:v>
                </c:pt>
                <c:pt idx="7">
                  <c:v>6.3353624084168754</c:v>
                </c:pt>
                <c:pt idx="8">
                  <c:v>6.2676336285204446</c:v>
                </c:pt>
                <c:pt idx="9">
                  <c:v>6.104105626540667</c:v>
                </c:pt>
                <c:pt idx="10">
                  <c:v>4.9243305846855936</c:v>
                </c:pt>
                <c:pt idx="11">
                  <c:v>6.6291705735953608</c:v>
                </c:pt>
                <c:pt idx="12">
                  <c:v>6.73363712859845</c:v>
                </c:pt>
                <c:pt idx="13">
                  <c:v>5.5619045880266373</c:v>
                </c:pt>
              </c:numCache>
            </c:numRef>
          </c:val>
          <c:extLst>
            <c:ext xmlns:c16="http://schemas.microsoft.com/office/drawing/2014/chart" uri="{C3380CC4-5D6E-409C-BE32-E72D297353CC}">
              <c16:uniqueId val="{00000000-E7B0-4F39-867A-ECDA32B980EF}"/>
            </c:ext>
          </c:extLst>
        </c:ser>
        <c:dLbls>
          <c:showLegendKey val="0"/>
          <c:showVal val="0"/>
          <c:showCatName val="0"/>
          <c:showSerName val="0"/>
          <c:showPercent val="0"/>
          <c:showBubbleSize val="0"/>
        </c:dLbls>
        <c:gapWidth val="50"/>
        <c:overlap val="-27"/>
        <c:axId val="1940459264"/>
        <c:axId val="1940446304"/>
      </c:barChart>
      <c:catAx>
        <c:axId val="194045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40446304"/>
        <c:crosses val="autoZero"/>
        <c:auto val="1"/>
        <c:lblAlgn val="ctr"/>
        <c:lblOffset val="100"/>
        <c:noMultiLvlLbl val="0"/>
      </c:catAx>
      <c:valAx>
        <c:axId val="1940446304"/>
        <c:scaling>
          <c:orientation val="minMax"/>
        </c:scaling>
        <c:delete val="1"/>
        <c:axPos val="l"/>
        <c:numFmt formatCode="_(&quot;£&quot;* #,##0.00_);_(&quot;£&quot;* \(#,##0.00\);_(&quot;£&quot;* &quot;-&quot;??_);_(@_)" sourceLinked="1"/>
        <c:majorTickMark val="none"/>
        <c:minorTickMark val="none"/>
        <c:tickLblPos val="nextTo"/>
        <c:crossAx val="1940459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 ABC1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Sheet1!$B$2:$B$15</c:f>
              <c:numCache>
                <c:formatCode>_("£"* #,##0.00_);_("£"* \(#,##0.00\);_("£"* "-"??_);_(@_)</c:formatCode>
                <c:ptCount val="14"/>
                <c:pt idx="0">
                  <c:v>17.331453616841426</c:v>
                </c:pt>
                <c:pt idx="1">
                  <c:v>16.750429614335591</c:v>
                </c:pt>
                <c:pt idx="2">
                  <c:v>15.689560726743599</c:v>
                </c:pt>
                <c:pt idx="3">
                  <c:v>15.555094942159561</c:v>
                </c:pt>
                <c:pt idx="4">
                  <c:v>16.247964933473195</c:v>
                </c:pt>
                <c:pt idx="5">
                  <c:v>17.447471095637702</c:v>
                </c:pt>
                <c:pt idx="6">
                  <c:v>17.13826316969223</c:v>
                </c:pt>
                <c:pt idx="7">
                  <c:v>15.493166477183019</c:v>
                </c:pt>
                <c:pt idx="8">
                  <c:v>15.43928048351777</c:v>
                </c:pt>
                <c:pt idx="9">
                  <c:v>15.228012594506458</c:v>
                </c:pt>
                <c:pt idx="10">
                  <c:v>11.95483452522955</c:v>
                </c:pt>
                <c:pt idx="11">
                  <c:v>15.630221655208764</c:v>
                </c:pt>
                <c:pt idx="12">
                  <c:v>15.930551647606267</c:v>
                </c:pt>
                <c:pt idx="13">
                  <c:v>13.910353537130739</c:v>
                </c:pt>
              </c:numCache>
            </c:numRef>
          </c:val>
          <c:extLst>
            <c:ext xmlns:c16="http://schemas.microsoft.com/office/drawing/2014/chart" uri="{C3380CC4-5D6E-409C-BE32-E72D297353CC}">
              <c16:uniqueId val="{00000000-2878-4FEA-9119-276A6CD7A89F}"/>
            </c:ext>
          </c:extLst>
        </c:ser>
        <c:dLbls>
          <c:showLegendKey val="0"/>
          <c:showVal val="0"/>
          <c:showCatName val="0"/>
          <c:showSerName val="0"/>
          <c:showPercent val="0"/>
          <c:showBubbleSize val="0"/>
        </c:dLbls>
        <c:gapWidth val="50"/>
        <c:overlap val="-27"/>
        <c:axId val="1940459264"/>
        <c:axId val="1940446304"/>
      </c:barChart>
      <c:catAx>
        <c:axId val="194045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40446304"/>
        <c:crosses val="autoZero"/>
        <c:auto val="1"/>
        <c:lblAlgn val="ctr"/>
        <c:lblOffset val="100"/>
        <c:noMultiLvlLbl val="0"/>
      </c:catAx>
      <c:valAx>
        <c:axId val="1940446304"/>
        <c:scaling>
          <c:orientation val="minMax"/>
        </c:scaling>
        <c:delete val="1"/>
        <c:axPos val="l"/>
        <c:numFmt formatCode="_(&quot;£&quot;* #,##0.00_);_(&quot;£&quot;* \(#,##0.00\);_(&quot;£&quot;* &quot;-&quot;??_);_(@_)" sourceLinked="1"/>
        <c:majorTickMark val="none"/>
        <c:minorTickMark val="none"/>
        <c:tickLblPos val="nextTo"/>
        <c:crossAx val="1940459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16-34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Sheet1!$B$2:$B$15</c:f>
              <c:numCache>
                <c:formatCode>_("£"* #,##0.00_);_("£"* \(#,##0.00\);_("£"* "-"??_);_(@_)</c:formatCode>
                <c:ptCount val="14"/>
                <c:pt idx="0">
                  <c:v>28.599541671792498</c:v>
                </c:pt>
                <c:pt idx="1">
                  <c:v>27.639344839244693</c:v>
                </c:pt>
                <c:pt idx="2">
                  <c:v>26.776728016247887</c:v>
                </c:pt>
                <c:pt idx="3">
                  <c:v>26.61373310418622</c:v>
                </c:pt>
                <c:pt idx="4">
                  <c:v>29.203601026980923</c:v>
                </c:pt>
                <c:pt idx="5">
                  <c:v>33.714151432567391</c:v>
                </c:pt>
                <c:pt idx="6">
                  <c:v>34.357863221202933</c:v>
                </c:pt>
                <c:pt idx="7">
                  <c:v>34.986111903665751</c:v>
                </c:pt>
                <c:pt idx="8">
                  <c:v>39.199293350287263</c:v>
                </c:pt>
                <c:pt idx="9">
                  <c:v>44.988406410299667</c:v>
                </c:pt>
                <c:pt idx="10">
                  <c:v>40.300413017786219</c:v>
                </c:pt>
                <c:pt idx="11">
                  <c:v>62.818821952088143</c:v>
                </c:pt>
                <c:pt idx="12">
                  <c:v>73.789934889082247</c:v>
                </c:pt>
                <c:pt idx="13">
                  <c:v>67.994961972402422</c:v>
                </c:pt>
              </c:numCache>
            </c:numRef>
          </c:val>
          <c:extLst>
            <c:ext xmlns:c16="http://schemas.microsoft.com/office/drawing/2014/chart" uri="{C3380CC4-5D6E-409C-BE32-E72D297353CC}">
              <c16:uniqueId val="{00000000-9E83-43B9-AB12-BC06E530015F}"/>
            </c:ext>
          </c:extLst>
        </c:ser>
        <c:dLbls>
          <c:showLegendKey val="0"/>
          <c:showVal val="0"/>
          <c:showCatName val="0"/>
          <c:showSerName val="0"/>
          <c:showPercent val="0"/>
          <c:showBubbleSize val="0"/>
        </c:dLbls>
        <c:gapWidth val="50"/>
        <c:overlap val="-27"/>
        <c:axId val="1940459264"/>
        <c:axId val="1940446304"/>
      </c:barChart>
      <c:catAx>
        <c:axId val="194045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40446304"/>
        <c:crosses val="autoZero"/>
        <c:auto val="1"/>
        <c:lblAlgn val="ctr"/>
        <c:lblOffset val="100"/>
        <c:noMultiLvlLbl val="0"/>
      </c:catAx>
      <c:valAx>
        <c:axId val="1940446304"/>
        <c:scaling>
          <c:orientation val="minMax"/>
        </c:scaling>
        <c:delete val="1"/>
        <c:axPos val="l"/>
        <c:numFmt formatCode="_(&quot;£&quot;* #,##0.00_);_(&quot;£&quot;* \(#,##0.00\);_(&quot;£&quot;* &quot;-&quot;??_);_(@_)" sourceLinked="1"/>
        <c:majorTickMark val="none"/>
        <c:minorTickMark val="none"/>
        <c:tickLblPos val="nextTo"/>
        <c:crossAx val="1940459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2022</c:v>
          </c:tx>
          <c:spPr>
            <a:solidFill>
              <a:schemeClr val="accent1"/>
            </a:solidFill>
            <a:ln>
              <a:noFill/>
            </a:ln>
            <a:effectLst/>
          </c:spPr>
          <c:invertIfNegative val="0"/>
          <c:cat>
            <c:strRef>
              <c:f>Sheet1!$B$1:$F$1</c:f>
              <c:strCache>
                <c:ptCount val="5"/>
                <c:pt idx="0">
                  <c:v>Linear TV</c:v>
                </c:pt>
                <c:pt idx="1">
                  <c:v>BVOD</c:v>
                </c:pt>
                <c:pt idx="2">
                  <c:v>SVOD</c:v>
                </c:pt>
                <c:pt idx="3">
                  <c:v>YouTube</c:v>
                </c:pt>
                <c:pt idx="4">
                  <c:v>TikTok</c:v>
                </c:pt>
              </c:strCache>
            </c:strRef>
          </c:cat>
          <c:val>
            <c:numRef>
              <c:f>Sheet1!$B$2:$F$2</c:f>
              <c:numCache>
                <c:formatCode>[$-F400]h:mm:ss\ AM/PM</c:formatCode>
                <c:ptCount val="5"/>
                <c:pt idx="0">
                  <c:v>0.11833333333333333</c:v>
                </c:pt>
                <c:pt idx="1">
                  <c:v>1.0763888888888889E-2</c:v>
                </c:pt>
                <c:pt idx="2">
                  <c:v>2.5486111111111112E-2</c:v>
                </c:pt>
                <c:pt idx="3">
                  <c:v>2.7708333333333331E-2</c:v>
                </c:pt>
                <c:pt idx="4">
                  <c:v>6.875E-3</c:v>
                </c:pt>
              </c:numCache>
            </c:numRef>
          </c:val>
          <c:extLst>
            <c:ext xmlns:c16="http://schemas.microsoft.com/office/drawing/2014/chart" uri="{C3380CC4-5D6E-409C-BE32-E72D297353CC}">
              <c16:uniqueId val="{00000000-21E7-4373-A6D9-73701D2A8E29}"/>
            </c:ext>
          </c:extLst>
        </c:ser>
        <c:ser>
          <c:idx val="1"/>
          <c:order val="1"/>
          <c:tx>
            <c:v>2023</c:v>
          </c:tx>
          <c:spPr>
            <a:solidFill>
              <a:schemeClr val="accent2"/>
            </a:solidFill>
            <a:ln>
              <a:noFill/>
            </a:ln>
            <a:effectLst/>
          </c:spPr>
          <c:invertIfNegative val="0"/>
          <c:cat>
            <c:strRef>
              <c:f>Sheet1!$B$1:$F$1</c:f>
              <c:strCache>
                <c:ptCount val="5"/>
                <c:pt idx="0">
                  <c:v>Linear TV</c:v>
                </c:pt>
                <c:pt idx="1">
                  <c:v>BVOD</c:v>
                </c:pt>
                <c:pt idx="2">
                  <c:v>SVOD</c:v>
                </c:pt>
                <c:pt idx="3">
                  <c:v>YouTube</c:v>
                </c:pt>
                <c:pt idx="4">
                  <c:v>TikTok</c:v>
                </c:pt>
              </c:strCache>
            </c:strRef>
          </c:cat>
          <c:val>
            <c:numRef>
              <c:f>Sheet1!$B$3:$F$3</c:f>
              <c:numCache>
                <c:formatCode>[$-F400]h:mm:ss\ AM/PM</c:formatCode>
                <c:ptCount val="5"/>
                <c:pt idx="0">
                  <c:v>0.11173611111111109</c:v>
                </c:pt>
                <c:pt idx="1">
                  <c:v>1.3194444444444444E-2</c:v>
                </c:pt>
                <c:pt idx="2">
                  <c:v>2.6875000000000003E-2</c:v>
                </c:pt>
                <c:pt idx="3">
                  <c:v>3.0972222222222224E-2</c:v>
                </c:pt>
                <c:pt idx="4">
                  <c:v>8.4722222222222213E-3</c:v>
                </c:pt>
              </c:numCache>
            </c:numRef>
          </c:val>
          <c:extLst>
            <c:ext xmlns:c16="http://schemas.microsoft.com/office/drawing/2014/chart" uri="{C3380CC4-5D6E-409C-BE32-E72D297353CC}">
              <c16:uniqueId val="{00000001-21E7-4373-A6D9-73701D2A8E29}"/>
            </c:ext>
          </c:extLst>
        </c:ser>
        <c:dLbls>
          <c:showLegendKey val="0"/>
          <c:showVal val="0"/>
          <c:showCatName val="0"/>
          <c:showSerName val="0"/>
          <c:showPercent val="0"/>
          <c:showBubbleSize val="0"/>
        </c:dLbls>
        <c:gapWidth val="219"/>
        <c:overlap val="-27"/>
        <c:axId val="1948013440"/>
        <c:axId val="1491871888"/>
      </c:barChart>
      <c:catAx>
        <c:axId val="194801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91871888"/>
        <c:crosses val="autoZero"/>
        <c:auto val="1"/>
        <c:lblAlgn val="ctr"/>
        <c:lblOffset val="100"/>
        <c:noMultiLvlLbl val="0"/>
      </c:catAx>
      <c:valAx>
        <c:axId val="1491871888"/>
        <c:scaling>
          <c:orientation val="minMax"/>
        </c:scaling>
        <c:delete val="0"/>
        <c:axPos val="l"/>
        <c:numFmt formatCode="h:mm"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48013440"/>
        <c:crosses val="autoZero"/>
        <c:crossBetween val="between"/>
        <c:majorUnit val="2.0833330000000004E-2"/>
      </c:valAx>
      <c:spPr>
        <a:noFill/>
        <a:ln>
          <a:noFill/>
        </a:ln>
        <a:effectLst/>
      </c:spPr>
    </c:plotArea>
    <c:legend>
      <c:legendPos val="b"/>
      <c:layout>
        <c:manualLayout>
          <c:xMode val="edge"/>
          <c:yMode val="edge"/>
          <c:x val="0.86528477186448849"/>
          <c:y val="7.9160051138134416E-2"/>
          <c:w val="0.10782267386869475"/>
          <c:h val="6.103765665287520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Publisher media as a % of GDP</c:v>
                </c:pt>
              </c:strCache>
            </c:strRef>
          </c:tx>
          <c:spPr>
            <a:ln w="28575" cap="rnd">
              <a:solidFill>
                <a:schemeClr val="accent1"/>
              </a:solidFill>
              <a:round/>
            </a:ln>
            <a:effectLst/>
          </c:spPr>
          <c:marker>
            <c:symbol val="none"/>
          </c:marker>
          <c:cat>
            <c:strRef>
              <c:f>Sheet1!$A$2:$A$26</c:f>
              <c:strCache>
                <c:ptCount val="2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2023(f)</c:v>
                </c:pt>
                <c:pt idx="24">
                  <c:v>2024(f)</c:v>
                </c:pt>
              </c:strCache>
            </c:strRef>
          </c:cat>
          <c:val>
            <c:numRef>
              <c:f>Sheet1!$B$2:$B$26</c:f>
              <c:numCache>
                <c:formatCode>0.0%</c:formatCode>
                <c:ptCount val="25"/>
                <c:pt idx="0">
                  <c:v>1.054907431345513E-2</c:v>
                </c:pt>
                <c:pt idx="1">
                  <c:v>9.5958426391933669E-3</c:v>
                </c:pt>
                <c:pt idx="2">
                  <c:v>9.1713788104406252E-3</c:v>
                </c:pt>
                <c:pt idx="3">
                  <c:v>8.7814656215542373E-3</c:v>
                </c:pt>
                <c:pt idx="4">
                  <c:v>8.7905128174809635E-3</c:v>
                </c:pt>
                <c:pt idx="5">
                  <c:v>8.2673852938088405E-3</c:v>
                </c:pt>
                <c:pt idx="6">
                  <c:v>7.5606955839937276E-3</c:v>
                </c:pt>
                <c:pt idx="7">
                  <c:v>7.2421825682608279E-3</c:v>
                </c:pt>
                <c:pt idx="8">
                  <c:v>6.5183195832837076E-3</c:v>
                </c:pt>
                <c:pt idx="9">
                  <c:v>5.6018168054504172E-3</c:v>
                </c:pt>
                <c:pt idx="10">
                  <c:v>5.6977843888016601E-3</c:v>
                </c:pt>
                <c:pt idx="11">
                  <c:v>6.1832230529059616E-3</c:v>
                </c:pt>
                <c:pt idx="12">
                  <c:v>5.8904661282596638E-3</c:v>
                </c:pt>
                <c:pt idx="13">
                  <c:v>5.7186710733225553E-3</c:v>
                </c:pt>
                <c:pt idx="14">
                  <c:v>5.1798317893748912E-3</c:v>
                </c:pt>
                <c:pt idx="15">
                  <c:v>5.0885129748265284E-3</c:v>
                </c:pt>
                <c:pt idx="16">
                  <c:v>4.5641546446463762E-3</c:v>
                </c:pt>
                <c:pt idx="17">
                  <c:v>4.2143055818143127E-3</c:v>
                </c:pt>
                <c:pt idx="18">
                  <c:v>4.027161514496864E-3</c:v>
                </c:pt>
                <c:pt idx="19">
                  <c:v>3.7678298103789817E-3</c:v>
                </c:pt>
                <c:pt idx="20">
                  <c:v>3.3633856475655333E-3</c:v>
                </c:pt>
                <c:pt idx="21">
                  <c:v>3.8825020316078408E-3</c:v>
                </c:pt>
                <c:pt idx="22">
                  <c:v>3.8349469896023975E-3</c:v>
                </c:pt>
                <c:pt idx="23">
                  <c:v>3.7116189553885724E-3</c:v>
                </c:pt>
                <c:pt idx="24">
                  <c:v>3.7726109481839563E-3</c:v>
                </c:pt>
              </c:numCache>
            </c:numRef>
          </c:val>
          <c:smooth val="0"/>
          <c:extLst>
            <c:ext xmlns:c16="http://schemas.microsoft.com/office/drawing/2014/chart" uri="{C3380CC4-5D6E-409C-BE32-E72D297353CC}">
              <c16:uniqueId val="{00000000-357D-4A3C-BE7E-85CB7FB4C20A}"/>
            </c:ext>
          </c:extLst>
        </c:ser>
        <c:ser>
          <c:idx val="1"/>
          <c:order val="1"/>
          <c:tx>
            <c:strRef>
              <c:f>Sheet1!$C$1</c:f>
              <c:strCache>
                <c:ptCount val="1"/>
                <c:pt idx="0">
                  <c:v>Non-publisher media as a % of GDP</c:v>
                </c:pt>
              </c:strCache>
            </c:strRef>
          </c:tx>
          <c:spPr>
            <a:ln w="28575" cap="rnd">
              <a:solidFill>
                <a:schemeClr val="accent3"/>
              </a:solidFill>
              <a:round/>
            </a:ln>
            <a:effectLst/>
          </c:spPr>
          <c:marker>
            <c:symbol val="none"/>
          </c:marker>
          <c:cat>
            <c:strRef>
              <c:f>Sheet1!$A$2:$A$26</c:f>
              <c:strCache>
                <c:ptCount val="2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2023(f)</c:v>
                </c:pt>
                <c:pt idx="24">
                  <c:v>2024(f)</c:v>
                </c:pt>
              </c:strCache>
            </c:strRef>
          </c:cat>
          <c:val>
            <c:numRef>
              <c:f>Sheet1!$C$2:$C$26</c:f>
              <c:numCache>
                <c:formatCode>0.0%</c:formatCode>
                <c:ptCount val="25"/>
                <c:pt idx="0">
                  <c:v>2.6026406124324939E-3</c:v>
                </c:pt>
                <c:pt idx="1">
                  <c:v>2.6340301149638231E-3</c:v>
                </c:pt>
                <c:pt idx="2">
                  <c:v>2.6863319404629915E-3</c:v>
                </c:pt>
                <c:pt idx="3">
                  <c:v>2.8936427169084264E-3</c:v>
                </c:pt>
                <c:pt idx="4">
                  <c:v>3.0606317693799355E-3</c:v>
                </c:pt>
                <c:pt idx="5">
                  <c:v>3.2439715815630152E-3</c:v>
                </c:pt>
                <c:pt idx="6">
                  <c:v>3.5137899353407183E-3</c:v>
                </c:pt>
                <c:pt idx="7">
                  <c:v>3.7849083780107221E-3</c:v>
                </c:pt>
                <c:pt idx="8">
                  <c:v>3.9053884684713608E-3</c:v>
                </c:pt>
                <c:pt idx="9">
                  <c:v>3.8322681943614482E-3</c:v>
                </c:pt>
                <c:pt idx="10">
                  <c:v>4.1683117709892361E-3</c:v>
                </c:pt>
                <c:pt idx="11">
                  <c:v>3.7562181929286838E-3</c:v>
                </c:pt>
                <c:pt idx="12">
                  <c:v>3.9100667317285148E-3</c:v>
                </c:pt>
                <c:pt idx="13">
                  <c:v>4.021396377073507E-3</c:v>
                </c:pt>
                <c:pt idx="14">
                  <c:v>4.8016765234574757E-3</c:v>
                </c:pt>
                <c:pt idx="15">
                  <c:v>5.2543896668124793E-3</c:v>
                </c:pt>
                <c:pt idx="16">
                  <c:v>5.9401764362981982E-3</c:v>
                </c:pt>
                <c:pt idx="17">
                  <c:v>6.346737856726215E-3</c:v>
                </c:pt>
                <c:pt idx="18">
                  <c:v>6.8491763280352771E-3</c:v>
                </c:pt>
                <c:pt idx="19">
                  <c:v>7.4095723052920032E-3</c:v>
                </c:pt>
                <c:pt idx="20">
                  <c:v>7.9983207934728965E-3</c:v>
                </c:pt>
                <c:pt idx="21">
                  <c:v>1.0086960246931604E-2</c:v>
                </c:pt>
                <c:pt idx="22">
                  <c:v>9.8389515730101136E-3</c:v>
                </c:pt>
                <c:pt idx="23">
                  <c:v>1.0748982331353843E-2</c:v>
                </c:pt>
                <c:pt idx="24">
                  <c:v>1.1428458628590932E-2</c:v>
                </c:pt>
              </c:numCache>
            </c:numRef>
          </c:val>
          <c:smooth val="0"/>
          <c:extLst>
            <c:ext xmlns:c16="http://schemas.microsoft.com/office/drawing/2014/chart" uri="{C3380CC4-5D6E-409C-BE32-E72D297353CC}">
              <c16:uniqueId val="{00000000-20D3-4864-83F9-F84314252D50}"/>
            </c:ext>
          </c:extLst>
        </c:ser>
        <c:dLbls>
          <c:showLegendKey val="0"/>
          <c:showVal val="0"/>
          <c:showCatName val="0"/>
          <c:showSerName val="0"/>
          <c:showPercent val="0"/>
          <c:showBubbleSize val="0"/>
        </c:dLbls>
        <c:smooth val="0"/>
        <c:axId val="41742112"/>
        <c:axId val="104343344"/>
      </c:lineChart>
      <c:catAx>
        <c:axId val="4174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343344"/>
        <c:crosses val="autoZero"/>
        <c:auto val="1"/>
        <c:lblAlgn val="ctr"/>
        <c:lblOffset val="100"/>
        <c:noMultiLvlLbl val="0"/>
      </c:catAx>
      <c:valAx>
        <c:axId val="10434334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742112"/>
        <c:crosses val="autoZero"/>
        <c:crossBetween val="between"/>
      </c:valAx>
      <c:spPr>
        <a:noFill/>
        <a:ln>
          <a:noFill/>
        </a:ln>
        <a:effectLst/>
      </c:spPr>
    </c:plotArea>
    <c:legend>
      <c:legendPos val="t"/>
      <c:layout>
        <c:manualLayout>
          <c:xMode val="edge"/>
          <c:yMode val="edge"/>
          <c:x val="0.23769466180198692"/>
          <c:y val="0.18613535117859326"/>
          <c:w val="0.5840829031033874"/>
          <c:h val="5.775112847807047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Sheet1!$A$2:$A$25</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Sheet1!$B$2:$B$25</c:f>
              <c:numCache>
                <c:formatCode>_("£"* #,##0_);_("£"* \(#,##0\);_("£"* "-"_);_(@_)</c:formatCode>
                <c:ptCount val="24"/>
                <c:pt idx="0">
                  <c:v>8.4</c:v>
                </c:pt>
                <c:pt idx="1">
                  <c:v>19.399999999999999</c:v>
                </c:pt>
                <c:pt idx="2">
                  <c:v>42</c:v>
                </c:pt>
                <c:pt idx="3">
                  <c:v>194.7</c:v>
                </c:pt>
                <c:pt idx="4">
                  <c:v>429.6</c:v>
                </c:pt>
                <c:pt idx="5">
                  <c:v>768.3</c:v>
                </c:pt>
                <c:pt idx="6">
                  <c:v>1165.5999999999999</c:v>
                </c:pt>
                <c:pt idx="7">
                  <c:v>1619.2</c:v>
                </c:pt>
                <c:pt idx="8">
                  <c:v>1942.1</c:v>
                </c:pt>
                <c:pt idx="9">
                  <c:v>2097.4</c:v>
                </c:pt>
                <c:pt idx="10">
                  <c:v>2244.9</c:v>
                </c:pt>
                <c:pt idx="11">
                  <c:v>2708.2</c:v>
                </c:pt>
                <c:pt idx="12">
                  <c:v>3087.2</c:v>
                </c:pt>
                <c:pt idx="13">
                  <c:v>3470.6</c:v>
                </c:pt>
                <c:pt idx="14">
                  <c:v>3767.8</c:v>
                </c:pt>
                <c:pt idx="15">
                  <c:v>4137</c:v>
                </c:pt>
                <c:pt idx="16">
                  <c:v>5093.1000000000004</c:v>
                </c:pt>
                <c:pt idx="17">
                  <c:v>5931.7</c:v>
                </c:pt>
                <c:pt idx="18">
                  <c:v>6791.2</c:v>
                </c:pt>
                <c:pt idx="19">
                  <c:v>7815</c:v>
                </c:pt>
                <c:pt idx="20">
                  <c:v>8418.2000000000007</c:v>
                </c:pt>
                <c:pt idx="21">
                  <c:v>11658.6</c:v>
                </c:pt>
                <c:pt idx="22">
                  <c:v>13143.8</c:v>
                </c:pt>
                <c:pt idx="23">
                  <c:v>14629.5</c:v>
                </c:pt>
              </c:numCache>
            </c:numRef>
          </c:val>
          <c:extLst>
            <c:ext xmlns:c16="http://schemas.microsoft.com/office/drawing/2014/chart" uri="{C3380CC4-5D6E-409C-BE32-E72D297353CC}">
              <c16:uniqueId val="{00000000-9D90-4C29-9F4A-A39D57E904D1}"/>
            </c:ext>
          </c:extLst>
        </c:ser>
        <c:dLbls>
          <c:showLegendKey val="0"/>
          <c:showVal val="0"/>
          <c:showCatName val="0"/>
          <c:showSerName val="0"/>
          <c:showPercent val="0"/>
          <c:showBubbleSize val="0"/>
        </c:dLbls>
        <c:gapWidth val="51"/>
        <c:overlap val="-27"/>
        <c:axId val="293946096"/>
        <c:axId val="1267923584"/>
      </c:barChart>
      <c:catAx>
        <c:axId val="29394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7923584"/>
        <c:crosses val="autoZero"/>
        <c:auto val="1"/>
        <c:lblAlgn val="ctr"/>
        <c:lblOffset val="100"/>
        <c:noMultiLvlLbl val="0"/>
      </c:catAx>
      <c:valAx>
        <c:axId val="1267923584"/>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SPEND</a:t>
                </a:r>
                <a:r>
                  <a:rPr lang="en-GB" baseline="0" dirty="0"/>
                  <a:t> (£M)</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39460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600" b="0" i="0" u="none" strike="noStrike" kern="1200" spc="0" baseline="0">
                <a:solidFill>
                  <a:schemeClr val="tx1">
                    <a:lumMod val="65000"/>
                    <a:lumOff val="35000"/>
                  </a:schemeClr>
                </a:solidFill>
                <a:latin typeface="+mn-lt"/>
                <a:ea typeface="+mn-ea"/>
                <a:cs typeface="+mn-cs"/>
              </a:defRPr>
            </a:pPr>
            <a:r>
              <a:rPr lang="en-GB" sz="1600" dirty="0"/>
              <a:t>Investment</a:t>
            </a:r>
            <a:r>
              <a:rPr lang="en-GB" sz="1600" baseline="0" dirty="0"/>
              <a:t> in search / retail media as a % of total ecommerce (UK)</a:t>
            </a:r>
            <a:endParaRPr lang="en-GB" sz="1600" dirty="0"/>
          </a:p>
        </c:rich>
      </c:tx>
      <c:layout>
        <c:manualLayout>
          <c:xMode val="edge"/>
          <c:yMode val="edge"/>
          <c:x val="1.6133858267716523E-2"/>
          <c:y val="2.346734976276595E-2"/>
        </c:manualLayout>
      </c:layout>
      <c:overlay val="0"/>
      <c:spPr>
        <a:noFill/>
        <a:ln>
          <a:noFill/>
        </a:ln>
        <a:effectLst/>
      </c:spPr>
      <c:txPr>
        <a:bodyPr rot="0" spcFirstLastPara="1" vertOverflow="ellipsis" vert="horz" wrap="square" anchor="ctr" anchorCtr="1"/>
        <a:lstStyle/>
        <a:p>
          <a:pPr algn="l">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Sheet1!$A$1:$I$1</c:f>
              <c:strCache>
                <c:ptCount val="9"/>
                <c:pt idx="0">
                  <c:v>2015</c:v>
                </c:pt>
                <c:pt idx="1">
                  <c:v>2016</c:v>
                </c:pt>
                <c:pt idx="2">
                  <c:v>2017</c:v>
                </c:pt>
                <c:pt idx="3">
                  <c:v>2018</c:v>
                </c:pt>
                <c:pt idx="4">
                  <c:v>2019</c:v>
                </c:pt>
                <c:pt idx="5">
                  <c:v>2020</c:v>
                </c:pt>
                <c:pt idx="6">
                  <c:v>2021</c:v>
                </c:pt>
                <c:pt idx="7">
                  <c:v>2022</c:v>
                </c:pt>
                <c:pt idx="8">
                  <c:v>2023 (f)</c:v>
                </c:pt>
              </c:strCache>
            </c:strRef>
          </c:cat>
          <c:val>
            <c:numRef>
              <c:f>Sheet1!$A$2:$I$2</c:f>
              <c:numCache>
                <c:formatCode>0%</c:formatCode>
                <c:ptCount val="9"/>
                <c:pt idx="0">
                  <c:v>7.9177033492822957E-2</c:v>
                </c:pt>
                <c:pt idx="1">
                  <c:v>8.4280986265100125E-2</c:v>
                </c:pt>
                <c:pt idx="2">
                  <c:v>8.803354111012171E-2</c:v>
                </c:pt>
                <c:pt idx="3">
                  <c:v>9.7420743078467945E-2</c:v>
                </c:pt>
                <c:pt idx="4">
                  <c:v>0.10353736089030206</c:v>
                </c:pt>
                <c:pt idx="5">
                  <c:v>7.8432870586043049E-2</c:v>
                </c:pt>
                <c:pt idx="6">
                  <c:v>9.7455487753907888E-2</c:v>
                </c:pt>
                <c:pt idx="7">
                  <c:v>0.12398641637581359</c:v>
                </c:pt>
                <c:pt idx="8">
                  <c:v>0.13800113196868219</c:v>
                </c:pt>
              </c:numCache>
            </c:numRef>
          </c:val>
          <c:extLst>
            <c:ext xmlns:c16="http://schemas.microsoft.com/office/drawing/2014/chart" uri="{C3380CC4-5D6E-409C-BE32-E72D297353CC}">
              <c16:uniqueId val="{00000000-27D4-45A9-A4E2-BE3062C6784B}"/>
            </c:ext>
          </c:extLst>
        </c:ser>
        <c:dLbls>
          <c:showLegendKey val="0"/>
          <c:showVal val="0"/>
          <c:showCatName val="0"/>
          <c:showSerName val="0"/>
          <c:showPercent val="0"/>
          <c:showBubbleSize val="0"/>
        </c:dLbls>
        <c:gapWidth val="37"/>
        <c:overlap val="-27"/>
        <c:axId val="1776935183"/>
        <c:axId val="1755814911"/>
      </c:barChart>
      <c:catAx>
        <c:axId val="1776935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5814911"/>
        <c:crosses val="autoZero"/>
        <c:auto val="1"/>
        <c:lblAlgn val="ctr"/>
        <c:lblOffset val="100"/>
        <c:noMultiLvlLbl val="0"/>
      </c:catAx>
      <c:valAx>
        <c:axId val="1755814911"/>
        <c:scaling>
          <c:orientation val="minMax"/>
        </c:scaling>
        <c:delete val="1"/>
        <c:axPos val="l"/>
        <c:numFmt formatCode="0%" sourceLinked="1"/>
        <c:majorTickMark val="none"/>
        <c:minorTickMark val="none"/>
        <c:tickLblPos val="nextTo"/>
        <c:crossAx val="17769351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379221981944606E-2"/>
          <c:y val="5.7140545787940901E-2"/>
          <c:w val="0.91250410857222142"/>
          <c:h val="0.82007361665408263"/>
        </c:manualLayout>
      </c:layout>
      <c:barChart>
        <c:barDir val="col"/>
        <c:grouping val="clustered"/>
        <c:varyColors val="0"/>
        <c:ser>
          <c:idx val="0"/>
          <c:order val="0"/>
          <c:tx>
            <c:strRef>
              <c:f>Sheet1!$B$1</c:f>
              <c:strCache>
                <c:ptCount val="1"/>
                <c:pt idx="0">
                  <c:v> Series 1 </c:v>
                </c:pt>
              </c:strCache>
            </c:strRef>
          </c:tx>
          <c:spPr>
            <a:solidFill>
              <a:schemeClr val="accent1"/>
            </a:solidFill>
            <a:ln>
              <a:noFill/>
            </a:ln>
            <a:effectLst/>
          </c:spPr>
          <c:invertIfNegative val="0"/>
          <c:cat>
            <c:strRef>
              <c:f>Sheet1!$A$2:$A$11</c:f>
              <c:strCache>
                <c:ptCount val="10"/>
                <c:pt idx="0">
                  <c:v>Procter &amp; Gamble Ltd</c:v>
                </c:pt>
                <c:pt idx="1">
                  <c:v>Unilever Uk Ltd</c:v>
                </c:pt>
                <c:pt idx="2">
                  <c:v>Nestle</c:v>
                </c:pt>
                <c:pt idx="3">
                  <c:v>Mondelez Uk Ltd</c:v>
                </c:pt>
                <c:pt idx="4">
                  <c:v>Nissan Motor Gb Ltd</c:v>
                </c:pt>
                <c:pt idx="5">
                  <c:v>Colgate Palmolive Ltd</c:v>
                </c:pt>
                <c:pt idx="6">
                  <c:v>Premier Foods Ltd</c:v>
                </c:pt>
                <c:pt idx="7">
                  <c:v>Reckitt</c:v>
                </c:pt>
                <c:pt idx="8">
                  <c:v>Mars Wrigley</c:v>
                </c:pt>
                <c:pt idx="9">
                  <c:v>P&amp;o Cruises Plc</c:v>
                </c:pt>
              </c:strCache>
            </c:strRef>
          </c:cat>
          <c:val>
            <c:numRef>
              <c:f>Sheet1!$B$2:$B$11</c:f>
              <c:numCache>
                <c:formatCode>_("£"* #,##0_);_("£"* \(#,##0\);_("£"* "-"_);_(@_)</c:formatCode>
                <c:ptCount val="10"/>
                <c:pt idx="0">
                  <c:v>30.48583</c:v>
                </c:pt>
                <c:pt idx="1">
                  <c:v>17.098040999999998</c:v>
                </c:pt>
                <c:pt idx="2">
                  <c:v>16.852122999999999</c:v>
                </c:pt>
                <c:pt idx="3">
                  <c:v>12.050694</c:v>
                </c:pt>
                <c:pt idx="4">
                  <c:v>12.027089</c:v>
                </c:pt>
                <c:pt idx="5">
                  <c:v>10.328049999999999</c:v>
                </c:pt>
                <c:pt idx="6">
                  <c:v>10.271611</c:v>
                </c:pt>
                <c:pt idx="7">
                  <c:v>10.119173</c:v>
                </c:pt>
                <c:pt idx="8">
                  <c:v>7.0200060000000004</c:v>
                </c:pt>
                <c:pt idx="9">
                  <c:v>6.7265620000000004</c:v>
                </c:pt>
              </c:numCache>
            </c:numRef>
          </c:val>
          <c:extLst>
            <c:ext xmlns:c16="http://schemas.microsoft.com/office/drawing/2014/chart" uri="{C3380CC4-5D6E-409C-BE32-E72D297353CC}">
              <c16:uniqueId val="{00000000-747B-40A1-B03A-8C8D28E5B0D0}"/>
            </c:ext>
          </c:extLst>
        </c:ser>
        <c:dLbls>
          <c:showLegendKey val="0"/>
          <c:showVal val="0"/>
          <c:showCatName val="0"/>
          <c:showSerName val="0"/>
          <c:showPercent val="0"/>
          <c:showBubbleSize val="0"/>
        </c:dLbls>
        <c:gapWidth val="37"/>
        <c:overlap val="-27"/>
        <c:axId val="680239680"/>
        <c:axId val="1598252448"/>
      </c:barChart>
      <c:catAx>
        <c:axId val="68023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598252448"/>
        <c:crosses val="autoZero"/>
        <c:auto val="1"/>
        <c:lblAlgn val="ctr"/>
        <c:lblOffset val="100"/>
        <c:noMultiLvlLbl val="0"/>
      </c:catAx>
      <c:valAx>
        <c:axId val="1598252448"/>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CHANGE</a:t>
                </a:r>
                <a:r>
                  <a:rPr lang="en-GB" baseline="0" dirty="0"/>
                  <a:t> IN SPEND YOY (£M)</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0239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2022</c:v>
          </c:tx>
          <c:spPr>
            <a:solidFill>
              <a:schemeClr val="accent1"/>
            </a:solidFill>
            <a:ln>
              <a:noFill/>
            </a:ln>
            <a:effectLst/>
          </c:spPr>
          <c:invertIfNegative val="0"/>
          <c:cat>
            <c:strRef>
              <c:f>Sheet1!$B$1:$F$1</c:f>
              <c:strCache>
                <c:ptCount val="5"/>
                <c:pt idx="0">
                  <c:v>Linear TV</c:v>
                </c:pt>
                <c:pt idx="1">
                  <c:v>BVOD</c:v>
                </c:pt>
                <c:pt idx="2">
                  <c:v>SVOD</c:v>
                </c:pt>
                <c:pt idx="3">
                  <c:v>YouTube</c:v>
                </c:pt>
                <c:pt idx="4">
                  <c:v>TikTok</c:v>
                </c:pt>
              </c:strCache>
            </c:strRef>
          </c:cat>
          <c:val>
            <c:numRef>
              <c:f>Sheet1!$B$2:$F$2</c:f>
              <c:numCache>
                <c:formatCode>[$-F400]h:mm:ss\ AM/PM</c:formatCode>
                <c:ptCount val="5"/>
                <c:pt idx="0">
                  <c:v>3.8310185185185183E-2</c:v>
                </c:pt>
                <c:pt idx="1">
                  <c:v>9.3749999999999997E-3</c:v>
                </c:pt>
                <c:pt idx="2">
                  <c:v>3.8078703703703705E-2</c:v>
                </c:pt>
                <c:pt idx="3">
                  <c:v>4.3750000000000004E-2</c:v>
                </c:pt>
                <c:pt idx="4">
                  <c:v>1.7976516205295955E-2</c:v>
                </c:pt>
              </c:numCache>
            </c:numRef>
          </c:val>
          <c:extLst>
            <c:ext xmlns:c16="http://schemas.microsoft.com/office/drawing/2014/chart" uri="{C3380CC4-5D6E-409C-BE32-E72D297353CC}">
              <c16:uniqueId val="{00000000-21E7-4373-A6D9-73701D2A8E29}"/>
            </c:ext>
          </c:extLst>
        </c:ser>
        <c:ser>
          <c:idx val="1"/>
          <c:order val="1"/>
          <c:tx>
            <c:v>2023</c:v>
          </c:tx>
          <c:spPr>
            <a:solidFill>
              <a:schemeClr val="accent2"/>
            </a:solidFill>
            <a:ln>
              <a:noFill/>
            </a:ln>
            <a:effectLst/>
          </c:spPr>
          <c:invertIfNegative val="0"/>
          <c:cat>
            <c:strRef>
              <c:f>Sheet1!$B$1:$F$1</c:f>
              <c:strCache>
                <c:ptCount val="5"/>
                <c:pt idx="0">
                  <c:v>Linear TV</c:v>
                </c:pt>
                <c:pt idx="1">
                  <c:v>BVOD</c:v>
                </c:pt>
                <c:pt idx="2">
                  <c:v>SVOD</c:v>
                </c:pt>
                <c:pt idx="3">
                  <c:v>YouTube</c:v>
                </c:pt>
                <c:pt idx="4">
                  <c:v>TikTok</c:v>
                </c:pt>
              </c:strCache>
            </c:strRef>
          </c:cat>
          <c:val>
            <c:numRef>
              <c:f>Sheet1!$B$3:$F$3</c:f>
              <c:numCache>
                <c:formatCode>[$-F400]h:mm:ss\ AM/PM</c:formatCode>
                <c:ptCount val="5"/>
                <c:pt idx="0">
                  <c:v>3.4074074074074076E-2</c:v>
                </c:pt>
                <c:pt idx="1">
                  <c:v>1.0833333333333334E-2</c:v>
                </c:pt>
                <c:pt idx="2">
                  <c:v>3.9861886379746442E-2</c:v>
                </c:pt>
                <c:pt idx="3">
                  <c:v>4.7322288976682697E-2</c:v>
                </c:pt>
                <c:pt idx="4">
                  <c:v>2.0983688899463341E-2</c:v>
                </c:pt>
              </c:numCache>
            </c:numRef>
          </c:val>
          <c:extLst>
            <c:ext xmlns:c16="http://schemas.microsoft.com/office/drawing/2014/chart" uri="{C3380CC4-5D6E-409C-BE32-E72D297353CC}">
              <c16:uniqueId val="{00000001-21E7-4373-A6D9-73701D2A8E29}"/>
            </c:ext>
          </c:extLst>
        </c:ser>
        <c:dLbls>
          <c:showLegendKey val="0"/>
          <c:showVal val="0"/>
          <c:showCatName val="0"/>
          <c:showSerName val="0"/>
          <c:showPercent val="0"/>
          <c:showBubbleSize val="0"/>
        </c:dLbls>
        <c:gapWidth val="219"/>
        <c:overlap val="-27"/>
        <c:axId val="1948013440"/>
        <c:axId val="1491871888"/>
      </c:barChart>
      <c:catAx>
        <c:axId val="194801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91871888"/>
        <c:crosses val="autoZero"/>
        <c:auto val="1"/>
        <c:lblAlgn val="ctr"/>
        <c:lblOffset val="100"/>
        <c:noMultiLvlLbl val="0"/>
      </c:catAx>
      <c:valAx>
        <c:axId val="1491871888"/>
        <c:scaling>
          <c:orientation val="minMax"/>
        </c:scaling>
        <c:delete val="0"/>
        <c:axPos val="l"/>
        <c:numFmt formatCode="h:mm"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48013440"/>
        <c:crosses val="autoZero"/>
        <c:crossBetween val="between"/>
        <c:majorUnit val="2.0833330000000004E-2"/>
      </c:valAx>
      <c:spPr>
        <a:noFill/>
        <a:ln>
          <a:noFill/>
        </a:ln>
        <a:effectLst/>
      </c:spPr>
    </c:plotArea>
    <c:legend>
      <c:legendPos val="b"/>
      <c:layout>
        <c:manualLayout>
          <c:xMode val="edge"/>
          <c:yMode val="edge"/>
          <c:x val="0.86528477186448849"/>
          <c:y val="7.9160051138134416E-2"/>
          <c:w val="0.10782267386869475"/>
          <c:h val="6.103765665287520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884177097342185E-2"/>
          <c:y val="0.12833241713494584"/>
          <c:w val="0.75793881334981461"/>
          <c:h val="0.7612789111491165"/>
        </c:manualLayout>
      </c:layout>
      <c:areaChart>
        <c:grouping val="stacked"/>
        <c:varyColors val="0"/>
        <c:ser>
          <c:idx val="0"/>
          <c:order val="0"/>
          <c:tx>
            <c:strRef>
              <c:f>Sheet1!$B$1</c:f>
              <c:strCache>
                <c:ptCount val="1"/>
                <c:pt idx="0">
                  <c:v>Broadcaster TV</c:v>
                </c:pt>
              </c:strCache>
            </c:strRef>
          </c:tx>
          <c:spPr>
            <a:solidFill>
              <a:srgbClr val="E10514"/>
            </a:solidFill>
            <a:ln>
              <a:solidFill>
                <a:srgbClr val="E10514"/>
              </a:solid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Sheet1!$B$2:$B$10</c:f>
              <c:numCache>
                <c:formatCode>[$-F400]h:mm:ss\ AM/PM</c:formatCode>
                <c:ptCount val="9"/>
                <c:pt idx="0">
                  <c:v>0.16980684004070432</c:v>
                </c:pt>
                <c:pt idx="1">
                  <c:v>0.1676407097473249</c:v>
                </c:pt>
                <c:pt idx="2">
                  <c:v>0.1625443546832934</c:v>
                </c:pt>
                <c:pt idx="3">
                  <c:v>0.15555897992536252</c:v>
                </c:pt>
                <c:pt idx="4">
                  <c:v>0.14983675610370625</c:v>
                </c:pt>
                <c:pt idx="5">
                  <c:v>0.15868240147490756</c:v>
                </c:pt>
                <c:pt idx="6">
                  <c:v>0.14437093316348959</c:v>
                </c:pt>
                <c:pt idx="7">
                  <c:v>0.12909722222222222</c:v>
                </c:pt>
                <c:pt idx="8">
                  <c:v>0.12493055555555554</c:v>
                </c:pt>
              </c:numCache>
            </c:numRef>
          </c:val>
          <c:extLst>
            <c:ext xmlns:c16="http://schemas.microsoft.com/office/drawing/2014/chart" uri="{C3380CC4-5D6E-409C-BE32-E72D297353CC}">
              <c16:uniqueId val="{00000000-B9F1-4DD2-864D-15C23E871B8F}"/>
            </c:ext>
          </c:extLst>
        </c:ser>
        <c:ser>
          <c:idx val="1"/>
          <c:order val="1"/>
          <c:tx>
            <c:strRef>
              <c:f>Sheet1!$C$1</c:f>
              <c:strCache>
                <c:ptCount val="1"/>
                <c:pt idx="0">
                  <c:v>SVOD</c:v>
                </c:pt>
              </c:strCache>
            </c:strRef>
          </c:tx>
          <c:spPr>
            <a:solidFill>
              <a:srgbClr val="FD878F"/>
            </a:solidFill>
            <a:ln w="25400">
              <a:no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Sheet1!$C$2:$C$10</c:f>
              <c:numCache>
                <c:formatCode>[$-F400]h:mm:ss\ AM/PM</c:formatCode>
                <c:ptCount val="9"/>
                <c:pt idx="0">
                  <c:v>4.7514224106689866E-3</c:v>
                </c:pt>
                <c:pt idx="1">
                  <c:v>5.7755218525766469E-3</c:v>
                </c:pt>
                <c:pt idx="2">
                  <c:v>8.0963705878089459E-3</c:v>
                </c:pt>
                <c:pt idx="3">
                  <c:v>1.3556017612524464E-2</c:v>
                </c:pt>
                <c:pt idx="4">
                  <c:v>1.7499465463506562E-2</c:v>
                </c:pt>
                <c:pt idx="5">
                  <c:v>2.5676374896314021E-2</c:v>
                </c:pt>
                <c:pt idx="6">
                  <c:v>2.9705533811698201E-2</c:v>
                </c:pt>
                <c:pt idx="7">
                  <c:v>2.5486111111111112E-2</c:v>
                </c:pt>
                <c:pt idx="8">
                  <c:v>2.6875000000000003E-2</c:v>
                </c:pt>
              </c:numCache>
            </c:numRef>
          </c:val>
          <c:extLst>
            <c:ext xmlns:c16="http://schemas.microsoft.com/office/drawing/2014/chart" uri="{C3380CC4-5D6E-409C-BE32-E72D297353CC}">
              <c16:uniqueId val="{00000001-B9F1-4DD2-864D-15C23E871B8F}"/>
            </c:ext>
          </c:extLst>
        </c:ser>
        <c:ser>
          <c:idx val="2"/>
          <c:order val="2"/>
          <c:tx>
            <c:strRef>
              <c:f>Sheet1!$D$1</c:f>
              <c:strCache>
                <c:ptCount val="1"/>
                <c:pt idx="0">
                  <c:v>DVD</c:v>
                </c:pt>
              </c:strCache>
            </c:strRef>
          </c:tx>
          <c:spPr>
            <a:solidFill>
              <a:srgbClr val="00AE4C"/>
            </a:solidFill>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Sheet1!$D$2:$D$10</c:f>
              <c:numCache>
                <c:formatCode>[$-F400]h:mm:ss\ AM/PM</c:formatCode>
                <c:ptCount val="9"/>
                <c:pt idx="0">
                  <c:v>2.8116362631287997E-3</c:v>
                </c:pt>
                <c:pt idx="1">
                  <c:v>2.9579912092653261E-3</c:v>
                </c:pt>
                <c:pt idx="2">
                  <c:v>2.6694441073763968E-3</c:v>
                </c:pt>
                <c:pt idx="3">
                  <c:v>2.5752335881567769E-3</c:v>
                </c:pt>
                <c:pt idx="4">
                  <c:v>2.046778303603931E-3</c:v>
                </c:pt>
                <c:pt idx="5">
                  <c:v>2.2167954266607342E-3</c:v>
                </c:pt>
                <c:pt idx="6">
                  <c:v>1.6331283959605761E-3</c:v>
                </c:pt>
                <c:pt idx="7">
                  <c:v>9.0277777777777784E-4</c:v>
                </c:pt>
                <c:pt idx="8">
                  <c:v>8.3333333333333328E-4</c:v>
                </c:pt>
              </c:numCache>
            </c:numRef>
          </c:val>
          <c:extLst>
            <c:ext xmlns:c16="http://schemas.microsoft.com/office/drawing/2014/chart" uri="{C3380CC4-5D6E-409C-BE32-E72D297353CC}">
              <c16:uniqueId val="{00000002-B9F1-4DD2-864D-15C23E871B8F}"/>
            </c:ext>
          </c:extLst>
        </c:ser>
        <c:ser>
          <c:idx val="3"/>
          <c:order val="3"/>
          <c:tx>
            <c:strRef>
              <c:f>Sheet1!$E$1</c:f>
              <c:strCache>
                <c:ptCount val="1"/>
                <c:pt idx="0">
                  <c:v>Cinema</c:v>
                </c:pt>
              </c:strCache>
            </c:strRef>
          </c:tx>
          <c:spPr>
            <a:solidFill>
              <a:srgbClr val="18FF72"/>
            </a:solidFill>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Sheet1!$E$2:$E$10</c:f>
              <c:numCache>
                <c:formatCode>[$-F400]h:mm:ss\ AM/PM</c:formatCode>
                <c:ptCount val="9"/>
                <c:pt idx="0">
                  <c:v>1.2708333333333335E-3</c:v>
                </c:pt>
                <c:pt idx="1">
                  <c:v>1.4541666666666665E-3</c:v>
                </c:pt>
                <c:pt idx="2">
                  <c:v>1.5393518518518519E-3</c:v>
                </c:pt>
                <c:pt idx="3">
                  <c:v>1.4875000000000003E-3</c:v>
                </c:pt>
                <c:pt idx="4">
                  <c:v>1.2875E-3</c:v>
                </c:pt>
                <c:pt idx="5">
                  <c:v>2.541666666666667E-4</c:v>
                </c:pt>
                <c:pt idx="6">
                  <c:v>1.2499999999999999E-5</c:v>
                </c:pt>
                <c:pt idx="7">
                  <c:v>1.2499999999999998E-3</c:v>
                </c:pt>
                <c:pt idx="8">
                  <c:v>9.8379629629629642E-4</c:v>
                </c:pt>
              </c:numCache>
            </c:numRef>
          </c:val>
          <c:extLst>
            <c:ext xmlns:c16="http://schemas.microsoft.com/office/drawing/2014/chart" uri="{C3380CC4-5D6E-409C-BE32-E72D297353CC}">
              <c16:uniqueId val="{00000003-B9F1-4DD2-864D-15C23E871B8F}"/>
            </c:ext>
          </c:extLst>
        </c:ser>
        <c:ser>
          <c:idx val="4"/>
          <c:order val="4"/>
          <c:tx>
            <c:strRef>
              <c:f>Sheet1!$F$1</c:f>
              <c:strCache>
                <c:ptCount val="1"/>
                <c:pt idx="0">
                  <c:v>Other online video</c:v>
                </c:pt>
              </c:strCache>
            </c:strRef>
          </c:tx>
          <c:spPr>
            <a:solidFill>
              <a:srgbClr val="004F87"/>
            </a:solidFill>
            <a:ln>
              <a:no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Sheet1!$F$2:$F$10</c:f>
              <c:numCache>
                <c:formatCode>[$-F400]h:mm:ss\ AM/PM</c:formatCode>
                <c:ptCount val="9"/>
                <c:pt idx="0">
                  <c:v>4.6764125174430697E-3</c:v>
                </c:pt>
                <c:pt idx="1">
                  <c:v>4.9794641885138021E-3</c:v>
                </c:pt>
                <c:pt idx="2">
                  <c:v>5.2825158595845344E-3</c:v>
                </c:pt>
                <c:pt idx="3">
                  <c:v>5.5855675306552667E-3</c:v>
                </c:pt>
                <c:pt idx="4">
                  <c:v>5.8886192017259991E-3</c:v>
                </c:pt>
                <c:pt idx="5">
                  <c:v>6.1916708727967305E-3</c:v>
                </c:pt>
                <c:pt idx="6">
                  <c:v>4.4620854487693361E-3</c:v>
                </c:pt>
                <c:pt idx="7">
                  <c:v>3.8194444444444443E-3</c:v>
                </c:pt>
                <c:pt idx="8">
                  <c:v>4.5138888888888885E-3</c:v>
                </c:pt>
              </c:numCache>
            </c:numRef>
          </c:val>
          <c:extLst>
            <c:ext xmlns:c16="http://schemas.microsoft.com/office/drawing/2014/chart" uri="{C3380CC4-5D6E-409C-BE32-E72D297353CC}">
              <c16:uniqueId val="{00000000-9075-4441-A94F-036DB1C8A320}"/>
            </c:ext>
          </c:extLst>
        </c:ser>
        <c:ser>
          <c:idx val="7"/>
          <c:order val="5"/>
          <c:tx>
            <c:strRef>
              <c:f>Sheet1!$G$1</c:f>
              <c:strCache>
                <c:ptCount val="1"/>
                <c:pt idx="0">
                  <c:v>YouTube</c:v>
                </c:pt>
              </c:strCache>
            </c:strRef>
          </c:tx>
          <c:spPr>
            <a:solidFill>
              <a:srgbClr val="39ACFF"/>
            </a:solidFill>
            <a:ln>
              <a:no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Sheet1!$G$2:$G$10</c:f>
              <c:numCache>
                <c:formatCode>[$-F400]h:mm:ss\ AM/PM</c:formatCode>
                <c:ptCount val="9"/>
                <c:pt idx="0">
                  <c:v>8.141849000540248E-3</c:v>
                </c:pt>
                <c:pt idx="1">
                  <c:v>1.0012273770934629E-2</c:v>
                </c:pt>
                <c:pt idx="2">
                  <c:v>1.622980821177742E-2</c:v>
                </c:pt>
                <c:pt idx="3">
                  <c:v>1.9935479695660004E-2</c:v>
                </c:pt>
                <c:pt idx="4">
                  <c:v>2.2899418107329372E-2</c:v>
                </c:pt>
                <c:pt idx="5">
                  <c:v>3.2504524581307405E-2</c:v>
                </c:pt>
                <c:pt idx="6">
                  <c:v>2.5503342787682331E-2</c:v>
                </c:pt>
                <c:pt idx="7">
                  <c:v>2.7708333333333331E-2</c:v>
                </c:pt>
                <c:pt idx="8">
                  <c:v>3.0972222222222224E-2</c:v>
                </c:pt>
              </c:numCache>
            </c:numRef>
          </c:val>
          <c:extLst>
            <c:ext xmlns:c16="http://schemas.microsoft.com/office/drawing/2014/chart" uri="{C3380CC4-5D6E-409C-BE32-E72D297353CC}">
              <c16:uniqueId val="{00000000-3422-4ED2-8C18-4E689444D11E}"/>
            </c:ext>
          </c:extLst>
        </c:ser>
        <c:ser>
          <c:idx val="5"/>
          <c:order val="6"/>
          <c:tx>
            <c:strRef>
              <c:f>Sheet1!$H$1</c:f>
              <c:strCache>
                <c:ptCount val="1"/>
                <c:pt idx="0">
                  <c:v>TikTok</c:v>
                </c:pt>
              </c:strCache>
            </c:strRef>
          </c:tx>
          <c:spPr>
            <a:solidFill>
              <a:srgbClr val="BAE2FF"/>
            </a:solidFill>
            <a:ln>
              <a:solidFill>
                <a:srgbClr val="BAE2FF"/>
              </a:solid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Sheet1!$H$2:$H$10</c:f>
              <c:numCache>
                <c:formatCode>[$-F400]h:mm:ss\ AM/PM</c:formatCode>
                <c:ptCount val="9"/>
                <c:pt idx="0">
                  <c:v>0</c:v>
                </c:pt>
                <c:pt idx="1">
                  <c:v>0</c:v>
                </c:pt>
                <c:pt idx="2">
                  <c:v>0</c:v>
                </c:pt>
                <c:pt idx="3">
                  <c:v>0</c:v>
                </c:pt>
                <c:pt idx="4">
                  <c:v>0</c:v>
                </c:pt>
                <c:pt idx="5">
                  <c:v>2.5017676877556348E-3</c:v>
                </c:pt>
                <c:pt idx="6">
                  <c:v>4.0944271603863894E-3</c:v>
                </c:pt>
                <c:pt idx="7">
                  <c:v>6.875E-3</c:v>
                </c:pt>
                <c:pt idx="8">
                  <c:v>8.4722222222222213E-3</c:v>
                </c:pt>
              </c:numCache>
            </c:numRef>
          </c:val>
          <c:extLst>
            <c:ext xmlns:c16="http://schemas.microsoft.com/office/drawing/2014/chart" uri="{C3380CC4-5D6E-409C-BE32-E72D297353CC}">
              <c16:uniqueId val="{00000001-9075-4441-A94F-036DB1C8A320}"/>
            </c:ext>
          </c:extLst>
        </c:ser>
        <c:dLbls>
          <c:showLegendKey val="0"/>
          <c:showVal val="0"/>
          <c:showCatName val="0"/>
          <c:showSerName val="0"/>
          <c:showPercent val="0"/>
          <c:showBubbleSize val="0"/>
        </c:dLbls>
        <c:axId val="34584448"/>
        <c:axId val="34585984"/>
      </c:areaChart>
      <c:catAx>
        <c:axId val="34584448"/>
        <c:scaling>
          <c:orientation val="minMax"/>
        </c:scaling>
        <c:delete val="0"/>
        <c:axPos val="b"/>
        <c:numFmt formatCode="General" sourceLinked="1"/>
        <c:majorTickMark val="out"/>
        <c:minorTickMark val="none"/>
        <c:tickLblPos val="nextTo"/>
        <c:spPr>
          <a:ln>
            <a:noFill/>
          </a:ln>
        </c:spPr>
        <c:txPr>
          <a:bodyPr/>
          <a:lstStyle/>
          <a:p>
            <a:pPr>
              <a:defRPr sz="1100" b="1"/>
            </a:pPr>
            <a:endParaRPr lang="en-US"/>
          </a:p>
        </c:txPr>
        <c:crossAx val="34585984"/>
        <c:crosses val="autoZero"/>
        <c:auto val="1"/>
        <c:lblAlgn val="ctr"/>
        <c:lblOffset val="100"/>
        <c:noMultiLvlLbl val="0"/>
      </c:catAx>
      <c:valAx>
        <c:axId val="34585984"/>
        <c:scaling>
          <c:orientation val="minMax"/>
        </c:scaling>
        <c:delete val="0"/>
        <c:axPos val="l"/>
        <c:numFmt formatCode="h:mm" sourceLinked="0"/>
        <c:majorTickMark val="out"/>
        <c:minorTickMark val="none"/>
        <c:tickLblPos val="nextTo"/>
        <c:spPr>
          <a:ln>
            <a:noFill/>
          </a:ln>
        </c:spPr>
        <c:txPr>
          <a:bodyPr/>
          <a:lstStyle/>
          <a:p>
            <a:pPr>
              <a:defRPr sz="1200" b="1"/>
            </a:pPr>
            <a:endParaRPr lang="en-US"/>
          </a:p>
        </c:txPr>
        <c:crossAx val="34584448"/>
        <c:crosses val="autoZero"/>
        <c:crossBetween val="midCat"/>
        <c:majorUnit val="2.0833000000000001E-2"/>
      </c:valAx>
    </c:plotArea>
    <c:legend>
      <c:legendPos val="r"/>
      <c:overlay val="0"/>
      <c:txPr>
        <a:bodyPr/>
        <a:lstStyle/>
        <a:p>
          <a:pPr>
            <a:defRPr sz="1200" b="1"/>
          </a:pPr>
          <a:endParaRPr lang="en-US"/>
        </a:p>
      </c:txPr>
    </c:legend>
    <c:plotVisOnly val="1"/>
    <c:dispBlanksAs val="zero"/>
    <c:showDLblsOverMax val="0"/>
  </c:chart>
  <c:spPr>
    <a:ln>
      <a:prstDash val="sysDash"/>
    </a:ln>
  </c:spPr>
  <c:txPr>
    <a:bodyPr/>
    <a:lstStyle/>
    <a:p>
      <a:pPr>
        <a:defRPr sz="12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884177097342185E-2"/>
          <c:y val="0.12833241713494584"/>
          <c:w val="0.75793881334981461"/>
          <c:h val="0.7612789111491165"/>
        </c:manualLayout>
      </c:layout>
      <c:areaChart>
        <c:grouping val="stacked"/>
        <c:varyColors val="0"/>
        <c:ser>
          <c:idx val="0"/>
          <c:order val="0"/>
          <c:tx>
            <c:strRef>
              <c:f>Sheet1!$B$1</c:f>
              <c:strCache>
                <c:ptCount val="1"/>
                <c:pt idx="0">
                  <c:v>Broadcaster TV</c:v>
                </c:pt>
              </c:strCache>
            </c:strRef>
          </c:tx>
          <c:spPr>
            <a:solidFill>
              <a:srgbClr val="E10514"/>
            </a:solidFill>
            <a:ln>
              <a:solidFill>
                <a:srgbClr val="E10514"/>
              </a:solid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Sheet1!$B$2:$B$10</c:f>
              <c:numCache>
                <c:formatCode>[$-F400]h:mm:ss\ AM/PM</c:formatCode>
                <c:ptCount val="9"/>
                <c:pt idx="0">
                  <c:v>0.10679934139882877</c:v>
                </c:pt>
                <c:pt idx="1">
                  <c:v>0.10186801899242369</c:v>
                </c:pt>
                <c:pt idx="2">
                  <c:v>9.1571886836412833E-2</c:v>
                </c:pt>
                <c:pt idx="3">
                  <c:v>8.0347064674193738E-2</c:v>
                </c:pt>
                <c:pt idx="4">
                  <c:v>6.9166036763886787E-2</c:v>
                </c:pt>
                <c:pt idx="5">
                  <c:v>6.7665456747415545E-2</c:v>
                </c:pt>
                <c:pt idx="6">
                  <c:v>5.5147315142385189E-2</c:v>
                </c:pt>
                <c:pt idx="7">
                  <c:v>4.7638888888888883E-2</c:v>
                </c:pt>
                <c:pt idx="8">
                  <c:v>4.4861111111111109E-2</c:v>
                </c:pt>
              </c:numCache>
            </c:numRef>
          </c:val>
          <c:extLst>
            <c:ext xmlns:c16="http://schemas.microsoft.com/office/drawing/2014/chart" uri="{C3380CC4-5D6E-409C-BE32-E72D297353CC}">
              <c16:uniqueId val="{00000000-B9F1-4DD2-864D-15C23E871B8F}"/>
            </c:ext>
          </c:extLst>
        </c:ser>
        <c:ser>
          <c:idx val="1"/>
          <c:order val="1"/>
          <c:tx>
            <c:strRef>
              <c:f>Sheet1!$C$1</c:f>
              <c:strCache>
                <c:ptCount val="1"/>
                <c:pt idx="0">
                  <c:v>SVOD</c:v>
                </c:pt>
              </c:strCache>
            </c:strRef>
          </c:tx>
          <c:spPr>
            <a:solidFill>
              <a:srgbClr val="FD878F"/>
            </a:solidFill>
            <a:ln w="25400">
              <a:no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Sheet1!$C$2:$C$10</c:f>
              <c:numCache>
                <c:formatCode>[$-F400]h:mm:ss\ AM/PM</c:formatCode>
                <c:ptCount val="9"/>
                <c:pt idx="0">
                  <c:v>9.007319308684137E-3</c:v>
                </c:pt>
                <c:pt idx="1">
                  <c:v>1.1111062801741421E-2</c:v>
                </c:pt>
                <c:pt idx="2">
                  <c:v>1.5331485719530736E-2</c:v>
                </c:pt>
                <c:pt idx="3">
                  <c:v>2.343689983842712E-2</c:v>
                </c:pt>
                <c:pt idx="4">
                  <c:v>2.923941728359928E-2</c:v>
                </c:pt>
                <c:pt idx="5">
                  <c:v>4.1051126245119106E-2</c:v>
                </c:pt>
                <c:pt idx="6">
                  <c:v>4.624204487413433E-2</c:v>
                </c:pt>
                <c:pt idx="7">
                  <c:v>3.8055555555555551E-2</c:v>
                </c:pt>
                <c:pt idx="8">
                  <c:v>3.9861111111111111E-2</c:v>
                </c:pt>
              </c:numCache>
            </c:numRef>
          </c:val>
          <c:extLst>
            <c:ext xmlns:c16="http://schemas.microsoft.com/office/drawing/2014/chart" uri="{C3380CC4-5D6E-409C-BE32-E72D297353CC}">
              <c16:uniqueId val="{00000001-B9F1-4DD2-864D-15C23E871B8F}"/>
            </c:ext>
          </c:extLst>
        </c:ser>
        <c:ser>
          <c:idx val="2"/>
          <c:order val="2"/>
          <c:tx>
            <c:strRef>
              <c:f>Sheet1!$D$1</c:f>
              <c:strCache>
                <c:ptCount val="1"/>
                <c:pt idx="0">
                  <c:v>DVD</c:v>
                </c:pt>
              </c:strCache>
            </c:strRef>
          </c:tx>
          <c:spPr>
            <a:solidFill>
              <a:srgbClr val="00AE4C"/>
            </a:solidFill>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Sheet1!$D$2:$D$10</c:f>
              <c:numCache>
                <c:formatCode>[$-F400]h:mm:ss\ AM/PM</c:formatCode>
                <c:ptCount val="9"/>
                <c:pt idx="0">
                  <c:v>2.6198798612189936E-3</c:v>
                </c:pt>
                <c:pt idx="1">
                  <c:v>2.6182184592546554E-3</c:v>
                </c:pt>
                <c:pt idx="2">
                  <c:v>2.2993803186439499E-3</c:v>
                </c:pt>
                <c:pt idx="3">
                  <c:v>2.0519824624997836E-3</c:v>
                </c:pt>
                <c:pt idx="4">
                  <c:v>1.4304670912951164E-3</c:v>
                </c:pt>
                <c:pt idx="5">
                  <c:v>1.7020307941932916E-3</c:v>
                </c:pt>
                <c:pt idx="6">
                  <c:v>9.9412252084304258E-4</c:v>
                </c:pt>
                <c:pt idx="7">
                  <c:v>4.861111111111111E-4</c:v>
                </c:pt>
                <c:pt idx="8">
                  <c:v>3.4722222222222224E-4</c:v>
                </c:pt>
              </c:numCache>
            </c:numRef>
          </c:val>
          <c:extLst>
            <c:ext xmlns:c16="http://schemas.microsoft.com/office/drawing/2014/chart" uri="{C3380CC4-5D6E-409C-BE32-E72D297353CC}">
              <c16:uniqueId val="{00000002-B9F1-4DD2-864D-15C23E871B8F}"/>
            </c:ext>
          </c:extLst>
        </c:ser>
        <c:ser>
          <c:idx val="3"/>
          <c:order val="3"/>
          <c:tx>
            <c:strRef>
              <c:f>Sheet1!$E$1</c:f>
              <c:strCache>
                <c:ptCount val="1"/>
                <c:pt idx="0">
                  <c:v>Cinema</c:v>
                </c:pt>
              </c:strCache>
            </c:strRef>
          </c:tx>
          <c:spPr>
            <a:solidFill>
              <a:srgbClr val="18FF72"/>
            </a:solidFill>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Sheet1!$E$2:$E$10</c:f>
              <c:numCache>
                <c:formatCode>[$-F400]h:mm:ss\ AM/PM</c:formatCode>
                <c:ptCount val="9"/>
                <c:pt idx="0">
                  <c:v>1.9562499999999997E-3</c:v>
                </c:pt>
                <c:pt idx="1">
                  <c:v>2.1845833333333331E-3</c:v>
                </c:pt>
                <c:pt idx="2">
                  <c:v>2.1483333333333333E-3</c:v>
                </c:pt>
                <c:pt idx="3">
                  <c:v>1.9229166666666665E-3</c:v>
                </c:pt>
                <c:pt idx="4">
                  <c:v>1.4354166666666669E-3</c:v>
                </c:pt>
                <c:pt idx="5">
                  <c:v>3.4708333333333336E-4</c:v>
                </c:pt>
                <c:pt idx="6">
                  <c:v>3.1666666666666666E-5</c:v>
                </c:pt>
                <c:pt idx="7">
                  <c:v>1.6241666666666666E-3</c:v>
                </c:pt>
                <c:pt idx="8">
                  <c:v>1.2416666666666667E-3</c:v>
                </c:pt>
              </c:numCache>
            </c:numRef>
          </c:val>
          <c:extLst>
            <c:ext xmlns:c16="http://schemas.microsoft.com/office/drawing/2014/chart" uri="{C3380CC4-5D6E-409C-BE32-E72D297353CC}">
              <c16:uniqueId val="{00000003-B9F1-4DD2-864D-15C23E871B8F}"/>
            </c:ext>
          </c:extLst>
        </c:ser>
        <c:ser>
          <c:idx val="4"/>
          <c:order val="4"/>
          <c:tx>
            <c:strRef>
              <c:f>Sheet1!$F$1</c:f>
              <c:strCache>
                <c:ptCount val="1"/>
                <c:pt idx="0">
                  <c:v>Other online video</c:v>
                </c:pt>
              </c:strCache>
            </c:strRef>
          </c:tx>
          <c:spPr>
            <a:solidFill>
              <a:srgbClr val="004F87"/>
            </a:solidFill>
            <a:ln>
              <a:no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Sheet1!$F$2:$F$10</c:f>
              <c:numCache>
                <c:formatCode>[$-F400]h:mm:ss\ AM/PM</c:formatCode>
                <c:ptCount val="9"/>
                <c:pt idx="0">
                  <c:v>1.0387500000000001E-2</c:v>
                </c:pt>
                <c:pt idx="1">
                  <c:v>1.0852083333333333E-2</c:v>
                </c:pt>
                <c:pt idx="2">
                  <c:v>1.1316666666666666E-2</c:v>
                </c:pt>
                <c:pt idx="3">
                  <c:v>1.178125E-2</c:v>
                </c:pt>
                <c:pt idx="4">
                  <c:v>1.2245833333333334E-2</c:v>
                </c:pt>
                <c:pt idx="5">
                  <c:v>1.2710416666666667E-2</c:v>
                </c:pt>
                <c:pt idx="6">
                  <c:v>1.0806944444444444E-2</c:v>
                </c:pt>
                <c:pt idx="7">
                  <c:v>8.819444444444444E-3</c:v>
                </c:pt>
                <c:pt idx="8">
                  <c:v>9.2361111111111116E-3</c:v>
                </c:pt>
              </c:numCache>
            </c:numRef>
          </c:val>
          <c:extLst>
            <c:ext xmlns:c16="http://schemas.microsoft.com/office/drawing/2014/chart" uri="{C3380CC4-5D6E-409C-BE32-E72D297353CC}">
              <c16:uniqueId val="{00000000-9075-4441-A94F-036DB1C8A320}"/>
            </c:ext>
          </c:extLst>
        </c:ser>
        <c:ser>
          <c:idx val="7"/>
          <c:order val="5"/>
          <c:tx>
            <c:strRef>
              <c:f>Sheet1!$G$1</c:f>
              <c:strCache>
                <c:ptCount val="1"/>
                <c:pt idx="0">
                  <c:v>YouTube</c:v>
                </c:pt>
              </c:strCache>
            </c:strRef>
          </c:tx>
          <c:spPr>
            <a:solidFill>
              <a:srgbClr val="39ACFF"/>
            </a:solidFill>
            <a:ln>
              <a:no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Sheet1!$G$2:$G$10</c:f>
              <c:numCache>
                <c:formatCode>[$-F400]h:mm:ss\ AM/PM</c:formatCode>
                <c:ptCount val="9"/>
                <c:pt idx="0">
                  <c:v>1.432460086102048E-2</c:v>
                </c:pt>
                <c:pt idx="1">
                  <c:v>1.7511036249091037E-2</c:v>
                </c:pt>
                <c:pt idx="2">
                  <c:v>2.7065837821836972E-2</c:v>
                </c:pt>
                <c:pt idx="3">
                  <c:v>3.3921826032677592E-2</c:v>
                </c:pt>
                <c:pt idx="4">
                  <c:v>3.6600931806920346E-2</c:v>
                </c:pt>
                <c:pt idx="5">
                  <c:v>5.2964986454049956E-2</c:v>
                </c:pt>
                <c:pt idx="6">
                  <c:v>4.2369061178787248E-2</c:v>
                </c:pt>
                <c:pt idx="7">
                  <c:v>4.3749999999999997E-2</c:v>
                </c:pt>
                <c:pt idx="8">
                  <c:v>4.7291666666666662E-2</c:v>
                </c:pt>
              </c:numCache>
            </c:numRef>
          </c:val>
          <c:extLst>
            <c:ext xmlns:c16="http://schemas.microsoft.com/office/drawing/2014/chart" uri="{C3380CC4-5D6E-409C-BE32-E72D297353CC}">
              <c16:uniqueId val="{00000000-3422-4ED2-8C18-4E689444D11E}"/>
            </c:ext>
          </c:extLst>
        </c:ser>
        <c:ser>
          <c:idx val="5"/>
          <c:order val="6"/>
          <c:tx>
            <c:strRef>
              <c:f>Sheet1!$H$1</c:f>
              <c:strCache>
                <c:ptCount val="1"/>
                <c:pt idx="0">
                  <c:v>TikTok</c:v>
                </c:pt>
              </c:strCache>
            </c:strRef>
          </c:tx>
          <c:spPr>
            <a:solidFill>
              <a:srgbClr val="BAE2FF"/>
            </a:solidFill>
            <a:ln>
              <a:solidFill>
                <a:srgbClr val="BAE2FF"/>
              </a:solidFill>
            </a:ln>
          </c:spPr>
          <c:cat>
            <c:numRef>
              <c:f>Sheet1!$A$2:$A$10</c:f>
              <c:numCache>
                <c:formatCode>General</c:formatCode>
                <c:ptCount val="9"/>
                <c:pt idx="0">
                  <c:v>2015</c:v>
                </c:pt>
                <c:pt idx="1">
                  <c:v>2016</c:v>
                </c:pt>
                <c:pt idx="2">
                  <c:v>2017</c:v>
                </c:pt>
                <c:pt idx="3">
                  <c:v>2018</c:v>
                </c:pt>
                <c:pt idx="4">
                  <c:v>2019</c:v>
                </c:pt>
                <c:pt idx="5">
                  <c:v>2020</c:v>
                </c:pt>
                <c:pt idx="6">
                  <c:v>2021</c:v>
                </c:pt>
                <c:pt idx="7" formatCode="0">
                  <c:v>2022</c:v>
                </c:pt>
                <c:pt idx="8" formatCode="0">
                  <c:v>2023</c:v>
                </c:pt>
              </c:numCache>
            </c:numRef>
          </c:cat>
          <c:val>
            <c:numRef>
              <c:f>Sheet1!$H$2:$H$10</c:f>
              <c:numCache>
                <c:formatCode>[$-F400]h:mm:ss\ AM/PM</c:formatCode>
                <c:ptCount val="9"/>
                <c:pt idx="0">
                  <c:v>0</c:v>
                </c:pt>
                <c:pt idx="1">
                  <c:v>0</c:v>
                </c:pt>
                <c:pt idx="2">
                  <c:v>0</c:v>
                </c:pt>
                <c:pt idx="3">
                  <c:v>0</c:v>
                </c:pt>
                <c:pt idx="4">
                  <c:v>0</c:v>
                </c:pt>
                <c:pt idx="5">
                  <c:v>7.0658926876328437E-3</c:v>
                </c:pt>
                <c:pt idx="6">
                  <c:v>1.0158595195594899E-2</c:v>
                </c:pt>
                <c:pt idx="7">
                  <c:v>1.7986111111111109E-2</c:v>
                </c:pt>
                <c:pt idx="8">
                  <c:v>2.0972222222222222E-2</c:v>
                </c:pt>
              </c:numCache>
            </c:numRef>
          </c:val>
          <c:extLst>
            <c:ext xmlns:c16="http://schemas.microsoft.com/office/drawing/2014/chart" uri="{C3380CC4-5D6E-409C-BE32-E72D297353CC}">
              <c16:uniqueId val="{00000001-9075-4441-A94F-036DB1C8A320}"/>
            </c:ext>
          </c:extLst>
        </c:ser>
        <c:dLbls>
          <c:showLegendKey val="0"/>
          <c:showVal val="0"/>
          <c:showCatName val="0"/>
          <c:showSerName val="0"/>
          <c:showPercent val="0"/>
          <c:showBubbleSize val="0"/>
        </c:dLbls>
        <c:axId val="34584448"/>
        <c:axId val="34585984"/>
      </c:areaChart>
      <c:catAx>
        <c:axId val="34584448"/>
        <c:scaling>
          <c:orientation val="minMax"/>
        </c:scaling>
        <c:delete val="0"/>
        <c:axPos val="b"/>
        <c:numFmt formatCode="General" sourceLinked="1"/>
        <c:majorTickMark val="out"/>
        <c:minorTickMark val="none"/>
        <c:tickLblPos val="nextTo"/>
        <c:spPr>
          <a:ln>
            <a:noFill/>
          </a:ln>
        </c:spPr>
        <c:txPr>
          <a:bodyPr/>
          <a:lstStyle/>
          <a:p>
            <a:pPr>
              <a:defRPr sz="1100" b="1"/>
            </a:pPr>
            <a:endParaRPr lang="en-US"/>
          </a:p>
        </c:txPr>
        <c:crossAx val="34585984"/>
        <c:crosses val="autoZero"/>
        <c:auto val="1"/>
        <c:lblAlgn val="ctr"/>
        <c:lblOffset val="100"/>
        <c:noMultiLvlLbl val="0"/>
      </c:catAx>
      <c:valAx>
        <c:axId val="34585984"/>
        <c:scaling>
          <c:orientation val="minMax"/>
        </c:scaling>
        <c:delete val="0"/>
        <c:axPos val="l"/>
        <c:numFmt formatCode="h:mm" sourceLinked="0"/>
        <c:majorTickMark val="out"/>
        <c:minorTickMark val="none"/>
        <c:tickLblPos val="nextTo"/>
        <c:spPr>
          <a:ln>
            <a:noFill/>
          </a:ln>
        </c:spPr>
        <c:txPr>
          <a:bodyPr/>
          <a:lstStyle/>
          <a:p>
            <a:pPr>
              <a:defRPr sz="1200" b="1"/>
            </a:pPr>
            <a:endParaRPr lang="en-US"/>
          </a:p>
        </c:txPr>
        <c:crossAx val="34584448"/>
        <c:crosses val="autoZero"/>
        <c:crossBetween val="midCat"/>
        <c:majorUnit val="2.0833000000000001E-2"/>
      </c:valAx>
    </c:plotArea>
    <c:legend>
      <c:legendPos val="r"/>
      <c:overlay val="0"/>
      <c:txPr>
        <a:bodyPr/>
        <a:lstStyle/>
        <a:p>
          <a:pPr>
            <a:defRPr sz="1200" b="1"/>
          </a:pPr>
          <a:endParaRPr lang="en-US"/>
        </a:p>
      </c:txPr>
    </c:legend>
    <c:plotVisOnly val="1"/>
    <c:dispBlanksAs val="zero"/>
    <c:showDLblsOverMax val="0"/>
  </c:chart>
  <c:spPr>
    <a:ln>
      <a:prstDash val="sysDash"/>
    </a:ln>
  </c:spPr>
  <c:txPr>
    <a:bodyPr/>
    <a:lstStyle/>
    <a:p>
      <a:pPr>
        <a:defRPr sz="12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455820611204402E-2"/>
          <c:y val="7.0774255839944497E-2"/>
          <c:w val="0.7801614399183977"/>
          <c:h val="0.71056983358033099"/>
        </c:manualLayout>
      </c:layout>
      <c:lineChart>
        <c:grouping val="standard"/>
        <c:varyColors val="0"/>
        <c:ser>
          <c:idx val="0"/>
          <c:order val="0"/>
          <c:tx>
            <c:strRef>
              <c:f>Sheet1!$A$2</c:f>
              <c:strCache>
                <c:ptCount val="1"/>
                <c:pt idx="0">
                  <c:v>Amazon</c:v>
                </c:pt>
              </c:strCache>
            </c:strRef>
          </c:tx>
          <c:spPr>
            <a:ln w="28575" cap="rnd">
              <a:solidFill>
                <a:schemeClr val="accent2">
                  <a:lumMod val="40000"/>
                  <a:lumOff val="60000"/>
                </a:schemeClr>
              </a:solidFill>
              <a:round/>
            </a:ln>
            <a:effectLst/>
          </c:spPr>
          <c:marker>
            <c:symbol val="none"/>
          </c:marker>
          <c:cat>
            <c:strRef>
              <c:f>Sheet1!$B$1:$K$1</c:f>
              <c:strCache>
                <c:ptCount val="10"/>
                <c:pt idx="0">
                  <c:v>Q4 
2014</c:v>
                </c:pt>
                <c:pt idx="1">
                  <c:v>Q4 
2015</c:v>
                </c:pt>
                <c:pt idx="2">
                  <c:v>Q4 
2016</c:v>
                </c:pt>
                <c:pt idx="3">
                  <c:v>Q4 
2017</c:v>
                </c:pt>
                <c:pt idx="4">
                  <c:v>Q4 
2018</c:v>
                </c:pt>
                <c:pt idx="5">
                  <c:v>Q4 
2019</c:v>
                </c:pt>
                <c:pt idx="6">
                  <c:v>Q3 
2020*</c:v>
                </c:pt>
                <c:pt idx="7">
                  <c:v>Q4 
2021</c:v>
                </c:pt>
                <c:pt idx="8">
                  <c:v>Q4 
2022</c:v>
                </c:pt>
                <c:pt idx="9">
                  <c:v>Q4 
2023</c:v>
                </c:pt>
              </c:strCache>
            </c:strRef>
          </c:cat>
          <c:val>
            <c:numRef>
              <c:f>Sheet1!$B$2:$K$2</c:f>
              <c:numCache>
                <c:formatCode>0.00</c:formatCode>
                <c:ptCount val="10"/>
                <c:pt idx="0">
                  <c:v>1.0252070000000002</c:v>
                </c:pt>
                <c:pt idx="1">
                  <c:v>1.5701928000000001</c:v>
                </c:pt>
                <c:pt idx="2">
                  <c:v>3.0179684999999998</c:v>
                </c:pt>
                <c:pt idx="3">
                  <c:v>4.2655595999999996</c:v>
                </c:pt>
                <c:pt idx="4">
                  <c:v>5.2803979999999999</c:v>
                </c:pt>
                <c:pt idx="5">
                  <c:v>7.1411356999999995</c:v>
                </c:pt>
                <c:pt idx="6">
                  <c:v>9.5407528999999993</c:v>
                </c:pt>
                <c:pt idx="7">
                  <c:v>12.163547899999999</c:v>
                </c:pt>
                <c:pt idx="8">
                  <c:v>12.730147499999999</c:v>
                </c:pt>
                <c:pt idx="9">
                  <c:v>12.0227822</c:v>
                </c:pt>
              </c:numCache>
            </c:numRef>
          </c:val>
          <c:smooth val="1"/>
          <c:extLst>
            <c:ext xmlns:c16="http://schemas.microsoft.com/office/drawing/2014/chart" uri="{C3380CC4-5D6E-409C-BE32-E72D297353CC}">
              <c16:uniqueId val="{00000000-1118-44DE-BEA9-43F63E100D13}"/>
            </c:ext>
          </c:extLst>
        </c:ser>
        <c:ser>
          <c:idx val="1"/>
          <c:order val="1"/>
          <c:tx>
            <c:strRef>
              <c:f>Sheet1!$A$3</c:f>
              <c:strCache>
                <c:ptCount val="1"/>
                <c:pt idx="0">
                  <c:v>Apple TV+</c:v>
                </c:pt>
              </c:strCache>
            </c:strRef>
          </c:tx>
          <c:spPr>
            <a:ln w="28575" cap="rnd">
              <a:solidFill>
                <a:schemeClr val="bg2"/>
              </a:solidFill>
              <a:round/>
            </a:ln>
            <a:effectLst/>
          </c:spPr>
          <c:marker>
            <c:symbol val="none"/>
          </c:marker>
          <c:cat>
            <c:strRef>
              <c:f>Sheet1!$B$1:$K$1</c:f>
              <c:strCache>
                <c:ptCount val="10"/>
                <c:pt idx="0">
                  <c:v>Q4 
2014</c:v>
                </c:pt>
                <c:pt idx="1">
                  <c:v>Q4 
2015</c:v>
                </c:pt>
                <c:pt idx="2">
                  <c:v>Q4 
2016</c:v>
                </c:pt>
                <c:pt idx="3">
                  <c:v>Q4 
2017</c:v>
                </c:pt>
                <c:pt idx="4">
                  <c:v>Q4 
2018</c:v>
                </c:pt>
                <c:pt idx="5">
                  <c:v>Q4 
2019</c:v>
                </c:pt>
                <c:pt idx="6">
                  <c:v>Q3 
2020*</c:v>
                </c:pt>
                <c:pt idx="7">
                  <c:v>Q4 
2021</c:v>
                </c:pt>
                <c:pt idx="8">
                  <c:v>Q4 
2022</c:v>
                </c:pt>
                <c:pt idx="9">
                  <c:v>Q4 
2023</c:v>
                </c:pt>
              </c:strCache>
            </c:strRef>
          </c:cat>
          <c:val>
            <c:numRef>
              <c:f>Sheet1!$B$3:$K$3</c:f>
              <c:numCache>
                <c:formatCode>0.00</c:formatCode>
                <c:ptCount val="10"/>
                <c:pt idx="0">
                  <c:v>0</c:v>
                </c:pt>
                <c:pt idx="1">
                  <c:v>0</c:v>
                </c:pt>
                <c:pt idx="2">
                  <c:v>0</c:v>
                </c:pt>
                <c:pt idx="3">
                  <c:v>0</c:v>
                </c:pt>
                <c:pt idx="4">
                  <c:v>0</c:v>
                </c:pt>
                <c:pt idx="5">
                  <c:v>0</c:v>
                </c:pt>
                <c:pt idx="6">
                  <c:v>0.95938210000000002</c:v>
                </c:pt>
                <c:pt idx="7">
                  <c:v>1.0630299999999999</c:v>
                </c:pt>
                <c:pt idx="8">
                  <c:v>1.4122256</c:v>
                </c:pt>
                <c:pt idx="9">
                  <c:v>1.6961263</c:v>
                </c:pt>
              </c:numCache>
            </c:numRef>
          </c:val>
          <c:smooth val="1"/>
          <c:extLst>
            <c:ext xmlns:c16="http://schemas.microsoft.com/office/drawing/2014/chart" uri="{C3380CC4-5D6E-409C-BE32-E72D297353CC}">
              <c16:uniqueId val="{00000001-1118-44DE-BEA9-43F63E100D13}"/>
            </c:ext>
          </c:extLst>
        </c:ser>
        <c:ser>
          <c:idx val="4"/>
          <c:order val="2"/>
          <c:tx>
            <c:strRef>
              <c:f>Sheet1!$A$6</c:f>
              <c:strCache>
                <c:ptCount val="1"/>
                <c:pt idx="0">
                  <c:v>Disney+</c:v>
                </c:pt>
              </c:strCache>
            </c:strRef>
          </c:tx>
          <c:spPr>
            <a:ln w="28575" cap="rnd">
              <a:solidFill>
                <a:schemeClr val="accent2"/>
              </a:solidFill>
              <a:round/>
            </a:ln>
            <a:effectLst/>
          </c:spPr>
          <c:marker>
            <c:symbol val="none"/>
          </c:marker>
          <c:cat>
            <c:strRef>
              <c:f>Sheet1!$B$1:$K$1</c:f>
              <c:strCache>
                <c:ptCount val="10"/>
                <c:pt idx="0">
                  <c:v>Q4 
2014</c:v>
                </c:pt>
                <c:pt idx="1">
                  <c:v>Q4 
2015</c:v>
                </c:pt>
                <c:pt idx="2">
                  <c:v>Q4 
2016</c:v>
                </c:pt>
                <c:pt idx="3">
                  <c:v>Q4 
2017</c:v>
                </c:pt>
                <c:pt idx="4">
                  <c:v>Q4 
2018</c:v>
                </c:pt>
                <c:pt idx="5">
                  <c:v>Q4 
2019</c:v>
                </c:pt>
                <c:pt idx="6">
                  <c:v>Q3 
2020*</c:v>
                </c:pt>
                <c:pt idx="7">
                  <c:v>Q4 
2021</c:v>
                </c:pt>
                <c:pt idx="8">
                  <c:v>Q4 
2022</c:v>
                </c:pt>
                <c:pt idx="9">
                  <c:v>Q4 
2023</c:v>
                </c:pt>
              </c:strCache>
            </c:strRef>
          </c:cat>
          <c:val>
            <c:numRef>
              <c:f>Sheet1!$B$6:$K$6</c:f>
              <c:numCache>
                <c:formatCode>0.00</c:formatCode>
                <c:ptCount val="10"/>
                <c:pt idx="0">
                  <c:v>0</c:v>
                </c:pt>
                <c:pt idx="1">
                  <c:v>0</c:v>
                </c:pt>
                <c:pt idx="2">
                  <c:v>8.7506299999999995E-2</c:v>
                </c:pt>
                <c:pt idx="3">
                  <c:v>9.23432E-2</c:v>
                </c:pt>
                <c:pt idx="4">
                  <c:v>0.10852460000000001</c:v>
                </c:pt>
                <c:pt idx="5">
                  <c:v>0.10997320000000001</c:v>
                </c:pt>
                <c:pt idx="6">
                  <c:v>3.3786648000000001</c:v>
                </c:pt>
                <c:pt idx="7">
                  <c:v>5.1538848000000002</c:v>
                </c:pt>
                <c:pt idx="8">
                  <c:v>6.8884506999999999</c:v>
                </c:pt>
                <c:pt idx="9">
                  <c:v>6.9548525000000003</c:v>
                </c:pt>
              </c:numCache>
            </c:numRef>
          </c:val>
          <c:smooth val="1"/>
          <c:extLst>
            <c:ext xmlns:c16="http://schemas.microsoft.com/office/drawing/2014/chart" uri="{C3380CC4-5D6E-409C-BE32-E72D297353CC}">
              <c16:uniqueId val="{00000000-5596-4469-B6AD-2A4A85FBFD97}"/>
            </c:ext>
          </c:extLst>
        </c:ser>
        <c:ser>
          <c:idx val="6"/>
          <c:order val="3"/>
          <c:tx>
            <c:strRef>
              <c:f>Sheet1!$A$8</c:f>
              <c:strCache>
                <c:ptCount val="1"/>
                <c:pt idx="0">
                  <c:v>Netflix</c:v>
                </c:pt>
              </c:strCache>
            </c:strRef>
          </c:tx>
          <c:spPr>
            <a:ln w="28575" cap="rnd">
              <a:solidFill>
                <a:schemeClr val="accent3"/>
              </a:solidFill>
              <a:round/>
            </a:ln>
            <a:effectLst/>
          </c:spPr>
          <c:marker>
            <c:symbol val="none"/>
          </c:marker>
          <c:cat>
            <c:strRef>
              <c:f>Sheet1!$B$1:$K$1</c:f>
              <c:strCache>
                <c:ptCount val="10"/>
                <c:pt idx="0">
                  <c:v>Q4 
2014</c:v>
                </c:pt>
                <c:pt idx="1">
                  <c:v>Q4 
2015</c:v>
                </c:pt>
                <c:pt idx="2">
                  <c:v>Q4 
2016</c:v>
                </c:pt>
                <c:pt idx="3">
                  <c:v>Q4 
2017</c:v>
                </c:pt>
                <c:pt idx="4">
                  <c:v>Q4 
2018</c:v>
                </c:pt>
                <c:pt idx="5">
                  <c:v>Q4 
2019</c:v>
                </c:pt>
                <c:pt idx="6">
                  <c:v>Q3 
2020*</c:v>
                </c:pt>
                <c:pt idx="7">
                  <c:v>Q4 
2021</c:v>
                </c:pt>
                <c:pt idx="8">
                  <c:v>Q4 
2022</c:v>
                </c:pt>
                <c:pt idx="9">
                  <c:v>Q4 
2023</c:v>
                </c:pt>
              </c:strCache>
            </c:strRef>
          </c:cat>
          <c:val>
            <c:numRef>
              <c:f>Sheet1!$B$8:$K$8</c:f>
              <c:numCache>
                <c:formatCode>0.00</c:formatCode>
                <c:ptCount val="10"/>
                <c:pt idx="0">
                  <c:v>3.8306120999999997</c:v>
                </c:pt>
                <c:pt idx="1">
                  <c:v>5.2261211000000003</c:v>
                </c:pt>
                <c:pt idx="2">
                  <c:v>6.5260723</c:v>
                </c:pt>
                <c:pt idx="3">
                  <c:v>8.1473320000000005</c:v>
                </c:pt>
                <c:pt idx="4">
                  <c:v>10.3055615</c:v>
                </c:pt>
                <c:pt idx="5">
                  <c:v>12.345165999999999</c:v>
                </c:pt>
                <c:pt idx="6">
                  <c:v>14.809395500000001</c:v>
                </c:pt>
                <c:pt idx="7">
                  <c:v>16.476849600000001</c:v>
                </c:pt>
                <c:pt idx="8">
                  <c:v>16.781078099999998</c:v>
                </c:pt>
                <c:pt idx="9">
                  <c:v>15.825368200000002</c:v>
                </c:pt>
              </c:numCache>
            </c:numRef>
          </c:val>
          <c:smooth val="0"/>
          <c:extLst>
            <c:ext xmlns:c16="http://schemas.microsoft.com/office/drawing/2014/chart" uri="{C3380CC4-5D6E-409C-BE32-E72D297353CC}">
              <c16:uniqueId val="{00000001-BEE8-4103-9A79-835680826919}"/>
            </c:ext>
          </c:extLst>
        </c:ser>
        <c:ser>
          <c:idx val="11"/>
          <c:order val="4"/>
          <c:tx>
            <c:strRef>
              <c:f>Sheet1!$A$13</c:f>
              <c:strCache>
                <c:ptCount val="1"/>
                <c:pt idx="0">
                  <c:v>Other SVOD</c:v>
                </c:pt>
              </c:strCache>
            </c:strRef>
          </c:tx>
          <c:spPr>
            <a:ln w="28575" cap="rnd">
              <a:solidFill>
                <a:schemeClr val="accent5">
                  <a:lumMod val="80000"/>
                </a:schemeClr>
              </a:solidFill>
              <a:round/>
            </a:ln>
            <a:effectLst/>
          </c:spPr>
          <c:marker>
            <c:symbol val="none"/>
          </c:marker>
          <c:cat>
            <c:strRef>
              <c:f>Sheet1!$B$1:$K$1</c:f>
              <c:strCache>
                <c:ptCount val="10"/>
                <c:pt idx="0">
                  <c:v>Q4 
2014</c:v>
                </c:pt>
                <c:pt idx="1">
                  <c:v>Q4 
2015</c:v>
                </c:pt>
                <c:pt idx="2">
                  <c:v>Q4 
2016</c:v>
                </c:pt>
                <c:pt idx="3">
                  <c:v>Q4 
2017</c:v>
                </c:pt>
                <c:pt idx="4">
                  <c:v>Q4 
2018</c:v>
                </c:pt>
                <c:pt idx="5">
                  <c:v>Q4 
2019</c:v>
                </c:pt>
                <c:pt idx="6">
                  <c:v>Q3 
2020*</c:v>
                </c:pt>
                <c:pt idx="7">
                  <c:v>Q4 
2021</c:v>
                </c:pt>
                <c:pt idx="8">
                  <c:v>Q4 
2022</c:v>
                </c:pt>
                <c:pt idx="9">
                  <c:v>Q4 
2023</c:v>
                </c:pt>
              </c:strCache>
            </c:strRef>
          </c:cat>
          <c:val>
            <c:numRef>
              <c:f>Sheet1!$B$13:$K$13</c:f>
              <c:numCache>
                <c:formatCode>0.00</c:formatCode>
                <c:ptCount val="10"/>
                <c:pt idx="0">
                  <c:v>0.4461928</c:v>
                </c:pt>
                <c:pt idx="1">
                  <c:v>0.7808079</c:v>
                </c:pt>
                <c:pt idx="2">
                  <c:v>1.0711481</c:v>
                </c:pt>
                <c:pt idx="3">
                  <c:v>1.4955588</c:v>
                </c:pt>
                <c:pt idx="4">
                  <c:v>1.6536951</c:v>
                </c:pt>
                <c:pt idx="5">
                  <c:v>1.6871532999999999</c:v>
                </c:pt>
                <c:pt idx="6" formatCode="General">
                  <c:v>2.3328906000000003</c:v>
                </c:pt>
                <c:pt idx="7">
                  <c:v>3.0069758000000002</c:v>
                </c:pt>
                <c:pt idx="8">
                  <c:v>3.6731550000000004</c:v>
                </c:pt>
                <c:pt idx="9">
                  <c:v>4.1514228999999991</c:v>
                </c:pt>
              </c:numCache>
            </c:numRef>
          </c:val>
          <c:smooth val="0"/>
          <c:extLst>
            <c:ext xmlns:c16="http://schemas.microsoft.com/office/drawing/2014/chart" uri="{C3380CC4-5D6E-409C-BE32-E72D297353CC}">
              <c16:uniqueId val="{00000002-659C-4E1C-B6E7-FBEEA1C21B1A}"/>
            </c:ext>
          </c:extLst>
        </c:ser>
        <c:ser>
          <c:idx val="12"/>
          <c:order val="5"/>
          <c:tx>
            <c:strRef>
              <c:f>Sheet1!$A$14</c:f>
              <c:strCache>
                <c:ptCount val="1"/>
                <c:pt idx="0">
                  <c:v>Any SVOD</c:v>
                </c:pt>
              </c:strCache>
            </c:strRef>
          </c:tx>
          <c:spPr>
            <a:ln w="28575" cap="rnd">
              <a:solidFill>
                <a:schemeClr val="accent4"/>
              </a:solidFill>
              <a:round/>
            </a:ln>
            <a:effectLst/>
          </c:spPr>
          <c:marker>
            <c:symbol val="none"/>
          </c:marker>
          <c:cat>
            <c:strRef>
              <c:f>Sheet1!$B$1:$K$1</c:f>
              <c:strCache>
                <c:ptCount val="10"/>
                <c:pt idx="0">
                  <c:v>Q4 
2014</c:v>
                </c:pt>
                <c:pt idx="1">
                  <c:v>Q4 
2015</c:v>
                </c:pt>
                <c:pt idx="2">
                  <c:v>Q4 
2016</c:v>
                </c:pt>
                <c:pt idx="3">
                  <c:v>Q4 
2017</c:v>
                </c:pt>
                <c:pt idx="4">
                  <c:v>Q4 
2018</c:v>
                </c:pt>
                <c:pt idx="5">
                  <c:v>Q4 
2019</c:v>
                </c:pt>
                <c:pt idx="6">
                  <c:v>Q3 
2020*</c:v>
                </c:pt>
                <c:pt idx="7">
                  <c:v>Q4 
2021</c:v>
                </c:pt>
                <c:pt idx="8">
                  <c:v>Q4 
2022</c:v>
                </c:pt>
                <c:pt idx="9">
                  <c:v>Q4 
2023</c:v>
                </c:pt>
              </c:strCache>
            </c:strRef>
          </c:cat>
          <c:val>
            <c:numRef>
              <c:f>Sheet1!$B$14:$K$14</c:f>
              <c:numCache>
                <c:formatCode>0.00</c:formatCode>
                <c:ptCount val="10"/>
                <c:pt idx="0">
                  <c:v>4.7400864</c:v>
                </c:pt>
                <c:pt idx="1">
                  <c:v>6.4862016999999996</c:v>
                </c:pt>
                <c:pt idx="2">
                  <c:v>8.3685293000000005</c:v>
                </c:pt>
                <c:pt idx="3">
                  <c:v>10.2525254</c:v>
                </c:pt>
                <c:pt idx="4">
                  <c:v>12.345004899999999</c:v>
                </c:pt>
                <c:pt idx="5">
                  <c:v>14.278234399999999</c:v>
                </c:pt>
                <c:pt idx="6" formatCode="General">
                  <c:v>16.980011699999999</c:v>
                </c:pt>
                <c:pt idx="7">
                  <c:v>18.803046900000002</c:v>
                </c:pt>
                <c:pt idx="8">
                  <c:v>19.1254746</c:v>
                </c:pt>
                <c:pt idx="9">
                  <c:v>18.453496099999999</c:v>
                </c:pt>
              </c:numCache>
            </c:numRef>
          </c:val>
          <c:smooth val="0"/>
          <c:extLst>
            <c:ext xmlns:c16="http://schemas.microsoft.com/office/drawing/2014/chart" uri="{C3380CC4-5D6E-409C-BE32-E72D297353CC}">
              <c16:uniqueId val="{00000003-659C-4E1C-B6E7-FBEEA1C21B1A}"/>
            </c:ext>
          </c:extLst>
        </c:ser>
        <c:dLbls>
          <c:showLegendKey val="0"/>
          <c:showVal val="0"/>
          <c:showCatName val="0"/>
          <c:showSerName val="0"/>
          <c:showPercent val="0"/>
          <c:showBubbleSize val="0"/>
        </c:dLbls>
        <c:smooth val="0"/>
        <c:axId val="649824728"/>
        <c:axId val="649827024"/>
      </c:lineChart>
      <c:catAx>
        <c:axId val="649824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49827024"/>
        <c:crossesAt val="0"/>
        <c:auto val="1"/>
        <c:lblAlgn val="ctr"/>
        <c:lblOffset val="100"/>
        <c:noMultiLvlLbl val="0"/>
      </c:catAx>
      <c:valAx>
        <c:axId val="649827024"/>
        <c:scaling>
          <c:orientation val="minMax"/>
          <c:max val="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GB" dirty="0"/>
                  <a:t>MILLIONS OF HH</a:t>
                </a:r>
              </a:p>
            </c:rich>
          </c:tx>
          <c:layout>
            <c:manualLayout>
              <c:xMode val="edge"/>
              <c:yMode val="edge"/>
              <c:x val="3.2428551547891662E-2"/>
              <c:y val="0.16841771800770103"/>
            </c:manualLayout>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49824728"/>
        <c:crosses val="autoZero"/>
        <c:crossBetween val="between"/>
      </c:valAx>
      <c:spPr>
        <a:noFill/>
        <a:ln w="25400">
          <a:noFill/>
        </a:ln>
        <a:effectLst/>
      </c:spPr>
    </c:plotArea>
    <c:legend>
      <c:legendPos val="r"/>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2">
                  <a:lumMod val="40000"/>
                  <a:lumOff val="60000"/>
                </a:schemeClr>
              </a:solidFill>
              <a:ln w="19050">
                <a:solidFill>
                  <a:schemeClr val="lt1"/>
                </a:solidFill>
              </a:ln>
              <a:effectLst/>
            </c:spPr>
            <c:extLst>
              <c:ext xmlns:c16="http://schemas.microsoft.com/office/drawing/2014/chart" uri="{C3380CC4-5D6E-409C-BE32-E72D297353CC}">
                <c16:uniqueId val="{00000006-FFC8-4F4E-9A70-7A2640BC6F3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9-FFC8-4F4E-9A70-7A2640BC6F39}"/>
              </c:ext>
            </c:extLst>
          </c:dPt>
          <c:dPt>
            <c:idx val="2"/>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8-FFC8-4F4E-9A70-7A2640BC6F39}"/>
              </c:ext>
            </c:extLst>
          </c:dPt>
          <c:dPt>
            <c:idx val="3"/>
            <c:bubble3D val="0"/>
            <c:spPr>
              <a:solidFill>
                <a:schemeClr val="accent6">
                  <a:lumMod val="50000"/>
                </a:schemeClr>
              </a:solidFill>
              <a:ln w="19050">
                <a:solidFill>
                  <a:schemeClr val="lt1"/>
                </a:solidFill>
              </a:ln>
              <a:effectLst/>
            </c:spPr>
            <c:extLst>
              <c:ext xmlns:c16="http://schemas.microsoft.com/office/drawing/2014/chart" uri="{C3380CC4-5D6E-409C-BE32-E72D297353CC}">
                <c16:uniqueId val="{00000007-FFC8-4F4E-9A70-7A2640BC6F39}"/>
              </c:ext>
            </c:extLst>
          </c:dPt>
          <c:dPt>
            <c:idx val="4"/>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5-FFC8-4F4E-9A70-7A2640BC6F39}"/>
              </c:ext>
            </c:extLst>
          </c:dPt>
          <c:dPt>
            <c:idx val="5"/>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4-FFC8-4F4E-9A70-7A2640BC6F39}"/>
              </c:ext>
            </c:extLst>
          </c:dPt>
          <c:dPt>
            <c:idx val="6"/>
            <c:bubble3D val="0"/>
            <c:spPr>
              <a:solidFill>
                <a:schemeClr val="accent5"/>
              </a:solidFill>
              <a:ln w="19050">
                <a:solidFill>
                  <a:schemeClr val="lt1"/>
                </a:solidFill>
              </a:ln>
              <a:effectLst/>
            </c:spPr>
            <c:extLst>
              <c:ext xmlns:c16="http://schemas.microsoft.com/office/drawing/2014/chart" uri="{C3380CC4-5D6E-409C-BE32-E72D297353CC}">
                <c16:uniqueId val="{00000003-FFC8-4F4E-9A70-7A2640BC6F39}"/>
              </c:ext>
            </c:extLst>
          </c:dPt>
          <c:dPt>
            <c:idx val="7"/>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2-FFC8-4F4E-9A70-7A2640BC6F39}"/>
              </c:ext>
            </c:extLst>
          </c:dPt>
          <c:dPt>
            <c:idx val="8"/>
            <c:bubble3D val="0"/>
            <c:spPr>
              <a:solidFill>
                <a:srgbClr val="C00000"/>
              </a:solidFill>
              <a:ln w="19050">
                <a:solidFill>
                  <a:schemeClr val="lt1"/>
                </a:solidFill>
              </a:ln>
              <a:effectLst/>
            </c:spPr>
            <c:extLst>
              <c:ext xmlns:c16="http://schemas.microsoft.com/office/drawing/2014/chart" uri="{C3380CC4-5D6E-409C-BE32-E72D297353CC}">
                <c16:uniqueId val="{00000001-FFC8-4F4E-9A70-7A2640BC6F39}"/>
              </c:ext>
            </c:extLst>
          </c:dPt>
          <c:dLbls>
            <c:dLbl>
              <c:idx val="0"/>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6-FFC8-4F4E-9A70-7A2640BC6F39}"/>
                </c:ext>
              </c:extLst>
            </c:dLbl>
            <c:dLbl>
              <c:idx val="1"/>
              <c:layout>
                <c:manualLayout>
                  <c:x val="7.8029375764993886E-2"/>
                  <c:y val="-0.17189037801742457"/>
                </c:manualLayout>
              </c:layout>
              <c:numFmt formatCode="0.0%" sourceLinked="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FC8-4F4E-9A70-7A2640BC6F39}"/>
                </c:ext>
              </c:extLst>
            </c:dLbl>
            <c:dLbl>
              <c:idx val="2"/>
              <c:layout>
                <c:manualLayout>
                  <c:x val="7.649938800489596E-2"/>
                  <c:y val="-0.1411040416560948"/>
                </c:manualLayout>
              </c:layout>
              <c:numFmt formatCode="0.0%" sourceLinked="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FFC8-4F4E-9A70-7A2640BC6F39}"/>
                </c:ext>
              </c:extLst>
            </c:dLbl>
            <c:dLbl>
              <c:idx val="3"/>
              <c:layout>
                <c:manualLayout>
                  <c:x val="7.3439412484700123E-2"/>
                  <c:y val="-0.10775217726465422"/>
                </c:manualLayout>
              </c:layout>
              <c:numFmt formatCode="0.0%" sourceLinked="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FC8-4F4E-9A70-7A2640BC6F39}"/>
                </c:ext>
              </c:extLst>
            </c:dLbl>
            <c:dLbl>
              <c:idx val="4"/>
              <c:layout>
                <c:manualLayout>
                  <c:x val="9.1799265605875154E-3"/>
                  <c:y val="-2.052422424088651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FC8-4F4E-9A70-7A2640BC6F39}"/>
                </c:ext>
              </c:extLst>
            </c:dLbl>
            <c:dLbl>
              <c:idx val="5"/>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4-FFC8-4F4E-9A70-7A2640BC6F39}"/>
                </c:ext>
              </c:extLst>
            </c:dLbl>
            <c:dLbl>
              <c:idx val="6"/>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FC8-4F4E-9A70-7A2640BC6F39}"/>
                </c:ext>
              </c:extLst>
            </c:dLbl>
            <c:dLbl>
              <c:idx val="7"/>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2-FFC8-4F4E-9A70-7A2640BC6F39}"/>
                </c:ext>
              </c:extLst>
            </c:dLbl>
            <c:dLbl>
              <c:idx val="8"/>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FC8-4F4E-9A70-7A2640BC6F39}"/>
                </c:ext>
              </c:extLst>
            </c:dLbl>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YouTube</c:v>
                </c:pt>
                <c:pt idx="1">
                  <c:v>Other AVOD/SVOD</c:v>
                </c:pt>
                <c:pt idx="2">
                  <c:v>Apple TV+</c:v>
                </c:pt>
                <c:pt idx="3">
                  <c:v>Paramount +</c:v>
                </c:pt>
                <c:pt idx="4">
                  <c:v>Amazon</c:v>
                </c:pt>
                <c:pt idx="5">
                  <c:v>Disney+</c:v>
                </c:pt>
                <c:pt idx="6">
                  <c:v>Netflix</c:v>
                </c:pt>
                <c:pt idx="7">
                  <c:v>Broadcaster VOD</c:v>
                </c:pt>
                <c:pt idx="8">
                  <c:v>Linear TV</c:v>
                </c:pt>
              </c:strCache>
            </c:strRef>
          </c:cat>
          <c:val>
            <c:numRef>
              <c:f>Sheet1!$B$2:$B$10</c:f>
              <c:numCache>
                <c:formatCode>h:mm:ss</c:formatCode>
                <c:ptCount val="9"/>
                <c:pt idx="0">
                  <c:v>7.0601851851851841E-3</c:v>
                </c:pt>
                <c:pt idx="1">
                  <c:v>1.7361111111111112E-4</c:v>
                </c:pt>
                <c:pt idx="2">
                  <c:v>3.7037037037037035E-4</c:v>
                </c:pt>
                <c:pt idx="3">
                  <c:v>5.7870370370370378E-4</c:v>
                </c:pt>
                <c:pt idx="4">
                  <c:v>4.1203703703703706E-3</c:v>
                </c:pt>
                <c:pt idx="5">
                  <c:v>5.0115740740740737E-3</c:v>
                </c:pt>
                <c:pt idx="6">
                  <c:v>1.2060185185185186E-2</c:v>
                </c:pt>
                <c:pt idx="7">
                  <c:v>1.3287037037037036E-2</c:v>
                </c:pt>
                <c:pt idx="8">
                  <c:v>0.10612268518518519</c:v>
                </c:pt>
              </c:numCache>
            </c:numRef>
          </c:val>
          <c:extLst>
            <c:ext xmlns:c16="http://schemas.microsoft.com/office/drawing/2014/chart" uri="{C3380CC4-5D6E-409C-BE32-E72D297353CC}">
              <c16:uniqueId val="{00000000-FFC8-4F4E-9A70-7A2640BC6F39}"/>
            </c:ext>
          </c:extLst>
        </c:ser>
        <c:dLbls>
          <c:showLegendKey val="0"/>
          <c:showVal val="0"/>
          <c:showCatName val="0"/>
          <c:showSerName val="0"/>
          <c:showPercent val="1"/>
          <c:showBubbleSize val="0"/>
          <c:showLeaderLines val="1"/>
        </c:dLbls>
        <c:firstSliceAng val="0"/>
        <c:holeSize val="49"/>
      </c:doughnutChart>
      <c:spPr>
        <a:noFill/>
        <a:ln>
          <a:noFill/>
        </a:ln>
        <a:effectLst/>
      </c:spPr>
    </c:plotArea>
    <c:legend>
      <c:legendPos val="r"/>
      <c:layout>
        <c:manualLayout>
          <c:xMode val="edge"/>
          <c:yMode val="edge"/>
          <c:x val="0.71285527038618335"/>
          <c:y val="0.20590584552531513"/>
          <c:w val="0.24736504785127073"/>
          <c:h val="0.6215401733408103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2">
                  <a:lumMod val="40000"/>
                  <a:lumOff val="60000"/>
                </a:schemeClr>
              </a:solidFill>
              <a:ln w="19050">
                <a:solidFill>
                  <a:schemeClr val="lt1"/>
                </a:solidFill>
              </a:ln>
              <a:effectLst/>
            </c:spPr>
            <c:extLst>
              <c:ext xmlns:c16="http://schemas.microsoft.com/office/drawing/2014/chart" uri="{C3380CC4-5D6E-409C-BE32-E72D297353CC}">
                <c16:uniqueId val="{00000006-FFC8-4F4E-9A70-7A2640BC6F3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9-FFC8-4F4E-9A70-7A2640BC6F39}"/>
              </c:ext>
            </c:extLst>
          </c:dPt>
          <c:dPt>
            <c:idx val="2"/>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8-FFC8-4F4E-9A70-7A2640BC6F39}"/>
              </c:ext>
            </c:extLst>
          </c:dPt>
          <c:dPt>
            <c:idx val="3"/>
            <c:bubble3D val="0"/>
            <c:spPr>
              <a:solidFill>
                <a:schemeClr val="accent6">
                  <a:lumMod val="50000"/>
                </a:schemeClr>
              </a:solidFill>
              <a:ln w="19050">
                <a:solidFill>
                  <a:schemeClr val="lt1"/>
                </a:solidFill>
              </a:ln>
              <a:effectLst/>
            </c:spPr>
            <c:extLst>
              <c:ext xmlns:c16="http://schemas.microsoft.com/office/drawing/2014/chart" uri="{C3380CC4-5D6E-409C-BE32-E72D297353CC}">
                <c16:uniqueId val="{00000007-FFC8-4F4E-9A70-7A2640BC6F39}"/>
              </c:ext>
            </c:extLst>
          </c:dPt>
          <c:dPt>
            <c:idx val="4"/>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5-FFC8-4F4E-9A70-7A2640BC6F39}"/>
              </c:ext>
            </c:extLst>
          </c:dPt>
          <c:dPt>
            <c:idx val="5"/>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4-FFC8-4F4E-9A70-7A2640BC6F39}"/>
              </c:ext>
            </c:extLst>
          </c:dPt>
          <c:dPt>
            <c:idx val="6"/>
            <c:bubble3D val="0"/>
            <c:spPr>
              <a:solidFill>
                <a:schemeClr val="accent5"/>
              </a:solidFill>
              <a:ln w="19050">
                <a:solidFill>
                  <a:schemeClr val="lt1"/>
                </a:solidFill>
              </a:ln>
              <a:effectLst/>
            </c:spPr>
            <c:extLst>
              <c:ext xmlns:c16="http://schemas.microsoft.com/office/drawing/2014/chart" uri="{C3380CC4-5D6E-409C-BE32-E72D297353CC}">
                <c16:uniqueId val="{00000003-FFC8-4F4E-9A70-7A2640BC6F39}"/>
              </c:ext>
            </c:extLst>
          </c:dPt>
          <c:dPt>
            <c:idx val="7"/>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2-FFC8-4F4E-9A70-7A2640BC6F39}"/>
              </c:ext>
            </c:extLst>
          </c:dPt>
          <c:dPt>
            <c:idx val="8"/>
            <c:bubble3D val="0"/>
            <c:spPr>
              <a:solidFill>
                <a:srgbClr val="C00000"/>
              </a:solidFill>
              <a:ln w="19050">
                <a:solidFill>
                  <a:schemeClr val="lt1"/>
                </a:solidFill>
              </a:ln>
              <a:effectLst/>
            </c:spPr>
            <c:extLst>
              <c:ext xmlns:c16="http://schemas.microsoft.com/office/drawing/2014/chart" uri="{C3380CC4-5D6E-409C-BE32-E72D297353CC}">
                <c16:uniqueId val="{00000001-FFC8-4F4E-9A70-7A2640BC6F39}"/>
              </c:ext>
            </c:extLst>
          </c:dPt>
          <c:dLbls>
            <c:dLbl>
              <c:idx val="0"/>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6-FFC8-4F4E-9A70-7A2640BC6F39}"/>
                </c:ext>
              </c:extLst>
            </c:dLbl>
            <c:dLbl>
              <c:idx val="1"/>
              <c:layout>
                <c:manualLayout>
                  <c:x val="7.8029375764993886E-2"/>
                  <c:y val="-0.17189037801742457"/>
                </c:manualLayout>
              </c:layout>
              <c:numFmt formatCode="0.0%" sourceLinked="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FC8-4F4E-9A70-7A2640BC6F39}"/>
                </c:ext>
              </c:extLst>
            </c:dLbl>
            <c:dLbl>
              <c:idx val="2"/>
              <c:layout>
                <c:manualLayout>
                  <c:x val="7.649938800489596E-2"/>
                  <c:y val="-0.1411040416560948"/>
                </c:manualLayout>
              </c:layout>
              <c:numFmt formatCode="0.0%" sourceLinked="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FFC8-4F4E-9A70-7A2640BC6F39}"/>
                </c:ext>
              </c:extLst>
            </c:dLbl>
            <c:dLbl>
              <c:idx val="3"/>
              <c:layout>
                <c:manualLayout>
                  <c:x val="7.3439412484700123E-2"/>
                  <c:y val="-0.10775217726465422"/>
                </c:manualLayout>
              </c:layout>
              <c:numFmt formatCode="0.0%" sourceLinked="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FC8-4F4E-9A70-7A2640BC6F39}"/>
                </c:ext>
              </c:extLst>
            </c:dLbl>
            <c:dLbl>
              <c:idx val="4"/>
              <c:layout>
                <c:manualLayout>
                  <c:x val="9.1799265605875154E-3"/>
                  <c:y val="-2.052422424088651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FC8-4F4E-9A70-7A2640BC6F39}"/>
                </c:ext>
              </c:extLst>
            </c:dLbl>
            <c:dLbl>
              <c:idx val="5"/>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4-FFC8-4F4E-9A70-7A2640BC6F39}"/>
                </c:ext>
              </c:extLst>
            </c:dLbl>
            <c:dLbl>
              <c:idx val="6"/>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FC8-4F4E-9A70-7A2640BC6F39}"/>
                </c:ext>
              </c:extLst>
            </c:dLbl>
            <c:dLbl>
              <c:idx val="7"/>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2-FFC8-4F4E-9A70-7A2640BC6F39}"/>
                </c:ext>
              </c:extLst>
            </c:dLbl>
            <c:dLbl>
              <c:idx val="8"/>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FC8-4F4E-9A70-7A2640BC6F39}"/>
                </c:ext>
              </c:extLst>
            </c:dLbl>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YouTube</c:v>
                </c:pt>
                <c:pt idx="1">
                  <c:v>Other AVOD/SVOD</c:v>
                </c:pt>
                <c:pt idx="2">
                  <c:v>Apple TV+</c:v>
                </c:pt>
                <c:pt idx="3">
                  <c:v>Paramount +</c:v>
                </c:pt>
                <c:pt idx="4">
                  <c:v>Amazon</c:v>
                </c:pt>
                <c:pt idx="5">
                  <c:v>Disney+</c:v>
                </c:pt>
                <c:pt idx="6">
                  <c:v>Netflix</c:v>
                </c:pt>
                <c:pt idx="7">
                  <c:v>Broadcaster VOD</c:v>
                </c:pt>
                <c:pt idx="8">
                  <c:v>Linear TV</c:v>
                </c:pt>
              </c:strCache>
            </c:strRef>
          </c:cat>
          <c:val>
            <c:numRef>
              <c:f>Sheet1!$B$2:$B$10</c:f>
              <c:numCache>
                <c:formatCode>h:mm:ss</c:formatCode>
                <c:ptCount val="9"/>
                <c:pt idx="0">
                  <c:v>8.1828703703703699E-3</c:v>
                </c:pt>
                <c:pt idx="1">
                  <c:v>2.0833333333333335E-4</c:v>
                </c:pt>
                <c:pt idx="2">
                  <c:v>4.3981481481481481E-4</c:v>
                </c:pt>
                <c:pt idx="3">
                  <c:v>6.9444444444444447E-4</c:v>
                </c:pt>
                <c:pt idx="4">
                  <c:v>4.7337962962962967E-3</c:v>
                </c:pt>
                <c:pt idx="5">
                  <c:v>6.3078703703703708E-3</c:v>
                </c:pt>
                <c:pt idx="6">
                  <c:v>1.4270833333333333E-2</c:v>
                </c:pt>
                <c:pt idx="7">
                  <c:v>1.3912037037037037E-2</c:v>
                </c:pt>
                <c:pt idx="8">
                  <c:v>7.3668981481481488E-2</c:v>
                </c:pt>
              </c:numCache>
            </c:numRef>
          </c:val>
          <c:extLst>
            <c:ext xmlns:c16="http://schemas.microsoft.com/office/drawing/2014/chart" uri="{C3380CC4-5D6E-409C-BE32-E72D297353CC}">
              <c16:uniqueId val="{00000000-FFC8-4F4E-9A70-7A2640BC6F39}"/>
            </c:ext>
          </c:extLst>
        </c:ser>
        <c:dLbls>
          <c:showLegendKey val="0"/>
          <c:showVal val="0"/>
          <c:showCatName val="0"/>
          <c:showSerName val="0"/>
          <c:showPercent val="1"/>
          <c:showBubbleSize val="0"/>
          <c:showLeaderLines val="1"/>
        </c:dLbls>
        <c:firstSliceAng val="0"/>
        <c:holeSize val="49"/>
      </c:doughnutChart>
      <c:spPr>
        <a:noFill/>
        <a:ln>
          <a:noFill/>
        </a:ln>
        <a:effectLst/>
      </c:spPr>
    </c:plotArea>
    <c:legend>
      <c:legendPos val="r"/>
      <c:layout>
        <c:manualLayout>
          <c:xMode val="edge"/>
          <c:yMode val="edge"/>
          <c:x val="0.71285527038618335"/>
          <c:y val="0.20590584552531513"/>
          <c:w val="0.24736504785127073"/>
          <c:h val="0.6215401733408103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Reversed" id="26">
  <a:schemeClr val="accent6"/>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0.22264</cdr:x>
      <cdr:y>0.81794</cdr:y>
    </cdr:from>
    <cdr:to>
      <cdr:x>0.7943</cdr:x>
      <cdr:y>0.91648</cdr:y>
    </cdr:to>
    <cdr:sp macro="" textlink="">
      <cdr:nvSpPr>
        <cdr:cNvPr id="2" name="Rectangle 1">
          <a:extLst xmlns:a="http://schemas.openxmlformats.org/drawingml/2006/main">
            <a:ext uri="{FF2B5EF4-FFF2-40B4-BE49-F238E27FC236}">
              <a16:creationId xmlns:a16="http://schemas.microsoft.com/office/drawing/2014/main" id="{013A9078-C52D-9283-1660-F7705F641EA1}"/>
            </a:ext>
          </a:extLst>
        </cdr:cNvPr>
        <cdr:cNvSpPr/>
      </cdr:nvSpPr>
      <cdr:spPr>
        <a:xfrm xmlns:a="http://schemas.openxmlformats.org/drawingml/2006/main">
          <a:off x="2566988" y="3874135"/>
          <a:ext cx="6591300" cy="466725"/>
        </a:xfrm>
        <a:prstGeom xmlns:a="http://schemas.openxmlformats.org/drawingml/2006/main" prst="rect">
          <a:avLst/>
        </a:prstGeom>
        <a:solidFill xmlns:a="http://schemas.openxmlformats.org/drawingml/2006/main">
          <a:schemeClr val="bg1"/>
        </a:solidFill>
        <a:ln xmlns:a="http://schemas.openxmlformats.org/drawingml/2006/main" w="15875">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pPr algn="ctr"/>
          <a:r>
            <a:rPr lang="en-US" dirty="0">
              <a:solidFill>
                <a:schemeClr val="bg2"/>
              </a:solidFill>
            </a:rPr>
            <a:t>Commercial linear viewers split into ten groups based on weight of viewing </a:t>
          </a:r>
        </a:p>
        <a:p xmlns:a="http://schemas.openxmlformats.org/drawingml/2006/main">
          <a:pPr algn="ctr"/>
          <a:r>
            <a:rPr lang="en-US" dirty="0">
              <a:solidFill>
                <a:schemeClr val="bg2"/>
              </a:solidFill>
            </a:rPr>
            <a:t>(Circa. 4.5m viewers per group) </a:t>
          </a:r>
        </a:p>
      </cdr:txBody>
    </cdr:sp>
  </cdr:relSizeAnchor>
  <cdr:relSizeAnchor xmlns:cdr="http://schemas.openxmlformats.org/drawingml/2006/chartDrawing">
    <cdr:from>
      <cdr:x>0.18965</cdr:x>
      <cdr:y>0.82129</cdr:y>
    </cdr:from>
    <cdr:to>
      <cdr:x>0.83379</cdr:x>
      <cdr:y>0.82129</cdr:y>
    </cdr:to>
    <cdr:cxnSp macro="">
      <cdr:nvCxnSpPr>
        <cdr:cNvPr id="4" name="Straight Arrow Connector 3">
          <a:extLst xmlns:a="http://schemas.openxmlformats.org/drawingml/2006/main">
            <a:ext uri="{FF2B5EF4-FFF2-40B4-BE49-F238E27FC236}">
              <a16:creationId xmlns:a16="http://schemas.microsoft.com/office/drawing/2014/main" id="{AE91EFD0-C8A9-136A-B4BF-78AA5E1B9406}"/>
            </a:ext>
          </a:extLst>
        </cdr:cNvPr>
        <cdr:cNvCxnSpPr/>
      </cdr:nvCxnSpPr>
      <cdr:spPr>
        <a:xfrm xmlns:a="http://schemas.openxmlformats.org/drawingml/2006/main">
          <a:off x="2186622" y="3890010"/>
          <a:ext cx="7426960" cy="0"/>
        </a:xfrm>
        <a:prstGeom xmlns:a="http://schemas.openxmlformats.org/drawingml/2006/main" prst="straightConnector1">
          <a:avLst/>
        </a:prstGeom>
        <a:ln xmlns:a="http://schemas.openxmlformats.org/drawingml/2006/main" w="22225">
          <a:solidFill>
            <a:schemeClr val="bg2"/>
          </a:solidFill>
          <a:headEnd type="triangle"/>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0.05848</cdr:x>
      <cdr:y>0.04333</cdr:y>
    </cdr:from>
    <cdr:to>
      <cdr:x>0.64083</cdr:x>
      <cdr:y>0.12336</cdr:y>
    </cdr:to>
    <cdr:sp macro="" textlink="">
      <cdr:nvSpPr>
        <cdr:cNvPr id="3" name="TextBox 2">
          <a:extLst xmlns:a="http://schemas.openxmlformats.org/drawingml/2006/main">
            <a:ext uri="{FF2B5EF4-FFF2-40B4-BE49-F238E27FC236}">
              <a16:creationId xmlns:a16="http://schemas.microsoft.com/office/drawing/2014/main" id="{90AEB03A-634E-A99E-C35C-AEFAFC3C2B5A}"/>
            </a:ext>
          </a:extLst>
        </cdr:cNvPr>
        <cdr:cNvSpPr txBox="1"/>
      </cdr:nvSpPr>
      <cdr:spPr>
        <a:xfrm xmlns:a="http://schemas.openxmlformats.org/drawingml/2006/main">
          <a:off x="624377" y="183301"/>
          <a:ext cx="6217920" cy="338554"/>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r>
            <a:rPr lang="en-GB" sz="1600" dirty="0"/>
            <a:t>Publisher vs. non-publisher media investment as a % of UK GDP</a:t>
          </a:r>
          <a:endParaRPr lang="en-GB" sz="1600" dirty="0">
            <a:solidFill>
              <a:schemeClr val="bg2"/>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ECBFBC-A6D7-4400-98B5-321C47B6CC9D}" type="datetimeFigureOut">
              <a:rPr lang="en-GB" smtClean="0"/>
              <a:t>25/04/2024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7B728-EB5A-4346-A93A-9FE753A18342}" type="slidenum">
              <a:rPr lang="en-GB" smtClean="0"/>
              <a:t>‹#›</a:t>
            </a:fld>
            <a:endParaRPr lang="en-GB"/>
          </a:p>
        </p:txBody>
      </p:sp>
    </p:spTree>
    <p:extLst>
      <p:ext uri="{BB962C8B-B14F-4D97-AF65-F5344CB8AC3E}">
        <p14:creationId xmlns:p14="http://schemas.microsoft.com/office/powerpoint/2010/main" val="1537521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1923">
              <a:defRPr/>
            </a:pPr>
            <a:r>
              <a:rPr lang="en-GB" dirty="0">
                <a:solidFill>
                  <a:prstClr val="black"/>
                </a:solidFill>
                <a:latin typeface="Arial"/>
              </a:rPr>
              <a:t>Commercial TV viewing covering linear TV and all forms of broadcaster VOD held steady across the year – there was slight decline in Jan and Feb, and also Nov / Dec due to the World cup in 2022 – but overall viewing patterns were very consistent with the previous year.   </a:t>
            </a:r>
          </a:p>
          <a:p>
            <a:pPr defTabSz="941923">
              <a:defRPr/>
            </a:pPr>
            <a:endParaRPr lang="en-GB" b="1" dirty="0">
              <a:solidFill>
                <a:prstClr val="black"/>
              </a:solidFill>
              <a:latin typeface="Arial"/>
            </a:endParaRPr>
          </a:p>
          <a:p>
            <a:pPr defTabSz="941923">
              <a:defRPr/>
            </a:pPr>
            <a:r>
              <a:rPr lang="en-GB" dirty="0">
                <a:solidFill>
                  <a:prstClr val="black"/>
                </a:solidFill>
                <a:latin typeface="Arial"/>
              </a:rPr>
              <a:t>The full year change was a -1.7% decline, which is the smallest decline since 2016, pandemic aside. </a:t>
            </a:r>
          </a:p>
          <a:p>
            <a:pPr defTabSz="941923">
              <a:defRPr/>
            </a:pPr>
            <a:endParaRPr lang="en-GB" dirty="0">
              <a:solidFill>
                <a:prstClr val="black"/>
              </a:solidFill>
              <a:latin typeface="Arial"/>
            </a:endParaRPr>
          </a:p>
          <a:p>
            <a:pPr defTabSz="941923">
              <a:defRPr/>
            </a:pPr>
            <a:r>
              <a:rPr lang="en-GB" dirty="0">
                <a:solidFill>
                  <a:prstClr val="black"/>
                </a:solidFill>
                <a:latin typeface="Arial"/>
              </a:rPr>
              <a:t>It’s worth noting that BBC had a slightly tougher year, down X% following a pretty strong 2022. </a:t>
            </a:r>
          </a:p>
          <a:p>
            <a:pPr defTabSz="941923">
              <a:defRPr/>
            </a:pPr>
            <a:endParaRPr lang="en-GB" b="1" dirty="0">
              <a:solidFill>
                <a:prstClr val="black"/>
              </a:solidFill>
              <a:latin typeface="Arial"/>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39CACF-CA70-446E-A87E-F1B38C1B6C2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4185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measure that is barely ever mentioned, but is a unique feature of TV viewing is that it’s a shared experience. </a:t>
            </a:r>
          </a:p>
          <a:p>
            <a:endParaRPr lang="en-GB" dirty="0"/>
          </a:p>
          <a:p>
            <a:r>
              <a:rPr lang="en-GB" dirty="0"/>
              <a:t>(detail what the chart shows)</a:t>
            </a:r>
          </a:p>
          <a:p>
            <a:endParaRPr lang="en-GB" dirty="0"/>
          </a:p>
          <a:p>
            <a:r>
              <a:rPr lang="en-GB" dirty="0"/>
              <a:t>YouTube, is much more of a solus platform, perhaps </a:t>
            </a:r>
            <a:r>
              <a:rPr lang="en-GB" dirty="0" err="1"/>
              <a:t>MeTube</a:t>
            </a:r>
            <a:r>
              <a:rPr lang="en-GB" dirty="0"/>
              <a:t> is a better name. </a:t>
            </a:r>
          </a:p>
          <a:p>
            <a:endParaRPr lang="en-GB" dirty="0"/>
          </a:p>
          <a:p>
            <a:r>
              <a:rPr lang="en-GB" dirty="0"/>
              <a:t>But – more on this to come later </a:t>
            </a:r>
          </a:p>
        </p:txBody>
      </p:sp>
      <p:sp>
        <p:nvSpPr>
          <p:cNvPr id="4" name="Slide Number Placeholder 3"/>
          <p:cNvSpPr>
            <a:spLocks noGrp="1"/>
          </p:cNvSpPr>
          <p:nvPr>
            <p:ph type="sldNum" sz="quarter" idx="5"/>
          </p:nvPr>
        </p:nvSpPr>
        <p:spPr/>
        <p:txBody>
          <a:bodyPr/>
          <a:lstStyle/>
          <a:p>
            <a:fld id="{4639CACF-CA70-446E-A87E-F1B38C1B6C21}" type="slidenum">
              <a:rPr lang="en-GB" smtClean="0"/>
              <a:t>10</a:t>
            </a:fld>
            <a:endParaRPr lang="en-GB"/>
          </a:p>
        </p:txBody>
      </p:sp>
    </p:spTree>
    <p:extLst>
      <p:ext uri="{BB962C8B-B14F-4D97-AF65-F5344CB8AC3E}">
        <p14:creationId xmlns:p14="http://schemas.microsoft.com/office/powerpoint/2010/main" val="1000673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data breaks down how what we watch is changing as well as how we watch it is changing.</a:t>
            </a:r>
          </a:p>
          <a:p>
            <a:endParaRPr lang="en-GB" dirty="0"/>
          </a:p>
          <a:p>
            <a:r>
              <a:rPr lang="en-GB" dirty="0"/>
              <a:t>We spent more time watching Entertainment, Drama and Film last year and video on demand was a key driver.  VOD provides us the choice and control we need for this type of content. </a:t>
            </a:r>
          </a:p>
          <a:p>
            <a:endParaRPr lang="en-GB" dirty="0"/>
          </a:p>
          <a:p>
            <a:r>
              <a:rPr lang="en-GB" dirty="0"/>
              <a:t>News/Sport/Docs/Hobbies/Current affairs are still very much dominated by linear. </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defTabSz="941923">
              <a:defRPr/>
            </a:pPr>
            <a:fld id="{9BF2D90E-523F-45FB-AEC1-23DAC667075A}" type="slidenum">
              <a:rPr lang="en-GB">
                <a:solidFill>
                  <a:prstClr val="black"/>
                </a:solidFill>
                <a:latin typeface="Calibri" panose="020F0502020204030204"/>
              </a:rPr>
              <a:pPr defTabSz="941923">
                <a:defRPr/>
              </a:pPr>
              <a:t>11</a:t>
            </a:fld>
            <a:endParaRPr lang="en-GB">
              <a:solidFill>
                <a:prstClr val="black"/>
              </a:solidFill>
              <a:latin typeface="Calibri" panose="020F0502020204030204"/>
            </a:endParaRPr>
          </a:p>
        </p:txBody>
      </p:sp>
    </p:spTree>
    <p:extLst>
      <p:ext uri="{BB962C8B-B14F-4D97-AF65-F5344CB8AC3E}">
        <p14:creationId xmlns:p14="http://schemas.microsoft.com/office/powerpoint/2010/main" val="488896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81B514-19E0-63CF-4255-7A1D92DE09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7517E3-10E2-D286-30C2-43EFC7BC31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F8ED4D-4004-C3B0-0196-F9319D476138}"/>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EFF6C528-3B2F-6307-69B4-1EF947F8761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F2D90E-523F-45FB-AEC1-23DAC66707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7238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57B728-EB5A-4346-A93A-9FE753A18342}" type="slidenum">
              <a:rPr lang="en-GB" smtClean="0"/>
              <a:t>13</a:t>
            </a:fld>
            <a:endParaRPr lang="en-GB"/>
          </a:p>
        </p:txBody>
      </p:sp>
    </p:spTree>
    <p:extLst>
      <p:ext uri="{BB962C8B-B14F-4D97-AF65-F5344CB8AC3E}">
        <p14:creationId xmlns:p14="http://schemas.microsoft.com/office/powerpoint/2010/main" val="3610167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Importance of UK original content. </a:t>
            </a:r>
          </a:p>
        </p:txBody>
      </p:sp>
      <p:sp>
        <p:nvSpPr>
          <p:cNvPr id="4" name="Slide Number Placeholder 3"/>
          <p:cNvSpPr>
            <a:spLocks noGrp="1"/>
          </p:cNvSpPr>
          <p:nvPr>
            <p:ph type="sldNum" sz="quarter" idx="5"/>
          </p:nvPr>
        </p:nvSpPr>
        <p:spPr/>
        <p:txBody>
          <a:bodyPr/>
          <a:lstStyle/>
          <a:p>
            <a:fld id="{4639CACF-CA70-446E-A87E-F1B38C1B6C21}" type="slidenum">
              <a:rPr lang="en-GB" smtClean="0"/>
              <a:t>14</a:t>
            </a:fld>
            <a:endParaRPr lang="en-GB"/>
          </a:p>
        </p:txBody>
      </p:sp>
    </p:spTree>
    <p:extLst>
      <p:ext uri="{BB962C8B-B14F-4D97-AF65-F5344CB8AC3E}">
        <p14:creationId xmlns:p14="http://schemas.microsoft.com/office/powerpoint/2010/main" val="2966107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57B728-EB5A-4346-A93A-9FE753A18342}" type="slidenum">
              <a:rPr lang="en-GB" smtClean="0"/>
              <a:t>15</a:t>
            </a:fld>
            <a:endParaRPr lang="en-GB"/>
          </a:p>
        </p:txBody>
      </p:sp>
    </p:spTree>
    <p:extLst>
      <p:ext uri="{BB962C8B-B14F-4D97-AF65-F5344CB8AC3E}">
        <p14:creationId xmlns:p14="http://schemas.microsoft.com/office/powerpoint/2010/main" val="2141563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87276-3430-1884-B411-4B7835C2CA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34C826-DB6D-1E2B-439F-1543D79145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AF473C-1857-5642-3F84-A440F1320108}"/>
              </a:ext>
            </a:extLst>
          </p:cNvPr>
          <p:cNvSpPr>
            <a:spLocks noGrp="1"/>
          </p:cNvSpPr>
          <p:nvPr>
            <p:ph type="body" idx="1"/>
          </p:nvPr>
        </p:nvSpPr>
        <p:spPr/>
        <p:txBody>
          <a:bodyPr/>
          <a:lstStyle/>
          <a:p>
            <a:r>
              <a:rPr lang="en-GB" dirty="0"/>
              <a:t>As with broad viewing patterns, video advertising time has stabilised.  Linear Adult impacts were only down 2% last year and the growth in BVOD made back this loss. </a:t>
            </a:r>
          </a:p>
        </p:txBody>
      </p:sp>
      <p:sp>
        <p:nvSpPr>
          <p:cNvPr id="4" name="Slide Number Placeholder 3">
            <a:extLst>
              <a:ext uri="{FF2B5EF4-FFF2-40B4-BE49-F238E27FC236}">
                <a16:creationId xmlns:a16="http://schemas.microsoft.com/office/drawing/2014/main" id="{93AA191F-CDC6-919B-77EA-791729433F55}"/>
              </a:ext>
            </a:extLst>
          </p:cNvPr>
          <p:cNvSpPr>
            <a:spLocks noGrp="1"/>
          </p:cNvSpPr>
          <p:nvPr>
            <p:ph type="sldNum" sz="quarter" idx="10"/>
          </p:nvPr>
        </p:nvSpPr>
        <p:spPr/>
        <p:txBody>
          <a:bodyPr/>
          <a:lstStyle/>
          <a:p>
            <a:pPr marL="0" marR="0" lvl="0" indent="0" algn="r" defTabSz="941923"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1923"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8678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87276-3430-1884-B411-4B7835C2CA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34C826-DB6D-1E2B-439F-1543D79145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AF473C-1857-5642-3F84-A440F1320108}"/>
              </a:ext>
            </a:extLst>
          </p:cNvPr>
          <p:cNvSpPr>
            <a:spLocks noGrp="1"/>
          </p:cNvSpPr>
          <p:nvPr>
            <p:ph type="body" idx="1"/>
          </p:nvPr>
        </p:nvSpPr>
        <p:spPr/>
        <p:txBody>
          <a:bodyPr/>
          <a:lstStyle/>
          <a:p>
            <a:r>
              <a:rPr lang="en-GB" dirty="0"/>
              <a:t>As with broad viewing patterns, video advertising time has stabilised.  Linear Adult impacts were only down 2% last year and the growth in BVOD made back this loss. </a:t>
            </a:r>
          </a:p>
        </p:txBody>
      </p:sp>
      <p:sp>
        <p:nvSpPr>
          <p:cNvPr id="4" name="Slide Number Placeholder 3">
            <a:extLst>
              <a:ext uri="{FF2B5EF4-FFF2-40B4-BE49-F238E27FC236}">
                <a16:creationId xmlns:a16="http://schemas.microsoft.com/office/drawing/2014/main" id="{93AA191F-CDC6-919B-77EA-791729433F55}"/>
              </a:ext>
            </a:extLst>
          </p:cNvPr>
          <p:cNvSpPr>
            <a:spLocks noGrp="1"/>
          </p:cNvSpPr>
          <p:nvPr>
            <p:ph type="sldNum" sz="quarter" idx="10"/>
          </p:nvPr>
        </p:nvSpPr>
        <p:spPr/>
        <p:txBody>
          <a:bodyPr/>
          <a:lstStyle/>
          <a:p>
            <a:pPr marL="0" marR="0" lvl="0" indent="0" algn="r" defTabSz="941923"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1923"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321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Without a single source data provider on time-spent watching AV advertising, this analysis takes a jigsaw approach, using a variety of data sources to build the most accurate picture of AV viewing time possible. </a:t>
            </a:r>
          </a:p>
          <a:p>
            <a:endParaRPr lang="en-GB" dirty="0"/>
          </a:p>
          <a:p>
            <a:r>
              <a:rPr lang="en-GB" dirty="0"/>
              <a:t>The data approach used to build the estimate for each platform:</a:t>
            </a:r>
          </a:p>
          <a:p>
            <a:pPr marL="176611" indent="-176611">
              <a:buFont typeface="Arial" panose="020B0604020202020204" pitchFamily="34" charset="0"/>
              <a:buChar char="•"/>
            </a:pPr>
            <a:r>
              <a:rPr lang="en-GB" dirty="0"/>
              <a:t>Broadcaster TV: Barb data for linear and playback advertising time and the broadcasters’ own census data for BVOD advertising viewing time.</a:t>
            </a:r>
          </a:p>
          <a:p>
            <a:pPr marL="176611" indent="-176611">
              <a:buFont typeface="Arial" panose="020B0604020202020204" pitchFamily="34" charset="0"/>
              <a:buChar char="•"/>
            </a:pPr>
            <a:r>
              <a:rPr lang="en-GB" dirty="0"/>
              <a:t>Cinema: The UK Cinema Association provides total box office seats sold. We’ve estimated 15 minutes of advertising per seat. </a:t>
            </a:r>
          </a:p>
          <a:p>
            <a:pPr marL="176611" indent="-176611">
              <a:buFont typeface="Arial" panose="020B0604020202020204" pitchFamily="34" charset="0"/>
              <a:buChar char="•"/>
            </a:pPr>
            <a:r>
              <a:rPr lang="en-GB" dirty="0"/>
              <a:t>YouTube: Barb data for time spent viewing content, ViewersLogic panel data to estimate out of home viewing not measured by Barb, broadcasters’ own data of ad load per hour of YouTube viewing, and agency data for average duration of ad view and excludes those estimated to be on the YouTube Premium tier.</a:t>
            </a:r>
          </a:p>
          <a:p>
            <a:pPr marL="176611" indent="-176611">
              <a:buFont typeface="Arial" panose="020B0604020202020204" pitchFamily="34" charset="0"/>
              <a:buChar char="•"/>
            </a:pPr>
            <a:r>
              <a:rPr lang="en-GB" dirty="0"/>
              <a:t>TikTok: Barb data for time spent viewing content, ViewersLogic panel data to estimate out of home viewing not measured by Barb, Thinkbox estimates for ad load per hour of TikTok viewing, and agency data for average duration of view. </a:t>
            </a:r>
          </a:p>
          <a:p>
            <a:pPr marL="176611" indent="-176611">
              <a:buFont typeface="Arial" panose="020B0604020202020204" pitchFamily="34" charset="0"/>
              <a:buChar char="•"/>
            </a:pPr>
            <a:r>
              <a:rPr lang="en-GB" dirty="0"/>
              <a:t>Other online video: IPA TouchPoints data for % of other online video viewing relative to all video viewing, Thinkbox estimate of % ad time to content time</a:t>
            </a:r>
          </a:p>
        </p:txBody>
      </p:sp>
      <p:sp>
        <p:nvSpPr>
          <p:cNvPr id="4" name="Slide Number Placeholder 3"/>
          <p:cNvSpPr>
            <a:spLocks noGrp="1"/>
          </p:cNvSpPr>
          <p:nvPr>
            <p:ph type="sldNum" sz="quarter" idx="10"/>
          </p:nvPr>
        </p:nvSpPr>
        <p:spPr/>
        <p:txBody>
          <a:bodyPr/>
          <a:lstStyle/>
          <a:p>
            <a:pPr marL="0" marR="0" lvl="0" indent="0" algn="r" defTabSz="941923" rtl="0" eaLnBrk="1" fontAlgn="auto" latinLnBrk="0" hangingPunct="1">
              <a:lnSpc>
                <a:spcPct val="100000"/>
              </a:lnSpc>
              <a:spcBef>
                <a:spcPts val="0"/>
              </a:spcBef>
              <a:spcAft>
                <a:spcPts val="0"/>
              </a:spcAft>
              <a:buClrTx/>
              <a:buSzTx/>
              <a:buFontTx/>
              <a:buNone/>
              <a:tabLst/>
              <a:defRPr/>
            </a:pPr>
            <a:fld id="{F281A8CC-AA9E-4ED1-97A5-A7C9D992D055}"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1923"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5998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57B728-EB5A-4346-A93A-9FE753A18342}" type="slidenum">
              <a:rPr lang="en-GB" smtClean="0"/>
              <a:t>19</a:t>
            </a:fld>
            <a:endParaRPr lang="en-GB"/>
          </a:p>
        </p:txBody>
      </p:sp>
    </p:spTree>
    <p:extLst>
      <p:ext uri="{BB962C8B-B14F-4D97-AF65-F5344CB8AC3E}">
        <p14:creationId xmlns:p14="http://schemas.microsoft.com/office/powerpoint/2010/main" val="187417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57B728-EB5A-4346-A93A-9FE753A18342}" type="slidenum">
              <a:rPr lang="en-GB" smtClean="0"/>
              <a:t>2</a:t>
            </a:fld>
            <a:endParaRPr lang="en-GB"/>
          </a:p>
        </p:txBody>
      </p:sp>
    </p:spTree>
    <p:extLst>
      <p:ext uri="{BB962C8B-B14F-4D97-AF65-F5344CB8AC3E}">
        <p14:creationId xmlns:p14="http://schemas.microsoft.com/office/powerpoint/2010/main" val="1629734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F2D90E-523F-45FB-AEC1-23DAC66707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7506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57B728-EB5A-4346-A93A-9FE753A18342}" type="slidenum">
              <a:rPr lang="en-GB" smtClean="0"/>
              <a:t>21</a:t>
            </a:fld>
            <a:endParaRPr lang="en-GB"/>
          </a:p>
        </p:txBody>
      </p:sp>
    </p:spTree>
    <p:extLst>
      <p:ext uri="{BB962C8B-B14F-4D97-AF65-F5344CB8AC3E}">
        <p14:creationId xmlns:p14="http://schemas.microsoft.com/office/powerpoint/2010/main" val="218088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39CACF-CA70-446E-A87E-F1B38C1B6C21}" type="slidenum">
              <a:rPr lang="en-GB" smtClean="0"/>
              <a:t>22</a:t>
            </a:fld>
            <a:endParaRPr lang="en-GB"/>
          </a:p>
        </p:txBody>
      </p:sp>
    </p:spTree>
    <p:extLst>
      <p:ext uri="{BB962C8B-B14F-4D97-AF65-F5344CB8AC3E}">
        <p14:creationId xmlns:p14="http://schemas.microsoft.com/office/powerpoint/2010/main" val="1365928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love this chart by Rich Kirk from </a:t>
            </a:r>
            <a:r>
              <a:rPr lang="en-GB" dirty="0" err="1"/>
              <a:t>EssenceMediacom</a:t>
            </a:r>
            <a:r>
              <a:rPr lang="en-GB" dirty="0"/>
              <a:t> –  In order to plan effectively we need to map media on more than just MRC level reach potential. </a:t>
            </a:r>
          </a:p>
          <a:p>
            <a:endParaRPr lang="en-GB" dirty="0"/>
          </a:p>
          <a:p>
            <a:r>
              <a:rPr lang="en-GB" dirty="0"/>
              <a:t>Here Richard has updated our previous signalling research to expand the number of media channels and provide a post COVID view of signalling power and it shows Linear TV, BVOD and Cinema all sitting in the top right quadrant in terms of quality as scored in terms of signal strength and attention. </a:t>
            </a:r>
          </a:p>
          <a:p>
            <a:endParaRPr lang="en-GB" dirty="0"/>
          </a:p>
          <a:p>
            <a:r>
              <a:rPr lang="en-GB" dirty="0"/>
              <a:t>Inspired by this we’ve created our own maps of media performance based on different marketing objectives. </a:t>
            </a:r>
          </a:p>
        </p:txBody>
      </p:sp>
      <p:sp>
        <p:nvSpPr>
          <p:cNvPr id="4" name="Slide Number Placeholder 3"/>
          <p:cNvSpPr>
            <a:spLocks noGrp="1"/>
          </p:cNvSpPr>
          <p:nvPr>
            <p:ph type="sldNum" sz="quarter" idx="5"/>
          </p:nvPr>
        </p:nvSpPr>
        <p:spPr/>
        <p:txBody>
          <a:bodyPr/>
          <a:lstStyle/>
          <a:p>
            <a:fld id="{4639CACF-CA70-446E-A87E-F1B38C1B6C21}" type="slidenum">
              <a:rPr lang="en-GB" smtClean="0"/>
              <a:t>23</a:t>
            </a:fld>
            <a:endParaRPr lang="en-GB"/>
          </a:p>
        </p:txBody>
      </p:sp>
    </p:spTree>
    <p:extLst>
      <p:ext uri="{BB962C8B-B14F-4D97-AF65-F5344CB8AC3E}">
        <p14:creationId xmlns:p14="http://schemas.microsoft.com/office/powerpoint/2010/main" val="38394131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think about the power to influence – to change or create perceptions. </a:t>
            </a:r>
          </a:p>
          <a:p>
            <a:endParaRPr lang="en-GB" dirty="0"/>
          </a:p>
          <a:p>
            <a:r>
              <a:rPr lang="en-GB" dirty="0"/>
              <a:t>To do this effectively you’ll need to reach lots of people – but critically you’ll also need to be trusted.  You’ll also want to take advantage of the media-multiplier effect, so that one channel influences the effectiveness of another.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39CACF-CA70-446E-A87E-F1B38C1B6C21}"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22984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about memorability – </a:t>
            </a:r>
          </a:p>
          <a:p>
            <a:endParaRPr lang="en-GB" dirty="0"/>
          </a:p>
          <a:p>
            <a:r>
              <a:rPr lang="en-GB" dirty="0"/>
              <a:t>I’ve mapped this on ad view time data from Lumen and TVision  and emotion – being able to drive high levels of prolonged visual attention allows you to tell a story, and this in turn delivers the emotive power.  Do both of these and your ad message can live long in the memory and drive high long-term multiplier effects. </a:t>
            </a:r>
          </a:p>
          <a:p>
            <a:endParaRPr lang="en-GB" dirty="0"/>
          </a:p>
          <a:p>
            <a:r>
              <a:rPr lang="en-GB" dirty="0"/>
              <a:t>In fairness this looks a bit silly – but this is TV’s super power.  Memorability. </a:t>
            </a:r>
          </a:p>
          <a:p>
            <a:endParaRPr lang="en-GB" dirty="0"/>
          </a:p>
          <a:p>
            <a:r>
              <a:rPr lang="en-GB" dirty="0"/>
              <a:t>Ask someone to tell you about an ad they’ve seen recently, it will be a TV ad.  No one will tell you about a banner ad. </a:t>
            </a:r>
          </a:p>
        </p:txBody>
      </p:sp>
      <p:sp>
        <p:nvSpPr>
          <p:cNvPr id="4" name="Slide Number Placeholder 3"/>
          <p:cNvSpPr>
            <a:spLocks noGrp="1"/>
          </p:cNvSpPr>
          <p:nvPr>
            <p:ph type="sldNum" sz="quarter" idx="5"/>
          </p:nvPr>
        </p:nvSpPr>
        <p:spPr/>
        <p:txBody>
          <a:bodyPr/>
          <a:lstStyle/>
          <a:p>
            <a:fld id="{4639CACF-CA70-446E-A87E-F1B38C1B6C21}" type="slidenum">
              <a:rPr lang="en-GB" smtClean="0"/>
              <a:t>25</a:t>
            </a:fld>
            <a:endParaRPr lang="en-GB"/>
          </a:p>
        </p:txBody>
      </p:sp>
    </p:spTree>
    <p:extLst>
      <p:ext uri="{BB962C8B-B14F-4D97-AF65-F5344CB8AC3E}">
        <p14:creationId xmlns:p14="http://schemas.microsoft.com/office/powerpoint/2010/main" val="40042309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about simply the ability to sell stuff? </a:t>
            </a:r>
          </a:p>
          <a:p>
            <a:endParaRPr lang="en-GB" dirty="0"/>
          </a:p>
          <a:p>
            <a:r>
              <a:rPr lang="en-GB" dirty="0"/>
              <a:t>For this you need to provide attention at a low cost, you need scale to speak to as many people as possible and you want to be proven to deliver a strong ROI. </a:t>
            </a:r>
          </a:p>
          <a:p>
            <a:endParaRPr lang="en-GB" dirty="0"/>
          </a:p>
          <a:p>
            <a:endParaRPr lang="en-GB" dirty="0"/>
          </a:p>
        </p:txBody>
      </p:sp>
      <p:sp>
        <p:nvSpPr>
          <p:cNvPr id="4" name="Slide Number Placeholder 3"/>
          <p:cNvSpPr>
            <a:spLocks noGrp="1"/>
          </p:cNvSpPr>
          <p:nvPr>
            <p:ph type="sldNum" sz="quarter" idx="5"/>
          </p:nvPr>
        </p:nvSpPr>
        <p:spPr/>
        <p:txBody>
          <a:bodyPr/>
          <a:lstStyle/>
          <a:p>
            <a:fld id="{4639CACF-CA70-446E-A87E-F1B38C1B6C21}" type="slidenum">
              <a:rPr lang="en-GB" smtClean="0"/>
              <a:t>26</a:t>
            </a:fld>
            <a:endParaRPr lang="en-GB"/>
          </a:p>
        </p:txBody>
      </p:sp>
    </p:spTree>
    <p:extLst>
      <p:ext uri="{BB962C8B-B14F-4D97-AF65-F5344CB8AC3E}">
        <p14:creationId xmlns:p14="http://schemas.microsoft.com/office/powerpoint/2010/main" val="24526422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2023 was a tough year for TV revenue wise. </a:t>
            </a:r>
          </a:p>
          <a:p>
            <a:endParaRPr lang="en-GB" dirty="0"/>
          </a:p>
          <a:p>
            <a:r>
              <a:rPr lang="en-GB" dirty="0"/>
              <a:t>2022 was a pretty good year all things considered, so a high bar to compete with.   But one thing hit TV harder than anything else was the increase in interest rates and the resulting effect it had on VC investment in the emerging online born sector. </a:t>
            </a:r>
          </a:p>
          <a:p>
            <a:endParaRPr lang="en-GB" dirty="0"/>
          </a:p>
          <a:p>
            <a:r>
              <a:rPr lang="en-GB" dirty="0"/>
              <a:t>As a group of advertisers who had been using TV advertising to fuel their growth (for all the reasons I’ve just outlined), this cut back in ad spend accounts for almost half the decline in TV revenue across 2023. </a:t>
            </a:r>
          </a:p>
          <a:p>
            <a:endParaRPr lang="en-GB" dirty="0"/>
          </a:p>
          <a:p>
            <a:r>
              <a:rPr lang="en-GB" dirty="0"/>
              <a:t>What is reassuring is to see several categories increasing their TV investment- Food, Gov/Charities, HH FMCG, Travel, Autos. </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39CACF-CA70-446E-A87E-F1B38C1B6C2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1859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57B728-EB5A-4346-A93A-9FE753A18342}" type="slidenum">
              <a:rPr lang="en-GB" smtClean="0"/>
              <a:t>28</a:t>
            </a:fld>
            <a:endParaRPr lang="en-GB"/>
          </a:p>
        </p:txBody>
      </p:sp>
    </p:spTree>
    <p:extLst>
      <p:ext uri="{BB962C8B-B14F-4D97-AF65-F5344CB8AC3E}">
        <p14:creationId xmlns:p14="http://schemas.microsoft.com/office/powerpoint/2010/main" val="4011147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57B728-EB5A-4346-A93A-9FE753A18342}" type="slidenum">
              <a:rPr lang="en-GB" smtClean="0"/>
              <a:t>29</a:t>
            </a:fld>
            <a:endParaRPr lang="en-GB"/>
          </a:p>
        </p:txBody>
      </p:sp>
    </p:spTree>
    <p:extLst>
      <p:ext uri="{BB962C8B-B14F-4D97-AF65-F5344CB8AC3E}">
        <p14:creationId xmlns:p14="http://schemas.microsoft.com/office/powerpoint/2010/main" val="1828332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Within this picture of a more stable viewing landscape, there is still a gradual shift of viewing from linear to VOD.  Linear was down 6% whilst BVOD saw a very strong growth of 23%, with ITV X a key driver of this large increase. </a:t>
            </a:r>
          </a:p>
          <a:p>
            <a:endParaRPr lang="en-GB" dirty="0"/>
          </a:p>
          <a:p>
            <a:r>
              <a:rPr lang="en-GB" dirty="0"/>
              <a:t>SVOD was relatively stable, more on that in a moment.  YouTube’s growth continued, as did </a:t>
            </a:r>
            <a:r>
              <a:rPr lang="en-GB" dirty="0" err="1"/>
              <a:t>TikToks</a:t>
            </a:r>
            <a:r>
              <a:rPr lang="en-GB" dirty="0"/>
              <a:t> albeit from a small base – that’s a shift of 10 mins to 12 mins per person per day. </a:t>
            </a:r>
          </a:p>
        </p:txBody>
      </p:sp>
      <p:sp>
        <p:nvSpPr>
          <p:cNvPr id="4" name="Slide Number Placeholder 3"/>
          <p:cNvSpPr>
            <a:spLocks noGrp="1"/>
          </p:cNvSpPr>
          <p:nvPr>
            <p:ph type="sldNum" sz="quarter" idx="5"/>
          </p:nvPr>
        </p:nvSpPr>
        <p:spPr/>
        <p:txBody>
          <a:bodyPr/>
          <a:lstStyle/>
          <a:p>
            <a:fld id="{4639CACF-CA70-446E-A87E-F1B38C1B6C21}" type="slidenum">
              <a:rPr lang="en-GB" smtClean="0"/>
              <a:t>3</a:t>
            </a:fld>
            <a:endParaRPr lang="en-GB"/>
          </a:p>
        </p:txBody>
      </p:sp>
    </p:spTree>
    <p:extLst>
      <p:ext uri="{BB962C8B-B14F-4D97-AF65-F5344CB8AC3E}">
        <p14:creationId xmlns:p14="http://schemas.microsoft.com/office/powerpoint/2010/main" val="8272549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But the broader, long-term picture on ad spend is a pretty sad one I’m afraid. </a:t>
            </a:r>
          </a:p>
          <a:p>
            <a:endParaRPr lang="en-GB" dirty="0"/>
          </a:p>
          <a:p>
            <a:r>
              <a:rPr lang="en-GB" dirty="0"/>
              <a:t>Spend in media that invest in creating an optimal, curated environment for advertising is under threat – it has dropped from 1% of UK GDP to 0.4%. </a:t>
            </a:r>
          </a:p>
          <a:p>
            <a:endParaRPr lang="en-GB" dirty="0"/>
          </a:p>
          <a:p>
            <a:r>
              <a:rPr lang="en-GB" dirty="0"/>
              <a:t>Whilst the brunt of this has been born by the print sector, it’s not good news for an eco-system that needs quality journalism and quality content.  </a:t>
            </a:r>
          </a:p>
        </p:txBody>
      </p:sp>
      <p:sp>
        <p:nvSpPr>
          <p:cNvPr id="4" name="Slide Number Placeholder 3"/>
          <p:cNvSpPr>
            <a:spLocks noGrp="1"/>
          </p:cNvSpPr>
          <p:nvPr>
            <p:ph type="sldNum" sz="quarter" idx="5"/>
          </p:nvPr>
        </p:nvSpPr>
        <p:spPr/>
        <p:txBody>
          <a:bodyPr/>
          <a:lstStyle/>
          <a:p>
            <a:fld id="{4639CACF-CA70-446E-A87E-F1B38C1B6C21}" type="slidenum">
              <a:rPr lang="en-GB" smtClean="0"/>
              <a:t>30</a:t>
            </a:fld>
            <a:endParaRPr lang="en-GB"/>
          </a:p>
        </p:txBody>
      </p:sp>
    </p:spTree>
    <p:extLst>
      <p:ext uri="{BB962C8B-B14F-4D97-AF65-F5344CB8AC3E}">
        <p14:creationId xmlns:p14="http://schemas.microsoft.com/office/powerpoint/2010/main" val="65514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Instead. we see investment at the pointy end of the funnel spiralling upwards. </a:t>
            </a:r>
          </a:p>
          <a:p>
            <a:endParaRPr lang="en-GB" dirty="0"/>
          </a:p>
          <a:p>
            <a:r>
              <a:rPr lang="en-GB" dirty="0"/>
              <a:t>Search and Retail media account for 40p of every pound spent on advertising – it’s almost doubled since pre-pandemic 2019 and shows no sign of slowing.  </a:t>
            </a:r>
          </a:p>
          <a:p>
            <a:endParaRPr lang="en-GB" dirty="0"/>
          </a:p>
          <a:p>
            <a:endParaRPr lang="en-GB" dirty="0"/>
          </a:p>
        </p:txBody>
      </p:sp>
      <p:sp>
        <p:nvSpPr>
          <p:cNvPr id="4" name="Slide Number Placeholder 3"/>
          <p:cNvSpPr>
            <a:spLocks noGrp="1"/>
          </p:cNvSpPr>
          <p:nvPr>
            <p:ph type="sldNum" sz="quarter" idx="5"/>
          </p:nvPr>
        </p:nvSpPr>
        <p:spPr/>
        <p:txBody>
          <a:bodyPr/>
          <a:lstStyle/>
          <a:p>
            <a:fld id="{4639CACF-CA70-446E-A87E-F1B38C1B6C21}" type="slidenum">
              <a:rPr lang="en-GB" smtClean="0"/>
              <a:t>31</a:t>
            </a:fld>
            <a:endParaRPr lang="en-GB"/>
          </a:p>
        </p:txBody>
      </p:sp>
    </p:spTree>
    <p:extLst>
      <p:ext uri="{BB962C8B-B14F-4D97-AF65-F5344CB8AC3E}">
        <p14:creationId xmlns:p14="http://schemas.microsoft.com/office/powerpoint/2010/main" val="6572023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Whilst it correlates highly with e-commerce – the more people shop online, the more important search becomes - the data suggests it’s eating into the bottom line and accounting for a higher cost of sale % than ever before. </a:t>
            </a:r>
          </a:p>
        </p:txBody>
      </p:sp>
      <p:sp>
        <p:nvSpPr>
          <p:cNvPr id="4" name="Slide Number Placeholder 3"/>
          <p:cNvSpPr>
            <a:spLocks noGrp="1"/>
          </p:cNvSpPr>
          <p:nvPr>
            <p:ph type="sldNum" sz="quarter" idx="5"/>
          </p:nvPr>
        </p:nvSpPr>
        <p:spPr/>
        <p:txBody>
          <a:bodyPr/>
          <a:lstStyle/>
          <a:p>
            <a:fld id="{4639CACF-CA70-446E-A87E-F1B38C1B6C21}" type="slidenum">
              <a:rPr lang="en-GB" smtClean="0"/>
              <a:t>32</a:t>
            </a:fld>
            <a:endParaRPr lang="en-GB"/>
          </a:p>
        </p:txBody>
      </p:sp>
    </p:spTree>
    <p:extLst>
      <p:ext uri="{BB962C8B-B14F-4D97-AF65-F5344CB8AC3E}">
        <p14:creationId xmlns:p14="http://schemas.microsoft.com/office/powerpoint/2010/main" val="27024094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 I’m not categorically saying that advertisers shouldn’t spend on search – it’s clearly a vital and effective media, but I do question whether the last 10-20% that is being spent is being invested as effectively as it could – would the next £ be better spent elsewhere – it’s a question we should all be asking ourselves. </a:t>
            </a:r>
          </a:p>
          <a:p>
            <a:endParaRPr lang="en-GB" dirty="0"/>
          </a:p>
          <a:p>
            <a:r>
              <a:rPr lang="en-GB" dirty="0"/>
              <a:t>I’ve taken the liberty of mocking up a rough matrix of the pros and cons of spending the next £ on Search or say TV (other demand generating media are available – feel free to do this yourself with your own choice – but c’mon, what did you expect, this is a Thinkbox event!). </a:t>
            </a:r>
          </a:p>
          <a:p>
            <a:endParaRPr lang="en-GB" dirty="0"/>
          </a:p>
          <a:p>
            <a:endParaRPr lang="en-GB" dirty="0"/>
          </a:p>
        </p:txBody>
      </p:sp>
      <p:sp>
        <p:nvSpPr>
          <p:cNvPr id="4" name="Slide Number Placeholder 3"/>
          <p:cNvSpPr>
            <a:spLocks noGrp="1"/>
          </p:cNvSpPr>
          <p:nvPr>
            <p:ph type="sldNum" sz="quarter" idx="5"/>
          </p:nvPr>
        </p:nvSpPr>
        <p:spPr/>
        <p:txBody>
          <a:bodyPr/>
          <a:lstStyle/>
          <a:p>
            <a:fld id="{4639CACF-CA70-446E-A87E-F1B38C1B6C21}" type="slidenum">
              <a:rPr lang="en-GB" smtClean="0"/>
              <a:t>33</a:t>
            </a:fld>
            <a:endParaRPr lang="en-GB"/>
          </a:p>
        </p:txBody>
      </p:sp>
    </p:spTree>
    <p:extLst>
      <p:ext uri="{BB962C8B-B14F-4D97-AF65-F5344CB8AC3E}">
        <p14:creationId xmlns:p14="http://schemas.microsoft.com/office/powerpoint/2010/main" val="19967525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best marketing companies know this. </a:t>
            </a:r>
          </a:p>
          <a:p>
            <a:endParaRPr lang="en-GB" dirty="0"/>
          </a:p>
          <a:p>
            <a:r>
              <a:rPr lang="en-GB" dirty="0"/>
              <a:t>It’s likely not a coincidence that the companies that have increased investment in TV the most last year all mostly FMCG businesses – perhaps it’s because as by their nature they’re immune to the lure of search advertising – but it’s also about pricing power – they know brand strength is key to their future margin and so they’re doubling down on building it. </a:t>
            </a:r>
          </a:p>
        </p:txBody>
      </p:sp>
      <p:sp>
        <p:nvSpPr>
          <p:cNvPr id="4" name="Slide Number Placeholder 3"/>
          <p:cNvSpPr>
            <a:spLocks noGrp="1"/>
          </p:cNvSpPr>
          <p:nvPr>
            <p:ph type="sldNum" sz="quarter" idx="5"/>
          </p:nvPr>
        </p:nvSpPr>
        <p:spPr/>
        <p:txBody>
          <a:bodyPr/>
          <a:lstStyle/>
          <a:p>
            <a:fld id="{4639CACF-CA70-446E-A87E-F1B38C1B6C21}" type="slidenum">
              <a:rPr lang="en-GB" smtClean="0"/>
              <a:t>34</a:t>
            </a:fld>
            <a:endParaRPr lang="en-GB"/>
          </a:p>
        </p:txBody>
      </p:sp>
    </p:spTree>
    <p:extLst>
      <p:ext uri="{BB962C8B-B14F-4D97-AF65-F5344CB8AC3E}">
        <p14:creationId xmlns:p14="http://schemas.microsoft.com/office/powerpoint/2010/main" val="2534488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2C231-5ED0-DDE7-8EB0-CF5B3EEF3A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C3A92D-C354-A806-3EC2-49F0573F80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A0951CE-8D38-611F-0E68-4BF43A0851B5}"/>
              </a:ext>
            </a:extLst>
          </p:cNvPr>
          <p:cNvSpPr>
            <a:spLocks noGrp="1"/>
          </p:cNvSpPr>
          <p:nvPr>
            <p:ph type="body" idx="1"/>
          </p:nvPr>
        </p:nvSpPr>
        <p:spPr/>
        <p:txBody>
          <a:bodyPr/>
          <a:lstStyle/>
          <a:p>
            <a:r>
              <a:rPr lang="en-GB" dirty="0"/>
              <a:t>Among younger audiences, this overall trend is more pronounced, and we can expect younger audiences to be more volatile in terms of % change for linear TV as their total viewing is lower – That’s only a 6 minute drop for linear per person per day, but this translates to a 12% decline.  </a:t>
            </a:r>
          </a:p>
          <a:p>
            <a:endParaRPr lang="en-GB" dirty="0"/>
          </a:p>
          <a:p>
            <a:r>
              <a:rPr lang="en-GB" dirty="0"/>
              <a:t>It’s worth highlighting TikTok’s continued growth with this audience, 16-34s now spend 30 mins a day on average with this new platform, but to provide some context BVOD is 15 mins per day and linear is 49 mins per day, so TV still significantly higher in time spent than the new kid on the block. </a:t>
            </a:r>
          </a:p>
        </p:txBody>
      </p:sp>
      <p:sp>
        <p:nvSpPr>
          <p:cNvPr id="4" name="Slide Number Placeholder 3">
            <a:extLst>
              <a:ext uri="{FF2B5EF4-FFF2-40B4-BE49-F238E27FC236}">
                <a16:creationId xmlns:a16="http://schemas.microsoft.com/office/drawing/2014/main" id="{05CCD185-AB73-501B-5EFF-4B599CE02C92}"/>
              </a:ext>
            </a:extLst>
          </p:cNvPr>
          <p:cNvSpPr>
            <a:spLocks noGrp="1"/>
          </p:cNvSpPr>
          <p:nvPr>
            <p:ph type="sldNum" sz="quarter" idx="5"/>
          </p:nvPr>
        </p:nvSpPr>
        <p:spPr/>
        <p:txBody>
          <a:bodyPr/>
          <a:lstStyle/>
          <a:p>
            <a:fld id="{4639CACF-CA70-446E-A87E-F1B38C1B6C21}" type="slidenum">
              <a:rPr lang="en-GB" smtClean="0"/>
              <a:t>4</a:t>
            </a:fld>
            <a:endParaRPr lang="en-GB"/>
          </a:p>
        </p:txBody>
      </p:sp>
    </p:spTree>
    <p:extLst>
      <p:ext uri="{BB962C8B-B14F-4D97-AF65-F5344CB8AC3E}">
        <p14:creationId xmlns:p14="http://schemas.microsoft.com/office/powerpoint/2010/main" val="2032877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84038-9220-1F5A-FEF1-85370E5826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84D2DD-3A9F-F8BF-EAA2-279DFD76D4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291540-F701-7922-0EAA-8EF5AF10A3A8}"/>
              </a:ext>
            </a:extLst>
          </p:cNvPr>
          <p:cNvSpPr>
            <a:spLocks noGrp="1"/>
          </p:cNvSpPr>
          <p:nvPr>
            <p:ph type="body" idx="1"/>
          </p:nvPr>
        </p:nvSpPr>
        <p:spPr/>
        <p:txBody>
          <a:bodyPr/>
          <a:lstStyle/>
          <a:p>
            <a:r>
              <a:rPr lang="en-GB" dirty="0"/>
              <a:t>Looking at the long-term trend 2023 viewing levels have flattened out and paint a picture of much more stability, with this pattern looking set to continue into 2024 – interestingly there was slight growth in total viewing levels, suggesting that the increases to TikTok and YouTube seen doesn’t all need to substitute TV viewing.  </a:t>
            </a:r>
          </a:p>
        </p:txBody>
      </p:sp>
      <p:sp>
        <p:nvSpPr>
          <p:cNvPr id="4" name="Slide Number Placeholder 3">
            <a:extLst>
              <a:ext uri="{FF2B5EF4-FFF2-40B4-BE49-F238E27FC236}">
                <a16:creationId xmlns:a16="http://schemas.microsoft.com/office/drawing/2014/main" id="{FBCB76E6-E116-FA8F-8FAB-14601A4151BB}"/>
              </a:ext>
            </a:extLst>
          </p:cNvPr>
          <p:cNvSpPr>
            <a:spLocks noGrp="1"/>
          </p:cNvSpPr>
          <p:nvPr>
            <p:ph type="sldNum" sz="quarter" idx="10"/>
          </p:nvPr>
        </p:nvSpPr>
        <p:spPr/>
        <p:txBody>
          <a:bodyPr/>
          <a:lstStyle/>
          <a:p>
            <a:pPr defTabSz="941923">
              <a:defRPr/>
            </a:pPr>
            <a:fld id="{BA0DFD36-33EA-4DB4-B32D-6EBE0B1D4496}" type="slidenum">
              <a:rPr lang="en-GB">
                <a:solidFill>
                  <a:prstClr val="black"/>
                </a:solidFill>
                <a:latin typeface="Calibri" panose="020F0502020204030204"/>
              </a:rPr>
              <a:pPr defTabSz="941923">
                <a:defRPr/>
              </a:pPr>
              <a:t>5</a:t>
            </a:fld>
            <a:endParaRPr lang="en-GB">
              <a:solidFill>
                <a:prstClr val="black"/>
              </a:solidFill>
              <a:latin typeface="Calibri" panose="020F0502020204030204"/>
            </a:endParaRPr>
          </a:p>
        </p:txBody>
      </p:sp>
    </p:spTree>
    <p:extLst>
      <p:ext uri="{BB962C8B-B14F-4D97-AF65-F5344CB8AC3E}">
        <p14:creationId xmlns:p14="http://schemas.microsoft.com/office/powerpoint/2010/main" val="3158676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FB47EC-7A78-04C0-9E4E-A6F1D51B80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5808F8-988F-2B04-B4CC-49A46C0F8F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C4C886-645F-109D-3E60-1530180F4D59}"/>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E47856AB-C6F7-FB8A-1C58-C9976162FD0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9522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AF2B8-1D3B-727E-2F64-E921B3BA09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136DE7-8F9C-D652-EEF7-7B2C09E0775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2475FE-9582-407E-C857-13FB1EA1F9BE}"/>
              </a:ext>
            </a:extLst>
          </p:cNvPr>
          <p:cNvSpPr>
            <a:spLocks noGrp="1"/>
          </p:cNvSpPr>
          <p:nvPr>
            <p:ph type="body" idx="1"/>
          </p:nvPr>
        </p:nvSpPr>
        <p:spPr/>
        <p:txBody>
          <a:bodyPr/>
          <a:lstStyle/>
          <a:p>
            <a:r>
              <a:rPr lang="en-GB" dirty="0"/>
              <a:t>It’s been pretty widely reported that SVOD subscriptions marginally dropped last year, although 75% of the population continue to subscribe to at least one service. </a:t>
            </a:r>
          </a:p>
          <a:p>
            <a:endParaRPr lang="en-GB" dirty="0"/>
          </a:p>
          <a:p>
            <a:r>
              <a:rPr lang="en-GB" dirty="0"/>
              <a:t>This is down to a number of factors – cost of living crisis and tightening purse strings, subscription cycling where viewers subscribe and unsubscribe to watch specific content but also a crackdown on password sharing.  </a:t>
            </a:r>
          </a:p>
          <a:p>
            <a:endParaRPr lang="en-GB" dirty="0"/>
          </a:p>
          <a:p>
            <a:r>
              <a:rPr lang="en-GB" dirty="0"/>
              <a:t>It does though paint a picture of a SVOD market that looks to have plateaued and points towards a more stable future of viewing trends. </a:t>
            </a:r>
          </a:p>
          <a:p>
            <a:endParaRPr lang="en-GB" dirty="0"/>
          </a:p>
          <a:p>
            <a:endParaRPr lang="en-GB" dirty="0"/>
          </a:p>
          <a:p>
            <a:endParaRPr lang="en-GB" dirty="0"/>
          </a:p>
          <a:p>
            <a:endParaRPr lang="en-GB" dirty="0"/>
          </a:p>
          <a:p>
            <a:r>
              <a:rPr lang="en-GB" dirty="0"/>
              <a:t>(24 million homes in the UK )</a:t>
            </a:r>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BDC2FE33-AF3E-D62A-4212-1F5D39B0C2AD}"/>
              </a:ext>
            </a:extLst>
          </p:cNvPr>
          <p:cNvSpPr>
            <a:spLocks noGrp="1"/>
          </p:cNvSpPr>
          <p:nvPr>
            <p:ph type="sldNum" sz="quarter" idx="5"/>
          </p:nvPr>
        </p:nvSpPr>
        <p:spPr/>
        <p:txBody>
          <a:bodyPr/>
          <a:lstStyle/>
          <a:p>
            <a:pPr defTabSz="941923">
              <a:defRPr/>
            </a:pPr>
            <a:fld id="{A035AE6A-FC86-4838-A2A3-D08A46407DD3}" type="slidenum">
              <a:rPr lang="en-GB">
                <a:solidFill>
                  <a:prstClr val="black"/>
                </a:solidFill>
                <a:latin typeface="Calibri" panose="020F0502020204030204"/>
              </a:rPr>
              <a:pPr defTabSz="941923">
                <a:defRPr/>
              </a:pPr>
              <a:t>7</a:t>
            </a:fld>
            <a:endParaRPr lang="en-GB">
              <a:solidFill>
                <a:prstClr val="black"/>
              </a:solidFill>
              <a:latin typeface="Calibri" panose="020F0502020204030204"/>
            </a:endParaRPr>
          </a:p>
        </p:txBody>
      </p:sp>
    </p:spTree>
    <p:extLst>
      <p:ext uri="{BB962C8B-B14F-4D97-AF65-F5344CB8AC3E}">
        <p14:creationId xmlns:p14="http://schemas.microsoft.com/office/powerpoint/2010/main" val="478000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Looking at the breakdown of TV set viewing, to provide a bit more granularity, professionally produced content takes up the vast majority of time.  </a:t>
            </a:r>
          </a:p>
          <a:p>
            <a:endParaRPr lang="en-GB" dirty="0"/>
          </a:p>
          <a:p>
            <a:r>
              <a:rPr lang="en-GB" dirty="0"/>
              <a:t>71% is linear TV, 9% is BVOD, 15% is SVOD and 5% is YouTube.  The emerging AVOD players, Samsung, </a:t>
            </a:r>
            <a:r>
              <a:rPr lang="en-GB" dirty="0" err="1"/>
              <a:t>Rakutun</a:t>
            </a:r>
            <a:r>
              <a:rPr lang="en-GB" dirty="0"/>
              <a:t>, Roku who are big in the states are yet to make a meaningful impact in the UK – they account for less than 0.1% of total TV viewing time. </a:t>
            </a:r>
          </a:p>
          <a:p>
            <a:endParaRPr lang="en-GB" dirty="0"/>
          </a:p>
          <a:p>
            <a:endParaRPr lang="en-GB" dirty="0"/>
          </a:p>
        </p:txBody>
      </p:sp>
      <p:sp>
        <p:nvSpPr>
          <p:cNvPr id="4" name="Slide Number Placeholder 3"/>
          <p:cNvSpPr>
            <a:spLocks noGrp="1"/>
          </p:cNvSpPr>
          <p:nvPr>
            <p:ph type="sldNum" sz="quarter" idx="5"/>
          </p:nvPr>
        </p:nvSpPr>
        <p:spPr/>
        <p:txBody>
          <a:bodyPr/>
          <a:lstStyle/>
          <a:p>
            <a:fld id="{4639CACF-CA70-446E-A87E-F1B38C1B6C21}" type="slidenum">
              <a:rPr lang="en-GB" smtClean="0"/>
              <a:t>8</a:t>
            </a:fld>
            <a:endParaRPr lang="en-GB"/>
          </a:p>
        </p:txBody>
      </p:sp>
    </p:spTree>
    <p:extLst>
      <p:ext uri="{BB962C8B-B14F-4D97-AF65-F5344CB8AC3E}">
        <p14:creationId xmlns:p14="http://schemas.microsoft.com/office/powerpoint/2010/main" val="2612569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Looking at the breakdown of TV set viewing for 16-64s, to provide a bit more granularity, professionally produced content takes up the vast majority of time.  </a:t>
            </a:r>
          </a:p>
          <a:p>
            <a:endParaRPr lang="en-GB"/>
          </a:p>
          <a:p>
            <a:r>
              <a:rPr lang="en-GB"/>
              <a:t>60% is linear TV, 11% is BVOD, 22% is SVOD/AVOD and 7% is YouTube.  </a:t>
            </a:r>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39CACF-CA70-446E-A87E-F1B38C1B6C2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1269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0A7E5-4AAF-ED58-BAAA-A9ABDFD884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732CC2D-D2EA-4FBD-B1DF-4205B85293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BA35C2-EA67-20F7-07A7-33513565C08A}"/>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5" name="Footer Placeholder 4">
            <a:extLst>
              <a:ext uri="{FF2B5EF4-FFF2-40B4-BE49-F238E27FC236}">
                <a16:creationId xmlns:a16="http://schemas.microsoft.com/office/drawing/2014/main" id="{A304383F-AE52-A400-BA9A-34AB70A92F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A89BD8-E059-7A57-0DF4-FCB67C395DDD}"/>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215367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FE689-C5FA-B9FE-1CD7-62F0360B29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DACC39-BA8F-6955-002E-18431B78FF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0CD0E2-E8C9-8717-CBE7-91953DD05237}"/>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5" name="Footer Placeholder 4">
            <a:extLst>
              <a:ext uri="{FF2B5EF4-FFF2-40B4-BE49-F238E27FC236}">
                <a16:creationId xmlns:a16="http://schemas.microsoft.com/office/drawing/2014/main" id="{FFCA87CD-1226-482E-7AA6-ED77450BC2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AEAA74-5BCE-60CB-4D06-56BDC77E824C}"/>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187355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56068C-1CA3-E84C-F38B-F6DD2C47A7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894EE4-7AD9-428F-CA79-1815520CD1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B93178-A706-5912-37D3-2178F39F73A5}"/>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5" name="Footer Placeholder 4">
            <a:extLst>
              <a:ext uri="{FF2B5EF4-FFF2-40B4-BE49-F238E27FC236}">
                <a16:creationId xmlns:a16="http://schemas.microsoft.com/office/drawing/2014/main" id="{988F5F78-B156-8EBF-BA24-C9A30D1D63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91E11A-E74E-E9AB-840F-36391A3790F1}"/>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2822577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a:t>Click to edit Master title style</a:t>
            </a:r>
            <a:endParaRPr lang="en-GB"/>
          </a:p>
        </p:txBody>
      </p:sp>
      <p:sp>
        <p:nvSpPr>
          <p:cNvPr id="4" name="Date Placeholder 3"/>
          <p:cNvSpPr>
            <a:spLocks noGrp="1"/>
          </p:cNvSpPr>
          <p:nvPr>
            <p:ph type="dt" sz="half" idx="10"/>
          </p:nvPr>
        </p:nvSpPr>
        <p:spPr/>
        <p:txBody>
          <a:bodyPr/>
          <a:lstStyle/>
          <a:p>
            <a:fld id="{2E6EF22D-7DBE-4099-99F0-B83DD9779912}"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Speaker name</a:t>
            </a:r>
            <a:endParaRPr lang="en-GB"/>
          </a:p>
        </p:txBody>
      </p:sp>
    </p:spTree>
    <p:custDataLst>
      <p:tags r:id="rId1"/>
    </p:custDataLst>
    <p:extLst>
      <p:ext uri="{BB962C8B-B14F-4D97-AF65-F5344CB8AC3E}">
        <p14:creationId xmlns:p14="http://schemas.microsoft.com/office/powerpoint/2010/main" val="1284734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a:t>Click to edit Master title style</a:t>
            </a:r>
            <a:endParaRPr lang="en-GB"/>
          </a:p>
        </p:txBody>
      </p:sp>
      <p:sp>
        <p:nvSpPr>
          <p:cNvPr id="4" name="Date Placeholder 3"/>
          <p:cNvSpPr>
            <a:spLocks noGrp="1"/>
          </p:cNvSpPr>
          <p:nvPr>
            <p:ph type="dt" sz="half" idx="10"/>
          </p:nvPr>
        </p:nvSpPr>
        <p:spPr/>
        <p:txBody>
          <a:bodyPr/>
          <a:lstStyle/>
          <a:p>
            <a:fld id="{2E6EF22D-7DBE-4099-99F0-B83DD9779912}"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a:t>EDIT MASTER TEXT STYLES</a:t>
            </a:r>
          </a:p>
        </p:txBody>
      </p:sp>
    </p:spTree>
    <p:custDataLst>
      <p:tags r:id="rId1"/>
    </p:custDataLst>
    <p:extLst>
      <p:ext uri="{BB962C8B-B14F-4D97-AF65-F5344CB8AC3E}">
        <p14:creationId xmlns:p14="http://schemas.microsoft.com/office/powerpoint/2010/main" val="974778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a:t>Edit Master text styles</a:t>
            </a:r>
          </a:p>
        </p:txBody>
      </p:sp>
    </p:spTree>
    <p:custDataLst>
      <p:tags r:id="rId1"/>
    </p:custDataLst>
    <p:extLst>
      <p:ext uri="{BB962C8B-B14F-4D97-AF65-F5344CB8AC3E}">
        <p14:creationId xmlns:p14="http://schemas.microsoft.com/office/powerpoint/2010/main" val="3295432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3915">
          <p15:clr>
            <a:srgbClr val="FBAE40"/>
          </p15:clr>
        </p15:guide>
        <p15:guide id="3" orient="horz" pos="4025">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a:t>Click to edit </a:t>
            </a:r>
            <a:br>
              <a:rPr lang="en-US"/>
            </a:br>
            <a:r>
              <a:rPr lang="en-US"/>
              <a:t>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a:p>
        </p:txBody>
      </p:sp>
      <p:sp>
        <p:nvSpPr>
          <p:cNvPr id="9" name="Content Placeholder 7"/>
          <p:cNvSpPr>
            <a:spLocks noGrp="1"/>
          </p:cNvSpPr>
          <p:nvPr>
            <p:ph sz="quarter" idx="14"/>
          </p:nvPr>
        </p:nvSpPr>
        <p:spPr>
          <a:xfrm>
            <a:off x="379142" y="1614207"/>
            <a:ext cx="11296030" cy="36515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4915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a:p>
        </p:txBody>
      </p:sp>
      <p:sp>
        <p:nvSpPr>
          <p:cNvPr id="9" name="Content Placeholder 7"/>
          <p:cNvSpPr>
            <a:spLocks noGrp="1"/>
          </p:cNvSpPr>
          <p:nvPr>
            <p:ph sz="quarter" idx="14"/>
          </p:nvPr>
        </p:nvSpPr>
        <p:spPr>
          <a:xfrm>
            <a:off x="379142" y="1614207"/>
            <a:ext cx="5562600" cy="36515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529545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3238133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2429017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334119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CD641-3B56-A946-4D0E-0DBE99B702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80B830-D255-2DF6-50FF-51C80D9AE6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79EC57-F8D9-FD9F-C726-4A169D53585D}"/>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5" name="Footer Placeholder 4">
            <a:extLst>
              <a:ext uri="{FF2B5EF4-FFF2-40B4-BE49-F238E27FC236}">
                <a16:creationId xmlns:a16="http://schemas.microsoft.com/office/drawing/2014/main" id="{A3A67715-A6EC-A543-2ABA-F5B3CF7BC0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6584A8-5FFD-FBEA-C818-2712390A3944}"/>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2466233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spTree>
    <p:custDataLst>
      <p:tags r:id="rId1"/>
    </p:custDataLst>
    <p:extLst>
      <p:ext uri="{BB962C8B-B14F-4D97-AF65-F5344CB8AC3E}">
        <p14:creationId xmlns:p14="http://schemas.microsoft.com/office/powerpoint/2010/main" val="412528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345244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2683602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1945762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65622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729328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a:t>Click to edit Master title style</a:t>
            </a:r>
            <a:endParaRPr lang="en-GB"/>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E6EF22D-7DBE-4099-99F0-B83DD9779912}"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58935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a:t>Click to edit Master title style</a:t>
            </a:r>
            <a:endParaRPr lang="en-GB"/>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E6EF22D-7DBE-4099-99F0-B83DD9779912}"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43100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a:t>Click to edit Master title style</a:t>
            </a:r>
            <a:endParaRPr lang="en-GB"/>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E6EF22D-7DBE-4099-99F0-B83DD9779912}"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68107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a:t>XXX%</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9643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DF22-9F49-1612-0E63-2A2F1F0746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0DE442-4D44-0ED4-C0CE-16249413E88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B9BB65-2D50-B4BF-C0B4-5BD7DD8C9290}"/>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5" name="Footer Placeholder 4">
            <a:extLst>
              <a:ext uri="{FF2B5EF4-FFF2-40B4-BE49-F238E27FC236}">
                <a16:creationId xmlns:a16="http://schemas.microsoft.com/office/drawing/2014/main" id="{7215CA93-4890-4F88-0F2F-DE7A0ADDA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64A21B-8226-67E9-88BA-5C0B6F206562}"/>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19996215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38183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a:p>
        </p:txBody>
      </p:sp>
      <p:sp>
        <p:nvSpPr>
          <p:cNvPr id="2" name="Date Placeholder 1"/>
          <p:cNvSpPr>
            <a:spLocks noGrp="1"/>
          </p:cNvSpPr>
          <p:nvPr>
            <p:ph type="dt" sz="half" idx="10"/>
          </p:nvPr>
        </p:nvSpPr>
        <p:spPr/>
        <p:txBody>
          <a:bodyPr/>
          <a:lstStyle/>
          <a:p>
            <a:fld id="{2E6EF22D-7DBE-4099-99F0-B83DD9779912}" type="datetimeFigureOut">
              <a:rPr lang="en-GB" smtClean="0"/>
              <a:t>25/04/2024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407601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211786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29099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89426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a:t>Edit Master text</a:t>
            </a:r>
          </a:p>
        </p:txBody>
      </p:sp>
    </p:spTree>
    <p:custDataLst>
      <p:tags r:id="rId1"/>
    </p:custDataLst>
    <p:extLst>
      <p:ext uri="{BB962C8B-B14F-4D97-AF65-F5344CB8AC3E}">
        <p14:creationId xmlns:p14="http://schemas.microsoft.com/office/powerpoint/2010/main" val="42115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a:t>Edit Master text</a:t>
            </a:r>
          </a:p>
        </p:txBody>
      </p:sp>
    </p:spTree>
    <p:custDataLst>
      <p:tags r:id="rId1"/>
    </p:custDataLst>
    <p:extLst>
      <p:ext uri="{BB962C8B-B14F-4D97-AF65-F5344CB8AC3E}">
        <p14:creationId xmlns:p14="http://schemas.microsoft.com/office/powerpoint/2010/main" val="346846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a:t>Edit Master text</a:t>
            </a:r>
          </a:p>
        </p:txBody>
      </p:sp>
    </p:spTree>
    <p:custDataLst>
      <p:tags r:id="rId1"/>
    </p:custDataLst>
    <p:extLst>
      <p:ext uri="{BB962C8B-B14F-4D97-AF65-F5344CB8AC3E}">
        <p14:creationId xmlns:p14="http://schemas.microsoft.com/office/powerpoint/2010/main" val="41395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235712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2971264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4377B-F1B6-4D15-DFEF-B0447A22D9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695763-F021-BE2E-3285-2D4BB53F3A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B51CE2-D081-80A4-EA42-05C938EFF0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1ADB289-C0E5-B87E-B008-4FA781049747}"/>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6" name="Footer Placeholder 5">
            <a:extLst>
              <a:ext uri="{FF2B5EF4-FFF2-40B4-BE49-F238E27FC236}">
                <a16:creationId xmlns:a16="http://schemas.microsoft.com/office/drawing/2014/main" id="{3338796C-1D40-1FE0-9676-AB2FDCE546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C48F08-3615-771A-B0D7-46CB209922C9}"/>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5706628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a:t>Click to edit Master title style</a:t>
            </a:r>
            <a:endParaRPr lang="en-GB"/>
          </a:p>
        </p:txBody>
      </p:sp>
      <p:sp>
        <p:nvSpPr>
          <p:cNvPr id="4" name="Date Placeholder 3"/>
          <p:cNvSpPr>
            <a:spLocks noGrp="1"/>
          </p:cNvSpPr>
          <p:nvPr>
            <p:ph type="dt" sz="half" idx="10"/>
          </p:nvPr>
        </p:nvSpPr>
        <p:spPr/>
        <p:txBody>
          <a:bodyPr/>
          <a:lstStyle/>
          <a:p>
            <a:fld id="{2E6EF22D-7DBE-4099-99F0-B83DD9779912}"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a:t>Edit Master text styles</a:t>
            </a:r>
          </a:p>
        </p:txBody>
      </p:sp>
    </p:spTree>
    <p:custDataLst>
      <p:tags r:id="rId1"/>
    </p:custDataLst>
    <p:extLst>
      <p:ext uri="{BB962C8B-B14F-4D97-AF65-F5344CB8AC3E}">
        <p14:creationId xmlns:p14="http://schemas.microsoft.com/office/powerpoint/2010/main" val="1896338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cSld name="Line Title">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GB"/>
          </a:p>
        </p:txBody>
      </p:sp>
      <p:sp>
        <p:nvSpPr>
          <p:cNvPr id="2" name="Title 1"/>
          <p:cNvSpPr>
            <a:spLocks noGrp="1"/>
          </p:cNvSpPr>
          <p:nvPr>
            <p:ph type="ctrTitle"/>
          </p:nvPr>
        </p:nvSpPr>
        <p:spPr>
          <a:xfrm>
            <a:off x="576648" y="804344"/>
            <a:ext cx="3887171" cy="2112000"/>
          </a:xfrm>
        </p:spPr>
        <p:txBody>
          <a:bodyPr anchor="t">
            <a:normAutofit/>
          </a:bodyPr>
          <a:lstStyle>
            <a:lvl1pPr algn="l">
              <a:defRPr sz="370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576648" y="2938157"/>
            <a:ext cx="3887171" cy="2123024"/>
          </a:xfrm>
        </p:spPr>
        <p:txBody>
          <a:bodyPr>
            <a:normAutofit/>
          </a:bodyPr>
          <a:lstStyle>
            <a:lvl1pPr marL="0" indent="0" algn="l">
              <a:buNone/>
              <a:defRPr sz="190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576648" y="548680"/>
            <a:ext cx="2844800" cy="240000"/>
          </a:xfrm>
        </p:spPr>
        <p:txBody>
          <a:bodyPr/>
          <a:lstStyle>
            <a:lvl1pPr>
              <a:defRPr sz="1400" b="1">
                <a:solidFill>
                  <a:schemeClr val="bg1"/>
                </a:solidFill>
              </a:defRPr>
            </a:lvl1pPr>
          </a:lstStyle>
          <a:p>
            <a:fld id="{59585B9F-EF5C-4314-BCBC-A6F82ED753B2}" type="datetimeFigureOut">
              <a:rPr lang="en-GB" smtClean="0"/>
              <a:pPr/>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3F885-FE6B-4251-84D2-F6CEF084999B}" type="slidenum">
              <a:rPr lang="en-GB" smtClean="0"/>
              <a:t>‹#›</a:t>
            </a:fld>
            <a:endParaRPr lang="en-GB"/>
          </a:p>
        </p:txBody>
      </p:sp>
      <p:cxnSp>
        <p:nvCxnSpPr>
          <p:cNvPr id="7" name="Straight Connector 6"/>
          <p:cNvCxnSpPr/>
          <p:nvPr/>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68580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GB"/>
          </a:p>
        </p:txBody>
      </p:sp>
      <p:cxnSp>
        <p:nvCxnSpPr>
          <p:cNvPr id="12" name="Straight Connector 11"/>
          <p:cNvCxnSpPr/>
          <p:nvPr/>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0"/>
            <a:ext cx="12192000" cy="68580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GB"/>
          </a:p>
        </p:txBody>
      </p:sp>
      <p:cxnSp>
        <p:nvCxnSpPr>
          <p:cNvPr id="14" name="Straight Connector 13"/>
          <p:cNvCxnSpPr/>
          <p:nvPr/>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0" y="0"/>
            <a:ext cx="12192000" cy="68580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GB"/>
          </a:p>
        </p:txBody>
      </p:sp>
      <p:cxnSp>
        <p:nvCxnSpPr>
          <p:cNvPr id="16" name="Straight Connector 15"/>
          <p:cNvCxnSpPr/>
          <p:nvPr userDrawn="1"/>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126513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Whole Slide Tex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875" y="-75629"/>
            <a:ext cx="12192000" cy="408285"/>
          </a:xfrm>
          <a:prstGeom prst="rect">
            <a:avLst/>
          </a:prstGeom>
        </p:spPr>
      </p:pic>
      <p:sp>
        <p:nvSpPr>
          <p:cNvPr id="2" name="Title 1"/>
          <p:cNvSpPr>
            <a:spLocks noGrp="1"/>
          </p:cNvSpPr>
          <p:nvPr>
            <p:ph type="title" hasCustomPrompt="1"/>
          </p:nvPr>
        </p:nvSpPr>
        <p:spPr>
          <a:xfrm>
            <a:off x="480001" y="514975"/>
            <a:ext cx="11233633" cy="936000"/>
          </a:xfrm>
          <a:prstGeom prst="rect">
            <a:avLst/>
          </a:prstGeom>
        </p:spPr>
        <p:txBody>
          <a:bodyPr lIns="0" tIns="36000" rIns="0" bIns="36000" anchor="t"/>
          <a:lstStyle>
            <a:lvl1pPr>
              <a:defRPr sz="2800"/>
            </a:lvl1pPr>
          </a:lstStyle>
          <a:p>
            <a:r>
              <a:rPr lang="en-US"/>
              <a:t>Click to add title</a:t>
            </a:r>
            <a:endParaRPr lang="en-GB"/>
          </a:p>
        </p:txBody>
      </p:sp>
      <p:sp>
        <p:nvSpPr>
          <p:cNvPr id="9" name="TextBox 8"/>
          <p:cNvSpPr txBox="1"/>
          <p:nvPr userDrawn="1"/>
        </p:nvSpPr>
        <p:spPr>
          <a:xfrm>
            <a:off x="11448000" y="44625"/>
            <a:ext cx="341760" cy="246221"/>
          </a:xfrm>
          <a:prstGeom prst="rect">
            <a:avLst/>
          </a:prstGeom>
          <a:noFill/>
        </p:spPr>
        <p:txBody>
          <a:bodyPr wrap="none">
            <a:spAutoFit/>
          </a:bodyPr>
          <a:lstStyle/>
          <a:p>
            <a:pPr fontAlgn="auto">
              <a:spcBef>
                <a:spcPts val="0"/>
              </a:spcBef>
              <a:spcAft>
                <a:spcPts val="0"/>
              </a:spcAft>
              <a:defRPr/>
            </a:pPr>
            <a:fld id="{CC1F650A-73F3-45B0-B89C-37B7A7A179DA}" type="slidenum">
              <a:rPr lang="en-GB" sz="1000">
                <a:solidFill>
                  <a:prstClr val="black"/>
                </a:solidFill>
                <a:latin typeface="Century Gothic" panose="020B0502020202020204" pitchFamily="34" charset="0"/>
                <a:cs typeface="+mn-cs"/>
              </a:rPr>
              <a:pPr fontAlgn="auto">
                <a:spcBef>
                  <a:spcPts val="0"/>
                </a:spcBef>
                <a:spcAft>
                  <a:spcPts val="0"/>
                </a:spcAft>
                <a:defRPr/>
              </a:pPr>
              <a:t>‹#›</a:t>
            </a:fld>
            <a:endParaRPr lang="en-GB" sz="1000">
              <a:solidFill>
                <a:prstClr val="black"/>
              </a:solidFill>
              <a:latin typeface="Century Gothic" panose="020B0502020202020204" pitchFamily="34" charset="0"/>
              <a:cs typeface="+mn-cs"/>
            </a:endParaRPr>
          </a:p>
        </p:txBody>
      </p:sp>
      <p:sp>
        <p:nvSpPr>
          <p:cNvPr id="10" name="Text Placeholder 15"/>
          <p:cNvSpPr>
            <a:spLocks noGrp="1"/>
          </p:cNvSpPr>
          <p:nvPr>
            <p:ph type="body" sz="quarter" idx="12" hasCustomPrompt="1"/>
          </p:nvPr>
        </p:nvSpPr>
        <p:spPr>
          <a:xfrm>
            <a:off x="479998" y="0"/>
            <a:ext cx="3550135" cy="289424"/>
          </a:xfrm>
          <a:prstGeom prst="rect">
            <a:avLst/>
          </a:prstGeom>
        </p:spPr>
        <p:txBody>
          <a:bodyPr anchor="b"/>
          <a:lstStyle>
            <a:lvl1pPr marL="0" indent="0">
              <a:buNone/>
              <a:defRPr sz="1000"/>
            </a:lvl1pPr>
          </a:lstStyle>
          <a:p>
            <a:pPr lvl="0"/>
            <a:r>
              <a:rPr lang="en-US"/>
              <a:t>Click to add doc section/title</a:t>
            </a:r>
          </a:p>
        </p:txBody>
      </p:sp>
      <p:sp>
        <p:nvSpPr>
          <p:cNvPr id="11" name="Text Placeholder 5"/>
          <p:cNvSpPr>
            <a:spLocks noGrp="1"/>
          </p:cNvSpPr>
          <p:nvPr>
            <p:ph type="body" sz="quarter" idx="11"/>
          </p:nvPr>
        </p:nvSpPr>
        <p:spPr>
          <a:xfrm>
            <a:off x="480000" y="1952626"/>
            <a:ext cx="11233633" cy="4321175"/>
          </a:xfrm>
          <a:prstGeom prst="rect">
            <a:avLst/>
          </a:prstGeom>
        </p:spPr>
        <p:txBody>
          <a:bodyPr lIns="0" tIns="0" rIns="0"/>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13" name="Text Placeholder 3"/>
          <p:cNvSpPr>
            <a:spLocks noGrp="1"/>
          </p:cNvSpPr>
          <p:nvPr>
            <p:ph type="body" sz="quarter" idx="13" hasCustomPrompt="1"/>
          </p:nvPr>
        </p:nvSpPr>
        <p:spPr>
          <a:xfrm>
            <a:off x="479999" y="6489700"/>
            <a:ext cx="11233635" cy="368300"/>
          </a:xfrm>
          <a:prstGeom prst="rect">
            <a:avLst/>
          </a:prstGeom>
        </p:spPr>
        <p:txBody>
          <a:bodyPr/>
          <a:lstStyle>
            <a:lvl1pPr marL="0" indent="0">
              <a:spcBef>
                <a:spcPts val="0"/>
              </a:spcBef>
              <a:spcAft>
                <a:spcPts val="0"/>
              </a:spcAft>
              <a:buNone/>
              <a:defRPr sz="900" baseline="0"/>
            </a:lvl1pPr>
          </a:lstStyle>
          <a:p>
            <a:pPr lvl="0"/>
            <a:r>
              <a:rPr lang="en-US"/>
              <a:t>Click to add sources/notes</a:t>
            </a:r>
          </a:p>
        </p:txBody>
      </p:sp>
      <p:pic>
        <p:nvPicPr>
          <p:cNvPr id="14" name="Picture 9" descr="mtm_95black-03.jp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712619" y="0"/>
            <a:ext cx="766763" cy="260350"/>
          </a:xfrm>
          <a:prstGeom prst="rect">
            <a:avLst/>
          </a:prstGeom>
          <a:noFill/>
          <a:ln w="9525">
            <a:noFill/>
            <a:miter lim="800000"/>
            <a:headEnd/>
            <a:tailEnd/>
          </a:ln>
        </p:spPr>
      </p:pic>
    </p:spTree>
    <p:extLst>
      <p:ext uri="{BB962C8B-B14F-4D97-AF65-F5344CB8AC3E}">
        <p14:creationId xmlns:p14="http://schemas.microsoft.com/office/powerpoint/2010/main" val="3484844251"/>
      </p:ext>
    </p:extLst>
  </p:cSld>
  <p:clrMapOvr>
    <a:masterClrMapping/>
  </p:clrMapOvr>
  <p:extLst>
    <p:ext uri="{DCECCB84-F9BA-43D5-87BE-67443E8EF086}">
      <p15:sldGuideLst xmlns:p15="http://schemas.microsoft.com/office/powerpoint/2012/main">
        <p15:guide id="1" orient="horz" pos="3952">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CA05-B8E7-43A7-9CAB-2106B8E432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5E5552-69EE-44A0-8B97-7B7C43A91A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D4F7DD-D53E-4FDF-92F3-16C7A3F0877A}"/>
              </a:ext>
            </a:extLst>
          </p:cNvPr>
          <p:cNvSpPr>
            <a:spLocks noGrp="1"/>
          </p:cNvSpPr>
          <p:nvPr>
            <p:ph type="dt" sz="half" idx="10"/>
          </p:nvPr>
        </p:nvSpPr>
        <p:spPr/>
        <p:txBody>
          <a:bodyPr/>
          <a:lstStyle/>
          <a:p>
            <a:fld id="{F6112580-C3E3-4D48-ADC9-BDCAD3DA906F}" type="datetimeFigureOut">
              <a:rPr lang="en-GB" smtClean="0"/>
              <a:t>25/04/2024</a:t>
            </a:fld>
            <a:endParaRPr lang="en-GB"/>
          </a:p>
        </p:txBody>
      </p:sp>
      <p:sp>
        <p:nvSpPr>
          <p:cNvPr id="5" name="Footer Placeholder 4">
            <a:extLst>
              <a:ext uri="{FF2B5EF4-FFF2-40B4-BE49-F238E27FC236}">
                <a16:creationId xmlns:a16="http://schemas.microsoft.com/office/drawing/2014/main" id="{BE75C3EF-0EF7-4EF0-BF96-AC354BB6C4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00F84E-10C9-431C-9A04-DF172C1BFE09}"/>
              </a:ext>
            </a:extLst>
          </p:cNvPr>
          <p:cNvSpPr>
            <a:spLocks noGrp="1"/>
          </p:cNvSpPr>
          <p:nvPr>
            <p:ph type="sldNum" sz="quarter" idx="12"/>
          </p:nvPr>
        </p:nvSpPr>
        <p:spPr/>
        <p:txBody>
          <a:bodyPr/>
          <a:lstStyle/>
          <a:p>
            <a:fld id="{0690D744-097C-4736-A30A-314BC43BD9AF}" type="slidenum">
              <a:rPr lang="en-GB" smtClean="0"/>
              <a:t>‹#›</a:t>
            </a:fld>
            <a:endParaRPr lang="en-GB"/>
          </a:p>
        </p:txBody>
      </p:sp>
    </p:spTree>
    <p:extLst>
      <p:ext uri="{BB962C8B-B14F-4D97-AF65-F5344CB8AC3E}">
        <p14:creationId xmlns:p14="http://schemas.microsoft.com/office/powerpoint/2010/main" val="35358300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F67E03-C16F-4D47-BA0F-C964DEC7C6A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3B5EE3-1294-4C67-BFA9-F819AB347851}" type="slidenum">
              <a:rPr lang="en-GB" smtClean="0"/>
              <a:t>‹#›</a:t>
            </a:fld>
            <a:endParaRPr lang="en-GB"/>
          </a:p>
        </p:txBody>
      </p:sp>
    </p:spTree>
    <p:extLst>
      <p:ext uri="{BB962C8B-B14F-4D97-AF65-F5344CB8AC3E}">
        <p14:creationId xmlns:p14="http://schemas.microsoft.com/office/powerpoint/2010/main" val="405597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72" name="Text Placeholder 6">
            <a:extLst>
              <a:ext uri="{FF2B5EF4-FFF2-40B4-BE49-F238E27FC236}">
                <a16:creationId xmlns:a16="http://schemas.microsoft.com/office/drawing/2014/main" id="{9C8B26C0-A80C-691B-592F-DF64977168B2}"/>
              </a:ext>
            </a:extLst>
          </p:cNvPr>
          <p:cNvSpPr>
            <a:spLocks noGrp="1"/>
          </p:cNvSpPr>
          <p:nvPr>
            <p:ph type="body" sz="quarter" idx="34" hasCustomPrompt="1"/>
          </p:nvPr>
        </p:nvSpPr>
        <p:spPr>
          <a:xfrm>
            <a:off x="2792633" y="2428621"/>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
        <p:nvSpPr>
          <p:cNvPr id="6" name="Picture Placeholder 5">
            <a:extLst>
              <a:ext uri="{FF2B5EF4-FFF2-40B4-BE49-F238E27FC236}">
                <a16:creationId xmlns:a16="http://schemas.microsoft.com/office/drawing/2014/main" id="{CAD97536-789A-7744-C13B-53E10C02D1D3}"/>
              </a:ext>
            </a:extLst>
          </p:cNvPr>
          <p:cNvSpPr>
            <a:spLocks noGrp="1"/>
          </p:cNvSpPr>
          <p:nvPr>
            <p:ph type="pic" sz="quarter" idx="13"/>
          </p:nvPr>
        </p:nvSpPr>
        <p:spPr>
          <a:xfrm>
            <a:off x="614885" y="1149559"/>
            <a:ext cx="1184400" cy="1184400"/>
          </a:xfrm>
          <a:solidFill>
            <a:schemeClr val="bg1">
              <a:lumMod val="85000"/>
            </a:schemeClr>
          </a:solidFill>
        </p:spPr>
        <p:txBody>
          <a:bodyPr/>
          <a:lstStyle/>
          <a:p>
            <a:endParaRPr lang="en-GB"/>
          </a:p>
        </p:txBody>
      </p:sp>
      <p:sp>
        <p:nvSpPr>
          <p:cNvPr id="39" name="Picture Placeholder 5">
            <a:extLst>
              <a:ext uri="{FF2B5EF4-FFF2-40B4-BE49-F238E27FC236}">
                <a16:creationId xmlns:a16="http://schemas.microsoft.com/office/drawing/2014/main" id="{9B94EB92-59A2-CAE0-A920-38D56FEEE97A}"/>
              </a:ext>
            </a:extLst>
          </p:cNvPr>
          <p:cNvSpPr>
            <a:spLocks noGrp="1"/>
          </p:cNvSpPr>
          <p:nvPr>
            <p:ph type="pic" sz="quarter" idx="14"/>
          </p:nvPr>
        </p:nvSpPr>
        <p:spPr>
          <a:xfrm>
            <a:off x="3077087" y="1149559"/>
            <a:ext cx="1184400" cy="1184400"/>
          </a:xfrm>
          <a:solidFill>
            <a:schemeClr val="bg1">
              <a:lumMod val="85000"/>
            </a:schemeClr>
          </a:solidFill>
        </p:spPr>
        <p:txBody>
          <a:bodyPr/>
          <a:lstStyle/>
          <a:p>
            <a:endParaRPr lang="en-GB"/>
          </a:p>
        </p:txBody>
      </p:sp>
      <p:sp>
        <p:nvSpPr>
          <p:cNvPr id="40" name="Picture Placeholder 5">
            <a:extLst>
              <a:ext uri="{FF2B5EF4-FFF2-40B4-BE49-F238E27FC236}">
                <a16:creationId xmlns:a16="http://schemas.microsoft.com/office/drawing/2014/main" id="{A2037EF0-46C5-5ECD-6D7D-8B423B135415}"/>
              </a:ext>
            </a:extLst>
          </p:cNvPr>
          <p:cNvSpPr>
            <a:spLocks noGrp="1"/>
          </p:cNvSpPr>
          <p:nvPr>
            <p:ph type="pic" sz="quarter" idx="15"/>
          </p:nvPr>
        </p:nvSpPr>
        <p:spPr>
          <a:xfrm>
            <a:off x="5539289" y="1149559"/>
            <a:ext cx="1184400" cy="1184400"/>
          </a:xfrm>
          <a:solidFill>
            <a:schemeClr val="bg1">
              <a:lumMod val="85000"/>
            </a:schemeClr>
          </a:solidFill>
        </p:spPr>
        <p:txBody>
          <a:bodyPr/>
          <a:lstStyle/>
          <a:p>
            <a:endParaRPr lang="en-GB"/>
          </a:p>
        </p:txBody>
      </p:sp>
      <p:sp>
        <p:nvSpPr>
          <p:cNvPr id="41" name="Picture Placeholder 5">
            <a:extLst>
              <a:ext uri="{FF2B5EF4-FFF2-40B4-BE49-F238E27FC236}">
                <a16:creationId xmlns:a16="http://schemas.microsoft.com/office/drawing/2014/main" id="{691DB60B-EBF1-0394-56AB-9271D3584436}"/>
              </a:ext>
            </a:extLst>
          </p:cNvPr>
          <p:cNvSpPr>
            <a:spLocks noGrp="1"/>
          </p:cNvSpPr>
          <p:nvPr>
            <p:ph type="pic" sz="quarter" idx="16"/>
          </p:nvPr>
        </p:nvSpPr>
        <p:spPr>
          <a:xfrm>
            <a:off x="8001491" y="1149559"/>
            <a:ext cx="1184400" cy="1184400"/>
          </a:xfrm>
          <a:solidFill>
            <a:schemeClr val="bg1">
              <a:lumMod val="85000"/>
            </a:schemeClr>
          </a:solidFill>
        </p:spPr>
        <p:txBody>
          <a:bodyPr/>
          <a:lstStyle/>
          <a:p>
            <a:endParaRPr lang="en-GB"/>
          </a:p>
        </p:txBody>
      </p:sp>
      <p:sp>
        <p:nvSpPr>
          <p:cNvPr id="42" name="Picture Placeholder 5">
            <a:extLst>
              <a:ext uri="{FF2B5EF4-FFF2-40B4-BE49-F238E27FC236}">
                <a16:creationId xmlns:a16="http://schemas.microsoft.com/office/drawing/2014/main" id="{0743C6B7-447D-329E-04CC-831A65AA2BDF}"/>
              </a:ext>
            </a:extLst>
          </p:cNvPr>
          <p:cNvSpPr>
            <a:spLocks noGrp="1"/>
          </p:cNvSpPr>
          <p:nvPr>
            <p:ph type="pic" sz="quarter" idx="17"/>
          </p:nvPr>
        </p:nvSpPr>
        <p:spPr>
          <a:xfrm>
            <a:off x="10463691" y="1149559"/>
            <a:ext cx="1184400" cy="1184400"/>
          </a:xfrm>
          <a:solidFill>
            <a:schemeClr val="bg1">
              <a:lumMod val="85000"/>
            </a:schemeClr>
          </a:solidFill>
        </p:spPr>
        <p:txBody>
          <a:bodyPr/>
          <a:lstStyle/>
          <a:p>
            <a:endParaRPr lang="en-GB"/>
          </a:p>
        </p:txBody>
      </p:sp>
      <p:sp>
        <p:nvSpPr>
          <p:cNvPr id="43" name="Picture Placeholder 5">
            <a:extLst>
              <a:ext uri="{FF2B5EF4-FFF2-40B4-BE49-F238E27FC236}">
                <a16:creationId xmlns:a16="http://schemas.microsoft.com/office/drawing/2014/main" id="{97885C51-DAF8-CFE4-E07E-4A77D20A2D0B}"/>
              </a:ext>
            </a:extLst>
          </p:cNvPr>
          <p:cNvSpPr>
            <a:spLocks noGrp="1"/>
          </p:cNvSpPr>
          <p:nvPr>
            <p:ph type="pic" sz="quarter" idx="18"/>
          </p:nvPr>
        </p:nvSpPr>
        <p:spPr>
          <a:xfrm>
            <a:off x="614259" y="3346575"/>
            <a:ext cx="1184400" cy="1184400"/>
          </a:xfrm>
          <a:solidFill>
            <a:schemeClr val="bg1">
              <a:lumMod val="85000"/>
            </a:schemeClr>
          </a:solidFill>
        </p:spPr>
        <p:txBody>
          <a:bodyPr/>
          <a:lstStyle/>
          <a:p>
            <a:endParaRPr lang="en-GB"/>
          </a:p>
        </p:txBody>
      </p:sp>
      <p:sp>
        <p:nvSpPr>
          <p:cNvPr id="44" name="Picture Placeholder 5">
            <a:extLst>
              <a:ext uri="{FF2B5EF4-FFF2-40B4-BE49-F238E27FC236}">
                <a16:creationId xmlns:a16="http://schemas.microsoft.com/office/drawing/2014/main" id="{85B93E8A-559B-3B56-D8B2-697FFE006976}"/>
              </a:ext>
            </a:extLst>
          </p:cNvPr>
          <p:cNvSpPr>
            <a:spLocks noGrp="1"/>
          </p:cNvSpPr>
          <p:nvPr>
            <p:ph type="pic" sz="quarter" idx="19"/>
          </p:nvPr>
        </p:nvSpPr>
        <p:spPr>
          <a:xfrm>
            <a:off x="3076461" y="3346575"/>
            <a:ext cx="1184400" cy="1184400"/>
          </a:xfrm>
          <a:solidFill>
            <a:schemeClr val="bg1">
              <a:lumMod val="85000"/>
            </a:schemeClr>
          </a:solidFill>
        </p:spPr>
        <p:txBody>
          <a:bodyPr/>
          <a:lstStyle/>
          <a:p>
            <a:endParaRPr lang="en-GB"/>
          </a:p>
        </p:txBody>
      </p:sp>
      <p:sp>
        <p:nvSpPr>
          <p:cNvPr id="45" name="Picture Placeholder 5">
            <a:extLst>
              <a:ext uri="{FF2B5EF4-FFF2-40B4-BE49-F238E27FC236}">
                <a16:creationId xmlns:a16="http://schemas.microsoft.com/office/drawing/2014/main" id="{CABD96A4-7320-AAC4-F94F-6763511A79E3}"/>
              </a:ext>
            </a:extLst>
          </p:cNvPr>
          <p:cNvSpPr>
            <a:spLocks noGrp="1"/>
          </p:cNvSpPr>
          <p:nvPr>
            <p:ph type="pic" sz="quarter" idx="20"/>
          </p:nvPr>
        </p:nvSpPr>
        <p:spPr>
          <a:xfrm>
            <a:off x="5538663" y="3346575"/>
            <a:ext cx="1184400" cy="1184400"/>
          </a:xfrm>
          <a:solidFill>
            <a:schemeClr val="bg1">
              <a:lumMod val="85000"/>
            </a:schemeClr>
          </a:solidFill>
        </p:spPr>
        <p:txBody>
          <a:bodyPr/>
          <a:lstStyle/>
          <a:p>
            <a:endParaRPr lang="en-GB"/>
          </a:p>
        </p:txBody>
      </p:sp>
      <p:sp>
        <p:nvSpPr>
          <p:cNvPr id="46" name="Picture Placeholder 5">
            <a:extLst>
              <a:ext uri="{FF2B5EF4-FFF2-40B4-BE49-F238E27FC236}">
                <a16:creationId xmlns:a16="http://schemas.microsoft.com/office/drawing/2014/main" id="{4877BC27-3D51-9663-2237-14A93A7CC097}"/>
              </a:ext>
            </a:extLst>
          </p:cNvPr>
          <p:cNvSpPr>
            <a:spLocks noGrp="1"/>
          </p:cNvSpPr>
          <p:nvPr>
            <p:ph type="pic" sz="quarter" idx="21"/>
          </p:nvPr>
        </p:nvSpPr>
        <p:spPr>
          <a:xfrm>
            <a:off x="8000865" y="3346575"/>
            <a:ext cx="1184400" cy="1184400"/>
          </a:xfrm>
          <a:solidFill>
            <a:schemeClr val="bg1">
              <a:lumMod val="85000"/>
            </a:schemeClr>
          </a:solidFill>
        </p:spPr>
        <p:txBody>
          <a:bodyPr/>
          <a:lstStyle/>
          <a:p>
            <a:endParaRPr lang="en-GB"/>
          </a:p>
        </p:txBody>
      </p:sp>
      <p:sp>
        <p:nvSpPr>
          <p:cNvPr id="47" name="Picture Placeholder 5">
            <a:extLst>
              <a:ext uri="{FF2B5EF4-FFF2-40B4-BE49-F238E27FC236}">
                <a16:creationId xmlns:a16="http://schemas.microsoft.com/office/drawing/2014/main" id="{14626682-DD25-49BD-144A-69E8DC53596B}"/>
              </a:ext>
            </a:extLst>
          </p:cNvPr>
          <p:cNvSpPr>
            <a:spLocks noGrp="1"/>
          </p:cNvSpPr>
          <p:nvPr>
            <p:ph type="pic" sz="quarter" idx="22"/>
          </p:nvPr>
        </p:nvSpPr>
        <p:spPr>
          <a:xfrm>
            <a:off x="10463065" y="3346575"/>
            <a:ext cx="1184400" cy="1184400"/>
          </a:xfrm>
          <a:solidFill>
            <a:schemeClr val="bg1">
              <a:lumMod val="85000"/>
            </a:schemeClr>
          </a:solidFill>
        </p:spPr>
        <p:txBody>
          <a:bodyPr/>
          <a:lstStyle/>
          <a:p>
            <a:endParaRPr lang="en-GB"/>
          </a:p>
        </p:txBody>
      </p:sp>
      <p:sp>
        <p:nvSpPr>
          <p:cNvPr id="2" name="Title 1">
            <a:extLst>
              <a:ext uri="{FF2B5EF4-FFF2-40B4-BE49-F238E27FC236}">
                <a16:creationId xmlns:a16="http://schemas.microsoft.com/office/drawing/2014/main" id="{21E1C2C8-4790-21AB-D95A-92CA8FA8C069}"/>
              </a:ext>
            </a:extLst>
          </p:cNvPr>
          <p:cNvSpPr>
            <a:spLocks noGrp="1"/>
          </p:cNvSpPr>
          <p:nvPr>
            <p:ph type="title"/>
          </p:nvPr>
        </p:nvSpPr>
        <p:spPr>
          <a:xfrm>
            <a:off x="371475" y="359944"/>
            <a:ext cx="11518423" cy="701501"/>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0761C70-B041-4A23-4BCB-F5CB4E9443EB}"/>
              </a:ext>
            </a:extLst>
          </p:cNvPr>
          <p:cNvSpPr>
            <a:spLocks noGrp="1"/>
          </p:cNvSpPr>
          <p:nvPr>
            <p:ph type="dt" sz="half" idx="10"/>
          </p:nvPr>
        </p:nvSpPr>
        <p:spPr/>
        <p:txBody>
          <a:bodyPr/>
          <a:lstStyle/>
          <a:p>
            <a:fld id="{2E6EF22D-7DBE-4099-99F0-B83DD9779912}" type="datetimeFigureOut">
              <a:rPr lang="en-GB" smtClean="0"/>
              <a:pPr/>
              <a:t>25/04/2024</a:t>
            </a:fld>
            <a:endParaRPr lang="en-GB"/>
          </a:p>
        </p:txBody>
      </p:sp>
      <p:sp>
        <p:nvSpPr>
          <p:cNvPr id="4" name="Footer Placeholder 3">
            <a:extLst>
              <a:ext uri="{FF2B5EF4-FFF2-40B4-BE49-F238E27FC236}">
                <a16:creationId xmlns:a16="http://schemas.microsoft.com/office/drawing/2014/main" id="{4D52B300-B434-691D-3D76-E4AF774AA4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C6692B-927B-4B22-9C5F-35CB3A5ACA82}"/>
              </a:ext>
            </a:extLst>
          </p:cNvPr>
          <p:cNvSpPr>
            <a:spLocks noGrp="1"/>
          </p:cNvSpPr>
          <p:nvPr>
            <p:ph type="sldNum" sz="quarter" idx="12"/>
          </p:nvPr>
        </p:nvSpPr>
        <p:spPr/>
        <p:txBody>
          <a:bodyPr/>
          <a:lstStyle/>
          <a:p>
            <a:fld id="{6623F64F-6692-49A2-80FF-3D660AAAEE7A}" type="slidenum">
              <a:rPr lang="en-GB" smtClean="0"/>
              <a:pPr/>
              <a:t>‹#›</a:t>
            </a:fld>
            <a:endParaRPr lang="en-GB"/>
          </a:p>
        </p:txBody>
      </p:sp>
      <p:cxnSp>
        <p:nvCxnSpPr>
          <p:cNvPr id="21" name="Straight Connector 20">
            <a:extLst>
              <a:ext uri="{FF2B5EF4-FFF2-40B4-BE49-F238E27FC236}">
                <a16:creationId xmlns:a16="http://schemas.microsoft.com/office/drawing/2014/main" id="{9C8CFFC5-56C6-267B-E772-EFDE38E880EE}"/>
              </a:ext>
            </a:extLst>
          </p:cNvPr>
          <p:cNvCxnSpPr>
            <a:cxnSpLocks/>
          </p:cNvCxnSpPr>
          <p:nvPr userDrawn="1"/>
        </p:nvCxnSpPr>
        <p:spPr>
          <a:xfrm>
            <a:off x="382866" y="2415546"/>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2C87480-7EC0-E06B-80CE-A5E61F866A2B}"/>
              </a:ext>
            </a:extLst>
          </p:cNvPr>
          <p:cNvCxnSpPr>
            <a:cxnSpLocks/>
          </p:cNvCxnSpPr>
          <p:nvPr userDrawn="1"/>
        </p:nvCxnSpPr>
        <p:spPr>
          <a:xfrm>
            <a:off x="2893461" y="2415546"/>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E5449B5-F0DD-5201-E55C-9CC82C0210E2}"/>
              </a:ext>
            </a:extLst>
          </p:cNvPr>
          <p:cNvCxnSpPr>
            <a:cxnSpLocks/>
          </p:cNvCxnSpPr>
          <p:nvPr userDrawn="1"/>
        </p:nvCxnSpPr>
        <p:spPr>
          <a:xfrm>
            <a:off x="5302129" y="2415546"/>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6C37246-3AD9-B2AC-76D9-17FDAD4B05C9}"/>
              </a:ext>
            </a:extLst>
          </p:cNvPr>
          <p:cNvCxnSpPr>
            <a:cxnSpLocks/>
          </p:cNvCxnSpPr>
          <p:nvPr userDrawn="1"/>
        </p:nvCxnSpPr>
        <p:spPr>
          <a:xfrm>
            <a:off x="7766244" y="2415546"/>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71A764D-3E43-45CC-0191-A353558094A7}"/>
              </a:ext>
            </a:extLst>
          </p:cNvPr>
          <p:cNvCxnSpPr>
            <a:cxnSpLocks/>
          </p:cNvCxnSpPr>
          <p:nvPr userDrawn="1"/>
        </p:nvCxnSpPr>
        <p:spPr>
          <a:xfrm>
            <a:off x="10220687" y="2415546"/>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39FA8FC-3DAD-0365-DCC6-0F32E87173AA}"/>
              </a:ext>
            </a:extLst>
          </p:cNvPr>
          <p:cNvCxnSpPr>
            <a:cxnSpLocks/>
          </p:cNvCxnSpPr>
          <p:nvPr userDrawn="1"/>
        </p:nvCxnSpPr>
        <p:spPr>
          <a:xfrm>
            <a:off x="2898438" y="4629949"/>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4215D00-4EC5-ED6C-6901-9C80C4842851}"/>
              </a:ext>
            </a:extLst>
          </p:cNvPr>
          <p:cNvCxnSpPr>
            <a:cxnSpLocks/>
          </p:cNvCxnSpPr>
          <p:nvPr userDrawn="1"/>
        </p:nvCxnSpPr>
        <p:spPr>
          <a:xfrm>
            <a:off x="5327145" y="4629949"/>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04CDA88-7F72-6884-E098-8EF2A6E29414}"/>
              </a:ext>
            </a:extLst>
          </p:cNvPr>
          <p:cNvCxnSpPr>
            <a:cxnSpLocks/>
          </p:cNvCxnSpPr>
          <p:nvPr userDrawn="1"/>
        </p:nvCxnSpPr>
        <p:spPr>
          <a:xfrm>
            <a:off x="10263495" y="4629949"/>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279A4DB-0427-0A66-AF0B-093378DC095E}"/>
              </a:ext>
            </a:extLst>
          </p:cNvPr>
          <p:cNvCxnSpPr>
            <a:cxnSpLocks/>
          </p:cNvCxnSpPr>
          <p:nvPr userDrawn="1"/>
        </p:nvCxnSpPr>
        <p:spPr>
          <a:xfrm>
            <a:off x="7803150" y="4624675"/>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9D02220-F018-1969-3164-6BFF4EA1B235}"/>
              </a:ext>
            </a:extLst>
          </p:cNvPr>
          <p:cNvCxnSpPr>
            <a:cxnSpLocks/>
          </p:cNvCxnSpPr>
          <p:nvPr userDrawn="1"/>
        </p:nvCxnSpPr>
        <p:spPr>
          <a:xfrm>
            <a:off x="484036" y="4647739"/>
            <a:ext cx="1626404"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71" name="Text Placeholder 6">
            <a:extLst>
              <a:ext uri="{FF2B5EF4-FFF2-40B4-BE49-F238E27FC236}">
                <a16:creationId xmlns:a16="http://schemas.microsoft.com/office/drawing/2014/main" id="{19EADE65-C122-EB2C-19EB-19D10330B91B}"/>
              </a:ext>
            </a:extLst>
          </p:cNvPr>
          <p:cNvSpPr>
            <a:spLocks noGrp="1"/>
          </p:cNvSpPr>
          <p:nvPr>
            <p:ph type="body" sz="quarter" idx="33" hasCustomPrompt="1"/>
          </p:nvPr>
        </p:nvSpPr>
        <p:spPr>
          <a:xfrm>
            <a:off x="342843" y="2428621"/>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
        <p:nvSpPr>
          <p:cNvPr id="73" name="Text Placeholder 6">
            <a:extLst>
              <a:ext uri="{FF2B5EF4-FFF2-40B4-BE49-F238E27FC236}">
                <a16:creationId xmlns:a16="http://schemas.microsoft.com/office/drawing/2014/main" id="{CB9D182C-F076-5175-7385-DE48C8E9FF5A}"/>
              </a:ext>
            </a:extLst>
          </p:cNvPr>
          <p:cNvSpPr>
            <a:spLocks noGrp="1"/>
          </p:cNvSpPr>
          <p:nvPr>
            <p:ph type="body" sz="quarter" idx="35" hasCustomPrompt="1"/>
          </p:nvPr>
        </p:nvSpPr>
        <p:spPr>
          <a:xfrm>
            <a:off x="5226317" y="2428621"/>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
        <p:nvSpPr>
          <p:cNvPr id="74" name="Text Placeholder 6">
            <a:extLst>
              <a:ext uri="{FF2B5EF4-FFF2-40B4-BE49-F238E27FC236}">
                <a16:creationId xmlns:a16="http://schemas.microsoft.com/office/drawing/2014/main" id="{88730061-9A2D-BBD8-79B7-3F41D535AE99}"/>
              </a:ext>
            </a:extLst>
          </p:cNvPr>
          <p:cNvSpPr>
            <a:spLocks noGrp="1"/>
          </p:cNvSpPr>
          <p:nvPr>
            <p:ph type="body" sz="quarter" idx="36" hasCustomPrompt="1"/>
          </p:nvPr>
        </p:nvSpPr>
        <p:spPr>
          <a:xfrm>
            <a:off x="7729449" y="2428621"/>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
        <p:nvSpPr>
          <p:cNvPr id="75" name="Text Placeholder 6">
            <a:extLst>
              <a:ext uri="{FF2B5EF4-FFF2-40B4-BE49-F238E27FC236}">
                <a16:creationId xmlns:a16="http://schemas.microsoft.com/office/drawing/2014/main" id="{97C1F9A3-D059-7259-C0FB-DF8D338811A8}"/>
              </a:ext>
            </a:extLst>
          </p:cNvPr>
          <p:cNvSpPr>
            <a:spLocks noGrp="1"/>
          </p:cNvSpPr>
          <p:nvPr>
            <p:ph type="body" sz="quarter" idx="37" hasCustomPrompt="1"/>
          </p:nvPr>
        </p:nvSpPr>
        <p:spPr>
          <a:xfrm>
            <a:off x="10170273" y="2428621"/>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
        <p:nvSpPr>
          <p:cNvPr id="76" name="Text Placeholder 6">
            <a:extLst>
              <a:ext uri="{FF2B5EF4-FFF2-40B4-BE49-F238E27FC236}">
                <a16:creationId xmlns:a16="http://schemas.microsoft.com/office/drawing/2014/main" id="{B6A037C9-0C42-CE2B-896B-AF6B848B534A}"/>
              </a:ext>
            </a:extLst>
          </p:cNvPr>
          <p:cNvSpPr>
            <a:spLocks noGrp="1"/>
          </p:cNvSpPr>
          <p:nvPr>
            <p:ph type="body" sz="quarter" idx="38" hasCustomPrompt="1"/>
          </p:nvPr>
        </p:nvSpPr>
        <p:spPr>
          <a:xfrm>
            <a:off x="2792633" y="4654203"/>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
        <p:nvSpPr>
          <p:cNvPr id="77" name="Text Placeholder 6">
            <a:extLst>
              <a:ext uri="{FF2B5EF4-FFF2-40B4-BE49-F238E27FC236}">
                <a16:creationId xmlns:a16="http://schemas.microsoft.com/office/drawing/2014/main" id="{D83EABD8-8716-2269-4367-B8B667FDE791}"/>
              </a:ext>
            </a:extLst>
          </p:cNvPr>
          <p:cNvSpPr>
            <a:spLocks noGrp="1"/>
          </p:cNvSpPr>
          <p:nvPr>
            <p:ph type="body" sz="quarter" idx="39" hasCustomPrompt="1"/>
          </p:nvPr>
        </p:nvSpPr>
        <p:spPr>
          <a:xfrm>
            <a:off x="342843" y="4654203"/>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
        <p:nvSpPr>
          <p:cNvPr id="78" name="Text Placeholder 6">
            <a:extLst>
              <a:ext uri="{FF2B5EF4-FFF2-40B4-BE49-F238E27FC236}">
                <a16:creationId xmlns:a16="http://schemas.microsoft.com/office/drawing/2014/main" id="{EA92B77D-AE99-9AE0-42D8-2D2A16ED3C1D}"/>
              </a:ext>
            </a:extLst>
          </p:cNvPr>
          <p:cNvSpPr>
            <a:spLocks noGrp="1"/>
          </p:cNvSpPr>
          <p:nvPr>
            <p:ph type="body" sz="quarter" idx="40" hasCustomPrompt="1"/>
          </p:nvPr>
        </p:nvSpPr>
        <p:spPr>
          <a:xfrm>
            <a:off x="5226317" y="4654203"/>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
        <p:nvSpPr>
          <p:cNvPr id="79" name="Text Placeholder 6">
            <a:extLst>
              <a:ext uri="{FF2B5EF4-FFF2-40B4-BE49-F238E27FC236}">
                <a16:creationId xmlns:a16="http://schemas.microsoft.com/office/drawing/2014/main" id="{ADC7C694-3541-85F1-A4EC-DA4E64C5A090}"/>
              </a:ext>
            </a:extLst>
          </p:cNvPr>
          <p:cNvSpPr>
            <a:spLocks noGrp="1"/>
          </p:cNvSpPr>
          <p:nvPr>
            <p:ph type="body" sz="quarter" idx="41" hasCustomPrompt="1"/>
          </p:nvPr>
        </p:nvSpPr>
        <p:spPr>
          <a:xfrm>
            <a:off x="7729449" y="4654203"/>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
        <p:nvSpPr>
          <p:cNvPr id="80" name="Text Placeholder 6">
            <a:extLst>
              <a:ext uri="{FF2B5EF4-FFF2-40B4-BE49-F238E27FC236}">
                <a16:creationId xmlns:a16="http://schemas.microsoft.com/office/drawing/2014/main" id="{B724C0B8-9B99-F1BB-62EB-0C571FF3E752}"/>
              </a:ext>
            </a:extLst>
          </p:cNvPr>
          <p:cNvSpPr>
            <a:spLocks noGrp="1"/>
          </p:cNvSpPr>
          <p:nvPr>
            <p:ph type="body" sz="quarter" idx="42" hasCustomPrompt="1"/>
          </p:nvPr>
        </p:nvSpPr>
        <p:spPr>
          <a:xfrm>
            <a:off x="10170273" y="4654203"/>
            <a:ext cx="1727232" cy="812103"/>
          </a:xfrm>
        </p:spPr>
        <p:txBody>
          <a:bodyPr>
            <a:normAutofit/>
          </a:bodyPr>
          <a:lstStyle>
            <a:lvl1pPr marL="0" indent="0">
              <a:spcBef>
                <a:spcPts val="200"/>
              </a:spcBef>
              <a:buFont typeface="Arial" panose="020B0604020202020204" pitchFamily="34" charset="0"/>
              <a:buNone/>
              <a:defRPr sz="1100" b="0">
                <a:solidFill>
                  <a:schemeClr val="tx1"/>
                </a:solidFill>
              </a:defRPr>
            </a:lvl1pPr>
            <a:lvl2pPr marL="0" indent="0">
              <a:spcBef>
                <a:spcPts val="200"/>
              </a:spcBef>
              <a:buFont typeface="Arial" panose="020B0604020202020204" pitchFamily="34" charset="0"/>
              <a:buNone/>
              <a:defRPr sz="1100" b="0">
                <a:solidFill>
                  <a:schemeClr val="tx1"/>
                </a:solidFill>
              </a:defRPr>
            </a:lvl2pPr>
            <a:lvl3pPr>
              <a:defRPr sz="1200"/>
            </a:lvl3pPr>
            <a:lvl4pPr>
              <a:defRPr sz="1200"/>
            </a:lvl4pPr>
          </a:lstStyle>
          <a:p>
            <a:pPr lvl="0"/>
            <a:r>
              <a:rPr lang="en-US"/>
              <a:t>Edit Master text</a:t>
            </a:r>
          </a:p>
          <a:p>
            <a:pPr lvl="1"/>
            <a:r>
              <a:rPr lang="en-US"/>
              <a:t>Second level</a:t>
            </a:r>
          </a:p>
        </p:txBody>
      </p:sp>
    </p:spTree>
    <p:extLst>
      <p:ext uri="{BB962C8B-B14F-4D97-AF65-F5344CB8AC3E}">
        <p14:creationId xmlns:p14="http://schemas.microsoft.com/office/powerpoint/2010/main" val="3761695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341AC-B9F2-4F01-8406-2A0F99EBBA8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285998-5979-0160-41B4-BBA28FB615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D43B8F-E4BE-049B-57AD-F33D7D5C41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8759AFA-0162-9734-152F-6460D24CC3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9051C0-2A18-8D96-F63B-20D3819AAC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65B1BD-DA23-6106-CC84-B4622DBCF589}"/>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8" name="Footer Placeholder 7">
            <a:extLst>
              <a:ext uri="{FF2B5EF4-FFF2-40B4-BE49-F238E27FC236}">
                <a16:creationId xmlns:a16="http://schemas.microsoft.com/office/drawing/2014/main" id="{648F3077-D900-8616-EAD3-74EFAB2B99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149C0C1-A58E-5B3F-FD35-D1A1F18BB8D2}"/>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306363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A4881-6EBB-894D-E414-233EA1F2C3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D4E6DB-6FC1-74CD-6D9D-33AD420A264A}"/>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4" name="Footer Placeholder 3">
            <a:extLst>
              <a:ext uri="{FF2B5EF4-FFF2-40B4-BE49-F238E27FC236}">
                <a16:creationId xmlns:a16="http://schemas.microsoft.com/office/drawing/2014/main" id="{34848D4F-83F6-C1DC-F798-1068E58722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053588-62EF-EC2F-217F-36C89D0305FF}"/>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285031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A6600C-6E4E-C737-664C-74E714377B4F}"/>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3" name="Footer Placeholder 2">
            <a:extLst>
              <a:ext uri="{FF2B5EF4-FFF2-40B4-BE49-F238E27FC236}">
                <a16:creationId xmlns:a16="http://schemas.microsoft.com/office/drawing/2014/main" id="{0BF5A27D-330A-D90B-CE00-D2872EEC538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1CCFBA-39BE-9B93-114D-959FECAAB2AE}"/>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16409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913CF-B3F1-07EA-70A7-AFB1F9232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96F949-BA87-7CC0-6924-0838033D15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2A0072-334F-E0FC-6926-1976AC8C3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1BCCD-8F79-88D1-E5B3-0D0CB1040835}"/>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6" name="Footer Placeholder 5">
            <a:extLst>
              <a:ext uri="{FF2B5EF4-FFF2-40B4-BE49-F238E27FC236}">
                <a16:creationId xmlns:a16="http://schemas.microsoft.com/office/drawing/2014/main" id="{7EEDEF1F-85BF-6B7D-BCF6-0174E47E37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760483-7A71-0955-3709-0FB3533F11E5}"/>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406113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77BB7-928D-E094-4DF7-55E2CE22F8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0B79BBE-E71F-A072-E2C2-37899157BB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954D59C-5350-E58E-7DE8-2898CA4A85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D9D3-DB20-4743-CAD8-201B6B4BB388}"/>
              </a:ext>
            </a:extLst>
          </p:cNvPr>
          <p:cNvSpPr>
            <a:spLocks noGrp="1"/>
          </p:cNvSpPr>
          <p:nvPr>
            <p:ph type="dt" sz="half" idx="10"/>
          </p:nvPr>
        </p:nvSpPr>
        <p:spPr/>
        <p:txBody>
          <a:bodyPr/>
          <a:lstStyle/>
          <a:p>
            <a:fld id="{29EAAD4F-5E8C-49B6-83F8-3DF51E3725DA}" type="datetimeFigureOut">
              <a:rPr lang="en-GB" smtClean="0"/>
              <a:t>25/04/2024</a:t>
            </a:fld>
            <a:endParaRPr lang="en-GB"/>
          </a:p>
        </p:txBody>
      </p:sp>
      <p:sp>
        <p:nvSpPr>
          <p:cNvPr id="6" name="Footer Placeholder 5">
            <a:extLst>
              <a:ext uri="{FF2B5EF4-FFF2-40B4-BE49-F238E27FC236}">
                <a16:creationId xmlns:a16="http://schemas.microsoft.com/office/drawing/2014/main" id="{147AADF2-917D-FFD0-ADC2-3EC10AB216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F3D075-3F74-7352-0F0C-0707B7F3427D}"/>
              </a:ext>
            </a:extLst>
          </p:cNvPr>
          <p:cNvSpPr>
            <a:spLocks noGrp="1"/>
          </p:cNvSpPr>
          <p:nvPr>
            <p:ph type="sldNum" sz="quarter" idx="12"/>
          </p:nvPr>
        </p:nvSpPr>
        <p:spPr/>
        <p:txBody>
          <a:bodyPr/>
          <a:lstStyle/>
          <a:p>
            <a:fld id="{26A592D3-2B88-4087-BAC9-C51768CCFCDA}" type="slidenum">
              <a:rPr lang="en-GB" smtClean="0"/>
              <a:t>‹#›</a:t>
            </a:fld>
            <a:endParaRPr lang="en-GB"/>
          </a:p>
        </p:txBody>
      </p:sp>
    </p:spTree>
    <p:extLst>
      <p:ext uri="{BB962C8B-B14F-4D97-AF65-F5344CB8AC3E}">
        <p14:creationId xmlns:p14="http://schemas.microsoft.com/office/powerpoint/2010/main" val="51927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image" Target="../media/image1.jpeg"/><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tags" Target="../tags/tag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theme" Target="../theme/theme2.xml"/><Relationship Id="rId8" Type="http://schemas.openxmlformats.org/officeDocument/2006/relationships/slideLayout" Target="../slideLayouts/slideLayout19.xml"/><Relationship Id="rId3"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20FD3A-AA63-AFCC-0C70-A826CDB7AF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5BB7BC-1C9B-3977-1D00-BB90FEE659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FF94E8-1F61-9E46-9E3A-BA6A018376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EAAD4F-5E8C-49B6-83F8-3DF51E3725DA}" type="datetimeFigureOut">
              <a:rPr lang="en-GB" smtClean="0"/>
              <a:t>25/04/2024</a:t>
            </a:fld>
            <a:endParaRPr lang="en-GB"/>
          </a:p>
        </p:txBody>
      </p:sp>
      <p:sp>
        <p:nvSpPr>
          <p:cNvPr id="5" name="Footer Placeholder 4">
            <a:extLst>
              <a:ext uri="{FF2B5EF4-FFF2-40B4-BE49-F238E27FC236}">
                <a16:creationId xmlns:a16="http://schemas.microsoft.com/office/drawing/2014/main" id="{9A0341FD-D7E3-E887-849D-B28BEA4854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5B2371C8-83B3-E819-4ED8-42745AB969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6A592D3-2B88-4087-BAC9-C51768CCFCDA}" type="slidenum">
              <a:rPr lang="en-GB" smtClean="0"/>
              <a:t>‹#›</a:t>
            </a:fld>
            <a:endParaRPr lang="en-GB"/>
          </a:p>
        </p:txBody>
      </p:sp>
    </p:spTree>
    <p:extLst>
      <p:ext uri="{BB962C8B-B14F-4D97-AF65-F5344CB8AC3E}">
        <p14:creationId xmlns:p14="http://schemas.microsoft.com/office/powerpoint/2010/main" val="1861341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7"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a:t>Click to edit </a:t>
            </a:r>
            <a:br>
              <a:rPr lang="en-US"/>
            </a:br>
            <a:r>
              <a:rPr lang="en-US"/>
              <a:t>Master title style</a:t>
            </a:r>
            <a:endParaRPr lang="en-GB"/>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25/04/2024</a:t>
            </a:fld>
            <a:endParaRPr lang="en-GB"/>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36"/>
    </p:custDataLst>
    <p:extLst>
      <p:ext uri="{BB962C8B-B14F-4D97-AF65-F5344CB8AC3E}">
        <p14:creationId xmlns:p14="http://schemas.microsoft.com/office/powerpoint/2010/main" val="1003003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2.xml"/><Relationship Id="rId1" Type="http://schemas.openxmlformats.org/officeDocument/2006/relationships/slideLayout" Target="../slideLayouts/slideLayout14.x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4.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8.xml"/><Relationship Id="rId1" Type="http://schemas.openxmlformats.org/officeDocument/2006/relationships/slideLayout" Target="../slideLayouts/slideLayout14.xml"/><Relationship Id="rId5" Type="http://schemas.openxmlformats.org/officeDocument/2006/relationships/chart" Target="../charts/chart26.xml"/><Relationship Id="rId4" Type="http://schemas.openxmlformats.org/officeDocument/2006/relationships/chart" Target="../charts/chart25.xml"/></Relationships>
</file>

<file path=ppt/slides/_rels/slide2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9.xml"/><Relationship Id="rId1" Type="http://schemas.openxmlformats.org/officeDocument/2006/relationships/slideLayout" Target="../slideLayouts/slideLayout14.xml"/><Relationship Id="rId5" Type="http://schemas.openxmlformats.org/officeDocument/2006/relationships/chart" Target="../charts/chart29.xml"/><Relationship Id="rId4" Type="http://schemas.openxmlformats.org/officeDocument/2006/relationships/chart" Target="../charts/chart28.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C55A8-C04E-C609-D573-F4AD13051792}"/>
              </a:ext>
            </a:extLst>
          </p:cNvPr>
          <p:cNvSpPr>
            <a:spLocks noGrp="1"/>
          </p:cNvSpPr>
          <p:nvPr>
            <p:ph type="title"/>
          </p:nvPr>
        </p:nvSpPr>
        <p:spPr/>
        <p:txBody>
          <a:bodyPr/>
          <a:lstStyle/>
          <a:p>
            <a:r>
              <a:rPr lang="en-GB" dirty="0"/>
              <a:t>Commercial TV viewing held steady across the year</a:t>
            </a:r>
            <a:br>
              <a:rPr lang="en-GB" dirty="0"/>
            </a:br>
            <a:endParaRPr lang="en-GB" dirty="0"/>
          </a:p>
        </p:txBody>
      </p:sp>
      <p:sp>
        <p:nvSpPr>
          <p:cNvPr id="3" name="Text Placeholder 2">
            <a:extLst>
              <a:ext uri="{FF2B5EF4-FFF2-40B4-BE49-F238E27FC236}">
                <a16:creationId xmlns:a16="http://schemas.microsoft.com/office/drawing/2014/main" id="{461325AB-4AE3-02DB-1148-21200D812F95}"/>
              </a:ext>
            </a:extLst>
          </p:cNvPr>
          <p:cNvSpPr>
            <a:spLocks noGrp="1"/>
          </p:cNvSpPr>
          <p:nvPr>
            <p:ph type="body" sz="quarter" idx="15"/>
          </p:nvPr>
        </p:nvSpPr>
        <p:spPr/>
        <p:txBody>
          <a:bodyPr/>
          <a:lstStyle/>
          <a:p>
            <a:r>
              <a:rPr lang="en-GB" dirty="0"/>
              <a:t>Source: Barb, Individuals, Online Multiple Screens Network, Total commercial broadcaster viewing, All devices</a:t>
            </a:r>
          </a:p>
        </p:txBody>
      </p:sp>
      <p:graphicFrame>
        <p:nvGraphicFramePr>
          <p:cNvPr id="4" name="Chart 3">
            <a:extLst>
              <a:ext uri="{FF2B5EF4-FFF2-40B4-BE49-F238E27FC236}">
                <a16:creationId xmlns:a16="http://schemas.microsoft.com/office/drawing/2014/main" id="{6B3BD131-DDDD-F69B-1F03-91B02E053B8E}"/>
              </a:ext>
            </a:extLst>
          </p:cNvPr>
          <p:cNvGraphicFramePr/>
          <p:nvPr/>
        </p:nvGraphicFramePr>
        <p:xfrm>
          <a:off x="395416" y="1381126"/>
          <a:ext cx="10967528" cy="413639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1C253ABC-275B-96FC-229D-95CA2011D352}"/>
              </a:ext>
            </a:extLst>
          </p:cNvPr>
          <p:cNvSpPr/>
          <p:nvPr/>
        </p:nvSpPr>
        <p:spPr>
          <a:xfrm>
            <a:off x="8854194" y="5288916"/>
            <a:ext cx="2683565" cy="304799"/>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82597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86D45-C446-A988-334B-588E9B811B0E}"/>
              </a:ext>
            </a:extLst>
          </p:cNvPr>
          <p:cNvSpPr>
            <a:spLocks noGrp="1"/>
          </p:cNvSpPr>
          <p:nvPr>
            <p:ph type="title"/>
          </p:nvPr>
        </p:nvSpPr>
        <p:spPr>
          <a:xfrm>
            <a:off x="365193" y="256249"/>
            <a:ext cx="11341099" cy="1021181"/>
          </a:xfrm>
        </p:spPr>
        <p:txBody>
          <a:bodyPr/>
          <a:lstStyle/>
          <a:p>
            <a:r>
              <a:rPr lang="en-GB" dirty="0"/>
              <a:t>TV is </a:t>
            </a:r>
            <a:r>
              <a:rPr lang="en-GB" u="sng" dirty="0"/>
              <a:t>the</a:t>
            </a:r>
            <a:r>
              <a:rPr lang="en-GB" dirty="0"/>
              <a:t> shared medium</a:t>
            </a:r>
          </a:p>
        </p:txBody>
      </p:sp>
      <p:sp>
        <p:nvSpPr>
          <p:cNvPr id="3" name="Text Placeholder 2">
            <a:extLst>
              <a:ext uri="{FF2B5EF4-FFF2-40B4-BE49-F238E27FC236}">
                <a16:creationId xmlns:a16="http://schemas.microsoft.com/office/drawing/2014/main" id="{819D2AFD-41C7-308B-E50D-3358DFAF64EC}"/>
              </a:ext>
            </a:extLst>
          </p:cNvPr>
          <p:cNvSpPr>
            <a:spLocks noGrp="1"/>
          </p:cNvSpPr>
          <p:nvPr>
            <p:ph type="body" sz="quarter" idx="15"/>
          </p:nvPr>
        </p:nvSpPr>
        <p:spPr/>
        <p:txBody>
          <a:bodyPr/>
          <a:lstStyle/>
          <a:p>
            <a:r>
              <a:rPr lang="en-GB" dirty="0"/>
              <a:t>Source: Barb / TRP / 2023 / All devices</a:t>
            </a:r>
          </a:p>
        </p:txBody>
      </p:sp>
      <p:graphicFrame>
        <p:nvGraphicFramePr>
          <p:cNvPr id="6" name="Chart 5">
            <a:extLst>
              <a:ext uri="{FF2B5EF4-FFF2-40B4-BE49-F238E27FC236}">
                <a16:creationId xmlns:a16="http://schemas.microsoft.com/office/drawing/2014/main" id="{F493B75F-8569-F6C7-A173-25A7493AB63F}"/>
              </a:ext>
            </a:extLst>
          </p:cNvPr>
          <p:cNvGraphicFramePr/>
          <p:nvPr/>
        </p:nvGraphicFramePr>
        <p:xfrm>
          <a:off x="630381" y="1171921"/>
          <a:ext cx="11183861" cy="41770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455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04687-3E22-7286-50FD-C45081166B24}"/>
              </a:ext>
            </a:extLst>
          </p:cNvPr>
          <p:cNvSpPr>
            <a:spLocks noGrp="1"/>
          </p:cNvSpPr>
          <p:nvPr>
            <p:ph type="title"/>
          </p:nvPr>
        </p:nvSpPr>
        <p:spPr>
          <a:xfrm>
            <a:off x="381866" y="359944"/>
            <a:ext cx="11637414" cy="1021181"/>
          </a:xfrm>
        </p:spPr>
        <p:txBody>
          <a:bodyPr/>
          <a:lstStyle/>
          <a:p>
            <a:r>
              <a:rPr lang="en-GB" dirty="0"/>
              <a:t>VOD is enabling us to watch more drama, entertainment &amp; film</a:t>
            </a:r>
          </a:p>
        </p:txBody>
      </p:sp>
      <p:sp>
        <p:nvSpPr>
          <p:cNvPr id="3" name="Text Placeholder 2">
            <a:extLst>
              <a:ext uri="{FF2B5EF4-FFF2-40B4-BE49-F238E27FC236}">
                <a16:creationId xmlns:a16="http://schemas.microsoft.com/office/drawing/2014/main" id="{2B0CF9EA-280D-4E8C-4DD9-6FFA76FB99B5}"/>
              </a:ext>
            </a:extLst>
          </p:cNvPr>
          <p:cNvSpPr>
            <a:spLocks noGrp="1"/>
          </p:cNvSpPr>
          <p:nvPr>
            <p:ph type="body" sz="quarter" idx="15"/>
          </p:nvPr>
        </p:nvSpPr>
        <p:spPr>
          <a:xfrm>
            <a:off x="360000" y="5400000"/>
            <a:ext cx="11334817" cy="304800"/>
          </a:xfrm>
        </p:spPr>
        <p:txBody>
          <a:bodyPr/>
          <a:lstStyle/>
          <a:p>
            <a:pPr algn="l">
              <a:spcBef>
                <a:spcPts val="0"/>
              </a:spcBef>
            </a:pPr>
            <a:r>
              <a:rPr lang="en-GB"/>
              <a:t>Source: Barb - TV set only, Individuals</a:t>
            </a:r>
          </a:p>
        </p:txBody>
      </p:sp>
      <p:graphicFrame>
        <p:nvGraphicFramePr>
          <p:cNvPr id="6" name="Chart 5">
            <a:extLst>
              <a:ext uri="{FF2B5EF4-FFF2-40B4-BE49-F238E27FC236}">
                <a16:creationId xmlns:a16="http://schemas.microsoft.com/office/drawing/2014/main" id="{98E51DB9-A32B-D4E0-073D-61A5EC44A249}"/>
              </a:ext>
            </a:extLst>
          </p:cNvPr>
          <p:cNvGraphicFramePr/>
          <p:nvPr>
            <p:extLst>
              <p:ext uri="{D42A27DB-BD31-4B8C-83A1-F6EECF244321}">
                <p14:modId xmlns:p14="http://schemas.microsoft.com/office/powerpoint/2010/main" val="2074145208"/>
              </p:ext>
            </p:extLst>
          </p:nvPr>
        </p:nvGraphicFramePr>
        <p:xfrm>
          <a:off x="381866" y="996901"/>
          <a:ext cx="11334817" cy="460875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a:extLst>
              <a:ext uri="{FF2B5EF4-FFF2-40B4-BE49-F238E27FC236}">
                <a16:creationId xmlns:a16="http://schemas.microsoft.com/office/drawing/2014/main" id="{7FE3202F-AD62-EC61-8B86-3F98EF0C116A}"/>
              </a:ext>
            </a:extLst>
          </p:cNvPr>
          <p:cNvSpPr txBox="1"/>
          <p:nvPr/>
        </p:nvSpPr>
        <p:spPr>
          <a:xfrm>
            <a:off x="4538641" y="5138390"/>
            <a:ext cx="337677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4D4D4D"/>
                </a:solidFill>
                <a:effectLst/>
                <a:uLnTx/>
                <a:uFillTx/>
                <a:latin typeface="Arial"/>
                <a:ea typeface="+mn-ea"/>
                <a:cs typeface="+mn-cs"/>
              </a:rPr>
              <a:t>MINUTES PER PERSON PER DAY</a:t>
            </a:r>
          </a:p>
        </p:txBody>
      </p:sp>
      <p:sp>
        <p:nvSpPr>
          <p:cNvPr id="4" name="Rectangle 3">
            <a:extLst>
              <a:ext uri="{FF2B5EF4-FFF2-40B4-BE49-F238E27FC236}">
                <a16:creationId xmlns:a16="http://schemas.microsoft.com/office/drawing/2014/main" id="{56F2D9D4-634B-744E-279F-47AA29D9A5C0}"/>
              </a:ext>
            </a:extLst>
          </p:cNvPr>
          <p:cNvSpPr/>
          <p:nvPr/>
        </p:nvSpPr>
        <p:spPr>
          <a:xfrm flipH="1" flipV="1">
            <a:off x="609090" y="1158713"/>
            <a:ext cx="1219200" cy="4041726"/>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5" name="TextBox 4">
            <a:extLst>
              <a:ext uri="{FF2B5EF4-FFF2-40B4-BE49-F238E27FC236}">
                <a16:creationId xmlns:a16="http://schemas.microsoft.com/office/drawing/2014/main" id="{E03CE506-2227-C7CA-EBD7-C2B6EB2D94A5}"/>
              </a:ext>
            </a:extLst>
          </p:cNvPr>
          <p:cNvSpPr txBox="1"/>
          <p:nvPr/>
        </p:nvSpPr>
        <p:spPr>
          <a:xfrm>
            <a:off x="696687" y="1351433"/>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Entertainment</a:t>
            </a:r>
          </a:p>
        </p:txBody>
      </p:sp>
      <p:sp>
        <p:nvSpPr>
          <p:cNvPr id="8" name="TextBox 7">
            <a:extLst>
              <a:ext uri="{FF2B5EF4-FFF2-40B4-BE49-F238E27FC236}">
                <a16:creationId xmlns:a16="http://schemas.microsoft.com/office/drawing/2014/main" id="{2D83AE65-4241-15E1-BBAC-4D376110E60E}"/>
              </a:ext>
            </a:extLst>
          </p:cNvPr>
          <p:cNvSpPr txBox="1"/>
          <p:nvPr/>
        </p:nvSpPr>
        <p:spPr>
          <a:xfrm>
            <a:off x="1175657" y="1698540"/>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Drama</a:t>
            </a:r>
          </a:p>
        </p:txBody>
      </p:sp>
      <p:sp>
        <p:nvSpPr>
          <p:cNvPr id="9" name="TextBox 8">
            <a:extLst>
              <a:ext uri="{FF2B5EF4-FFF2-40B4-BE49-F238E27FC236}">
                <a16:creationId xmlns:a16="http://schemas.microsoft.com/office/drawing/2014/main" id="{ADFE698B-DE06-3BE3-56BB-36F372BDA735}"/>
              </a:ext>
            </a:extLst>
          </p:cNvPr>
          <p:cNvSpPr txBox="1"/>
          <p:nvPr/>
        </p:nvSpPr>
        <p:spPr>
          <a:xfrm>
            <a:off x="1223044" y="2043789"/>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News</a:t>
            </a:r>
          </a:p>
        </p:txBody>
      </p:sp>
      <p:sp>
        <p:nvSpPr>
          <p:cNvPr id="10" name="TextBox 9">
            <a:extLst>
              <a:ext uri="{FF2B5EF4-FFF2-40B4-BE49-F238E27FC236}">
                <a16:creationId xmlns:a16="http://schemas.microsoft.com/office/drawing/2014/main" id="{5737120E-6E1F-3915-42CB-D2D37E618B93}"/>
              </a:ext>
            </a:extLst>
          </p:cNvPr>
          <p:cNvSpPr txBox="1"/>
          <p:nvPr/>
        </p:nvSpPr>
        <p:spPr>
          <a:xfrm>
            <a:off x="1262489" y="2395395"/>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Sport</a:t>
            </a:r>
          </a:p>
        </p:txBody>
      </p:sp>
      <p:sp>
        <p:nvSpPr>
          <p:cNvPr id="11" name="TextBox 10">
            <a:extLst>
              <a:ext uri="{FF2B5EF4-FFF2-40B4-BE49-F238E27FC236}">
                <a16:creationId xmlns:a16="http://schemas.microsoft.com/office/drawing/2014/main" id="{C568CAED-5FC8-3636-DA44-1890091A22A9}"/>
              </a:ext>
            </a:extLst>
          </p:cNvPr>
          <p:cNvSpPr txBox="1"/>
          <p:nvPr/>
        </p:nvSpPr>
        <p:spPr>
          <a:xfrm>
            <a:off x="624587" y="2761480"/>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Documentaries</a:t>
            </a:r>
          </a:p>
        </p:txBody>
      </p:sp>
      <p:sp>
        <p:nvSpPr>
          <p:cNvPr id="12" name="TextBox 11">
            <a:extLst>
              <a:ext uri="{FF2B5EF4-FFF2-40B4-BE49-F238E27FC236}">
                <a16:creationId xmlns:a16="http://schemas.microsoft.com/office/drawing/2014/main" id="{B4146F2E-AC34-635F-DEAD-E932743F6CD0}"/>
              </a:ext>
            </a:extLst>
          </p:cNvPr>
          <p:cNvSpPr txBox="1"/>
          <p:nvPr/>
        </p:nvSpPr>
        <p:spPr>
          <a:xfrm>
            <a:off x="1099204" y="3117791"/>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Hobbies</a:t>
            </a:r>
          </a:p>
        </p:txBody>
      </p:sp>
      <p:sp>
        <p:nvSpPr>
          <p:cNvPr id="13" name="TextBox 12">
            <a:extLst>
              <a:ext uri="{FF2B5EF4-FFF2-40B4-BE49-F238E27FC236}">
                <a16:creationId xmlns:a16="http://schemas.microsoft.com/office/drawing/2014/main" id="{B82B840A-B78C-01C4-A18D-F53ADE58167D}"/>
              </a:ext>
            </a:extLst>
          </p:cNvPr>
          <p:cNvSpPr txBox="1"/>
          <p:nvPr/>
        </p:nvSpPr>
        <p:spPr>
          <a:xfrm>
            <a:off x="1293331" y="3462865"/>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Films</a:t>
            </a:r>
          </a:p>
        </p:txBody>
      </p:sp>
      <p:sp>
        <p:nvSpPr>
          <p:cNvPr id="14" name="TextBox 13">
            <a:extLst>
              <a:ext uri="{FF2B5EF4-FFF2-40B4-BE49-F238E27FC236}">
                <a16:creationId xmlns:a16="http://schemas.microsoft.com/office/drawing/2014/main" id="{E248FD26-AE4A-C408-0F89-88BA89C9D4B9}"/>
              </a:ext>
            </a:extLst>
          </p:cNvPr>
          <p:cNvSpPr txBox="1"/>
          <p:nvPr/>
        </p:nvSpPr>
        <p:spPr>
          <a:xfrm>
            <a:off x="714100" y="3828009"/>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Current Affairs</a:t>
            </a:r>
          </a:p>
        </p:txBody>
      </p:sp>
      <p:sp>
        <p:nvSpPr>
          <p:cNvPr id="15" name="TextBox 14">
            <a:extLst>
              <a:ext uri="{FF2B5EF4-FFF2-40B4-BE49-F238E27FC236}">
                <a16:creationId xmlns:a16="http://schemas.microsoft.com/office/drawing/2014/main" id="{5C6C6E2A-A94C-DC6F-74E8-5D5C9A5A3123}"/>
              </a:ext>
            </a:extLst>
          </p:cNvPr>
          <p:cNvSpPr txBox="1"/>
          <p:nvPr/>
        </p:nvSpPr>
        <p:spPr>
          <a:xfrm>
            <a:off x="1112266" y="4183884"/>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Children</a:t>
            </a:r>
          </a:p>
        </p:txBody>
      </p:sp>
      <p:sp>
        <p:nvSpPr>
          <p:cNvPr id="16" name="TextBox 15">
            <a:extLst>
              <a:ext uri="{FF2B5EF4-FFF2-40B4-BE49-F238E27FC236}">
                <a16:creationId xmlns:a16="http://schemas.microsoft.com/office/drawing/2014/main" id="{5F8BD45A-6657-5EB1-1660-D84BF0850FD4}"/>
              </a:ext>
            </a:extLst>
          </p:cNvPr>
          <p:cNvSpPr txBox="1"/>
          <p:nvPr/>
        </p:nvSpPr>
        <p:spPr>
          <a:xfrm>
            <a:off x="1274189" y="4536671"/>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Music</a:t>
            </a:r>
          </a:p>
        </p:txBody>
      </p:sp>
    </p:spTree>
    <p:extLst>
      <p:ext uri="{BB962C8B-B14F-4D97-AF65-F5344CB8AC3E}">
        <p14:creationId xmlns:p14="http://schemas.microsoft.com/office/powerpoint/2010/main" val="225029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FC5E85-7371-4937-9EDC-829634C95D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7281FC-AF7A-32B7-003E-C9A680FAA246}"/>
              </a:ext>
            </a:extLst>
          </p:cNvPr>
          <p:cNvSpPr>
            <a:spLocks noGrp="1"/>
          </p:cNvSpPr>
          <p:nvPr>
            <p:ph type="title"/>
          </p:nvPr>
        </p:nvSpPr>
        <p:spPr>
          <a:xfrm>
            <a:off x="381866" y="359944"/>
            <a:ext cx="11341099" cy="1021181"/>
          </a:xfrm>
        </p:spPr>
        <p:txBody>
          <a:bodyPr/>
          <a:lstStyle/>
          <a:p>
            <a:r>
              <a:rPr lang="en-GB" dirty="0"/>
              <a:t>Among 16-34s, VOD is critical for several genres</a:t>
            </a:r>
          </a:p>
        </p:txBody>
      </p:sp>
      <p:sp>
        <p:nvSpPr>
          <p:cNvPr id="3" name="Text Placeholder 2">
            <a:extLst>
              <a:ext uri="{FF2B5EF4-FFF2-40B4-BE49-F238E27FC236}">
                <a16:creationId xmlns:a16="http://schemas.microsoft.com/office/drawing/2014/main" id="{9A824715-5848-7BD4-B1C3-9046047BA496}"/>
              </a:ext>
            </a:extLst>
          </p:cNvPr>
          <p:cNvSpPr>
            <a:spLocks noGrp="1"/>
          </p:cNvSpPr>
          <p:nvPr>
            <p:ph type="body" sz="quarter" idx="15"/>
          </p:nvPr>
        </p:nvSpPr>
        <p:spPr>
          <a:xfrm>
            <a:off x="360000" y="5400000"/>
            <a:ext cx="11334817" cy="304800"/>
          </a:xfrm>
        </p:spPr>
        <p:txBody>
          <a:bodyPr/>
          <a:lstStyle/>
          <a:p>
            <a:pPr algn="l">
              <a:spcBef>
                <a:spcPts val="0"/>
              </a:spcBef>
            </a:pPr>
            <a:r>
              <a:rPr lang="en-GB"/>
              <a:t>Source: Barb - TV set only, 16-34s</a:t>
            </a:r>
          </a:p>
        </p:txBody>
      </p:sp>
      <p:graphicFrame>
        <p:nvGraphicFramePr>
          <p:cNvPr id="6" name="Chart 5">
            <a:extLst>
              <a:ext uri="{FF2B5EF4-FFF2-40B4-BE49-F238E27FC236}">
                <a16:creationId xmlns:a16="http://schemas.microsoft.com/office/drawing/2014/main" id="{4F6CDA71-5766-2C37-596B-4AFAC66150CE}"/>
              </a:ext>
            </a:extLst>
          </p:cNvPr>
          <p:cNvGraphicFramePr/>
          <p:nvPr>
            <p:extLst>
              <p:ext uri="{D42A27DB-BD31-4B8C-83A1-F6EECF244321}">
                <p14:modId xmlns:p14="http://schemas.microsoft.com/office/powerpoint/2010/main" val="1856297780"/>
              </p:ext>
            </p:extLst>
          </p:nvPr>
        </p:nvGraphicFramePr>
        <p:xfrm>
          <a:off x="371475" y="912864"/>
          <a:ext cx="11334817" cy="460875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a:extLst>
              <a:ext uri="{FF2B5EF4-FFF2-40B4-BE49-F238E27FC236}">
                <a16:creationId xmlns:a16="http://schemas.microsoft.com/office/drawing/2014/main" id="{1EDE2234-F3FF-9A27-1AA2-44A94CA25C2E}"/>
              </a:ext>
            </a:extLst>
          </p:cNvPr>
          <p:cNvSpPr txBox="1"/>
          <p:nvPr/>
        </p:nvSpPr>
        <p:spPr>
          <a:xfrm>
            <a:off x="4538641" y="5138390"/>
            <a:ext cx="337677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4D4D4D"/>
                </a:solidFill>
                <a:effectLst/>
                <a:uLnTx/>
                <a:uFillTx/>
                <a:latin typeface="Arial"/>
                <a:ea typeface="+mn-ea"/>
                <a:cs typeface="+mn-cs"/>
              </a:rPr>
              <a:t>MINUTES PER PERSON PER DAY</a:t>
            </a:r>
          </a:p>
        </p:txBody>
      </p:sp>
      <p:sp>
        <p:nvSpPr>
          <p:cNvPr id="4" name="Rectangle 3">
            <a:extLst>
              <a:ext uri="{FF2B5EF4-FFF2-40B4-BE49-F238E27FC236}">
                <a16:creationId xmlns:a16="http://schemas.microsoft.com/office/drawing/2014/main" id="{40A41DBA-2B9C-991D-D478-F65E313D1B16}"/>
              </a:ext>
            </a:extLst>
          </p:cNvPr>
          <p:cNvSpPr/>
          <p:nvPr/>
        </p:nvSpPr>
        <p:spPr>
          <a:xfrm flipH="1" flipV="1">
            <a:off x="609090" y="1158713"/>
            <a:ext cx="1219200" cy="4041726"/>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5" name="TextBox 4">
            <a:extLst>
              <a:ext uri="{FF2B5EF4-FFF2-40B4-BE49-F238E27FC236}">
                <a16:creationId xmlns:a16="http://schemas.microsoft.com/office/drawing/2014/main" id="{7CF73635-B29D-07FB-DFA7-2EE23B5BA31F}"/>
              </a:ext>
            </a:extLst>
          </p:cNvPr>
          <p:cNvSpPr txBox="1"/>
          <p:nvPr/>
        </p:nvSpPr>
        <p:spPr>
          <a:xfrm>
            <a:off x="696687" y="1351433"/>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Entertainment</a:t>
            </a:r>
          </a:p>
        </p:txBody>
      </p:sp>
      <p:sp>
        <p:nvSpPr>
          <p:cNvPr id="8" name="TextBox 7">
            <a:extLst>
              <a:ext uri="{FF2B5EF4-FFF2-40B4-BE49-F238E27FC236}">
                <a16:creationId xmlns:a16="http://schemas.microsoft.com/office/drawing/2014/main" id="{AF00737A-0426-4493-F25B-90FAE640FB4E}"/>
              </a:ext>
            </a:extLst>
          </p:cNvPr>
          <p:cNvSpPr txBox="1"/>
          <p:nvPr/>
        </p:nvSpPr>
        <p:spPr>
          <a:xfrm>
            <a:off x="1175657" y="1698540"/>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Drama</a:t>
            </a:r>
          </a:p>
        </p:txBody>
      </p:sp>
      <p:sp>
        <p:nvSpPr>
          <p:cNvPr id="9" name="TextBox 8">
            <a:extLst>
              <a:ext uri="{FF2B5EF4-FFF2-40B4-BE49-F238E27FC236}">
                <a16:creationId xmlns:a16="http://schemas.microsoft.com/office/drawing/2014/main" id="{D44295A8-8D9A-0F53-24E1-466E8E3F954C}"/>
              </a:ext>
            </a:extLst>
          </p:cNvPr>
          <p:cNvSpPr txBox="1"/>
          <p:nvPr/>
        </p:nvSpPr>
        <p:spPr>
          <a:xfrm>
            <a:off x="1223044" y="2043789"/>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News</a:t>
            </a:r>
          </a:p>
        </p:txBody>
      </p:sp>
      <p:sp>
        <p:nvSpPr>
          <p:cNvPr id="10" name="TextBox 9">
            <a:extLst>
              <a:ext uri="{FF2B5EF4-FFF2-40B4-BE49-F238E27FC236}">
                <a16:creationId xmlns:a16="http://schemas.microsoft.com/office/drawing/2014/main" id="{A553B47E-5372-7FD6-22E8-9F9DA9B0BF33}"/>
              </a:ext>
            </a:extLst>
          </p:cNvPr>
          <p:cNvSpPr txBox="1"/>
          <p:nvPr/>
        </p:nvSpPr>
        <p:spPr>
          <a:xfrm>
            <a:off x="1262489" y="2395395"/>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Sport</a:t>
            </a:r>
          </a:p>
        </p:txBody>
      </p:sp>
      <p:sp>
        <p:nvSpPr>
          <p:cNvPr id="11" name="TextBox 10">
            <a:extLst>
              <a:ext uri="{FF2B5EF4-FFF2-40B4-BE49-F238E27FC236}">
                <a16:creationId xmlns:a16="http://schemas.microsoft.com/office/drawing/2014/main" id="{4FF7889C-3E4E-E8E5-1945-4DEED96DB57D}"/>
              </a:ext>
            </a:extLst>
          </p:cNvPr>
          <p:cNvSpPr txBox="1"/>
          <p:nvPr/>
        </p:nvSpPr>
        <p:spPr>
          <a:xfrm>
            <a:off x="624587" y="2761480"/>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Documentaries</a:t>
            </a:r>
          </a:p>
        </p:txBody>
      </p:sp>
      <p:sp>
        <p:nvSpPr>
          <p:cNvPr id="12" name="TextBox 11">
            <a:extLst>
              <a:ext uri="{FF2B5EF4-FFF2-40B4-BE49-F238E27FC236}">
                <a16:creationId xmlns:a16="http://schemas.microsoft.com/office/drawing/2014/main" id="{38F6BA6D-E9E5-C839-C6B6-DA6A3152FDD7}"/>
              </a:ext>
            </a:extLst>
          </p:cNvPr>
          <p:cNvSpPr txBox="1"/>
          <p:nvPr/>
        </p:nvSpPr>
        <p:spPr>
          <a:xfrm>
            <a:off x="1099204" y="3117791"/>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Hobbies</a:t>
            </a:r>
          </a:p>
        </p:txBody>
      </p:sp>
      <p:sp>
        <p:nvSpPr>
          <p:cNvPr id="13" name="TextBox 12">
            <a:extLst>
              <a:ext uri="{FF2B5EF4-FFF2-40B4-BE49-F238E27FC236}">
                <a16:creationId xmlns:a16="http://schemas.microsoft.com/office/drawing/2014/main" id="{B891A2A1-3231-3121-5134-C35A4A21747B}"/>
              </a:ext>
            </a:extLst>
          </p:cNvPr>
          <p:cNvSpPr txBox="1"/>
          <p:nvPr/>
        </p:nvSpPr>
        <p:spPr>
          <a:xfrm>
            <a:off x="1293331" y="3462865"/>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Films</a:t>
            </a:r>
          </a:p>
        </p:txBody>
      </p:sp>
      <p:sp>
        <p:nvSpPr>
          <p:cNvPr id="14" name="TextBox 13">
            <a:extLst>
              <a:ext uri="{FF2B5EF4-FFF2-40B4-BE49-F238E27FC236}">
                <a16:creationId xmlns:a16="http://schemas.microsoft.com/office/drawing/2014/main" id="{17AB6030-5B6A-1467-19D7-23237E8AC962}"/>
              </a:ext>
            </a:extLst>
          </p:cNvPr>
          <p:cNvSpPr txBox="1"/>
          <p:nvPr/>
        </p:nvSpPr>
        <p:spPr>
          <a:xfrm>
            <a:off x="714100" y="3828009"/>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Current Affairs</a:t>
            </a:r>
          </a:p>
        </p:txBody>
      </p:sp>
      <p:sp>
        <p:nvSpPr>
          <p:cNvPr id="15" name="TextBox 14">
            <a:extLst>
              <a:ext uri="{FF2B5EF4-FFF2-40B4-BE49-F238E27FC236}">
                <a16:creationId xmlns:a16="http://schemas.microsoft.com/office/drawing/2014/main" id="{C4EBBB9F-FEC2-3568-00AE-E8CBF3B9068E}"/>
              </a:ext>
            </a:extLst>
          </p:cNvPr>
          <p:cNvSpPr txBox="1"/>
          <p:nvPr/>
        </p:nvSpPr>
        <p:spPr>
          <a:xfrm>
            <a:off x="1112266" y="4183884"/>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Children</a:t>
            </a:r>
          </a:p>
        </p:txBody>
      </p:sp>
      <p:sp>
        <p:nvSpPr>
          <p:cNvPr id="16" name="TextBox 15">
            <a:extLst>
              <a:ext uri="{FF2B5EF4-FFF2-40B4-BE49-F238E27FC236}">
                <a16:creationId xmlns:a16="http://schemas.microsoft.com/office/drawing/2014/main" id="{8F5F6BF0-B03B-1A46-2D4A-ACA6482267D0}"/>
              </a:ext>
            </a:extLst>
          </p:cNvPr>
          <p:cNvSpPr txBox="1"/>
          <p:nvPr/>
        </p:nvSpPr>
        <p:spPr>
          <a:xfrm>
            <a:off x="1274189" y="4536671"/>
            <a:ext cx="14848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Music</a:t>
            </a:r>
          </a:p>
        </p:txBody>
      </p:sp>
    </p:spTree>
    <p:extLst>
      <p:ext uri="{BB962C8B-B14F-4D97-AF65-F5344CB8AC3E}">
        <p14:creationId xmlns:p14="http://schemas.microsoft.com/office/powerpoint/2010/main" val="2980131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5B814-DDF8-637C-1B6A-32AD904CC64B}"/>
              </a:ext>
            </a:extLst>
          </p:cNvPr>
          <p:cNvSpPr>
            <a:spLocks noGrp="1"/>
          </p:cNvSpPr>
          <p:nvPr>
            <p:ph type="title"/>
          </p:nvPr>
        </p:nvSpPr>
        <p:spPr/>
        <p:txBody>
          <a:bodyPr/>
          <a:lstStyle/>
          <a:p>
            <a:r>
              <a:rPr lang="en-GB" dirty="0"/>
              <a:t>16-34s have an affinity for entertainment, drama and films</a:t>
            </a:r>
          </a:p>
        </p:txBody>
      </p:sp>
      <p:sp>
        <p:nvSpPr>
          <p:cNvPr id="3" name="Text Placeholder 2">
            <a:extLst>
              <a:ext uri="{FF2B5EF4-FFF2-40B4-BE49-F238E27FC236}">
                <a16:creationId xmlns:a16="http://schemas.microsoft.com/office/drawing/2014/main" id="{B8F82366-7FAC-72A2-B055-599C235C034A}"/>
              </a:ext>
            </a:extLst>
          </p:cNvPr>
          <p:cNvSpPr>
            <a:spLocks noGrp="1"/>
          </p:cNvSpPr>
          <p:nvPr>
            <p:ph type="body" sz="quarter" idx="15"/>
          </p:nvPr>
        </p:nvSpPr>
        <p:spPr/>
        <p:txBody>
          <a:bodyPr/>
          <a:lstStyle/>
          <a:p>
            <a:r>
              <a:rPr lang="en-GB"/>
              <a:t>Source: Barb 2023, % of all viewing, index vs individuals.</a:t>
            </a:r>
          </a:p>
        </p:txBody>
      </p:sp>
      <p:graphicFrame>
        <p:nvGraphicFramePr>
          <p:cNvPr id="5" name="Table 4">
            <a:extLst>
              <a:ext uri="{FF2B5EF4-FFF2-40B4-BE49-F238E27FC236}">
                <a16:creationId xmlns:a16="http://schemas.microsoft.com/office/drawing/2014/main" id="{DCE9242F-AD67-D337-AF5D-E25093203980}"/>
              </a:ext>
            </a:extLst>
          </p:cNvPr>
          <p:cNvGraphicFramePr>
            <a:graphicFrameLocks noGrp="1"/>
          </p:cNvGraphicFramePr>
          <p:nvPr/>
        </p:nvGraphicFramePr>
        <p:xfrm>
          <a:off x="2633540" y="1564588"/>
          <a:ext cx="7107801" cy="3342744"/>
        </p:xfrm>
        <a:graphic>
          <a:graphicData uri="http://schemas.openxmlformats.org/drawingml/2006/table">
            <a:tbl>
              <a:tblPr/>
              <a:tblGrid>
                <a:gridCol w="2116368">
                  <a:extLst>
                    <a:ext uri="{9D8B030D-6E8A-4147-A177-3AD203B41FA5}">
                      <a16:colId xmlns:a16="http://schemas.microsoft.com/office/drawing/2014/main" val="2866273280"/>
                    </a:ext>
                  </a:extLst>
                </a:gridCol>
                <a:gridCol w="1663811">
                  <a:extLst>
                    <a:ext uri="{9D8B030D-6E8A-4147-A177-3AD203B41FA5}">
                      <a16:colId xmlns:a16="http://schemas.microsoft.com/office/drawing/2014/main" val="1062517404"/>
                    </a:ext>
                  </a:extLst>
                </a:gridCol>
                <a:gridCol w="1663811">
                  <a:extLst>
                    <a:ext uri="{9D8B030D-6E8A-4147-A177-3AD203B41FA5}">
                      <a16:colId xmlns:a16="http://schemas.microsoft.com/office/drawing/2014/main" val="2401670708"/>
                    </a:ext>
                  </a:extLst>
                </a:gridCol>
                <a:gridCol w="1663811">
                  <a:extLst>
                    <a:ext uri="{9D8B030D-6E8A-4147-A177-3AD203B41FA5}">
                      <a16:colId xmlns:a16="http://schemas.microsoft.com/office/drawing/2014/main" val="481686554"/>
                    </a:ext>
                  </a:extLst>
                </a:gridCol>
              </a:tblGrid>
              <a:tr h="278562">
                <a:tc gridSpan="4">
                  <a:txBody>
                    <a:bodyPr/>
                    <a:lstStyle/>
                    <a:p>
                      <a:pPr algn="ctr" fontAlgn="b"/>
                      <a:r>
                        <a:rPr lang="en-GB" sz="1200" b="1" i="0" u="none" strike="noStrike">
                          <a:solidFill>
                            <a:srgbClr val="FFFFFF"/>
                          </a:solidFill>
                          <a:effectLst/>
                          <a:latin typeface="Arial" panose="020B0604020202020204" pitchFamily="34" charset="0"/>
                        </a:rPr>
                        <a:t>% of All Viewing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42885803"/>
                  </a:ext>
                </a:extLst>
              </a:tr>
              <a:tr h="278562">
                <a:tc>
                  <a:txBody>
                    <a:bodyPr/>
                    <a:lstStyle/>
                    <a:p>
                      <a:pPr algn="ctr" fontAlgn="b"/>
                      <a:r>
                        <a:rPr lang="en-GB" sz="1200" b="1" i="0" u="none" strike="noStrike">
                          <a:solidFill>
                            <a:srgbClr val="000000"/>
                          </a:solidFill>
                          <a:effectLst/>
                          <a:latin typeface="Arial" panose="020B0604020202020204" pitchFamily="34" charset="0"/>
                        </a:rPr>
                        <a:t>Genre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GB" sz="1200" b="1" i="0" u="none" strike="noStrike">
                          <a:solidFill>
                            <a:srgbClr val="000000"/>
                          </a:solidFill>
                          <a:effectLst/>
                          <a:latin typeface="Arial" panose="020B0604020202020204" pitchFamily="34" charset="0"/>
                        </a:rPr>
                        <a:t>Individuals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GB" sz="1200" b="1" i="0" u="none" strike="noStrike">
                          <a:solidFill>
                            <a:srgbClr val="000000"/>
                          </a:solidFill>
                          <a:effectLst/>
                          <a:latin typeface="Arial" panose="020B0604020202020204" pitchFamily="34" charset="0"/>
                        </a:rPr>
                        <a:t>16-34s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GB" sz="1200" b="1" i="0" u="none" strike="noStrike">
                          <a:solidFill>
                            <a:srgbClr val="000000"/>
                          </a:solidFill>
                          <a:effectLst/>
                          <a:latin typeface="Arial" panose="020B0604020202020204" pitchFamily="34" charset="0"/>
                        </a:rPr>
                        <a:t>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799331666"/>
                  </a:ext>
                </a:extLst>
              </a:tr>
              <a:tr h="278562">
                <a:tc>
                  <a:txBody>
                    <a:bodyPr/>
                    <a:lstStyle/>
                    <a:p>
                      <a:pPr algn="ctr" fontAlgn="b"/>
                      <a:r>
                        <a:rPr lang="en-GB" sz="1200" b="0" i="0" u="none" strike="noStrike">
                          <a:solidFill>
                            <a:srgbClr val="FFFFFF"/>
                          </a:solidFill>
                          <a:effectLst/>
                          <a:latin typeface="Arial" panose="020B0604020202020204" pitchFamily="34" charset="0"/>
                        </a:rPr>
                        <a:t>Entertainment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85160089"/>
                  </a:ext>
                </a:extLst>
              </a:tr>
              <a:tr h="278562">
                <a:tc>
                  <a:txBody>
                    <a:bodyPr/>
                    <a:lstStyle/>
                    <a:p>
                      <a:pPr algn="ctr" fontAlgn="b"/>
                      <a:r>
                        <a:rPr lang="en-GB" sz="1200" b="0" i="0" u="none" strike="noStrike">
                          <a:solidFill>
                            <a:srgbClr val="FFFFFF"/>
                          </a:solidFill>
                          <a:effectLst/>
                          <a:latin typeface="Arial" panose="020B0604020202020204" pitchFamily="34" charset="0"/>
                        </a:rPr>
                        <a:t>Drama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77147023"/>
                  </a:ext>
                </a:extLst>
              </a:tr>
              <a:tr h="278562">
                <a:tc>
                  <a:txBody>
                    <a:bodyPr/>
                    <a:lstStyle/>
                    <a:p>
                      <a:pPr algn="ctr" fontAlgn="b"/>
                      <a:r>
                        <a:rPr lang="en-GB" sz="1200" b="0" i="0" u="none" strike="noStrike">
                          <a:solidFill>
                            <a:srgbClr val="FFFFFF"/>
                          </a:solidFill>
                          <a:effectLst/>
                          <a:latin typeface="Arial" panose="020B0604020202020204" pitchFamily="34" charset="0"/>
                        </a:rPr>
                        <a:t>Films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19624707"/>
                  </a:ext>
                </a:extLst>
              </a:tr>
              <a:tr h="278562">
                <a:tc>
                  <a:txBody>
                    <a:bodyPr/>
                    <a:lstStyle/>
                    <a:p>
                      <a:pPr algn="ctr" fontAlgn="b"/>
                      <a:r>
                        <a:rPr lang="en-GB" sz="1200" b="0" i="0" u="none" strike="noStrike">
                          <a:solidFill>
                            <a:srgbClr val="000000"/>
                          </a:solidFill>
                          <a:effectLst/>
                          <a:latin typeface="Arial" panose="020B0604020202020204" pitchFamily="34" charset="0"/>
                        </a:rPr>
                        <a:t>Sport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a:solidFill>
                            <a:srgbClr val="000000"/>
                          </a:solidFill>
                          <a:effectLst/>
                          <a:latin typeface="Arial" panose="020B060402020202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4326993"/>
                  </a:ext>
                </a:extLst>
              </a:tr>
              <a:tr h="278562">
                <a:tc>
                  <a:txBody>
                    <a:bodyPr/>
                    <a:lstStyle/>
                    <a:p>
                      <a:pPr algn="ctr" fontAlgn="b"/>
                      <a:r>
                        <a:rPr lang="en-GB" sz="1200" b="0" i="0" u="none" strike="noStrike">
                          <a:solidFill>
                            <a:srgbClr val="FFFFFF"/>
                          </a:solidFill>
                          <a:effectLst/>
                          <a:latin typeface="Arial" panose="020B0604020202020204" pitchFamily="34" charset="0"/>
                        </a:rPr>
                        <a:t>Children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GB" sz="1200" b="0" i="0" u="none" strike="noStrike">
                          <a:solidFill>
                            <a:srgbClr val="FFFFFF"/>
                          </a:solidFill>
                          <a:effectLst/>
                          <a:latin typeface="Arial" panose="020B0604020202020204" pitchFamily="34" charset="0"/>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2471471"/>
                  </a:ext>
                </a:extLst>
              </a:tr>
              <a:tr h="278562">
                <a:tc>
                  <a:txBody>
                    <a:bodyPr/>
                    <a:lstStyle/>
                    <a:p>
                      <a:pPr algn="ctr" fontAlgn="b"/>
                      <a:r>
                        <a:rPr lang="en-GB" sz="1200" b="0" i="0" u="none" strike="noStrike">
                          <a:solidFill>
                            <a:srgbClr val="000000"/>
                          </a:solidFill>
                          <a:effectLst/>
                          <a:latin typeface="Arial" panose="020B0604020202020204" pitchFamily="34" charset="0"/>
                        </a:rPr>
                        <a:t>Documentaries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08412350"/>
                  </a:ext>
                </a:extLst>
              </a:tr>
              <a:tr h="278562">
                <a:tc>
                  <a:txBody>
                    <a:bodyPr/>
                    <a:lstStyle/>
                    <a:p>
                      <a:pPr algn="ctr" fontAlgn="b"/>
                      <a:r>
                        <a:rPr lang="en-GB" sz="1200" b="0" i="0" u="none" strike="noStrike">
                          <a:solidFill>
                            <a:srgbClr val="000000"/>
                          </a:solidFill>
                          <a:effectLst/>
                          <a:latin typeface="Arial" panose="020B0604020202020204" pitchFamily="34" charset="0"/>
                        </a:rPr>
                        <a:t>News/Weather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70634011"/>
                  </a:ext>
                </a:extLst>
              </a:tr>
              <a:tr h="278562">
                <a:tc>
                  <a:txBody>
                    <a:bodyPr/>
                    <a:lstStyle/>
                    <a:p>
                      <a:pPr algn="ctr" fontAlgn="b"/>
                      <a:r>
                        <a:rPr lang="en-GB" sz="1200" b="0" i="0" u="none" strike="noStrike">
                          <a:solidFill>
                            <a:srgbClr val="000000"/>
                          </a:solidFill>
                          <a:effectLst/>
                          <a:latin typeface="Arial" panose="020B0604020202020204" pitchFamily="34" charset="0"/>
                        </a:rPr>
                        <a:t>Hobbies/Leisure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1735374"/>
                  </a:ext>
                </a:extLst>
              </a:tr>
              <a:tr h="278562">
                <a:tc>
                  <a:txBody>
                    <a:bodyPr/>
                    <a:lstStyle/>
                    <a:p>
                      <a:pPr algn="ctr" fontAlgn="b"/>
                      <a:r>
                        <a:rPr lang="en-GB" sz="1200" b="0" i="0" u="none" strike="noStrike">
                          <a:solidFill>
                            <a:srgbClr val="000000"/>
                          </a:solidFill>
                          <a:effectLst/>
                          <a:latin typeface="Arial" panose="020B0604020202020204" pitchFamily="34" charset="0"/>
                        </a:rPr>
                        <a:t>Current Affairs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0909593"/>
                  </a:ext>
                </a:extLst>
              </a:tr>
              <a:tr h="278562">
                <a:tc>
                  <a:txBody>
                    <a:bodyPr/>
                    <a:lstStyle/>
                    <a:p>
                      <a:pPr algn="ctr" fontAlgn="b"/>
                      <a:r>
                        <a:rPr lang="en-GB" sz="1200" b="0" i="0" u="none" strike="noStrike">
                          <a:solidFill>
                            <a:srgbClr val="000000"/>
                          </a:solidFill>
                          <a:effectLst/>
                          <a:latin typeface="Arial" panose="020B0604020202020204" pitchFamily="34" charset="0"/>
                        </a:rPr>
                        <a:t>Music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Arial" panose="020B060402020202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1828779"/>
                  </a:ext>
                </a:extLst>
              </a:tr>
            </a:tbl>
          </a:graphicData>
        </a:graphic>
      </p:graphicFrame>
    </p:spTree>
    <p:extLst>
      <p:ext uri="{BB962C8B-B14F-4D97-AF65-F5344CB8AC3E}">
        <p14:creationId xmlns:p14="http://schemas.microsoft.com/office/powerpoint/2010/main" val="293890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3CBEAA-5BCE-4D71-A3FF-64E18EC5EC28}"/>
            </a:ext>
          </a:extLst>
        </p:cNvPr>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BC0CAA9-F1CA-D795-BEA9-BDF2679DC051}"/>
              </a:ext>
            </a:extLst>
          </p:cNvPr>
          <p:cNvGraphicFramePr>
            <a:graphicFrameLocks noGrp="1"/>
          </p:cNvGraphicFramePr>
          <p:nvPr/>
        </p:nvGraphicFramePr>
        <p:xfrm>
          <a:off x="371475" y="1665203"/>
          <a:ext cx="5400000" cy="2880001"/>
        </p:xfrm>
        <a:graphic>
          <a:graphicData uri="http://schemas.openxmlformats.org/drawingml/2006/table">
            <a:tbl>
              <a:tblPr/>
              <a:tblGrid>
                <a:gridCol w="354808">
                  <a:extLst>
                    <a:ext uri="{9D8B030D-6E8A-4147-A177-3AD203B41FA5}">
                      <a16:colId xmlns:a16="http://schemas.microsoft.com/office/drawing/2014/main" val="4241951634"/>
                    </a:ext>
                  </a:extLst>
                </a:gridCol>
                <a:gridCol w="545192">
                  <a:extLst>
                    <a:ext uri="{9D8B030D-6E8A-4147-A177-3AD203B41FA5}">
                      <a16:colId xmlns:a16="http://schemas.microsoft.com/office/drawing/2014/main" val="3491258317"/>
                    </a:ext>
                  </a:extLst>
                </a:gridCol>
                <a:gridCol w="2604808">
                  <a:extLst>
                    <a:ext uri="{9D8B030D-6E8A-4147-A177-3AD203B41FA5}">
                      <a16:colId xmlns:a16="http://schemas.microsoft.com/office/drawing/2014/main" val="2854219860"/>
                    </a:ext>
                  </a:extLst>
                </a:gridCol>
                <a:gridCol w="441346">
                  <a:extLst>
                    <a:ext uri="{9D8B030D-6E8A-4147-A177-3AD203B41FA5}">
                      <a16:colId xmlns:a16="http://schemas.microsoft.com/office/drawing/2014/main" val="1473844585"/>
                    </a:ext>
                  </a:extLst>
                </a:gridCol>
                <a:gridCol w="770192">
                  <a:extLst>
                    <a:ext uri="{9D8B030D-6E8A-4147-A177-3AD203B41FA5}">
                      <a16:colId xmlns:a16="http://schemas.microsoft.com/office/drawing/2014/main" val="4077583706"/>
                    </a:ext>
                  </a:extLst>
                </a:gridCol>
                <a:gridCol w="683654">
                  <a:extLst>
                    <a:ext uri="{9D8B030D-6E8A-4147-A177-3AD203B41FA5}">
                      <a16:colId xmlns:a16="http://schemas.microsoft.com/office/drawing/2014/main" val="2530556644"/>
                    </a:ext>
                  </a:extLst>
                </a:gridCol>
              </a:tblGrid>
              <a:tr h="168915">
                <a:tc gridSpan="6">
                  <a:txBody>
                    <a:bodyPr/>
                    <a:lstStyle/>
                    <a:p>
                      <a:pPr algn="ctr" fontAlgn="ctr"/>
                      <a:r>
                        <a:rPr lang="en-GB" sz="1000" b="1" i="0" u="none" strike="noStrike">
                          <a:solidFill>
                            <a:srgbClr val="FFFFFF"/>
                          </a:solidFill>
                          <a:effectLst/>
                          <a:latin typeface="Arial" panose="020B0604020202020204" pitchFamily="34" charset="0"/>
                        </a:rPr>
                        <a:t>Top 30 series on UK Television 2023 (All Inds 4+, TV set viewing only)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5578499"/>
                  </a:ext>
                </a:extLst>
              </a:tr>
              <a:tr h="168915">
                <a:tc>
                  <a:txBody>
                    <a:bodyPr/>
                    <a:lstStyle/>
                    <a:p>
                      <a:pPr algn="ctr" fontAlgn="ctr"/>
                      <a:r>
                        <a:rPr lang="en-GB" sz="1000" b="1" i="0" u="none" strike="noStrike">
                          <a:solidFill>
                            <a:srgbClr val="000000"/>
                          </a:solidFill>
                          <a:effectLst/>
                          <a:latin typeface="Arial" panose="020B0604020202020204" pitchFamily="34" charset="0"/>
                        </a:rPr>
                        <a:t>Rank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Channel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Title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Series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Ave aud (m)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Episodes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069196991"/>
                  </a:ext>
                </a:extLst>
              </a:tr>
              <a:tr h="168915">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Happy Valley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584325826"/>
                  </a:ext>
                </a:extLst>
              </a:tr>
              <a:tr h="168915">
                <a:tc>
                  <a:txBody>
                    <a:bodyPr/>
                    <a:lstStyle/>
                    <a:p>
                      <a:pPr algn="ctr" fontAlgn="ctr"/>
                      <a:r>
                        <a:rPr lang="en-GB" sz="1000" b="0" i="0" u="none" strike="noStrike">
                          <a:solidFill>
                            <a:srgbClr val="000000"/>
                          </a:solidFill>
                          <a:effectLst/>
                          <a:latin typeface="Arial" panose="020B0604020202020204" pitchFamily="34" charset="0"/>
                        </a:rPr>
                        <a:t>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CH4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l" fontAlgn="ctr"/>
                      <a:r>
                        <a:rPr lang="en-GB" sz="1000" b="0" i="0" u="none" strike="noStrike">
                          <a:solidFill>
                            <a:srgbClr val="000000"/>
                          </a:solidFill>
                          <a:effectLst/>
                          <a:latin typeface="Arial" panose="020B0604020202020204" pitchFamily="34" charset="0"/>
                        </a:rPr>
                        <a:t>The Great British Bake Off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n-GB" sz="1000" b="0"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n-GB" sz="1000" b="0" i="0" u="none" strike="noStrike">
                          <a:solidFill>
                            <a:srgbClr val="000000"/>
                          </a:solidFill>
                          <a:effectLst/>
                          <a:latin typeface="Arial" panose="020B060402020202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a16="http://schemas.microsoft.com/office/drawing/2014/main" val="1565898300"/>
                  </a:ext>
                </a:extLst>
              </a:tr>
              <a:tr h="168915">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Strictly Come Dancing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135835997"/>
                  </a:ext>
                </a:extLst>
              </a:tr>
              <a:tr h="168915">
                <a:tc>
                  <a:txBody>
                    <a:bodyPr/>
                    <a:lstStyle/>
                    <a:p>
                      <a:pPr algn="ctr" fontAlgn="ctr"/>
                      <a:r>
                        <a:rPr lang="en-GB" sz="1000" b="0" i="0" u="none" strike="noStrike">
                          <a:solidFill>
                            <a:srgbClr val="000000"/>
                          </a:solidFill>
                          <a:effectLst/>
                          <a:latin typeface="Arial" panose="020B060402020202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Death in Paradise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4279243661"/>
                  </a:ext>
                </a:extLst>
              </a:tr>
              <a:tr h="168915">
                <a:tc>
                  <a:txBody>
                    <a:bodyPr/>
                    <a:lstStyle/>
                    <a:p>
                      <a:pPr algn="ctr" fontAlgn="ctr"/>
                      <a:r>
                        <a:rPr lang="en-GB" sz="1000" b="0" i="0" u="none" strike="noStrike">
                          <a:solidFill>
                            <a:srgbClr val="000000"/>
                          </a:solidFill>
                          <a:effectLst/>
                          <a:latin typeface="Arial" panose="020B060402020202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I'm a Celebrity... Get Me Out of Here!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673645034"/>
                  </a:ext>
                </a:extLst>
              </a:tr>
              <a:tr h="168915">
                <a:tc>
                  <a:txBody>
                    <a:bodyPr/>
                    <a:lstStyle/>
                    <a:p>
                      <a:pPr algn="ctr" fontAlgn="ctr"/>
                      <a:r>
                        <a:rPr lang="en-GB" sz="1000" b="0" i="0" u="none" strike="noStrike">
                          <a:solidFill>
                            <a:srgbClr val="000000"/>
                          </a:solidFill>
                          <a:effectLst/>
                          <a:latin typeface="Arial" panose="020B0604020202020204" pitchFamily="34" charset="0"/>
                        </a:rPr>
                        <a:t>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Wild Isles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191676737"/>
                  </a:ext>
                </a:extLst>
              </a:tr>
              <a:tr h="168915">
                <a:tc>
                  <a:txBody>
                    <a:bodyPr/>
                    <a:lstStyle/>
                    <a:p>
                      <a:pPr algn="ctr" fontAlgn="ctr"/>
                      <a:r>
                        <a:rPr lang="en-GB" sz="1000" b="0" i="0" u="none" strike="noStrike">
                          <a:solidFill>
                            <a:srgbClr val="000000"/>
                          </a:solidFill>
                          <a:effectLst/>
                          <a:latin typeface="Arial" panose="020B0604020202020204" pitchFamily="34" charset="0"/>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Beyond Paradise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3687301088"/>
                  </a:ext>
                </a:extLst>
              </a:tr>
              <a:tr h="168915">
                <a:tc>
                  <a:txBody>
                    <a:bodyPr/>
                    <a:lstStyle/>
                    <a:p>
                      <a:pPr algn="ctr" fontAlgn="ctr"/>
                      <a:r>
                        <a:rPr lang="en-GB" sz="1000" b="0" i="0" u="none" strike="noStrike">
                          <a:solidFill>
                            <a:srgbClr val="000000"/>
                          </a:solidFill>
                          <a:effectLst/>
                          <a:latin typeface="Arial" panose="020B0604020202020204" pitchFamily="34" charset="0"/>
                        </a:rPr>
                        <a:t>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Amazon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B0E6"/>
                    </a:solidFill>
                  </a:tcPr>
                </a:tc>
                <a:tc>
                  <a:txBody>
                    <a:bodyPr/>
                    <a:lstStyle/>
                    <a:p>
                      <a:pPr algn="l" fontAlgn="ctr"/>
                      <a:r>
                        <a:rPr lang="en-GB" sz="1000" b="0" i="0" u="none" strike="noStrike">
                          <a:solidFill>
                            <a:srgbClr val="000000"/>
                          </a:solidFill>
                          <a:effectLst/>
                          <a:latin typeface="Arial" panose="020B0604020202020204" pitchFamily="34" charset="0"/>
                        </a:rPr>
                        <a:t>Clarkson's Farm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B0E6"/>
                    </a:solidFill>
                  </a:tcPr>
                </a:tc>
                <a:tc>
                  <a:txBody>
                    <a:bodyPr/>
                    <a:lstStyle/>
                    <a:p>
                      <a:pPr algn="ctr" fontAlgn="ctr"/>
                      <a:r>
                        <a:rPr lang="en-GB"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B0E6"/>
                    </a:solidFill>
                  </a:tcPr>
                </a:tc>
                <a:tc>
                  <a:txBody>
                    <a:bodyPr/>
                    <a:lstStyle/>
                    <a:p>
                      <a:pPr algn="ctr" fontAlgn="ctr"/>
                      <a:r>
                        <a:rPr lang="en-GB" sz="1000" b="0" i="0" u="none" strike="noStrike">
                          <a:solidFill>
                            <a:srgbClr val="000000"/>
                          </a:solidFill>
                          <a:effectLst/>
                          <a:latin typeface="Arial" panose="020B060402020202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B0E6"/>
                    </a:solidFill>
                  </a:tcPr>
                </a:tc>
                <a:tc>
                  <a:txBody>
                    <a:bodyPr/>
                    <a:lstStyle/>
                    <a:p>
                      <a:pPr algn="ctr" fontAlgn="ctr"/>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2B0E6"/>
                    </a:solidFill>
                  </a:tcPr>
                </a:tc>
                <a:extLst>
                  <a:ext uri="{0D108BD9-81ED-4DB2-BD59-A6C34878D82A}">
                    <a16:rowId xmlns:a16="http://schemas.microsoft.com/office/drawing/2014/main" val="2672694868"/>
                  </a:ext>
                </a:extLst>
              </a:tr>
              <a:tr h="168915">
                <a:tc>
                  <a:txBody>
                    <a:bodyPr/>
                    <a:lstStyle/>
                    <a:p>
                      <a:pPr algn="ctr" fontAlgn="ctr"/>
                      <a:r>
                        <a:rPr lang="en-GB" sz="1000" b="0" i="0" u="none" strike="noStrike">
                          <a:solidFill>
                            <a:srgbClr val="000000"/>
                          </a:solidFill>
                          <a:effectLst/>
                          <a:latin typeface="Arial" panose="020B0604020202020204" pitchFamily="34" charset="0"/>
                        </a:rPr>
                        <a:t>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Unforgotten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3434675831"/>
                  </a:ext>
                </a:extLst>
              </a:tr>
              <a:tr h="168915">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Planet Earth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4209321459"/>
                  </a:ext>
                </a:extLst>
              </a:tr>
              <a:tr h="168915">
                <a:tc>
                  <a:txBody>
                    <a:bodyPr/>
                    <a:lstStyle/>
                    <a:p>
                      <a:pPr algn="ctr" fontAlgn="ctr"/>
                      <a:r>
                        <a:rPr lang="en-GB" sz="1000" b="0" i="0" u="none" strike="noStrike">
                          <a:solidFill>
                            <a:srgbClr val="000000"/>
                          </a:solidFill>
                          <a:effectLst/>
                          <a:latin typeface="Arial" panose="020B0604020202020204" pitchFamily="34" charset="0"/>
                        </a:rPr>
                        <a:t>11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Call the Midwife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1026538825"/>
                  </a:ext>
                </a:extLst>
              </a:tr>
              <a:tr h="168915">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Silent Witness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1396175545"/>
                  </a:ext>
                </a:extLst>
              </a:tr>
              <a:tr h="168915">
                <a:tc>
                  <a:txBody>
                    <a:bodyPr/>
                    <a:lstStyle/>
                    <a:p>
                      <a:pPr algn="ctr" fontAlgn="ctr"/>
                      <a:r>
                        <a:rPr lang="en-GB" sz="1000" b="0" i="0" u="none" strike="noStrike">
                          <a:solidFill>
                            <a:srgbClr val="000000"/>
                          </a:solidFill>
                          <a:effectLst/>
                          <a:latin typeface="Arial" panose="020B0604020202020204" pitchFamily="34" charset="0"/>
                        </a:rPr>
                        <a:t>13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The Apprentice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1220349726"/>
                  </a:ext>
                </a:extLst>
              </a:tr>
              <a:tr h="168915">
                <a:tc>
                  <a:txBody>
                    <a:bodyPr/>
                    <a:lstStyle/>
                    <a:p>
                      <a:pPr algn="ctr" fontAlgn="ctr"/>
                      <a:r>
                        <a:rPr lang="en-GB" sz="1000" b="0" i="0" u="none" strike="noStrike">
                          <a:solidFill>
                            <a:srgbClr val="000000"/>
                          </a:solidFill>
                          <a:effectLst/>
                          <a:latin typeface="Arial" panose="020B0604020202020204" pitchFamily="34" charset="0"/>
                        </a:rPr>
                        <a:t>14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The 1% Club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707365006"/>
                  </a:ext>
                </a:extLst>
              </a:tr>
              <a:tr h="177361">
                <a:tc>
                  <a:txBody>
                    <a:bodyPr/>
                    <a:lstStyle/>
                    <a:p>
                      <a:pPr algn="ctr" fontAlgn="ctr"/>
                      <a:r>
                        <a:rPr lang="en-GB" sz="1000" b="0" i="0" u="none" strike="noStrike">
                          <a:solidFill>
                            <a:srgbClr val="000000"/>
                          </a:solidFill>
                          <a:effectLst/>
                          <a:latin typeface="Arial" panose="020B0604020202020204" pitchFamily="34" charset="0"/>
                        </a:rPr>
                        <a:t>15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Vigil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500697321"/>
                  </a:ext>
                </a:extLst>
              </a:tr>
            </a:tbl>
          </a:graphicData>
        </a:graphic>
      </p:graphicFrame>
      <p:graphicFrame>
        <p:nvGraphicFramePr>
          <p:cNvPr id="13" name="Table 12">
            <a:extLst>
              <a:ext uri="{FF2B5EF4-FFF2-40B4-BE49-F238E27FC236}">
                <a16:creationId xmlns:a16="http://schemas.microsoft.com/office/drawing/2014/main" id="{A2D23C6B-230F-A5EA-4AC9-CE24AD15D04C}"/>
              </a:ext>
            </a:extLst>
          </p:cNvPr>
          <p:cNvGraphicFramePr>
            <a:graphicFrameLocks noGrp="1"/>
          </p:cNvGraphicFramePr>
          <p:nvPr/>
        </p:nvGraphicFramePr>
        <p:xfrm>
          <a:off x="6102631" y="1665203"/>
          <a:ext cx="5400000" cy="2880001"/>
        </p:xfrm>
        <a:graphic>
          <a:graphicData uri="http://schemas.openxmlformats.org/drawingml/2006/table">
            <a:tbl>
              <a:tblPr/>
              <a:tblGrid>
                <a:gridCol w="354808">
                  <a:extLst>
                    <a:ext uri="{9D8B030D-6E8A-4147-A177-3AD203B41FA5}">
                      <a16:colId xmlns:a16="http://schemas.microsoft.com/office/drawing/2014/main" val="823531622"/>
                    </a:ext>
                  </a:extLst>
                </a:gridCol>
                <a:gridCol w="545192">
                  <a:extLst>
                    <a:ext uri="{9D8B030D-6E8A-4147-A177-3AD203B41FA5}">
                      <a16:colId xmlns:a16="http://schemas.microsoft.com/office/drawing/2014/main" val="261878859"/>
                    </a:ext>
                  </a:extLst>
                </a:gridCol>
                <a:gridCol w="2604807">
                  <a:extLst>
                    <a:ext uri="{9D8B030D-6E8A-4147-A177-3AD203B41FA5}">
                      <a16:colId xmlns:a16="http://schemas.microsoft.com/office/drawing/2014/main" val="854989038"/>
                    </a:ext>
                  </a:extLst>
                </a:gridCol>
                <a:gridCol w="441346">
                  <a:extLst>
                    <a:ext uri="{9D8B030D-6E8A-4147-A177-3AD203B41FA5}">
                      <a16:colId xmlns:a16="http://schemas.microsoft.com/office/drawing/2014/main" val="734687896"/>
                    </a:ext>
                  </a:extLst>
                </a:gridCol>
                <a:gridCol w="770193">
                  <a:extLst>
                    <a:ext uri="{9D8B030D-6E8A-4147-A177-3AD203B41FA5}">
                      <a16:colId xmlns:a16="http://schemas.microsoft.com/office/drawing/2014/main" val="3211714589"/>
                    </a:ext>
                  </a:extLst>
                </a:gridCol>
                <a:gridCol w="683654">
                  <a:extLst>
                    <a:ext uri="{9D8B030D-6E8A-4147-A177-3AD203B41FA5}">
                      <a16:colId xmlns:a16="http://schemas.microsoft.com/office/drawing/2014/main" val="811725385"/>
                    </a:ext>
                  </a:extLst>
                </a:gridCol>
              </a:tblGrid>
              <a:tr h="168915">
                <a:tc gridSpan="6">
                  <a:txBody>
                    <a:bodyPr/>
                    <a:lstStyle/>
                    <a:p>
                      <a:pPr algn="ctr" fontAlgn="ctr"/>
                      <a:r>
                        <a:rPr lang="en-GB" sz="1000" b="1" i="0" u="none" strike="noStrike">
                          <a:solidFill>
                            <a:srgbClr val="FFFFFF"/>
                          </a:solidFill>
                          <a:effectLst/>
                          <a:latin typeface="Arial" panose="020B0604020202020204" pitchFamily="34" charset="0"/>
                        </a:rPr>
                        <a:t>Top 30 series on UK Television 2023 (All Inds 4+, TV set viewing only)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33556840"/>
                  </a:ext>
                </a:extLst>
              </a:tr>
              <a:tr h="168915">
                <a:tc>
                  <a:txBody>
                    <a:bodyPr/>
                    <a:lstStyle/>
                    <a:p>
                      <a:pPr algn="ctr" fontAlgn="ctr"/>
                      <a:r>
                        <a:rPr lang="en-GB" sz="1000" b="1" i="0" u="none" strike="noStrike">
                          <a:solidFill>
                            <a:srgbClr val="000000"/>
                          </a:solidFill>
                          <a:effectLst/>
                          <a:latin typeface="Arial" panose="020B0604020202020204" pitchFamily="34" charset="0"/>
                        </a:rPr>
                        <a:t>Rank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Channel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Title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Series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Ave aud (m)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000" b="1" i="0" u="none" strike="noStrike">
                          <a:solidFill>
                            <a:srgbClr val="000000"/>
                          </a:solidFill>
                          <a:effectLst/>
                          <a:latin typeface="Arial" panose="020B0604020202020204" pitchFamily="34" charset="0"/>
                        </a:rPr>
                        <a:t>Episodes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557403625"/>
                  </a:ext>
                </a:extLst>
              </a:tr>
              <a:tr h="168915">
                <a:tc>
                  <a:txBody>
                    <a:bodyPr/>
                    <a:lstStyle/>
                    <a:p>
                      <a:pPr algn="ctr" fontAlgn="ctr"/>
                      <a:r>
                        <a:rPr lang="en-GB" sz="1000" b="0" i="0" u="none" strike="noStrike">
                          <a:solidFill>
                            <a:srgbClr val="000000"/>
                          </a:solidFill>
                          <a:effectLst/>
                          <a:latin typeface="Arial" panose="020B0604020202020204" pitchFamily="34" charset="0"/>
                        </a:rPr>
                        <a:t>16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The Sixth Commandment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3792991834"/>
                  </a:ext>
                </a:extLst>
              </a:tr>
              <a:tr h="168915">
                <a:tc>
                  <a:txBody>
                    <a:bodyPr/>
                    <a:lstStyle/>
                    <a:p>
                      <a:pPr algn="ctr" fontAlgn="ctr"/>
                      <a:r>
                        <a:rPr lang="en-GB" sz="1000" b="0" i="0" u="none" strike="noStrike">
                          <a:solidFill>
                            <a:srgbClr val="000000"/>
                          </a:solidFill>
                          <a:effectLst/>
                          <a:latin typeface="Arial" panose="020B0604020202020204" pitchFamily="34" charset="0"/>
                        </a:rPr>
                        <a:t>17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Shetland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2906431748"/>
                  </a:ext>
                </a:extLst>
              </a:tr>
              <a:tr h="168915">
                <a:tc>
                  <a:txBody>
                    <a:bodyPr/>
                    <a:lstStyle/>
                    <a:p>
                      <a:pPr algn="ctr" fontAlgn="ctr"/>
                      <a:r>
                        <a:rPr lang="en-GB" sz="1000" b="0" i="0" u="none" strike="noStrike">
                          <a:solidFill>
                            <a:srgbClr val="000000"/>
                          </a:solidFill>
                          <a:effectLst/>
                          <a:latin typeface="Arial" panose="020B0604020202020204" pitchFamily="34" charset="0"/>
                        </a:rPr>
                        <a:t>18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Vera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381647313"/>
                  </a:ext>
                </a:extLst>
              </a:tr>
              <a:tr h="168915">
                <a:tc>
                  <a:txBody>
                    <a:bodyPr/>
                    <a:lstStyle/>
                    <a:p>
                      <a:pPr algn="ctr" fontAlgn="ctr"/>
                      <a:r>
                        <a:rPr lang="en-GB" sz="1000" b="0" i="0" u="none" strike="noStrike">
                          <a:solidFill>
                            <a:srgbClr val="000000"/>
                          </a:solidFill>
                          <a:effectLst/>
                          <a:latin typeface="Arial" panose="020B0604020202020204" pitchFamily="34" charset="0"/>
                        </a:rPr>
                        <a:t>19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ctr"/>
                      <a:r>
                        <a:rPr lang="en-GB" sz="1000" b="0" i="0" u="none" strike="noStrike">
                          <a:solidFill>
                            <a:srgbClr val="000000"/>
                          </a:solidFill>
                          <a:effectLst/>
                          <a:latin typeface="Arial" panose="020B0604020202020204" pitchFamily="34" charset="0"/>
                        </a:rPr>
                        <a:t>The Night Agent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ctr"/>
                      <a:r>
                        <a:rPr lang="en-GB" sz="1000" b="0" i="0" u="none" strike="noStrike">
                          <a:solidFill>
                            <a:srgbClr val="000000"/>
                          </a:solidFill>
                          <a:effectLst/>
                          <a:latin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544223089"/>
                  </a:ext>
                </a:extLst>
              </a:tr>
              <a:tr h="168915">
                <a:tc>
                  <a:txBody>
                    <a:bodyPr/>
                    <a:lstStyle/>
                    <a:p>
                      <a:pPr algn="ctr" fontAlgn="ctr"/>
                      <a:r>
                        <a:rPr lang="en-GB" sz="1000" b="0" i="0" u="none" strike="noStrike">
                          <a:solidFill>
                            <a:srgbClr val="000000"/>
                          </a:solidFill>
                          <a:effectLst/>
                          <a:latin typeface="Arial" panose="020B060402020202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Britain's Got Talent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659043089"/>
                  </a:ext>
                </a:extLst>
              </a:tr>
              <a:tr h="168915">
                <a:tc>
                  <a:txBody>
                    <a:bodyPr/>
                    <a:lstStyle/>
                    <a:p>
                      <a:pPr algn="ctr" fontAlgn="ctr"/>
                      <a:r>
                        <a:rPr lang="en-GB" sz="1000" b="0" i="0" u="none" strike="noStrike">
                          <a:solidFill>
                            <a:srgbClr val="000000"/>
                          </a:solidFill>
                          <a:effectLst/>
                          <a:latin typeface="Arial" panose="020B0604020202020204" pitchFamily="34" charset="0"/>
                        </a:rPr>
                        <a:t>21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Maryland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933321299"/>
                  </a:ext>
                </a:extLst>
              </a:tr>
              <a:tr h="168915">
                <a:tc>
                  <a:txBody>
                    <a:bodyPr/>
                    <a:lstStyle/>
                    <a:p>
                      <a:pPr algn="ctr" fontAlgn="ctr"/>
                      <a:r>
                        <a:rPr lang="en-GB" sz="1000" b="0" i="0" u="none" strike="noStrike">
                          <a:solidFill>
                            <a:srgbClr val="000000"/>
                          </a:solidFill>
                          <a:effectLst/>
                          <a:latin typeface="Arial" panose="020B0604020202020204" pitchFamily="34" charset="0"/>
                        </a:rPr>
                        <a:t>22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The Gold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3854446922"/>
                  </a:ext>
                </a:extLst>
              </a:tr>
              <a:tr h="168915">
                <a:tc>
                  <a:txBody>
                    <a:bodyPr/>
                    <a:lstStyle/>
                    <a:p>
                      <a:pPr algn="ctr" fontAlgn="ctr"/>
                      <a:r>
                        <a:rPr lang="en-GB" sz="1000" b="0" i="0" u="none" strike="noStrike">
                          <a:solidFill>
                            <a:srgbClr val="000000"/>
                          </a:solidFill>
                          <a:effectLst/>
                          <a:latin typeface="Arial" panose="020B0604020202020204" pitchFamily="34" charset="0"/>
                        </a:rPr>
                        <a:t>23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Grace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3368013047"/>
                  </a:ext>
                </a:extLst>
              </a:tr>
              <a:tr h="168915">
                <a:tc>
                  <a:txBody>
                    <a:bodyPr/>
                    <a:lstStyle/>
                    <a:p>
                      <a:pPr algn="ctr" fontAlgn="ctr"/>
                      <a:r>
                        <a:rPr lang="en-GB" sz="1000" b="0" i="0" u="none" strike="noStrike">
                          <a:solidFill>
                            <a:srgbClr val="000000"/>
                          </a:solidFill>
                          <a:effectLst/>
                          <a:latin typeface="Arial" panose="020B0604020202020204" pitchFamily="34" charset="0"/>
                        </a:rPr>
                        <a:t>24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The Hunt for Raoul Moat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3820191665"/>
                  </a:ext>
                </a:extLst>
              </a:tr>
              <a:tr h="168915">
                <a:tc>
                  <a:txBody>
                    <a:bodyPr/>
                    <a:lstStyle/>
                    <a:p>
                      <a:pPr algn="ctr" fontAlgn="ctr"/>
                      <a:r>
                        <a:rPr lang="en-GB" sz="1000" b="0" i="0" u="none" strike="noStrike">
                          <a:solidFill>
                            <a:srgbClr val="000000"/>
                          </a:solidFill>
                          <a:effectLst/>
                          <a:latin typeface="Arial" panose="020B0604020202020204" pitchFamily="34" charset="0"/>
                        </a:rPr>
                        <a:t>25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Endeavour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2585179552"/>
                  </a:ext>
                </a:extLst>
              </a:tr>
              <a:tr h="168915">
                <a:tc>
                  <a:txBody>
                    <a:bodyPr/>
                    <a:lstStyle/>
                    <a:p>
                      <a:pPr algn="ctr" fontAlgn="ctr"/>
                      <a:r>
                        <a:rPr lang="en-GB" sz="1000" b="0" i="0" u="none" strike="noStrike">
                          <a:solidFill>
                            <a:srgbClr val="000000"/>
                          </a:solidFill>
                          <a:effectLst/>
                          <a:latin typeface="Arial" panose="020B0604020202020204" pitchFamily="34" charset="0"/>
                        </a:rPr>
                        <a:t>26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The Long Shadow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701932818"/>
                  </a:ext>
                </a:extLst>
              </a:tr>
              <a:tr h="168915">
                <a:tc>
                  <a:txBody>
                    <a:bodyPr/>
                    <a:lstStyle/>
                    <a:p>
                      <a:pPr algn="ctr" fontAlgn="ctr"/>
                      <a:r>
                        <a:rPr lang="en-GB" sz="1000" b="0" i="0" u="none" strike="noStrike">
                          <a:solidFill>
                            <a:srgbClr val="000000"/>
                          </a:solidFill>
                          <a:effectLst/>
                          <a:latin typeface="Arial" panose="020B0604020202020204" pitchFamily="34" charset="0"/>
                        </a:rPr>
                        <a:t>27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ctr"/>
                      <a:r>
                        <a:rPr lang="en-GB" sz="1000" b="0" i="0" u="none" strike="noStrike">
                          <a:solidFill>
                            <a:srgbClr val="000000"/>
                          </a:solidFill>
                          <a:effectLst/>
                          <a:latin typeface="Arial" panose="020B0604020202020204" pitchFamily="34" charset="0"/>
                        </a:rPr>
                        <a:t>Beckham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ctr"/>
                      <a:r>
                        <a:rPr lang="en-GB" sz="1000" b="0" i="0" u="none" strike="noStrike">
                          <a:solidFill>
                            <a:srgbClr val="000000"/>
                          </a:solidFill>
                          <a:effectLst/>
                          <a:latin typeface="Arial" panose="020B0604020202020204" pitchFamily="34"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ctr"/>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2643751431"/>
                  </a:ext>
                </a:extLst>
              </a:tr>
              <a:tr h="168915">
                <a:tc>
                  <a:txBody>
                    <a:bodyPr/>
                    <a:lstStyle/>
                    <a:p>
                      <a:pPr algn="ctr" fontAlgn="ctr"/>
                      <a:r>
                        <a:rPr lang="en-GB" sz="1000" b="0" i="0" u="none" strike="noStrike">
                          <a:solidFill>
                            <a:srgbClr val="000000"/>
                          </a:solidFill>
                          <a:effectLst/>
                          <a:latin typeface="Arial" panose="020B0604020202020204" pitchFamily="34" charset="0"/>
                        </a:rPr>
                        <a:t>28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en-GB" sz="1000" b="0" i="0" u="none" strike="noStrike">
                          <a:solidFill>
                            <a:srgbClr val="000000"/>
                          </a:solidFill>
                          <a:effectLst/>
                          <a:latin typeface="Arial" panose="020B0604020202020204" pitchFamily="34" charset="0"/>
                        </a:rPr>
                        <a:t>The Bay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ctr"/>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694468992"/>
                  </a:ext>
                </a:extLst>
              </a:tr>
              <a:tr h="168915">
                <a:tc>
                  <a:txBody>
                    <a:bodyPr/>
                    <a:lstStyle/>
                    <a:p>
                      <a:pPr algn="ctr" fontAlgn="ctr"/>
                      <a:r>
                        <a:rPr lang="en-GB" sz="1000" b="0" i="0" u="none" strike="noStrike">
                          <a:solidFill>
                            <a:srgbClr val="000000"/>
                          </a:solidFill>
                          <a:effectLst/>
                          <a:latin typeface="Arial" panose="020B0604020202020204" pitchFamily="34" charset="0"/>
                        </a:rPr>
                        <a:t>29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CH4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l" fontAlgn="ctr"/>
                      <a:r>
                        <a:rPr lang="en-GB" sz="1000" b="0" i="0" u="none" strike="noStrike">
                          <a:solidFill>
                            <a:srgbClr val="000000"/>
                          </a:solidFill>
                          <a:effectLst/>
                          <a:latin typeface="Arial" panose="020B0604020202020204" pitchFamily="34" charset="0"/>
                        </a:rPr>
                        <a:t>Gogglebox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n-GB" sz="10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n-GB" sz="1000" b="0" i="0" u="none" strike="noStrike">
                          <a:solidFill>
                            <a:srgbClr val="000000"/>
                          </a:solidFill>
                          <a:effectLst/>
                          <a:latin typeface="Arial" panose="020B0604020202020204" pitchFamily="34"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n-GB" sz="10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a16="http://schemas.microsoft.com/office/drawing/2014/main" val="1290385404"/>
                  </a:ext>
                </a:extLst>
              </a:tr>
              <a:tr h="177361">
                <a:tc>
                  <a:txBody>
                    <a:bodyPr/>
                    <a:lstStyle/>
                    <a:p>
                      <a:pPr algn="ctr" fontAlgn="ctr"/>
                      <a:r>
                        <a:rPr lang="en-GB" sz="1000" b="0" i="0" u="none" strike="noStrike">
                          <a:solidFill>
                            <a:srgbClr val="000000"/>
                          </a:solidFill>
                          <a:effectLst/>
                          <a:latin typeface="Arial" panose="020B0604020202020204" pitchFamily="34" charset="0"/>
                        </a:rPr>
                        <a:t>30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GB" sz="1000" b="0" i="0" u="none" strike="noStrike">
                          <a:solidFill>
                            <a:srgbClr val="000000"/>
                          </a:solidFill>
                          <a:effectLst/>
                          <a:latin typeface="Arial" panose="020B0604020202020204" pitchFamily="34" charset="0"/>
                        </a:rPr>
                        <a:t>The Reckoning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669550726"/>
                  </a:ext>
                </a:extLst>
              </a:tr>
            </a:tbl>
          </a:graphicData>
        </a:graphic>
      </p:graphicFrame>
      <p:sp>
        <p:nvSpPr>
          <p:cNvPr id="2" name="Title 1">
            <a:extLst>
              <a:ext uri="{FF2B5EF4-FFF2-40B4-BE49-F238E27FC236}">
                <a16:creationId xmlns:a16="http://schemas.microsoft.com/office/drawing/2014/main" id="{0F9AFAC3-3054-4C7F-2F73-192409DE5B94}"/>
              </a:ext>
            </a:extLst>
          </p:cNvPr>
          <p:cNvSpPr>
            <a:spLocks noGrp="1"/>
          </p:cNvSpPr>
          <p:nvPr>
            <p:ph type="title"/>
          </p:nvPr>
        </p:nvSpPr>
        <p:spPr/>
        <p:txBody>
          <a:bodyPr/>
          <a:lstStyle/>
          <a:p>
            <a:r>
              <a:rPr lang="en-GB" dirty="0"/>
              <a:t>UK original content dominates the top 30 series of 2023</a:t>
            </a:r>
          </a:p>
        </p:txBody>
      </p:sp>
      <p:sp>
        <p:nvSpPr>
          <p:cNvPr id="8" name="Text Placeholder 2">
            <a:extLst>
              <a:ext uri="{FF2B5EF4-FFF2-40B4-BE49-F238E27FC236}">
                <a16:creationId xmlns:a16="http://schemas.microsoft.com/office/drawing/2014/main" id="{B9C10EAF-DBD3-8184-CC31-D4E850646572}"/>
              </a:ext>
            </a:extLst>
          </p:cNvPr>
          <p:cNvSpPr txBox="1">
            <a:spLocks/>
          </p:cNvSpPr>
          <p:nvPr/>
        </p:nvSpPr>
        <p:spPr>
          <a:xfrm>
            <a:off x="360000" y="5400000"/>
            <a:ext cx="11334817" cy="30480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spcAft>
                <a:spcPts val="0"/>
              </a:spcAft>
              <a:buFont typeface="Arial" panose="020B0604020202020204" pitchFamily="34" charset="0"/>
              <a:buNone/>
              <a:defRPr sz="10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rgbClr val="4D4D4D"/>
                </a:solidFill>
                <a:effectLst/>
                <a:uLnTx/>
                <a:uFillTx/>
                <a:latin typeface="Arial"/>
                <a:ea typeface="+mn-ea"/>
                <a:cs typeface="+mn-cs"/>
              </a:rPr>
              <a:t>Source: Barb, 2023, Individuals. TV set viewing,  Average audience per episode (excludes one-offs, kids, films and sports)</a:t>
            </a:r>
          </a:p>
        </p:txBody>
      </p:sp>
    </p:spTree>
    <p:extLst>
      <p:ext uri="{BB962C8B-B14F-4D97-AF65-F5344CB8AC3E}">
        <p14:creationId xmlns:p14="http://schemas.microsoft.com/office/powerpoint/2010/main" val="298113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CF6178-14CD-346C-516C-77AC517AF03C}"/>
            </a:ext>
          </a:extLst>
        </p:cNvPr>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11FCA735-406B-78B8-BA6F-FC73D05E5818}"/>
              </a:ext>
            </a:extLst>
          </p:cNvPr>
          <p:cNvGraphicFramePr>
            <a:graphicFrameLocks noGrp="1"/>
          </p:cNvGraphicFramePr>
          <p:nvPr/>
        </p:nvGraphicFramePr>
        <p:xfrm>
          <a:off x="563661" y="2062101"/>
          <a:ext cx="5400002" cy="2880001"/>
        </p:xfrm>
        <a:graphic>
          <a:graphicData uri="http://schemas.openxmlformats.org/drawingml/2006/table">
            <a:tbl>
              <a:tblPr/>
              <a:tblGrid>
                <a:gridCol w="336987">
                  <a:extLst>
                    <a:ext uri="{9D8B030D-6E8A-4147-A177-3AD203B41FA5}">
                      <a16:colId xmlns:a16="http://schemas.microsoft.com/office/drawing/2014/main" val="846609673"/>
                    </a:ext>
                  </a:extLst>
                </a:gridCol>
                <a:gridCol w="739726">
                  <a:extLst>
                    <a:ext uri="{9D8B030D-6E8A-4147-A177-3AD203B41FA5}">
                      <a16:colId xmlns:a16="http://schemas.microsoft.com/office/drawing/2014/main" val="607606425"/>
                    </a:ext>
                  </a:extLst>
                </a:gridCol>
                <a:gridCol w="2473973">
                  <a:extLst>
                    <a:ext uri="{9D8B030D-6E8A-4147-A177-3AD203B41FA5}">
                      <a16:colId xmlns:a16="http://schemas.microsoft.com/office/drawing/2014/main" val="2553583216"/>
                    </a:ext>
                  </a:extLst>
                </a:gridCol>
                <a:gridCol w="419178">
                  <a:extLst>
                    <a:ext uri="{9D8B030D-6E8A-4147-A177-3AD203B41FA5}">
                      <a16:colId xmlns:a16="http://schemas.microsoft.com/office/drawing/2014/main" val="693757286"/>
                    </a:ext>
                  </a:extLst>
                </a:gridCol>
                <a:gridCol w="780822">
                  <a:extLst>
                    <a:ext uri="{9D8B030D-6E8A-4147-A177-3AD203B41FA5}">
                      <a16:colId xmlns:a16="http://schemas.microsoft.com/office/drawing/2014/main" val="800394481"/>
                    </a:ext>
                  </a:extLst>
                </a:gridCol>
                <a:gridCol w="649316">
                  <a:extLst>
                    <a:ext uri="{9D8B030D-6E8A-4147-A177-3AD203B41FA5}">
                      <a16:colId xmlns:a16="http://schemas.microsoft.com/office/drawing/2014/main" val="1838014750"/>
                    </a:ext>
                  </a:extLst>
                </a:gridCol>
              </a:tblGrid>
              <a:tr h="168915">
                <a:tc gridSpan="6">
                  <a:txBody>
                    <a:bodyPr/>
                    <a:lstStyle/>
                    <a:p>
                      <a:pPr algn="ctr" fontAlgn="b"/>
                      <a:r>
                        <a:rPr lang="en-GB" sz="1000" b="1" i="0" u="none" strike="noStrike">
                          <a:solidFill>
                            <a:srgbClr val="FFFFFF"/>
                          </a:solidFill>
                          <a:effectLst/>
                          <a:latin typeface="Arial" panose="020B0604020202020204" pitchFamily="34" charset="0"/>
                        </a:rPr>
                        <a:t>Top 30 series on UK Television 2023 (16-34, TV set viewing only)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52281037"/>
                  </a:ext>
                </a:extLst>
              </a:tr>
              <a:tr h="168915">
                <a:tc>
                  <a:txBody>
                    <a:bodyPr/>
                    <a:lstStyle/>
                    <a:p>
                      <a:pPr algn="ctr" fontAlgn="b"/>
                      <a:r>
                        <a:rPr lang="en-GB" sz="1000" b="1" i="0" u="none" strike="noStrike">
                          <a:solidFill>
                            <a:srgbClr val="000000"/>
                          </a:solidFill>
                          <a:effectLst/>
                          <a:latin typeface="Arial" panose="020B0604020202020204" pitchFamily="34" charset="0"/>
                        </a:rPr>
                        <a:t>Rank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Channel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Title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Series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Ave aud (m)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Episodes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581749239"/>
                  </a:ext>
                </a:extLst>
              </a:tr>
              <a:tr h="168915">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Amazon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B0E6"/>
                    </a:solidFill>
                  </a:tcPr>
                </a:tc>
                <a:tc>
                  <a:txBody>
                    <a:bodyPr/>
                    <a:lstStyle/>
                    <a:p>
                      <a:pPr algn="l" fontAlgn="b"/>
                      <a:r>
                        <a:rPr lang="en-GB" sz="1000" b="0" i="0" u="none" strike="noStrike">
                          <a:solidFill>
                            <a:srgbClr val="000000"/>
                          </a:solidFill>
                          <a:effectLst/>
                          <a:latin typeface="Arial" panose="020B0604020202020204" pitchFamily="34" charset="0"/>
                        </a:rPr>
                        <a:t>Clarkson's Farm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B0E6"/>
                    </a:solidFill>
                  </a:tcPr>
                </a:tc>
                <a:tc>
                  <a:txBody>
                    <a:bodyPr/>
                    <a:lstStyle/>
                    <a:p>
                      <a:pPr algn="ctr" fontAlgn="b"/>
                      <a:r>
                        <a:rPr lang="en-GB"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B0E6"/>
                    </a:solidFill>
                  </a:tcPr>
                </a:tc>
                <a:tc>
                  <a:txBody>
                    <a:bodyPr/>
                    <a:lstStyle/>
                    <a:p>
                      <a:pPr algn="ctr" fontAlgn="b"/>
                      <a:r>
                        <a:rPr lang="en-GB" sz="10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B0E6"/>
                    </a:solidFill>
                  </a:tcPr>
                </a:tc>
                <a:tc>
                  <a:txBody>
                    <a:bodyPr/>
                    <a:lstStyle/>
                    <a:p>
                      <a:pPr algn="ctr" fontAlgn="b"/>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B0E6"/>
                    </a:solidFill>
                  </a:tcPr>
                </a:tc>
                <a:extLst>
                  <a:ext uri="{0D108BD9-81ED-4DB2-BD59-A6C34878D82A}">
                    <a16:rowId xmlns:a16="http://schemas.microsoft.com/office/drawing/2014/main" val="121179669"/>
                  </a:ext>
                </a:extLst>
              </a:tr>
              <a:tr h="168915">
                <a:tc>
                  <a:txBody>
                    <a:bodyPr/>
                    <a:lstStyle/>
                    <a:p>
                      <a:pPr algn="ctr" fontAlgn="b"/>
                      <a:r>
                        <a:rPr lang="en-GB" sz="1000" b="0" i="0" u="none" strike="noStrike">
                          <a:solidFill>
                            <a:srgbClr val="000000"/>
                          </a:solidFill>
                          <a:effectLst/>
                          <a:latin typeface="Arial" panose="020B0604020202020204" pitchFamily="34" charset="0"/>
                        </a:rPr>
                        <a:t>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Sex Education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1747448083"/>
                  </a:ext>
                </a:extLst>
              </a:tr>
              <a:tr h="168915">
                <a:tc>
                  <a:txBody>
                    <a:bodyPr/>
                    <a:lstStyle/>
                    <a:p>
                      <a:pPr algn="ctr" fontAlgn="b"/>
                      <a:r>
                        <a:rPr lang="en-GB" sz="1000" b="0" i="0" u="none" strike="noStrike">
                          <a:solidFill>
                            <a:srgbClr val="000000"/>
                          </a:solidFill>
                          <a:effectLst/>
                          <a:latin typeface="Arial" panose="020B060402020202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Beckham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2386116050"/>
                  </a:ext>
                </a:extLst>
              </a:tr>
              <a:tr h="168915">
                <a:tc>
                  <a:txBody>
                    <a:bodyPr/>
                    <a:lstStyle/>
                    <a:p>
                      <a:pPr algn="ctr" fontAlgn="b"/>
                      <a:r>
                        <a:rPr lang="en-GB" sz="1000" b="0" i="0" u="none" strike="noStrike">
                          <a:solidFill>
                            <a:srgbClr val="000000"/>
                          </a:solidFill>
                          <a:effectLst/>
                          <a:latin typeface="Arial" panose="020B060402020202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ITV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b"/>
                      <a:r>
                        <a:rPr lang="en-GB" sz="1000" b="0" i="0" u="none" strike="noStrike">
                          <a:solidFill>
                            <a:srgbClr val="000000"/>
                          </a:solidFill>
                          <a:effectLst/>
                          <a:latin typeface="Arial" panose="020B0604020202020204" pitchFamily="34" charset="0"/>
                        </a:rPr>
                        <a:t>I'm a Celebrity... Get Me Out of Here!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b"/>
                      <a:r>
                        <a:rPr lang="en-GB" sz="10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b"/>
                      <a:r>
                        <a:rPr lang="en-GB" sz="10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fontAlgn="b"/>
                      <a:r>
                        <a:rPr lang="en-GB" sz="10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353895622"/>
                  </a:ext>
                </a:extLst>
              </a:tr>
              <a:tr h="168915">
                <a:tc>
                  <a:txBody>
                    <a:bodyPr/>
                    <a:lstStyle/>
                    <a:p>
                      <a:pPr algn="ctr" fontAlgn="b"/>
                      <a:r>
                        <a:rPr lang="en-GB" sz="1000" b="0" i="0" u="none" strike="noStrike">
                          <a:solidFill>
                            <a:srgbClr val="000000"/>
                          </a:solidFill>
                          <a:effectLst/>
                          <a:latin typeface="Arial" panose="020B060402020202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b"/>
                      <a:r>
                        <a:rPr lang="en-GB" sz="1000" b="0" i="0" u="none" strike="noStrike">
                          <a:solidFill>
                            <a:srgbClr val="000000"/>
                          </a:solidFill>
                          <a:effectLst/>
                          <a:latin typeface="Arial" panose="020B0604020202020204" pitchFamily="34" charset="0"/>
                        </a:rPr>
                        <a:t>Doctor Who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2023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1634819980"/>
                  </a:ext>
                </a:extLst>
              </a:tr>
              <a:tr h="168915">
                <a:tc>
                  <a:txBody>
                    <a:bodyPr/>
                    <a:lstStyle/>
                    <a:p>
                      <a:pPr algn="ctr" fontAlgn="b"/>
                      <a:r>
                        <a:rPr lang="en-GB" sz="1000" b="0" i="0" u="none" strike="noStrike">
                          <a:solidFill>
                            <a:srgbClr val="000000"/>
                          </a:solidFill>
                          <a:effectLst/>
                          <a:latin typeface="Arial" panose="020B0604020202020204" pitchFamily="34" charset="0"/>
                        </a:rPr>
                        <a:t>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b"/>
                      <a:r>
                        <a:rPr lang="en-GB" sz="1000" b="0" i="0" u="none" strike="noStrike">
                          <a:solidFill>
                            <a:srgbClr val="000000"/>
                          </a:solidFill>
                          <a:effectLst/>
                          <a:latin typeface="Arial" panose="020B0604020202020204" pitchFamily="34" charset="0"/>
                        </a:rPr>
                        <a:t>The Apprentice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2833615459"/>
                  </a:ext>
                </a:extLst>
              </a:tr>
              <a:tr h="168915">
                <a:tc>
                  <a:txBody>
                    <a:bodyPr/>
                    <a:lstStyle/>
                    <a:p>
                      <a:pPr algn="ctr" fontAlgn="b"/>
                      <a:r>
                        <a:rPr lang="en-GB" sz="1000" b="0" i="0" u="none" strike="noStrike">
                          <a:solidFill>
                            <a:srgbClr val="000000"/>
                          </a:solidFill>
                          <a:effectLst/>
                          <a:latin typeface="Arial" panose="020B0604020202020204" pitchFamily="34" charset="0"/>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The Night Agent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788755097"/>
                  </a:ext>
                </a:extLst>
              </a:tr>
              <a:tr h="168915">
                <a:tc>
                  <a:txBody>
                    <a:bodyPr/>
                    <a:lstStyle/>
                    <a:p>
                      <a:pPr algn="ctr" fontAlgn="b"/>
                      <a:r>
                        <a:rPr lang="en-GB" sz="1000" b="0" i="0" u="none" strike="noStrike">
                          <a:solidFill>
                            <a:srgbClr val="000000"/>
                          </a:solidFill>
                          <a:effectLst/>
                          <a:latin typeface="Arial" panose="020B0604020202020204" pitchFamily="34" charset="0"/>
                        </a:rPr>
                        <a:t>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CH4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l" fontAlgn="b"/>
                      <a:r>
                        <a:rPr lang="en-GB" sz="1000" b="0" i="0" u="none" strike="noStrike">
                          <a:solidFill>
                            <a:srgbClr val="000000"/>
                          </a:solidFill>
                          <a:effectLst/>
                          <a:latin typeface="Arial" panose="020B0604020202020204" pitchFamily="34" charset="0"/>
                        </a:rPr>
                        <a:t>The Great British Bake Off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n-GB" sz="1000" b="0"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n-GB" sz="10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a16="http://schemas.microsoft.com/office/drawing/2014/main" val="1603748551"/>
                  </a:ext>
                </a:extLst>
              </a:tr>
              <a:tr h="168915">
                <a:tc>
                  <a:txBody>
                    <a:bodyPr/>
                    <a:lstStyle/>
                    <a:p>
                      <a:pPr algn="ctr" fontAlgn="b"/>
                      <a:r>
                        <a:rPr lang="en-GB" sz="1000" b="0" i="0" u="none" strike="noStrike">
                          <a:solidFill>
                            <a:srgbClr val="000000"/>
                          </a:solidFill>
                          <a:effectLst/>
                          <a:latin typeface="Arial" panose="020B0604020202020204" pitchFamily="34" charset="0"/>
                        </a:rPr>
                        <a:t>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At Home With The Furys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2006420583"/>
                  </a:ext>
                </a:extLst>
              </a:tr>
              <a:tr h="168915">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b"/>
                      <a:r>
                        <a:rPr lang="en-GB" sz="1000" b="0" i="0" u="none" strike="noStrike">
                          <a:solidFill>
                            <a:srgbClr val="000000"/>
                          </a:solidFill>
                          <a:effectLst/>
                          <a:latin typeface="Arial" panose="020B0604020202020204" pitchFamily="34" charset="0"/>
                        </a:rPr>
                        <a:t>Happy Valley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2369926113"/>
                  </a:ext>
                </a:extLst>
              </a:tr>
              <a:tr h="168915">
                <a:tc>
                  <a:txBody>
                    <a:bodyPr/>
                    <a:lstStyle/>
                    <a:p>
                      <a:pPr algn="ctr" fontAlgn="b"/>
                      <a:r>
                        <a:rPr lang="en-GB" sz="1000" b="0" i="0" u="none" strike="noStrike">
                          <a:solidFill>
                            <a:srgbClr val="000000"/>
                          </a:solidFill>
                          <a:effectLst/>
                          <a:latin typeface="Arial" panose="020B0604020202020204" pitchFamily="34" charset="0"/>
                        </a:rPr>
                        <a:t>11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You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1184369099"/>
                  </a:ext>
                </a:extLst>
              </a:tr>
              <a:tr h="168915">
                <a:tc>
                  <a:txBody>
                    <a:bodyPr/>
                    <a:lstStyle/>
                    <a:p>
                      <a:pPr algn="ctr" fontAlgn="b"/>
                      <a:r>
                        <a:rPr lang="en-GB" sz="1000" b="0" i="0" u="none" strike="noStrike">
                          <a:solidFill>
                            <a:srgbClr val="000000"/>
                          </a:solidFill>
                          <a:effectLst/>
                          <a:latin typeface="Arial" panose="020B0604020202020204" pitchFamily="34" charset="0"/>
                        </a:rPr>
                        <a:t>12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Black Mirror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2962170783"/>
                  </a:ext>
                </a:extLst>
              </a:tr>
              <a:tr h="168915">
                <a:tc>
                  <a:txBody>
                    <a:bodyPr/>
                    <a:lstStyle/>
                    <a:p>
                      <a:pPr algn="ctr" fontAlgn="b"/>
                      <a:r>
                        <a:rPr lang="en-GB" sz="1000" b="0" i="0" u="none" strike="noStrike">
                          <a:solidFill>
                            <a:srgbClr val="000000"/>
                          </a:solidFill>
                          <a:effectLst/>
                          <a:latin typeface="Arial" panose="020B0604020202020204" pitchFamily="34" charset="0"/>
                        </a:rPr>
                        <a:t>13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Sky Atlantic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l" fontAlgn="b"/>
                      <a:r>
                        <a:rPr lang="en-GB" sz="1000" b="0" i="0" u="none" strike="noStrike">
                          <a:solidFill>
                            <a:srgbClr val="000000"/>
                          </a:solidFill>
                          <a:effectLst/>
                          <a:latin typeface="Arial" panose="020B0604020202020204" pitchFamily="34" charset="0"/>
                        </a:rPr>
                        <a:t>The Last Of 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GB" sz="1000" b="0"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GB" sz="10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4D79B"/>
                    </a:solidFill>
                  </a:tcPr>
                </a:tc>
                <a:extLst>
                  <a:ext uri="{0D108BD9-81ED-4DB2-BD59-A6C34878D82A}">
                    <a16:rowId xmlns:a16="http://schemas.microsoft.com/office/drawing/2014/main" val="2093853086"/>
                  </a:ext>
                </a:extLst>
              </a:tr>
              <a:tr h="168915">
                <a:tc>
                  <a:txBody>
                    <a:bodyPr/>
                    <a:lstStyle/>
                    <a:p>
                      <a:pPr algn="ctr" fontAlgn="b"/>
                      <a:r>
                        <a:rPr lang="en-GB" sz="1000" b="0" i="0" u="none" strike="noStrike">
                          <a:solidFill>
                            <a:srgbClr val="000000"/>
                          </a:solidFill>
                          <a:effectLst/>
                          <a:latin typeface="Arial" panose="020B0604020202020204" pitchFamily="34" charset="0"/>
                        </a:rPr>
                        <a:t>14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Queen Charlotte: A Bridgerton Story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3303497104"/>
                  </a:ext>
                </a:extLst>
              </a:tr>
              <a:tr h="177361">
                <a:tc>
                  <a:txBody>
                    <a:bodyPr/>
                    <a:lstStyle/>
                    <a:p>
                      <a:pPr algn="ctr" fontAlgn="b"/>
                      <a:r>
                        <a:rPr lang="en-GB" sz="1000" b="0" i="0" u="none" strike="noStrike">
                          <a:solidFill>
                            <a:srgbClr val="000000"/>
                          </a:solidFill>
                          <a:effectLst/>
                          <a:latin typeface="Arial" panose="020B0604020202020204" pitchFamily="34" charset="0"/>
                        </a:rPr>
                        <a:t>15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Amazon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B0E6"/>
                    </a:solidFill>
                  </a:tcPr>
                </a:tc>
                <a:tc>
                  <a:txBody>
                    <a:bodyPr/>
                    <a:lstStyle/>
                    <a:p>
                      <a:pPr algn="l" fontAlgn="b"/>
                      <a:r>
                        <a:rPr lang="en-GB" sz="1000" b="0" i="0" u="none" strike="noStrike">
                          <a:solidFill>
                            <a:srgbClr val="000000"/>
                          </a:solidFill>
                          <a:effectLst/>
                          <a:latin typeface="Arial" panose="020B0604020202020204" pitchFamily="34" charset="0"/>
                        </a:rPr>
                        <a:t>The Grand Tour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B0E6"/>
                    </a:solidFill>
                  </a:tcPr>
                </a:tc>
                <a:tc>
                  <a:txBody>
                    <a:bodyPr/>
                    <a:lstStyle/>
                    <a:p>
                      <a:pPr algn="ctr" fontAlgn="b"/>
                      <a:r>
                        <a:rPr lang="en-GB" sz="10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B0E6"/>
                    </a:solidFill>
                  </a:tcPr>
                </a:tc>
                <a:tc>
                  <a:txBody>
                    <a:bodyPr/>
                    <a:lstStyle/>
                    <a:p>
                      <a:pPr algn="ctr" fontAlgn="b"/>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B0E6"/>
                    </a:solidFill>
                  </a:tcPr>
                </a:tc>
                <a:tc>
                  <a:txBody>
                    <a:bodyPr/>
                    <a:lstStyle/>
                    <a:p>
                      <a:pPr algn="ctr" fontAlgn="b"/>
                      <a:r>
                        <a:rPr lang="en-GB"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B0E6"/>
                    </a:solidFill>
                  </a:tcPr>
                </a:tc>
                <a:extLst>
                  <a:ext uri="{0D108BD9-81ED-4DB2-BD59-A6C34878D82A}">
                    <a16:rowId xmlns:a16="http://schemas.microsoft.com/office/drawing/2014/main" val="2250605823"/>
                  </a:ext>
                </a:extLst>
              </a:tr>
            </a:tbl>
          </a:graphicData>
        </a:graphic>
      </p:graphicFrame>
      <p:graphicFrame>
        <p:nvGraphicFramePr>
          <p:cNvPr id="13" name="Table 12">
            <a:extLst>
              <a:ext uri="{FF2B5EF4-FFF2-40B4-BE49-F238E27FC236}">
                <a16:creationId xmlns:a16="http://schemas.microsoft.com/office/drawing/2014/main" id="{1C8D8A73-9E67-2FCF-61A8-BC42A94928DE}"/>
              </a:ext>
            </a:extLst>
          </p:cNvPr>
          <p:cNvGraphicFramePr>
            <a:graphicFrameLocks noGrp="1"/>
          </p:cNvGraphicFramePr>
          <p:nvPr/>
        </p:nvGraphicFramePr>
        <p:xfrm>
          <a:off x="6294815" y="2071603"/>
          <a:ext cx="5400000" cy="2880001"/>
        </p:xfrm>
        <a:graphic>
          <a:graphicData uri="http://schemas.openxmlformats.org/drawingml/2006/table">
            <a:tbl>
              <a:tblPr/>
              <a:tblGrid>
                <a:gridCol w="336986">
                  <a:extLst>
                    <a:ext uri="{9D8B030D-6E8A-4147-A177-3AD203B41FA5}">
                      <a16:colId xmlns:a16="http://schemas.microsoft.com/office/drawing/2014/main" val="2274062865"/>
                    </a:ext>
                  </a:extLst>
                </a:gridCol>
                <a:gridCol w="739726">
                  <a:extLst>
                    <a:ext uri="{9D8B030D-6E8A-4147-A177-3AD203B41FA5}">
                      <a16:colId xmlns:a16="http://schemas.microsoft.com/office/drawing/2014/main" val="1017347312"/>
                    </a:ext>
                  </a:extLst>
                </a:gridCol>
                <a:gridCol w="2473973">
                  <a:extLst>
                    <a:ext uri="{9D8B030D-6E8A-4147-A177-3AD203B41FA5}">
                      <a16:colId xmlns:a16="http://schemas.microsoft.com/office/drawing/2014/main" val="2325585703"/>
                    </a:ext>
                  </a:extLst>
                </a:gridCol>
                <a:gridCol w="419178">
                  <a:extLst>
                    <a:ext uri="{9D8B030D-6E8A-4147-A177-3AD203B41FA5}">
                      <a16:colId xmlns:a16="http://schemas.microsoft.com/office/drawing/2014/main" val="614269315"/>
                    </a:ext>
                  </a:extLst>
                </a:gridCol>
                <a:gridCol w="780822">
                  <a:extLst>
                    <a:ext uri="{9D8B030D-6E8A-4147-A177-3AD203B41FA5}">
                      <a16:colId xmlns:a16="http://schemas.microsoft.com/office/drawing/2014/main" val="3982572101"/>
                    </a:ext>
                  </a:extLst>
                </a:gridCol>
                <a:gridCol w="649315">
                  <a:extLst>
                    <a:ext uri="{9D8B030D-6E8A-4147-A177-3AD203B41FA5}">
                      <a16:colId xmlns:a16="http://schemas.microsoft.com/office/drawing/2014/main" val="1864708526"/>
                    </a:ext>
                  </a:extLst>
                </a:gridCol>
              </a:tblGrid>
              <a:tr h="168915">
                <a:tc gridSpan="6">
                  <a:txBody>
                    <a:bodyPr/>
                    <a:lstStyle/>
                    <a:p>
                      <a:pPr algn="ctr" fontAlgn="b"/>
                      <a:r>
                        <a:rPr lang="en-GB" sz="1000" b="1" i="0" u="none" strike="noStrike">
                          <a:solidFill>
                            <a:srgbClr val="FFFFFF"/>
                          </a:solidFill>
                          <a:effectLst/>
                          <a:latin typeface="Arial" panose="020B0604020202020204" pitchFamily="34" charset="0"/>
                        </a:rPr>
                        <a:t>Top 30 series on UK Television 2023 (16-34, TV set viewing only)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99717300"/>
                  </a:ext>
                </a:extLst>
              </a:tr>
              <a:tr h="168915">
                <a:tc>
                  <a:txBody>
                    <a:bodyPr/>
                    <a:lstStyle/>
                    <a:p>
                      <a:pPr algn="ctr" fontAlgn="b"/>
                      <a:r>
                        <a:rPr lang="en-GB" sz="1000" b="1" i="0" u="none" strike="noStrike">
                          <a:solidFill>
                            <a:srgbClr val="000000"/>
                          </a:solidFill>
                          <a:effectLst/>
                          <a:latin typeface="Arial" panose="020B0604020202020204" pitchFamily="34" charset="0"/>
                        </a:rPr>
                        <a:t>Rank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Channel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Title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Series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Ave aud (m)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GB" sz="1000" b="1" i="0" u="none" strike="noStrike">
                          <a:solidFill>
                            <a:srgbClr val="000000"/>
                          </a:solidFill>
                          <a:effectLst/>
                          <a:latin typeface="Arial" panose="020B0604020202020204" pitchFamily="34" charset="0"/>
                        </a:rPr>
                        <a:t>Episodes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285359402"/>
                  </a:ext>
                </a:extLst>
              </a:tr>
              <a:tr h="168915">
                <a:tc>
                  <a:txBody>
                    <a:bodyPr/>
                    <a:lstStyle/>
                    <a:p>
                      <a:pPr algn="ctr" fontAlgn="b"/>
                      <a:r>
                        <a:rPr lang="en-GB" sz="1000" b="0" i="0" u="none" strike="noStrike">
                          <a:solidFill>
                            <a:srgbClr val="000000"/>
                          </a:solidFill>
                          <a:effectLst/>
                          <a:latin typeface="Arial" panose="020B0604020202020204" pitchFamily="34" charset="0"/>
                        </a:rPr>
                        <a:t>16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Disney+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CDDC"/>
                    </a:solidFill>
                  </a:tcPr>
                </a:tc>
                <a:tc>
                  <a:txBody>
                    <a:bodyPr/>
                    <a:lstStyle/>
                    <a:p>
                      <a:pPr algn="l" fontAlgn="b"/>
                      <a:r>
                        <a:rPr lang="en-GB" sz="1000" b="0" i="0" u="none" strike="noStrike">
                          <a:solidFill>
                            <a:srgbClr val="000000"/>
                          </a:solidFill>
                          <a:effectLst/>
                          <a:latin typeface="Arial" panose="020B0604020202020204" pitchFamily="34" charset="0"/>
                        </a:rPr>
                        <a:t>The Mandalorian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CDDC"/>
                    </a:solidFill>
                  </a:tcPr>
                </a:tc>
                <a:tc>
                  <a:txBody>
                    <a:bodyPr/>
                    <a:lstStyle/>
                    <a:p>
                      <a:pPr algn="ctr" fontAlgn="b"/>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CDDC"/>
                    </a:solidFill>
                  </a:tcPr>
                </a:tc>
                <a:tc>
                  <a:txBody>
                    <a:bodyPr/>
                    <a:lstStyle/>
                    <a:p>
                      <a:pPr algn="ctr" fontAlgn="b"/>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CDDC"/>
                    </a:solidFill>
                  </a:tcPr>
                </a:tc>
                <a:tc>
                  <a:txBody>
                    <a:bodyPr/>
                    <a:lstStyle/>
                    <a:p>
                      <a:pPr algn="ctr" fontAlgn="b"/>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CDDC"/>
                    </a:solidFill>
                  </a:tcPr>
                </a:tc>
                <a:extLst>
                  <a:ext uri="{0D108BD9-81ED-4DB2-BD59-A6C34878D82A}">
                    <a16:rowId xmlns:a16="http://schemas.microsoft.com/office/drawing/2014/main" val="3373282555"/>
                  </a:ext>
                </a:extLst>
              </a:tr>
              <a:tr h="168915">
                <a:tc>
                  <a:txBody>
                    <a:bodyPr/>
                    <a:lstStyle/>
                    <a:p>
                      <a:pPr algn="ctr" fontAlgn="b"/>
                      <a:r>
                        <a:rPr lang="en-GB" sz="1000" b="0" i="0" u="none" strike="noStrike">
                          <a:solidFill>
                            <a:srgbClr val="000000"/>
                          </a:solidFill>
                          <a:effectLst/>
                          <a:latin typeface="Arial" panose="020B0604020202020204" pitchFamily="34" charset="0"/>
                        </a:rPr>
                        <a:t>17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The Witcher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356574667"/>
                  </a:ext>
                </a:extLst>
              </a:tr>
              <a:tr h="168915">
                <a:tc>
                  <a:txBody>
                    <a:bodyPr/>
                    <a:lstStyle/>
                    <a:p>
                      <a:pPr algn="ctr" fontAlgn="b"/>
                      <a:r>
                        <a:rPr lang="en-GB" sz="1000" b="0" i="0" u="none" strike="noStrike">
                          <a:solidFill>
                            <a:srgbClr val="000000"/>
                          </a:solidFill>
                          <a:effectLst/>
                          <a:latin typeface="Arial" panose="020B0604020202020204" pitchFamily="34" charset="0"/>
                        </a:rPr>
                        <a:t>18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Brooklyn Nine-Nine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3266839480"/>
                  </a:ext>
                </a:extLst>
              </a:tr>
              <a:tr h="168915">
                <a:tc>
                  <a:txBody>
                    <a:bodyPr/>
                    <a:lstStyle/>
                    <a:p>
                      <a:pPr algn="ctr" fontAlgn="b"/>
                      <a:r>
                        <a:rPr lang="en-GB" sz="1000" b="0" i="0" u="none" strike="noStrike">
                          <a:solidFill>
                            <a:srgbClr val="000000"/>
                          </a:solidFill>
                          <a:effectLst/>
                          <a:latin typeface="Arial" panose="020B0604020202020204" pitchFamily="34" charset="0"/>
                        </a:rPr>
                        <a:t>19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Wednesday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1699522339"/>
                  </a:ext>
                </a:extLst>
              </a:tr>
              <a:tr h="168915">
                <a:tc>
                  <a:txBody>
                    <a:bodyPr/>
                    <a:lstStyle/>
                    <a:p>
                      <a:pPr algn="ctr" fontAlgn="b"/>
                      <a:r>
                        <a:rPr lang="en-GB" sz="1000" b="0" i="0" u="none" strike="noStrike">
                          <a:solidFill>
                            <a:srgbClr val="000000"/>
                          </a:solidFill>
                          <a:effectLst/>
                          <a:latin typeface="Arial" panose="020B060402020202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Rick and Morty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994704935"/>
                  </a:ext>
                </a:extLst>
              </a:tr>
              <a:tr h="168915">
                <a:tc>
                  <a:txBody>
                    <a:bodyPr/>
                    <a:lstStyle/>
                    <a:p>
                      <a:pPr algn="ctr" fontAlgn="b"/>
                      <a:r>
                        <a:rPr lang="en-GB" sz="1000" b="0" i="0" u="none" strike="noStrike">
                          <a:solidFill>
                            <a:srgbClr val="000000"/>
                          </a:solidFill>
                          <a:effectLst/>
                          <a:latin typeface="Arial" panose="020B0604020202020204" pitchFamily="34" charset="0"/>
                        </a:rPr>
                        <a:t>21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Amazon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B0E6"/>
                    </a:solidFill>
                  </a:tcPr>
                </a:tc>
                <a:tc>
                  <a:txBody>
                    <a:bodyPr/>
                    <a:lstStyle/>
                    <a:p>
                      <a:pPr algn="l" fontAlgn="b"/>
                      <a:r>
                        <a:rPr lang="en-GB" sz="1000" b="0" i="0" u="none" strike="noStrike">
                          <a:solidFill>
                            <a:srgbClr val="000000"/>
                          </a:solidFill>
                          <a:effectLst/>
                          <a:latin typeface="Arial" panose="020B0604020202020204" pitchFamily="34" charset="0"/>
                        </a:rPr>
                        <a:t>The Grand Tour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B0E6"/>
                    </a:solidFill>
                  </a:tcPr>
                </a:tc>
                <a:tc>
                  <a:txBody>
                    <a:bodyPr/>
                    <a:lstStyle/>
                    <a:p>
                      <a:pPr algn="ctr" fontAlgn="b"/>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B0E6"/>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B0E6"/>
                    </a:solidFill>
                  </a:tcPr>
                </a:tc>
                <a:tc>
                  <a:txBody>
                    <a:bodyPr/>
                    <a:lstStyle/>
                    <a:p>
                      <a:pPr algn="ctr" fontAlgn="b"/>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2B0E6"/>
                    </a:solidFill>
                  </a:tcPr>
                </a:tc>
                <a:extLst>
                  <a:ext uri="{0D108BD9-81ED-4DB2-BD59-A6C34878D82A}">
                    <a16:rowId xmlns:a16="http://schemas.microsoft.com/office/drawing/2014/main" val="3214577082"/>
                  </a:ext>
                </a:extLst>
              </a:tr>
              <a:tr h="168915">
                <a:tc>
                  <a:txBody>
                    <a:bodyPr/>
                    <a:lstStyle/>
                    <a:p>
                      <a:pPr algn="ctr" fontAlgn="b"/>
                      <a:r>
                        <a:rPr lang="en-GB" sz="1000" b="0" i="0" u="none" strike="noStrike">
                          <a:solidFill>
                            <a:srgbClr val="000000"/>
                          </a:solidFill>
                          <a:effectLst/>
                          <a:latin typeface="Arial" panose="020B0604020202020204" pitchFamily="34" charset="0"/>
                        </a:rPr>
                        <a:t>22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Ginny &amp; Georgia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3851840281"/>
                  </a:ext>
                </a:extLst>
              </a:tr>
              <a:tr h="168915">
                <a:tc>
                  <a:txBody>
                    <a:bodyPr/>
                    <a:lstStyle/>
                    <a:p>
                      <a:pPr algn="ctr" fontAlgn="b"/>
                      <a:r>
                        <a:rPr lang="en-GB" sz="1000" b="0" i="0" u="none" strike="noStrike">
                          <a:solidFill>
                            <a:srgbClr val="000000"/>
                          </a:solidFill>
                          <a:effectLst/>
                          <a:latin typeface="Arial" panose="020B0604020202020204" pitchFamily="34" charset="0"/>
                        </a:rPr>
                        <a:t>23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Murdaugh Murders: A Southern Scandal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1924082963"/>
                  </a:ext>
                </a:extLst>
              </a:tr>
              <a:tr h="168915">
                <a:tc>
                  <a:txBody>
                    <a:bodyPr/>
                    <a:lstStyle/>
                    <a:p>
                      <a:pPr algn="ctr" fontAlgn="b"/>
                      <a:r>
                        <a:rPr lang="en-GB" sz="1000" b="0" i="0" u="none" strike="noStrike">
                          <a:solidFill>
                            <a:srgbClr val="000000"/>
                          </a:solidFill>
                          <a:effectLst/>
                          <a:latin typeface="Arial" panose="020B0604020202020204" pitchFamily="34" charset="0"/>
                        </a:rPr>
                        <a:t>24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Top Boy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1261601708"/>
                  </a:ext>
                </a:extLst>
              </a:tr>
              <a:tr h="168915">
                <a:tc>
                  <a:txBody>
                    <a:bodyPr/>
                    <a:lstStyle/>
                    <a:p>
                      <a:pPr algn="ctr" fontAlgn="b"/>
                      <a:r>
                        <a:rPr lang="en-GB" sz="1000" b="0" i="0" u="none" strike="noStrike">
                          <a:solidFill>
                            <a:srgbClr val="000000"/>
                          </a:solidFill>
                          <a:effectLst/>
                          <a:latin typeface="Arial" panose="020B0604020202020204" pitchFamily="34" charset="0"/>
                        </a:rPr>
                        <a:t>25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Brooklyn Nine-Nine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3377509007"/>
                  </a:ext>
                </a:extLst>
              </a:tr>
              <a:tr h="168915">
                <a:tc>
                  <a:txBody>
                    <a:bodyPr/>
                    <a:lstStyle/>
                    <a:p>
                      <a:pPr algn="ctr" fontAlgn="b"/>
                      <a:r>
                        <a:rPr lang="en-GB" sz="1000" b="0" i="0" u="none" strike="noStrike">
                          <a:solidFill>
                            <a:srgbClr val="000000"/>
                          </a:solidFill>
                          <a:effectLst/>
                          <a:latin typeface="Arial" panose="020B0604020202020204" pitchFamily="34" charset="0"/>
                        </a:rPr>
                        <a:t>26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BBC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b"/>
                      <a:r>
                        <a:rPr lang="en-GB" sz="1000" b="0" i="0" u="none" strike="noStrike">
                          <a:solidFill>
                            <a:srgbClr val="000000"/>
                          </a:solidFill>
                          <a:effectLst/>
                          <a:latin typeface="Arial" panose="020B0604020202020204" pitchFamily="34" charset="0"/>
                        </a:rPr>
                        <a:t>Happy Valley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GB"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extLst>
                  <a:ext uri="{0D108BD9-81ED-4DB2-BD59-A6C34878D82A}">
                    <a16:rowId xmlns:a16="http://schemas.microsoft.com/office/drawing/2014/main" val="3149017722"/>
                  </a:ext>
                </a:extLst>
              </a:tr>
              <a:tr h="168915">
                <a:tc>
                  <a:txBody>
                    <a:bodyPr/>
                    <a:lstStyle/>
                    <a:p>
                      <a:pPr algn="ctr" fontAlgn="b"/>
                      <a:r>
                        <a:rPr lang="en-GB" sz="1000" b="0" i="0" u="none" strike="noStrike">
                          <a:solidFill>
                            <a:srgbClr val="000000"/>
                          </a:solidFill>
                          <a:effectLst/>
                          <a:latin typeface="Arial" panose="020B0604020202020204" pitchFamily="34" charset="0"/>
                        </a:rPr>
                        <a:t>27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CH4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l" fontAlgn="b"/>
                      <a:r>
                        <a:rPr lang="en-GB" sz="1000" b="0" i="0" u="none" strike="noStrike">
                          <a:solidFill>
                            <a:srgbClr val="000000"/>
                          </a:solidFill>
                          <a:effectLst/>
                          <a:latin typeface="Arial" panose="020B0604020202020204" pitchFamily="34" charset="0"/>
                        </a:rPr>
                        <a:t>Married at First Sight UK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a16="http://schemas.microsoft.com/office/drawing/2014/main" val="215977050"/>
                  </a:ext>
                </a:extLst>
              </a:tr>
              <a:tr h="168915">
                <a:tc>
                  <a:txBody>
                    <a:bodyPr/>
                    <a:lstStyle/>
                    <a:p>
                      <a:pPr algn="ctr" fontAlgn="b"/>
                      <a:r>
                        <a:rPr lang="en-GB" sz="1000" b="0" i="0" u="none" strike="noStrike">
                          <a:solidFill>
                            <a:srgbClr val="000000"/>
                          </a:solidFill>
                          <a:effectLst/>
                          <a:latin typeface="Arial" panose="020B0604020202020204" pitchFamily="34" charset="0"/>
                        </a:rPr>
                        <a:t>28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Brooklyn Nine-Nine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1403892794"/>
                  </a:ext>
                </a:extLst>
              </a:tr>
              <a:tr h="168915">
                <a:tc>
                  <a:txBody>
                    <a:bodyPr/>
                    <a:lstStyle/>
                    <a:p>
                      <a:pPr algn="ctr" fontAlgn="b"/>
                      <a:r>
                        <a:rPr lang="en-GB" sz="1000" b="0" i="0" u="none" strike="noStrike">
                          <a:solidFill>
                            <a:srgbClr val="000000"/>
                          </a:solidFill>
                          <a:effectLst/>
                          <a:latin typeface="Arial" panose="020B0604020202020204" pitchFamily="34" charset="0"/>
                        </a:rPr>
                        <a:t>29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Squid Game: The Challenge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9C9"/>
                    </a:solidFill>
                  </a:tcPr>
                </a:tc>
                <a:extLst>
                  <a:ext uri="{0D108BD9-81ED-4DB2-BD59-A6C34878D82A}">
                    <a16:rowId xmlns:a16="http://schemas.microsoft.com/office/drawing/2014/main" val="2879156252"/>
                  </a:ext>
                </a:extLst>
              </a:tr>
              <a:tr h="177361">
                <a:tc>
                  <a:txBody>
                    <a:bodyPr/>
                    <a:lstStyle/>
                    <a:p>
                      <a:pPr algn="ctr" fontAlgn="b"/>
                      <a:r>
                        <a:rPr lang="en-GB" sz="1000" b="0" i="0" u="none" strike="noStrike">
                          <a:solidFill>
                            <a:srgbClr val="000000"/>
                          </a:solidFill>
                          <a:effectLst/>
                          <a:latin typeface="Arial" panose="020B0604020202020204" pitchFamily="34" charset="0"/>
                        </a:rPr>
                        <a:t>30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Arial" panose="020B0604020202020204" pitchFamily="34" charset="0"/>
                        </a:rPr>
                        <a:t>Netflix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9C9"/>
                    </a:solidFill>
                  </a:tcPr>
                </a:tc>
                <a:tc>
                  <a:txBody>
                    <a:bodyPr/>
                    <a:lstStyle/>
                    <a:p>
                      <a:pPr algn="l" fontAlgn="b"/>
                      <a:r>
                        <a:rPr lang="en-GB" sz="1000" b="0" i="0" u="none" strike="noStrike">
                          <a:solidFill>
                            <a:srgbClr val="000000"/>
                          </a:solidFill>
                          <a:effectLst/>
                          <a:latin typeface="Arial" panose="020B0604020202020204" pitchFamily="34" charset="0"/>
                        </a:rPr>
                        <a:t>Bodies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9C9"/>
                    </a:solidFill>
                  </a:tcPr>
                </a:tc>
                <a:tc>
                  <a:txBody>
                    <a:bodyPr/>
                    <a:lstStyle/>
                    <a:p>
                      <a:pPr algn="ctr" fontAlgn="b"/>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9C9"/>
                    </a:solidFill>
                  </a:tcPr>
                </a:tc>
                <a:extLst>
                  <a:ext uri="{0D108BD9-81ED-4DB2-BD59-A6C34878D82A}">
                    <a16:rowId xmlns:a16="http://schemas.microsoft.com/office/drawing/2014/main" val="2206561964"/>
                  </a:ext>
                </a:extLst>
              </a:tr>
            </a:tbl>
          </a:graphicData>
        </a:graphic>
      </p:graphicFrame>
      <p:sp>
        <p:nvSpPr>
          <p:cNvPr id="2" name="Title 1">
            <a:extLst>
              <a:ext uri="{FF2B5EF4-FFF2-40B4-BE49-F238E27FC236}">
                <a16:creationId xmlns:a16="http://schemas.microsoft.com/office/drawing/2014/main" id="{F7E48241-5EBD-E930-4863-D3E0968141D4}"/>
              </a:ext>
            </a:extLst>
          </p:cNvPr>
          <p:cNvSpPr>
            <a:spLocks noGrp="1"/>
          </p:cNvSpPr>
          <p:nvPr>
            <p:ph type="title"/>
          </p:nvPr>
        </p:nvSpPr>
        <p:spPr/>
        <p:txBody>
          <a:bodyPr/>
          <a:lstStyle/>
          <a:p>
            <a:r>
              <a:rPr lang="en-GB" dirty="0"/>
              <a:t>SVODs play a significant role in the top shows for 16-34s</a:t>
            </a:r>
          </a:p>
        </p:txBody>
      </p:sp>
      <p:sp>
        <p:nvSpPr>
          <p:cNvPr id="8" name="Text Placeholder 2">
            <a:extLst>
              <a:ext uri="{FF2B5EF4-FFF2-40B4-BE49-F238E27FC236}">
                <a16:creationId xmlns:a16="http://schemas.microsoft.com/office/drawing/2014/main" id="{AD32965D-2F1F-E3F6-E8D9-979C35C3160C}"/>
              </a:ext>
            </a:extLst>
          </p:cNvPr>
          <p:cNvSpPr txBox="1">
            <a:spLocks/>
          </p:cNvSpPr>
          <p:nvPr/>
        </p:nvSpPr>
        <p:spPr>
          <a:xfrm>
            <a:off x="360000" y="5400000"/>
            <a:ext cx="11334817" cy="30480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spcAft>
                <a:spcPts val="0"/>
              </a:spcAft>
              <a:buFont typeface="Arial" panose="020B0604020202020204" pitchFamily="34" charset="0"/>
              <a:buNone/>
              <a:defRPr sz="10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rgbClr val="4D4D4D"/>
                </a:solidFill>
                <a:effectLst/>
                <a:uLnTx/>
                <a:uFillTx/>
                <a:latin typeface="Arial"/>
                <a:ea typeface="+mn-ea"/>
                <a:cs typeface="+mn-cs"/>
              </a:rPr>
              <a:t>Source: Barb, 2023, 16-34. TV set viewing,  Average audience per episode (excludes one-offs, kids, films and sports)</a:t>
            </a:r>
          </a:p>
        </p:txBody>
      </p:sp>
    </p:spTree>
    <p:extLst>
      <p:ext uri="{BB962C8B-B14F-4D97-AF65-F5344CB8AC3E}">
        <p14:creationId xmlns:p14="http://schemas.microsoft.com/office/powerpoint/2010/main" val="3551137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6337B5-B79D-D8E8-5705-360ACCC3C0C8}"/>
            </a:ext>
          </a:extLst>
        </p:cNvPr>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697DA54-B9C6-025E-DB98-9B843B86CEC5}"/>
              </a:ext>
            </a:extLst>
          </p:cNvPr>
          <p:cNvGraphicFramePr/>
          <p:nvPr/>
        </p:nvGraphicFramePr>
        <p:xfrm>
          <a:off x="271200" y="1018637"/>
          <a:ext cx="11649600" cy="4291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44A1E5AB-644E-F90E-F718-5913BAFB04D4}"/>
              </a:ext>
            </a:extLst>
          </p:cNvPr>
          <p:cNvSpPr>
            <a:spLocks noGrp="1"/>
          </p:cNvSpPr>
          <p:nvPr>
            <p:ph type="title"/>
          </p:nvPr>
        </p:nvSpPr>
        <p:spPr>
          <a:xfrm>
            <a:off x="370800" y="360000"/>
            <a:ext cx="11341099" cy="1021181"/>
          </a:xfrm>
        </p:spPr>
        <p:txBody>
          <a:bodyPr>
            <a:normAutofit/>
          </a:bodyPr>
          <a:lstStyle/>
          <a:p>
            <a:r>
              <a:rPr lang="en-GB" dirty="0">
                <a:solidFill>
                  <a:schemeClr val="accent1"/>
                </a:solidFill>
              </a:rPr>
              <a:t>Video advertising time has stabilised</a:t>
            </a:r>
          </a:p>
        </p:txBody>
      </p:sp>
      <p:sp>
        <p:nvSpPr>
          <p:cNvPr id="3" name="Text Placeholder 2">
            <a:extLst>
              <a:ext uri="{FF2B5EF4-FFF2-40B4-BE49-F238E27FC236}">
                <a16:creationId xmlns:a16="http://schemas.microsoft.com/office/drawing/2014/main" id="{CC2FF18C-B833-A60F-A741-5A417F2F597B}"/>
              </a:ext>
            </a:extLst>
          </p:cNvPr>
          <p:cNvSpPr>
            <a:spLocks noGrp="1"/>
          </p:cNvSpPr>
          <p:nvPr>
            <p:ph type="body" sz="quarter" idx="15"/>
          </p:nvPr>
        </p:nvSpPr>
        <p:spPr>
          <a:xfrm>
            <a:off x="360001" y="5400000"/>
            <a:ext cx="8792626" cy="304800"/>
          </a:xfrm>
        </p:spPr>
        <p:txBody>
          <a:bodyPr/>
          <a:lstStyle/>
          <a:p>
            <a:pPr>
              <a:spcBef>
                <a:spcPts val="0"/>
              </a:spcBef>
            </a:pPr>
            <a:r>
              <a:rPr lang="en-GB" sz="1000" dirty="0">
                <a:solidFill>
                  <a:srgbClr val="4D4D4D"/>
                </a:solidFill>
              </a:rPr>
              <a:t>Source: </a:t>
            </a:r>
            <a:r>
              <a:rPr lang="en-GB" dirty="0"/>
              <a:t>Barb / Broadcaster stream data / IPA Touchpoints 2023 / UK Cinema Association / </a:t>
            </a:r>
            <a:r>
              <a:rPr lang="en-GB" dirty="0" err="1"/>
              <a:t>ViewersLogic</a:t>
            </a:r>
            <a:r>
              <a:rPr lang="en-GB" dirty="0"/>
              <a:t> to model OOH viewing time</a:t>
            </a:r>
          </a:p>
          <a:p>
            <a:pPr>
              <a:spcBef>
                <a:spcPts val="0"/>
              </a:spcBef>
            </a:pPr>
            <a:r>
              <a:rPr lang="en-GB" dirty="0"/>
              <a:t>(*YouTube ad time modelled at 4.1% of content time and excludes those estimated to be on the YouTube Premium tier, TikTok ad time modelled at 3.4% of content time using agency and broadcaster data, Other online modelled at 4% of content time)</a:t>
            </a:r>
          </a:p>
          <a:p>
            <a:pPr>
              <a:spcBef>
                <a:spcPts val="0"/>
              </a:spcBef>
            </a:pPr>
            <a:endParaRPr lang="en-GB" sz="1000" dirty="0"/>
          </a:p>
        </p:txBody>
      </p:sp>
      <p:sp>
        <p:nvSpPr>
          <p:cNvPr id="8" name="TextBox 7">
            <a:extLst>
              <a:ext uri="{FF2B5EF4-FFF2-40B4-BE49-F238E27FC236}">
                <a16:creationId xmlns:a16="http://schemas.microsoft.com/office/drawing/2014/main" id="{00D1C4BE-F186-4F9A-F5BE-B43581EC25D2}"/>
              </a:ext>
            </a:extLst>
          </p:cNvPr>
          <p:cNvSpPr txBox="1"/>
          <p:nvPr/>
        </p:nvSpPr>
        <p:spPr>
          <a:xfrm rot="16200000">
            <a:off x="-1019626" y="2784917"/>
            <a:ext cx="281248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rial"/>
                <a:ea typeface="+mn-ea"/>
                <a:cs typeface="+mn-cs"/>
              </a:rPr>
              <a:t>MINS  PER PERSON PER DAY (Individuals)</a:t>
            </a:r>
          </a:p>
        </p:txBody>
      </p:sp>
    </p:spTree>
    <p:extLst>
      <p:ext uri="{BB962C8B-B14F-4D97-AF65-F5344CB8AC3E}">
        <p14:creationId xmlns:p14="http://schemas.microsoft.com/office/powerpoint/2010/main" val="374515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6337B5-B79D-D8E8-5705-360ACCC3C0C8}"/>
            </a:ext>
          </a:extLst>
        </p:cNvPr>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697DA54-B9C6-025E-DB98-9B843B86CEC5}"/>
              </a:ext>
            </a:extLst>
          </p:cNvPr>
          <p:cNvGraphicFramePr/>
          <p:nvPr/>
        </p:nvGraphicFramePr>
        <p:xfrm>
          <a:off x="271200" y="1018637"/>
          <a:ext cx="11649600" cy="4291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44A1E5AB-644E-F90E-F718-5913BAFB04D4}"/>
              </a:ext>
            </a:extLst>
          </p:cNvPr>
          <p:cNvSpPr>
            <a:spLocks noGrp="1"/>
          </p:cNvSpPr>
          <p:nvPr>
            <p:ph type="title"/>
          </p:nvPr>
        </p:nvSpPr>
        <p:spPr>
          <a:xfrm>
            <a:off x="370800" y="360000"/>
            <a:ext cx="11341099" cy="1021181"/>
          </a:xfrm>
        </p:spPr>
        <p:txBody>
          <a:bodyPr>
            <a:normAutofit/>
          </a:bodyPr>
          <a:lstStyle/>
          <a:p>
            <a:r>
              <a:rPr lang="en-GB" dirty="0">
                <a:solidFill>
                  <a:schemeClr val="accent1"/>
                </a:solidFill>
              </a:rPr>
              <a:t>Video advertising time has stabilised</a:t>
            </a:r>
          </a:p>
        </p:txBody>
      </p:sp>
      <p:sp>
        <p:nvSpPr>
          <p:cNvPr id="3" name="Text Placeholder 2">
            <a:extLst>
              <a:ext uri="{FF2B5EF4-FFF2-40B4-BE49-F238E27FC236}">
                <a16:creationId xmlns:a16="http://schemas.microsoft.com/office/drawing/2014/main" id="{CC2FF18C-B833-A60F-A741-5A417F2F597B}"/>
              </a:ext>
            </a:extLst>
          </p:cNvPr>
          <p:cNvSpPr>
            <a:spLocks noGrp="1"/>
          </p:cNvSpPr>
          <p:nvPr>
            <p:ph type="body" sz="quarter" idx="15"/>
          </p:nvPr>
        </p:nvSpPr>
        <p:spPr>
          <a:xfrm>
            <a:off x="360001" y="5400000"/>
            <a:ext cx="8792626" cy="304800"/>
          </a:xfrm>
        </p:spPr>
        <p:txBody>
          <a:bodyPr/>
          <a:lstStyle/>
          <a:p>
            <a:pPr>
              <a:spcBef>
                <a:spcPts val="0"/>
              </a:spcBef>
            </a:pPr>
            <a:r>
              <a:rPr lang="en-GB" sz="1000" dirty="0">
                <a:solidFill>
                  <a:srgbClr val="4D4D4D"/>
                </a:solidFill>
              </a:rPr>
              <a:t>Source: </a:t>
            </a:r>
            <a:r>
              <a:rPr lang="en-GB" dirty="0"/>
              <a:t>Barb / Broadcaster stream data / IPA Touchpoints 2023 / UK Cinema Association / </a:t>
            </a:r>
            <a:r>
              <a:rPr lang="en-GB" dirty="0" err="1"/>
              <a:t>ViewersLogic</a:t>
            </a:r>
            <a:r>
              <a:rPr lang="en-GB" dirty="0"/>
              <a:t> to model OOH viewing time</a:t>
            </a:r>
          </a:p>
          <a:p>
            <a:pPr>
              <a:spcBef>
                <a:spcPts val="0"/>
              </a:spcBef>
            </a:pPr>
            <a:r>
              <a:rPr lang="en-GB" dirty="0"/>
              <a:t>(*YouTube ad time modelled at 4.1% of content time and excludes those estimated to be on the YouTube Premium tier, TikTok ad time modelled at 3.4% of content time using agency and broadcaster data, Other online modelled at 4% of content time)</a:t>
            </a:r>
          </a:p>
          <a:p>
            <a:pPr>
              <a:spcBef>
                <a:spcPts val="0"/>
              </a:spcBef>
            </a:pPr>
            <a:endParaRPr lang="en-GB" sz="1000" dirty="0"/>
          </a:p>
        </p:txBody>
      </p:sp>
      <p:sp>
        <p:nvSpPr>
          <p:cNvPr id="8" name="TextBox 7">
            <a:extLst>
              <a:ext uri="{FF2B5EF4-FFF2-40B4-BE49-F238E27FC236}">
                <a16:creationId xmlns:a16="http://schemas.microsoft.com/office/drawing/2014/main" id="{00D1C4BE-F186-4F9A-F5BE-B43581EC25D2}"/>
              </a:ext>
            </a:extLst>
          </p:cNvPr>
          <p:cNvSpPr txBox="1"/>
          <p:nvPr/>
        </p:nvSpPr>
        <p:spPr>
          <a:xfrm rot="16200000">
            <a:off x="-1019626" y="2784917"/>
            <a:ext cx="281248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Arial"/>
                <a:ea typeface="+mn-ea"/>
                <a:cs typeface="+mn-cs"/>
              </a:rPr>
              <a:t>MINS  PER PERSON PER DAY (16-34)</a:t>
            </a:r>
          </a:p>
        </p:txBody>
      </p:sp>
    </p:spTree>
    <p:extLst>
      <p:ext uri="{BB962C8B-B14F-4D97-AF65-F5344CB8AC3E}">
        <p14:creationId xmlns:p14="http://schemas.microsoft.com/office/powerpoint/2010/main" val="765600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E9386C7-94BC-4EDB-831B-C8721F019EA6}"/>
              </a:ext>
            </a:extLst>
          </p:cNvPr>
          <p:cNvGraphicFramePr/>
          <p:nvPr/>
        </p:nvGraphicFramePr>
        <p:xfrm>
          <a:off x="2930768" y="128953"/>
          <a:ext cx="8780585" cy="555611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E1558C29-8C2D-42AD-9BD0-A8F8BF15F202}"/>
              </a:ext>
            </a:extLst>
          </p:cNvPr>
          <p:cNvSpPr txBox="1"/>
          <p:nvPr/>
        </p:nvSpPr>
        <p:spPr>
          <a:xfrm>
            <a:off x="8871670" y="900862"/>
            <a:ext cx="273630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a:ea typeface="+mn-ea"/>
                <a:cs typeface="+mn-cs"/>
              </a:rPr>
              <a:t>All Individuals: 17 mins</a:t>
            </a:r>
          </a:p>
        </p:txBody>
      </p:sp>
      <p:sp>
        <p:nvSpPr>
          <p:cNvPr id="5" name="TextBox 4">
            <a:extLst>
              <a:ext uri="{FF2B5EF4-FFF2-40B4-BE49-F238E27FC236}">
                <a16:creationId xmlns:a16="http://schemas.microsoft.com/office/drawing/2014/main" id="{7D48F3B6-2E03-4928-BB4D-AED96433C4A0}"/>
              </a:ext>
            </a:extLst>
          </p:cNvPr>
          <p:cNvSpPr txBox="1"/>
          <p:nvPr/>
        </p:nvSpPr>
        <p:spPr>
          <a:xfrm>
            <a:off x="8871670" y="1156343"/>
            <a:ext cx="231769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a:ea typeface="+mn-ea"/>
                <a:cs typeface="+mn-cs"/>
              </a:rPr>
              <a:t>16-34s: 9.8 mins</a:t>
            </a:r>
          </a:p>
        </p:txBody>
      </p:sp>
      <p:sp>
        <p:nvSpPr>
          <p:cNvPr id="6" name="TextBox 5">
            <a:extLst>
              <a:ext uri="{FF2B5EF4-FFF2-40B4-BE49-F238E27FC236}">
                <a16:creationId xmlns:a16="http://schemas.microsoft.com/office/drawing/2014/main" id="{4C27D43E-3371-4BC1-92EB-6344B951E35B}"/>
              </a:ext>
            </a:extLst>
          </p:cNvPr>
          <p:cNvSpPr txBox="1"/>
          <p:nvPr/>
        </p:nvSpPr>
        <p:spPr>
          <a:xfrm>
            <a:off x="8218376" y="593085"/>
            <a:ext cx="3492977"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a:ln>
                  <a:noFill/>
                </a:ln>
                <a:solidFill>
                  <a:prstClr val="black"/>
                </a:solidFill>
                <a:effectLst/>
                <a:uLnTx/>
                <a:uFillTx/>
                <a:latin typeface="Arial"/>
                <a:ea typeface="+mn-ea"/>
                <a:cs typeface="+mn-cs"/>
              </a:rPr>
              <a:t>Average video advertising time per day</a:t>
            </a:r>
          </a:p>
        </p:txBody>
      </p:sp>
      <p:sp>
        <p:nvSpPr>
          <p:cNvPr id="7" name="TextBox 6">
            <a:extLst>
              <a:ext uri="{FF2B5EF4-FFF2-40B4-BE49-F238E27FC236}">
                <a16:creationId xmlns:a16="http://schemas.microsoft.com/office/drawing/2014/main" id="{29148050-B771-4017-8598-2385DED35D57}"/>
              </a:ext>
            </a:extLst>
          </p:cNvPr>
          <p:cNvSpPr txBox="1"/>
          <p:nvPr/>
        </p:nvSpPr>
        <p:spPr>
          <a:xfrm>
            <a:off x="5276561" y="388810"/>
            <a:ext cx="176765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a:ln>
                  <a:noFill/>
                </a:ln>
                <a:solidFill>
                  <a:prstClr val="black"/>
                </a:solidFill>
                <a:effectLst/>
                <a:uLnTx/>
                <a:uFillTx/>
                <a:latin typeface="Arial"/>
                <a:ea typeface="+mn-ea"/>
                <a:cs typeface="+mn-cs"/>
              </a:rPr>
              <a:t>ALL INDIVIDUALS</a:t>
            </a:r>
          </a:p>
        </p:txBody>
      </p:sp>
      <p:sp>
        <p:nvSpPr>
          <p:cNvPr id="8" name="TextBox 7">
            <a:extLst>
              <a:ext uri="{FF2B5EF4-FFF2-40B4-BE49-F238E27FC236}">
                <a16:creationId xmlns:a16="http://schemas.microsoft.com/office/drawing/2014/main" id="{510ED10F-4489-4DC6-8165-9E4D20FD5B75}"/>
              </a:ext>
            </a:extLst>
          </p:cNvPr>
          <p:cNvSpPr txBox="1"/>
          <p:nvPr/>
        </p:nvSpPr>
        <p:spPr>
          <a:xfrm>
            <a:off x="5571644" y="1156343"/>
            <a:ext cx="1080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a:ln>
                  <a:noFill/>
                </a:ln>
                <a:solidFill>
                  <a:prstClr val="black"/>
                </a:solidFill>
                <a:effectLst/>
                <a:uLnTx/>
                <a:uFillTx/>
                <a:latin typeface="Arial"/>
                <a:ea typeface="+mn-ea"/>
                <a:cs typeface="+mn-cs"/>
              </a:rPr>
              <a:t>16-34s</a:t>
            </a:r>
          </a:p>
        </p:txBody>
      </p:sp>
      <p:sp>
        <p:nvSpPr>
          <p:cNvPr id="12" name="Title 1">
            <a:extLst>
              <a:ext uri="{FF2B5EF4-FFF2-40B4-BE49-F238E27FC236}">
                <a16:creationId xmlns:a16="http://schemas.microsoft.com/office/drawing/2014/main" id="{EE9E2016-4A4C-46C7-B432-2A7F8C3E8817}"/>
              </a:ext>
            </a:extLst>
          </p:cNvPr>
          <p:cNvSpPr txBox="1">
            <a:spLocks/>
          </p:cNvSpPr>
          <p:nvPr/>
        </p:nvSpPr>
        <p:spPr>
          <a:xfrm>
            <a:off x="424837" y="542699"/>
            <a:ext cx="3611904" cy="252295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372D87"/>
                </a:solidFill>
                <a:effectLst/>
                <a:uLnTx/>
                <a:uFillTx/>
                <a:latin typeface="Arial"/>
                <a:ea typeface="+mj-ea"/>
                <a:cs typeface="+mj-cs"/>
              </a:rPr>
              <a:t>TV accounts for 83.5% of AV advertising time </a:t>
            </a:r>
          </a:p>
        </p:txBody>
      </p:sp>
      <p:sp>
        <p:nvSpPr>
          <p:cNvPr id="11" name="Text Placeholder 2">
            <a:extLst>
              <a:ext uri="{FF2B5EF4-FFF2-40B4-BE49-F238E27FC236}">
                <a16:creationId xmlns:a16="http://schemas.microsoft.com/office/drawing/2014/main" id="{003B9FBC-1C11-94A1-15DB-35D211EB5EAB}"/>
              </a:ext>
            </a:extLst>
          </p:cNvPr>
          <p:cNvSpPr>
            <a:spLocks noGrp="1"/>
          </p:cNvSpPr>
          <p:nvPr>
            <p:ph type="body" sz="quarter" idx="15"/>
          </p:nvPr>
        </p:nvSpPr>
        <p:spPr>
          <a:xfrm>
            <a:off x="360001" y="5400000"/>
            <a:ext cx="8792626" cy="304800"/>
          </a:xfrm>
        </p:spPr>
        <p:txBody>
          <a:bodyPr/>
          <a:lstStyle/>
          <a:p>
            <a:pPr>
              <a:spcBef>
                <a:spcPts val="0"/>
              </a:spcBef>
            </a:pPr>
            <a:r>
              <a:rPr lang="en-GB" sz="1000" dirty="0">
                <a:solidFill>
                  <a:srgbClr val="4D4D4D"/>
                </a:solidFill>
              </a:rPr>
              <a:t>Source: </a:t>
            </a:r>
            <a:r>
              <a:rPr lang="en-GB" dirty="0"/>
              <a:t>Barb / Broadcaster stream data / IPA Touchpoints 2023 / UK Cinema Association / </a:t>
            </a:r>
            <a:r>
              <a:rPr lang="en-GB" dirty="0" err="1"/>
              <a:t>ViewersLogic</a:t>
            </a:r>
            <a:r>
              <a:rPr lang="en-GB" dirty="0"/>
              <a:t> to model OOH viewing time</a:t>
            </a:r>
          </a:p>
          <a:p>
            <a:pPr>
              <a:spcBef>
                <a:spcPts val="0"/>
              </a:spcBef>
            </a:pPr>
            <a:r>
              <a:rPr lang="en-GB" dirty="0"/>
              <a:t>(*YouTube ad time modelled at 4.1% of content time and excludes those estimated to be on the YouTube Premium tier, TikTok ad time modelled at 3.4% of content time using agency and broadcaster data, Other online modelled at 4% of content time)</a:t>
            </a:r>
          </a:p>
          <a:p>
            <a:pPr>
              <a:spcBef>
                <a:spcPts val="0"/>
              </a:spcBef>
            </a:pPr>
            <a:endParaRPr lang="en-GB" sz="1000" dirty="0"/>
          </a:p>
        </p:txBody>
      </p:sp>
    </p:spTree>
    <p:extLst>
      <p:ext uri="{BB962C8B-B14F-4D97-AF65-F5344CB8AC3E}">
        <p14:creationId xmlns:p14="http://schemas.microsoft.com/office/powerpoint/2010/main" val="184134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8973A-2F25-94C1-5885-C31E5E723F36}"/>
              </a:ext>
            </a:extLst>
          </p:cNvPr>
          <p:cNvSpPr>
            <a:spLocks noGrp="1"/>
          </p:cNvSpPr>
          <p:nvPr>
            <p:ph type="title"/>
          </p:nvPr>
        </p:nvSpPr>
        <p:spPr/>
        <p:txBody>
          <a:bodyPr/>
          <a:lstStyle/>
          <a:p>
            <a:r>
              <a:rPr lang="en-GB" dirty="0"/>
              <a:t>Weight of viewing is a critical analysis for reach planning</a:t>
            </a:r>
          </a:p>
        </p:txBody>
      </p:sp>
      <p:sp>
        <p:nvSpPr>
          <p:cNvPr id="3" name="Text Placeholder 2">
            <a:extLst>
              <a:ext uri="{FF2B5EF4-FFF2-40B4-BE49-F238E27FC236}">
                <a16:creationId xmlns:a16="http://schemas.microsoft.com/office/drawing/2014/main" id="{0ABB48BC-216E-0253-0E10-5C2E7C05FFAC}"/>
              </a:ext>
            </a:extLst>
          </p:cNvPr>
          <p:cNvSpPr>
            <a:spLocks noGrp="1"/>
          </p:cNvSpPr>
          <p:nvPr>
            <p:ph type="body" sz="quarter" idx="15"/>
          </p:nvPr>
        </p:nvSpPr>
        <p:spPr>
          <a:xfrm>
            <a:off x="371475" y="5476875"/>
            <a:ext cx="11334817" cy="304800"/>
          </a:xfrm>
        </p:spPr>
        <p:txBody>
          <a:bodyPr/>
          <a:lstStyle/>
          <a:p>
            <a:r>
              <a:rPr lang="en-GB" dirty="0"/>
              <a:t>Source: Barb, Sep 23, Total-identified viewing, All devices</a:t>
            </a:r>
          </a:p>
        </p:txBody>
      </p:sp>
      <p:graphicFrame>
        <p:nvGraphicFramePr>
          <p:cNvPr id="6" name="Chart 5">
            <a:extLst>
              <a:ext uri="{FF2B5EF4-FFF2-40B4-BE49-F238E27FC236}">
                <a16:creationId xmlns:a16="http://schemas.microsoft.com/office/drawing/2014/main" id="{EE0FFF7A-AA31-23C0-B594-C14D6480AEF5}"/>
              </a:ext>
            </a:extLst>
          </p:cNvPr>
          <p:cNvGraphicFramePr/>
          <p:nvPr/>
        </p:nvGraphicFramePr>
        <p:xfrm>
          <a:off x="954060" y="1381125"/>
          <a:ext cx="10541940" cy="398399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A06545F8-ECB3-50F0-ECE1-B8E0AEE52921}"/>
              </a:ext>
            </a:extLst>
          </p:cNvPr>
          <p:cNvSpPr txBox="1"/>
          <p:nvPr/>
        </p:nvSpPr>
        <p:spPr>
          <a:xfrm rot="16200000">
            <a:off x="-568562" y="2928934"/>
            <a:ext cx="2799022"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lumMod val="65000"/>
                    <a:lumOff val="35000"/>
                  </a:prstClr>
                </a:solidFill>
                <a:latin typeface="+mn-lt"/>
                <a:ea typeface="+mn-ea"/>
                <a:cs typeface="+mn-cs"/>
              </a:defRPr>
            </a:pPr>
            <a:r>
              <a:rPr kumimoji="0" lang="en-GB" sz="1000" b="1" i="0" u="none" strike="noStrike" kern="1200" cap="none" spc="0" normalizeH="0" baseline="0" noProof="0">
                <a:ln>
                  <a:noFill/>
                </a:ln>
                <a:solidFill>
                  <a:prstClr val="black">
                    <a:lumMod val="65000"/>
                    <a:lumOff val="35000"/>
                  </a:prstClr>
                </a:solidFill>
                <a:effectLst/>
                <a:uLnTx/>
                <a:uFillTx/>
                <a:latin typeface="Arial"/>
                <a:ea typeface="+mn-ea"/>
                <a:cs typeface="+mn-cs"/>
              </a:rPr>
              <a:t>AVERAGE TIME VIEWED</a:t>
            </a:r>
          </a:p>
        </p:txBody>
      </p:sp>
      <p:sp>
        <p:nvSpPr>
          <p:cNvPr id="4" name="TextBox 3">
            <a:extLst>
              <a:ext uri="{FF2B5EF4-FFF2-40B4-BE49-F238E27FC236}">
                <a16:creationId xmlns:a16="http://schemas.microsoft.com/office/drawing/2014/main" id="{C71CFA3E-1F0A-4AE5-A6FD-6FDD13ACF538}"/>
              </a:ext>
            </a:extLst>
          </p:cNvPr>
          <p:cNvSpPr txBox="1"/>
          <p:nvPr/>
        </p:nvSpPr>
        <p:spPr>
          <a:xfrm>
            <a:off x="1706880" y="1381125"/>
            <a:ext cx="6461760" cy="307777"/>
          </a:xfrm>
          <a:prstGeom prst="rect">
            <a:avLst/>
          </a:prstGeom>
          <a:noFill/>
        </p:spPr>
        <p:txBody>
          <a:bodyPr wrap="square" rtlCol="0">
            <a:spAutoFit/>
          </a:bodyPr>
          <a:lstStyle/>
          <a:p>
            <a:pPr algn="l"/>
            <a:r>
              <a:rPr lang="en-GB" sz="1400" dirty="0">
                <a:solidFill>
                  <a:schemeClr val="bg2"/>
                </a:solidFill>
              </a:rPr>
              <a:t>All viewers of any video split into 10ths based on weight of viewing</a:t>
            </a:r>
          </a:p>
        </p:txBody>
      </p:sp>
    </p:spTree>
    <p:extLst>
      <p:ext uri="{BB962C8B-B14F-4D97-AF65-F5344CB8AC3E}">
        <p14:creationId xmlns:p14="http://schemas.microsoft.com/office/powerpoint/2010/main" val="187925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C55A8-C04E-C609-D573-F4AD13051792}"/>
              </a:ext>
            </a:extLst>
          </p:cNvPr>
          <p:cNvSpPr>
            <a:spLocks noGrp="1"/>
          </p:cNvSpPr>
          <p:nvPr>
            <p:ph type="title"/>
          </p:nvPr>
        </p:nvSpPr>
        <p:spPr/>
        <p:txBody>
          <a:bodyPr/>
          <a:lstStyle/>
          <a:p>
            <a:r>
              <a:rPr lang="en-GB" dirty="0"/>
              <a:t>16-34 viewing dropped in Q4 2023 due to no Men’s Football World Cup</a:t>
            </a:r>
          </a:p>
        </p:txBody>
      </p:sp>
      <p:sp>
        <p:nvSpPr>
          <p:cNvPr id="3" name="Text Placeholder 2">
            <a:extLst>
              <a:ext uri="{FF2B5EF4-FFF2-40B4-BE49-F238E27FC236}">
                <a16:creationId xmlns:a16="http://schemas.microsoft.com/office/drawing/2014/main" id="{461325AB-4AE3-02DB-1148-21200D812F95}"/>
              </a:ext>
            </a:extLst>
          </p:cNvPr>
          <p:cNvSpPr>
            <a:spLocks noGrp="1"/>
          </p:cNvSpPr>
          <p:nvPr>
            <p:ph type="body" sz="quarter" idx="15"/>
          </p:nvPr>
        </p:nvSpPr>
        <p:spPr/>
        <p:txBody>
          <a:bodyPr/>
          <a:lstStyle/>
          <a:p>
            <a:r>
              <a:rPr lang="en-GB" dirty="0"/>
              <a:t>Source: Barb, 16-34, Online Multiple Screens Network, Total commercial broadcaster viewing, All devices</a:t>
            </a:r>
          </a:p>
        </p:txBody>
      </p:sp>
      <p:graphicFrame>
        <p:nvGraphicFramePr>
          <p:cNvPr id="4" name="Chart 3">
            <a:extLst>
              <a:ext uri="{FF2B5EF4-FFF2-40B4-BE49-F238E27FC236}">
                <a16:creationId xmlns:a16="http://schemas.microsoft.com/office/drawing/2014/main" id="{6B3BD131-DDDD-F69B-1F03-91B02E053B8E}"/>
              </a:ext>
            </a:extLst>
          </p:cNvPr>
          <p:cNvGraphicFramePr/>
          <p:nvPr>
            <p:extLst>
              <p:ext uri="{D42A27DB-BD31-4B8C-83A1-F6EECF244321}">
                <p14:modId xmlns:p14="http://schemas.microsoft.com/office/powerpoint/2010/main" val="4101228818"/>
              </p:ext>
            </p:extLst>
          </p:nvPr>
        </p:nvGraphicFramePr>
        <p:xfrm>
          <a:off x="395416" y="1381126"/>
          <a:ext cx="10967528" cy="413639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6D83B5C3-B28E-DA18-956E-1C22AA6A1BA3}"/>
              </a:ext>
            </a:extLst>
          </p:cNvPr>
          <p:cNvSpPr/>
          <p:nvPr/>
        </p:nvSpPr>
        <p:spPr>
          <a:xfrm>
            <a:off x="8854194" y="5288916"/>
            <a:ext cx="2683565" cy="304799"/>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YoY Change: -7.4%</a:t>
            </a:r>
          </a:p>
        </p:txBody>
      </p:sp>
    </p:spTree>
    <p:extLst>
      <p:ext uri="{BB962C8B-B14F-4D97-AF65-F5344CB8AC3E}">
        <p14:creationId xmlns:p14="http://schemas.microsoft.com/office/powerpoint/2010/main" val="200317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CE25F-D417-B14B-7093-202F07513A61}"/>
              </a:ext>
            </a:extLst>
          </p:cNvPr>
          <p:cNvSpPr>
            <a:spLocks noGrp="1"/>
          </p:cNvSpPr>
          <p:nvPr>
            <p:ph type="title"/>
          </p:nvPr>
        </p:nvSpPr>
        <p:spPr/>
        <p:txBody>
          <a:bodyPr/>
          <a:lstStyle/>
          <a:p>
            <a:r>
              <a:rPr lang="en-GB" dirty="0"/>
              <a:t>All platforms obey Pareto’s law to varying degrees</a:t>
            </a:r>
          </a:p>
        </p:txBody>
      </p:sp>
      <p:sp>
        <p:nvSpPr>
          <p:cNvPr id="6" name="TextBox 1">
            <a:extLst>
              <a:ext uri="{FF2B5EF4-FFF2-40B4-BE49-F238E27FC236}">
                <a16:creationId xmlns:a16="http://schemas.microsoft.com/office/drawing/2014/main" id="{98D1A2B6-8255-7D33-A80A-E1490E64C677}"/>
              </a:ext>
            </a:extLst>
          </p:cNvPr>
          <p:cNvSpPr txBox="1"/>
          <p:nvPr/>
        </p:nvSpPr>
        <p:spPr>
          <a:xfrm>
            <a:off x="1340560" y="4795585"/>
            <a:ext cx="2213346" cy="397887"/>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Each Decile = 5.2 million viewers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(5.8m non-viewers)</a:t>
            </a:r>
          </a:p>
        </p:txBody>
      </p:sp>
      <p:sp>
        <p:nvSpPr>
          <p:cNvPr id="9" name="TextBox 8">
            <a:extLst>
              <a:ext uri="{FF2B5EF4-FFF2-40B4-BE49-F238E27FC236}">
                <a16:creationId xmlns:a16="http://schemas.microsoft.com/office/drawing/2014/main" id="{BB16A68C-4493-3FE4-1768-8BB4CD7C40BA}"/>
              </a:ext>
            </a:extLst>
          </p:cNvPr>
          <p:cNvSpPr txBox="1"/>
          <p:nvPr/>
        </p:nvSpPr>
        <p:spPr>
          <a:xfrm rot="16200000">
            <a:off x="-568562" y="2928934"/>
            <a:ext cx="2799022"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lumMod val="65000"/>
                    <a:lumOff val="35000"/>
                  </a:prstClr>
                </a:solidFill>
                <a:latin typeface="+mn-lt"/>
                <a:ea typeface="+mn-ea"/>
                <a:cs typeface="+mn-cs"/>
              </a:defRPr>
            </a:pPr>
            <a:r>
              <a:rPr kumimoji="0" lang="en-GB" sz="1000" b="1" i="0" u="none" strike="noStrike" kern="1200" cap="none" spc="0" normalizeH="0" baseline="0" noProof="0">
                <a:ln>
                  <a:noFill/>
                </a:ln>
                <a:solidFill>
                  <a:prstClr val="black">
                    <a:lumMod val="65000"/>
                    <a:lumOff val="35000"/>
                  </a:prstClr>
                </a:solidFill>
                <a:effectLst/>
                <a:uLnTx/>
                <a:uFillTx/>
                <a:latin typeface="Arial"/>
                <a:ea typeface="+mn-ea"/>
                <a:cs typeface="+mn-cs"/>
              </a:rPr>
              <a:t>AVERAGE TIME VIEWED</a:t>
            </a:r>
          </a:p>
        </p:txBody>
      </p:sp>
      <p:graphicFrame>
        <p:nvGraphicFramePr>
          <p:cNvPr id="11" name="Chart 10">
            <a:extLst>
              <a:ext uri="{FF2B5EF4-FFF2-40B4-BE49-F238E27FC236}">
                <a16:creationId xmlns:a16="http://schemas.microsoft.com/office/drawing/2014/main" id="{E94DEE64-E925-96E9-F87D-4816EAE613B0}"/>
              </a:ext>
            </a:extLst>
          </p:cNvPr>
          <p:cNvGraphicFramePr/>
          <p:nvPr/>
        </p:nvGraphicFramePr>
        <p:xfrm>
          <a:off x="954060" y="1391400"/>
          <a:ext cx="10810140" cy="343635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
            <a:extLst>
              <a:ext uri="{FF2B5EF4-FFF2-40B4-BE49-F238E27FC236}">
                <a16:creationId xmlns:a16="http://schemas.microsoft.com/office/drawing/2014/main" id="{5266F665-3AA1-4263-4916-A32AEBC84120}"/>
              </a:ext>
            </a:extLst>
          </p:cNvPr>
          <p:cNvSpPr txBox="1"/>
          <p:nvPr/>
        </p:nvSpPr>
        <p:spPr>
          <a:xfrm>
            <a:off x="3394014" y="4795585"/>
            <a:ext cx="2213346" cy="397887"/>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Each Decile = 4.2 million viewers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(14.7m non-viewers)</a:t>
            </a:r>
          </a:p>
        </p:txBody>
      </p:sp>
      <p:sp>
        <p:nvSpPr>
          <p:cNvPr id="13" name="TextBox 1">
            <a:extLst>
              <a:ext uri="{FF2B5EF4-FFF2-40B4-BE49-F238E27FC236}">
                <a16:creationId xmlns:a16="http://schemas.microsoft.com/office/drawing/2014/main" id="{192C0C71-C992-160A-68E5-8C9F53350C6F}"/>
              </a:ext>
            </a:extLst>
          </p:cNvPr>
          <p:cNvSpPr txBox="1"/>
          <p:nvPr/>
        </p:nvSpPr>
        <p:spPr>
          <a:xfrm>
            <a:off x="5447468" y="4795585"/>
            <a:ext cx="2213346" cy="397887"/>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Each Decile = 4.5 million viewers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(12.2m non-viewers)</a:t>
            </a:r>
          </a:p>
        </p:txBody>
      </p:sp>
      <p:sp>
        <p:nvSpPr>
          <p:cNvPr id="14" name="TextBox 1">
            <a:extLst>
              <a:ext uri="{FF2B5EF4-FFF2-40B4-BE49-F238E27FC236}">
                <a16:creationId xmlns:a16="http://schemas.microsoft.com/office/drawing/2014/main" id="{E50BFFFE-EA20-05C0-E232-83DB60CCC0D8}"/>
              </a:ext>
            </a:extLst>
          </p:cNvPr>
          <p:cNvSpPr txBox="1"/>
          <p:nvPr/>
        </p:nvSpPr>
        <p:spPr>
          <a:xfrm>
            <a:off x="9554377" y="4795585"/>
            <a:ext cx="2213346" cy="397887"/>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Each Decile = 4.7 million viewers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(10.8m non-viewers)</a:t>
            </a:r>
          </a:p>
        </p:txBody>
      </p:sp>
      <p:sp>
        <p:nvSpPr>
          <p:cNvPr id="15" name="TextBox 1">
            <a:extLst>
              <a:ext uri="{FF2B5EF4-FFF2-40B4-BE49-F238E27FC236}">
                <a16:creationId xmlns:a16="http://schemas.microsoft.com/office/drawing/2014/main" id="{E9C353FE-21DF-D372-E7B1-2ACCB088F221}"/>
              </a:ext>
            </a:extLst>
          </p:cNvPr>
          <p:cNvSpPr txBox="1"/>
          <p:nvPr/>
        </p:nvSpPr>
        <p:spPr>
          <a:xfrm>
            <a:off x="7500922" y="4795585"/>
            <a:ext cx="2213346" cy="397887"/>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Each Decile = 0.1 million viewers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(56.7m non-viewers)</a:t>
            </a:r>
          </a:p>
        </p:txBody>
      </p:sp>
      <p:sp>
        <p:nvSpPr>
          <p:cNvPr id="16" name="Text Placeholder 2">
            <a:extLst>
              <a:ext uri="{FF2B5EF4-FFF2-40B4-BE49-F238E27FC236}">
                <a16:creationId xmlns:a16="http://schemas.microsoft.com/office/drawing/2014/main" id="{3820BD40-7201-C480-A3EA-5D846C639DA9}"/>
              </a:ext>
            </a:extLst>
          </p:cNvPr>
          <p:cNvSpPr txBox="1">
            <a:spLocks/>
          </p:cNvSpPr>
          <p:nvPr/>
        </p:nvSpPr>
        <p:spPr>
          <a:xfrm>
            <a:off x="377757" y="5365115"/>
            <a:ext cx="11334817" cy="30480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spcAft>
                <a:spcPts val="0"/>
              </a:spcAft>
              <a:buFont typeface="Arial" panose="020B0604020202020204" pitchFamily="34" charset="0"/>
              <a:buNone/>
              <a:defRPr sz="10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000" b="0" i="0" u="none" strike="noStrike" kern="1200" cap="none" spc="0" normalizeH="0" baseline="0" noProof="0">
                <a:ln>
                  <a:noFill/>
                </a:ln>
                <a:solidFill>
                  <a:srgbClr val="4D4D4D"/>
                </a:solidFill>
                <a:effectLst/>
                <a:uLnTx/>
                <a:uFillTx/>
                <a:latin typeface="Arial"/>
                <a:ea typeface="+mn-ea"/>
                <a:cs typeface="+mn-cs"/>
              </a:rPr>
              <a:t>Source: Barb, Sep 23, All devices</a:t>
            </a:r>
          </a:p>
        </p:txBody>
      </p:sp>
      <p:sp>
        <p:nvSpPr>
          <p:cNvPr id="4" name="Right Bracket 3">
            <a:extLst>
              <a:ext uri="{FF2B5EF4-FFF2-40B4-BE49-F238E27FC236}">
                <a16:creationId xmlns:a16="http://schemas.microsoft.com/office/drawing/2014/main" id="{DCBADA33-9401-D8C0-CC07-8A46DD46F9B5}"/>
              </a:ext>
            </a:extLst>
          </p:cNvPr>
          <p:cNvSpPr/>
          <p:nvPr/>
        </p:nvSpPr>
        <p:spPr>
          <a:xfrm rot="16200000">
            <a:off x="3142355" y="1467712"/>
            <a:ext cx="148751" cy="432160"/>
          </a:xfrm>
          <a:prstGeom prst="rightBracket">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a:extLst>
              <a:ext uri="{FF2B5EF4-FFF2-40B4-BE49-F238E27FC236}">
                <a16:creationId xmlns:a16="http://schemas.microsoft.com/office/drawing/2014/main" id="{9EAF8C1F-D5C1-35AA-5608-AD1DA67E6B4A}"/>
              </a:ext>
            </a:extLst>
          </p:cNvPr>
          <p:cNvSpPr txBox="1"/>
          <p:nvPr/>
        </p:nvSpPr>
        <p:spPr>
          <a:xfrm>
            <a:off x="2930980" y="1276586"/>
            <a:ext cx="571500" cy="369332"/>
          </a:xfrm>
          <a:prstGeom prst="rect">
            <a:avLst/>
          </a:prstGeom>
          <a:noFill/>
        </p:spPr>
        <p:txBody>
          <a:bodyPr wrap="square" rtlCol="0">
            <a:spAutoFit/>
          </a:bodyPr>
          <a:lstStyle/>
          <a:p>
            <a:pPr algn="l"/>
            <a:r>
              <a:rPr lang="en-GB" sz="900">
                <a:solidFill>
                  <a:schemeClr val="bg2"/>
                </a:solidFill>
              </a:rPr>
              <a:t>66% of viewing</a:t>
            </a:r>
          </a:p>
        </p:txBody>
      </p:sp>
      <p:sp>
        <p:nvSpPr>
          <p:cNvPr id="7" name="Right Bracket 6">
            <a:extLst>
              <a:ext uri="{FF2B5EF4-FFF2-40B4-BE49-F238E27FC236}">
                <a16:creationId xmlns:a16="http://schemas.microsoft.com/office/drawing/2014/main" id="{C53DC98A-6F04-47A9-D867-B8D82F66C82B}"/>
              </a:ext>
            </a:extLst>
          </p:cNvPr>
          <p:cNvSpPr/>
          <p:nvPr/>
        </p:nvSpPr>
        <p:spPr>
          <a:xfrm rot="16200000">
            <a:off x="5168442" y="3522664"/>
            <a:ext cx="148751" cy="432160"/>
          </a:xfrm>
          <a:prstGeom prst="rightBracket">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a:extLst>
              <a:ext uri="{FF2B5EF4-FFF2-40B4-BE49-F238E27FC236}">
                <a16:creationId xmlns:a16="http://schemas.microsoft.com/office/drawing/2014/main" id="{498036DA-0485-8C47-EAE3-79A5AD40279F}"/>
              </a:ext>
            </a:extLst>
          </p:cNvPr>
          <p:cNvSpPr txBox="1"/>
          <p:nvPr/>
        </p:nvSpPr>
        <p:spPr>
          <a:xfrm>
            <a:off x="4957067" y="3331538"/>
            <a:ext cx="571500" cy="369332"/>
          </a:xfrm>
          <a:prstGeom prst="rect">
            <a:avLst/>
          </a:prstGeom>
          <a:noFill/>
        </p:spPr>
        <p:txBody>
          <a:bodyPr wrap="square" rtlCol="0">
            <a:spAutoFit/>
          </a:bodyPr>
          <a:lstStyle/>
          <a:p>
            <a:pPr algn="l"/>
            <a:r>
              <a:rPr lang="en-GB" sz="900">
                <a:solidFill>
                  <a:schemeClr val="bg2"/>
                </a:solidFill>
              </a:rPr>
              <a:t>67% of viewing</a:t>
            </a:r>
          </a:p>
        </p:txBody>
      </p:sp>
      <p:sp>
        <p:nvSpPr>
          <p:cNvPr id="10" name="Right Bracket 9">
            <a:extLst>
              <a:ext uri="{FF2B5EF4-FFF2-40B4-BE49-F238E27FC236}">
                <a16:creationId xmlns:a16="http://schemas.microsoft.com/office/drawing/2014/main" id="{FAEF7E42-CA3F-C902-3A38-4C5FC2138ED4}"/>
              </a:ext>
            </a:extLst>
          </p:cNvPr>
          <p:cNvSpPr/>
          <p:nvPr/>
        </p:nvSpPr>
        <p:spPr>
          <a:xfrm rot="16200000">
            <a:off x="7203105" y="3306235"/>
            <a:ext cx="148751" cy="432160"/>
          </a:xfrm>
          <a:prstGeom prst="rightBracket">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TextBox 16">
            <a:extLst>
              <a:ext uri="{FF2B5EF4-FFF2-40B4-BE49-F238E27FC236}">
                <a16:creationId xmlns:a16="http://schemas.microsoft.com/office/drawing/2014/main" id="{AC694EC7-9C9C-F786-91E5-99E640100C0E}"/>
              </a:ext>
            </a:extLst>
          </p:cNvPr>
          <p:cNvSpPr txBox="1"/>
          <p:nvPr/>
        </p:nvSpPr>
        <p:spPr>
          <a:xfrm>
            <a:off x="6991730" y="3115109"/>
            <a:ext cx="571500" cy="369332"/>
          </a:xfrm>
          <a:prstGeom prst="rect">
            <a:avLst/>
          </a:prstGeom>
          <a:noFill/>
        </p:spPr>
        <p:txBody>
          <a:bodyPr wrap="square" rtlCol="0">
            <a:spAutoFit/>
          </a:bodyPr>
          <a:lstStyle/>
          <a:p>
            <a:pPr algn="l"/>
            <a:r>
              <a:rPr lang="en-GB" sz="900">
                <a:solidFill>
                  <a:schemeClr val="bg2"/>
                </a:solidFill>
              </a:rPr>
              <a:t>59% of viewing</a:t>
            </a:r>
          </a:p>
        </p:txBody>
      </p:sp>
      <p:sp>
        <p:nvSpPr>
          <p:cNvPr id="21" name="Right Bracket 20">
            <a:extLst>
              <a:ext uri="{FF2B5EF4-FFF2-40B4-BE49-F238E27FC236}">
                <a16:creationId xmlns:a16="http://schemas.microsoft.com/office/drawing/2014/main" id="{C85D89D8-78D8-27BA-94CF-C0DDCBB6C2EE}"/>
              </a:ext>
            </a:extLst>
          </p:cNvPr>
          <p:cNvSpPr/>
          <p:nvPr/>
        </p:nvSpPr>
        <p:spPr>
          <a:xfrm rot="16200000">
            <a:off x="9214573" y="4161100"/>
            <a:ext cx="148751" cy="432160"/>
          </a:xfrm>
          <a:prstGeom prst="rightBracket">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TextBox 21">
            <a:extLst>
              <a:ext uri="{FF2B5EF4-FFF2-40B4-BE49-F238E27FC236}">
                <a16:creationId xmlns:a16="http://schemas.microsoft.com/office/drawing/2014/main" id="{A13F73C9-659C-2949-408D-F161A963EE0B}"/>
              </a:ext>
            </a:extLst>
          </p:cNvPr>
          <p:cNvSpPr txBox="1"/>
          <p:nvPr/>
        </p:nvSpPr>
        <p:spPr>
          <a:xfrm>
            <a:off x="9003198" y="3969974"/>
            <a:ext cx="571500" cy="369332"/>
          </a:xfrm>
          <a:prstGeom prst="rect">
            <a:avLst/>
          </a:prstGeom>
          <a:noFill/>
        </p:spPr>
        <p:txBody>
          <a:bodyPr wrap="square" rtlCol="0">
            <a:spAutoFit/>
          </a:bodyPr>
          <a:lstStyle/>
          <a:p>
            <a:pPr algn="l"/>
            <a:r>
              <a:rPr lang="en-GB" sz="900">
                <a:solidFill>
                  <a:schemeClr val="bg2"/>
                </a:solidFill>
              </a:rPr>
              <a:t>95% of viewing</a:t>
            </a:r>
          </a:p>
        </p:txBody>
      </p:sp>
      <p:sp>
        <p:nvSpPr>
          <p:cNvPr id="23" name="Right Bracket 22">
            <a:extLst>
              <a:ext uri="{FF2B5EF4-FFF2-40B4-BE49-F238E27FC236}">
                <a16:creationId xmlns:a16="http://schemas.microsoft.com/office/drawing/2014/main" id="{27DCCE52-9AAB-2368-41D7-F028960C4257}"/>
              </a:ext>
            </a:extLst>
          </p:cNvPr>
          <p:cNvSpPr/>
          <p:nvPr/>
        </p:nvSpPr>
        <p:spPr>
          <a:xfrm rot="16200000">
            <a:off x="11253310" y="2758213"/>
            <a:ext cx="148751" cy="432160"/>
          </a:xfrm>
          <a:prstGeom prst="rightBracket">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TextBox 23">
            <a:extLst>
              <a:ext uri="{FF2B5EF4-FFF2-40B4-BE49-F238E27FC236}">
                <a16:creationId xmlns:a16="http://schemas.microsoft.com/office/drawing/2014/main" id="{42941E66-8372-B5B8-21E0-64670A386C52}"/>
              </a:ext>
            </a:extLst>
          </p:cNvPr>
          <p:cNvSpPr txBox="1"/>
          <p:nvPr/>
        </p:nvSpPr>
        <p:spPr>
          <a:xfrm>
            <a:off x="11041935" y="2567087"/>
            <a:ext cx="571500" cy="369332"/>
          </a:xfrm>
          <a:prstGeom prst="rect">
            <a:avLst/>
          </a:prstGeom>
          <a:noFill/>
        </p:spPr>
        <p:txBody>
          <a:bodyPr wrap="square" rtlCol="0">
            <a:spAutoFit/>
          </a:bodyPr>
          <a:lstStyle/>
          <a:p>
            <a:pPr algn="l"/>
            <a:r>
              <a:rPr lang="en-GB" sz="900">
                <a:solidFill>
                  <a:schemeClr val="bg2"/>
                </a:solidFill>
              </a:rPr>
              <a:t>71% of viewing</a:t>
            </a:r>
          </a:p>
        </p:txBody>
      </p:sp>
    </p:spTree>
    <p:extLst>
      <p:ext uri="{BB962C8B-B14F-4D97-AF65-F5344CB8AC3E}">
        <p14:creationId xmlns:p14="http://schemas.microsoft.com/office/powerpoint/2010/main" val="3330611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32304-952D-FEF5-2310-07D108A14E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5E96C3-E04D-1D9D-E1AA-4872A5364030}"/>
              </a:ext>
            </a:extLst>
          </p:cNvPr>
          <p:cNvSpPr>
            <a:spLocks noGrp="1"/>
          </p:cNvSpPr>
          <p:nvPr>
            <p:ph type="title"/>
          </p:nvPr>
        </p:nvSpPr>
        <p:spPr>
          <a:xfrm>
            <a:off x="279400" y="265593"/>
            <a:ext cx="11633200" cy="1021181"/>
          </a:xfrm>
        </p:spPr>
        <p:txBody>
          <a:bodyPr/>
          <a:lstStyle/>
          <a:p>
            <a:r>
              <a:rPr lang="en-GB" dirty="0"/>
              <a:t>What matters is the reach opportunity in ad-supported content</a:t>
            </a:r>
          </a:p>
        </p:txBody>
      </p:sp>
      <p:sp>
        <p:nvSpPr>
          <p:cNvPr id="3" name="Text Placeholder 2">
            <a:extLst>
              <a:ext uri="{FF2B5EF4-FFF2-40B4-BE49-F238E27FC236}">
                <a16:creationId xmlns:a16="http://schemas.microsoft.com/office/drawing/2014/main" id="{3EC68EE3-947A-46FF-8959-06829BF0CEC1}"/>
              </a:ext>
            </a:extLst>
          </p:cNvPr>
          <p:cNvSpPr>
            <a:spLocks noGrp="1"/>
          </p:cNvSpPr>
          <p:nvPr>
            <p:ph type="body" sz="quarter" idx="15"/>
          </p:nvPr>
        </p:nvSpPr>
        <p:spPr/>
        <p:txBody>
          <a:bodyPr/>
          <a:lstStyle/>
          <a:p>
            <a:r>
              <a:rPr lang="en-GB" dirty="0"/>
              <a:t>Source: Barb, Sep 23, decile ranked in terms of weight of viewing to linear TV, TV set viewing</a:t>
            </a:r>
          </a:p>
        </p:txBody>
      </p:sp>
      <p:graphicFrame>
        <p:nvGraphicFramePr>
          <p:cNvPr id="6" name="Chart 5">
            <a:extLst>
              <a:ext uri="{FF2B5EF4-FFF2-40B4-BE49-F238E27FC236}">
                <a16:creationId xmlns:a16="http://schemas.microsoft.com/office/drawing/2014/main" id="{E02B9BDC-9EE6-8B78-EC36-7617EFD11D1B}"/>
              </a:ext>
            </a:extLst>
          </p:cNvPr>
          <p:cNvGraphicFramePr/>
          <p:nvPr/>
        </p:nvGraphicFramePr>
        <p:xfrm>
          <a:off x="558800" y="1188085"/>
          <a:ext cx="11633200" cy="417703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9DE7934E-9693-F680-7077-2E7CC7A73C2C}"/>
              </a:ext>
            </a:extLst>
          </p:cNvPr>
          <p:cNvSpPr txBox="1"/>
          <p:nvPr/>
        </p:nvSpPr>
        <p:spPr>
          <a:xfrm rot="16200000">
            <a:off x="-1028035" y="2867975"/>
            <a:ext cx="2799022"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lumMod val="65000"/>
                    <a:lumOff val="35000"/>
                  </a:prstClr>
                </a:solidFill>
                <a:latin typeface="+mn-lt"/>
                <a:ea typeface="+mn-ea"/>
                <a:cs typeface="+mn-cs"/>
              </a:defRPr>
            </a:pPr>
            <a:r>
              <a:rPr kumimoji="0" lang="en-GB" sz="1000" b="1" i="0" u="none" strike="noStrike" kern="1200" cap="none" spc="0" normalizeH="0" baseline="0" noProof="0" dirty="0">
                <a:ln>
                  <a:noFill/>
                </a:ln>
                <a:solidFill>
                  <a:prstClr val="black">
                    <a:lumMod val="65000"/>
                    <a:lumOff val="35000"/>
                  </a:prstClr>
                </a:solidFill>
                <a:effectLst/>
                <a:uLnTx/>
                <a:uFillTx/>
                <a:latin typeface="Arial"/>
                <a:ea typeface="+mn-ea"/>
                <a:cs typeface="+mn-cs"/>
              </a:rPr>
              <a:t>AVERAGE TIME VIEWED</a:t>
            </a:r>
          </a:p>
        </p:txBody>
      </p:sp>
      <p:sp>
        <p:nvSpPr>
          <p:cNvPr id="4" name="TextBox 3">
            <a:extLst>
              <a:ext uri="{FF2B5EF4-FFF2-40B4-BE49-F238E27FC236}">
                <a16:creationId xmlns:a16="http://schemas.microsoft.com/office/drawing/2014/main" id="{4BD0A679-E4B3-DCE5-458A-952BC067087D}"/>
              </a:ext>
            </a:extLst>
          </p:cNvPr>
          <p:cNvSpPr txBox="1"/>
          <p:nvPr/>
        </p:nvSpPr>
        <p:spPr>
          <a:xfrm>
            <a:off x="1238491" y="1591574"/>
            <a:ext cx="3993266" cy="338554"/>
          </a:xfrm>
          <a:prstGeom prst="rect">
            <a:avLst/>
          </a:prstGeom>
          <a:noFill/>
        </p:spPr>
        <p:txBody>
          <a:bodyPr wrap="square" rtlCol="0">
            <a:spAutoFit/>
          </a:bodyPr>
          <a:lstStyle/>
          <a:p>
            <a:pPr algn="l"/>
            <a:r>
              <a:rPr lang="en-GB" sz="1600" dirty="0">
                <a:solidFill>
                  <a:schemeClr val="bg2"/>
                </a:solidFill>
              </a:rPr>
              <a:t>TV set viewing to ad supported content</a:t>
            </a:r>
          </a:p>
        </p:txBody>
      </p:sp>
    </p:spTree>
    <p:extLst>
      <p:ext uri="{BB962C8B-B14F-4D97-AF65-F5344CB8AC3E}">
        <p14:creationId xmlns:p14="http://schemas.microsoft.com/office/powerpoint/2010/main" val="1161076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02B3-751A-D069-8808-6163BB49F138}"/>
              </a:ext>
            </a:extLst>
          </p:cNvPr>
          <p:cNvSpPr>
            <a:spLocks noGrp="1"/>
          </p:cNvSpPr>
          <p:nvPr>
            <p:ph type="title"/>
          </p:nvPr>
        </p:nvSpPr>
        <p:spPr>
          <a:xfrm>
            <a:off x="177732" y="164364"/>
            <a:ext cx="11793537" cy="1021181"/>
          </a:xfrm>
        </p:spPr>
        <p:txBody>
          <a:bodyPr/>
          <a:lstStyle/>
          <a:p>
            <a:r>
              <a:rPr lang="en-GB"/>
              <a:t>BVOD &amp; SVOD ad tiers are key to reaching lighter linear viewers</a:t>
            </a:r>
          </a:p>
        </p:txBody>
      </p:sp>
      <p:sp>
        <p:nvSpPr>
          <p:cNvPr id="3" name="Text Placeholder 2">
            <a:extLst>
              <a:ext uri="{FF2B5EF4-FFF2-40B4-BE49-F238E27FC236}">
                <a16:creationId xmlns:a16="http://schemas.microsoft.com/office/drawing/2014/main" id="{85709C3A-6B84-BF0F-E849-F9CB96241DE5}"/>
              </a:ext>
            </a:extLst>
          </p:cNvPr>
          <p:cNvSpPr>
            <a:spLocks noGrp="1"/>
          </p:cNvSpPr>
          <p:nvPr>
            <p:ph type="body" sz="quarter" idx="15"/>
          </p:nvPr>
        </p:nvSpPr>
        <p:spPr>
          <a:xfrm>
            <a:off x="177732" y="5672455"/>
            <a:ext cx="11334817" cy="304800"/>
          </a:xfrm>
        </p:spPr>
        <p:txBody>
          <a:bodyPr/>
          <a:lstStyle/>
          <a:p>
            <a:r>
              <a:rPr lang="en-GB" dirty="0"/>
              <a:t>Source: Barb – Sept 2023, Adults, TV set viewing, deciles ranked on weight of viewing to linear TV</a:t>
            </a:r>
          </a:p>
        </p:txBody>
      </p:sp>
      <p:graphicFrame>
        <p:nvGraphicFramePr>
          <p:cNvPr id="6" name="Chart 5">
            <a:extLst>
              <a:ext uri="{FF2B5EF4-FFF2-40B4-BE49-F238E27FC236}">
                <a16:creationId xmlns:a16="http://schemas.microsoft.com/office/drawing/2014/main" id="{424DF79E-B835-FFB6-E864-9157EC236A4D}"/>
              </a:ext>
            </a:extLst>
          </p:cNvPr>
          <p:cNvGraphicFramePr/>
          <p:nvPr/>
        </p:nvGraphicFramePr>
        <p:xfrm>
          <a:off x="566738" y="935990"/>
          <a:ext cx="11530012" cy="4736465"/>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a:extLst>
              <a:ext uri="{FF2B5EF4-FFF2-40B4-BE49-F238E27FC236}">
                <a16:creationId xmlns:a16="http://schemas.microsoft.com/office/drawing/2014/main" id="{75279B76-B07A-413B-4014-5C2C110B216A}"/>
              </a:ext>
            </a:extLst>
          </p:cNvPr>
          <p:cNvPicPr>
            <a:picLocks noChangeAspect="1"/>
          </p:cNvPicPr>
          <p:nvPr/>
        </p:nvPicPr>
        <p:blipFill>
          <a:blip r:embed="rId4"/>
          <a:stretch>
            <a:fillRect/>
          </a:stretch>
        </p:blipFill>
        <p:spPr>
          <a:xfrm>
            <a:off x="1550669" y="1024883"/>
            <a:ext cx="8991601" cy="275253"/>
          </a:xfrm>
          <a:prstGeom prst="rect">
            <a:avLst/>
          </a:prstGeom>
        </p:spPr>
      </p:pic>
      <p:sp>
        <p:nvSpPr>
          <p:cNvPr id="9" name="TextBox 8">
            <a:extLst>
              <a:ext uri="{FF2B5EF4-FFF2-40B4-BE49-F238E27FC236}">
                <a16:creationId xmlns:a16="http://schemas.microsoft.com/office/drawing/2014/main" id="{0994851C-B372-4F85-1E16-2D2A72241A88}"/>
              </a:ext>
            </a:extLst>
          </p:cNvPr>
          <p:cNvSpPr txBox="1"/>
          <p:nvPr/>
        </p:nvSpPr>
        <p:spPr>
          <a:xfrm>
            <a:off x="4195570" y="794051"/>
            <a:ext cx="70612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4D4D4D"/>
                </a:solidFill>
                <a:effectLst/>
                <a:uLnTx/>
                <a:uFillTx/>
                <a:latin typeface="Arial"/>
                <a:ea typeface="+mn-ea"/>
                <a:cs typeface="+mn-cs"/>
              </a:rPr>
              <a:t>AVE HRS OF TV SET VIEWING TIME PER GROUP PER DAY</a:t>
            </a:r>
          </a:p>
        </p:txBody>
      </p:sp>
    </p:spTree>
    <p:extLst>
      <p:ext uri="{BB962C8B-B14F-4D97-AF65-F5344CB8AC3E}">
        <p14:creationId xmlns:p14="http://schemas.microsoft.com/office/powerpoint/2010/main" val="392313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chart seriesIdx="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579B-3ABA-4991-1CA6-29231A2AE301}"/>
              </a:ext>
            </a:extLst>
          </p:cNvPr>
          <p:cNvSpPr>
            <a:spLocks noGrp="1"/>
          </p:cNvSpPr>
          <p:nvPr>
            <p:ph type="title"/>
          </p:nvPr>
        </p:nvSpPr>
        <p:spPr>
          <a:xfrm>
            <a:off x="371475" y="190418"/>
            <a:ext cx="11341099" cy="1021181"/>
          </a:xfrm>
        </p:spPr>
        <p:txBody>
          <a:bodyPr/>
          <a:lstStyle/>
          <a:p>
            <a:r>
              <a:rPr lang="en-GB" dirty="0"/>
              <a:t>Great planners map media on more than just reach</a:t>
            </a:r>
          </a:p>
        </p:txBody>
      </p:sp>
      <p:sp>
        <p:nvSpPr>
          <p:cNvPr id="3" name="Text Placeholder 2">
            <a:extLst>
              <a:ext uri="{FF2B5EF4-FFF2-40B4-BE49-F238E27FC236}">
                <a16:creationId xmlns:a16="http://schemas.microsoft.com/office/drawing/2014/main" id="{727FE22F-360F-25B0-CFF3-D54EE771AF3C}"/>
              </a:ext>
            </a:extLst>
          </p:cNvPr>
          <p:cNvSpPr>
            <a:spLocks noGrp="1"/>
          </p:cNvSpPr>
          <p:nvPr>
            <p:ph type="body" sz="quarter" idx="15"/>
          </p:nvPr>
        </p:nvSpPr>
        <p:spPr/>
        <p:txBody>
          <a:bodyPr/>
          <a:lstStyle/>
          <a:p>
            <a:r>
              <a:rPr lang="en-GB" dirty="0"/>
              <a:t>Source: Richard Kirk – </a:t>
            </a:r>
            <a:r>
              <a:rPr lang="en-GB" dirty="0" err="1"/>
              <a:t>EssenceMediacom</a:t>
            </a:r>
            <a:endParaRPr lang="en-GB" dirty="0"/>
          </a:p>
        </p:txBody>
      </p:sp>
      <p:pic>
        <p:nvPicPr>
          <p:cNvPr id="5" name="Picture 4">
            <a:extLst>
              <a:ext uri="{FF2B5EF4-FFF2-40B4-BE49-F238E27FC236}">
                <a16:creationId xmlns:a16="http://schemas.microsoft.com/office/drawing/2014/main" id="{4400FCD9-09F3-742E-1EE3-D7BFB01640B0}"/>
              </a:ext>
            </a:extLst>
          </p:cNvPr>
          <p:cNvPicPr>
            <a:picLocks noChangeAspect="1"/>
          </p:cNvPicPr>
          <p:nvPr/>
        </p:nvPicPr>
        <p:blipFill>
          <a:blip r:embed="rId3"/>
          <a:stretch>
            <a:fillRect/>
          </a:stretch>
        </p:blipFill>
        <p:spPr>
          <a:xfrm>
            <a:off x="-20096" y="0"/>
            <a:ext cx="12276885" cy="6858000"/>
          </a:xfrm>
          <a:prstGeom prst="rect">
            <a:avLst/>
          </a:prstGeom>
          <a:ln>
            <a:noFill/>
          </a:ln>
          <a:effectLst>
            <a:outerShdw blurRad="292100" dist="139700" dir="2700000" algn="tl" rotWithShape="0">
              <a:srgbClr val="333333">
                <a:alpha val="65000"/>
              </a:srgbClr>
            </a:outerShdw>
          </a:effectLst>
        </p:spPr>
      </p:pic>
      <p:pic>
        <p:nvPicPr>
          <p:cNvPr id="1026" name="Picture 2" descr="EssenceMediacom officially launches as the 'breakthrough agency'">
            <a:extLst>
              <a:ext uri="{FF2B5EF4-FFF2-40B4-BE49-F238E27FC236}">
                <a16:creationId xmlns:a16="http://schemas.microsoft.com/office/drawing/2014/main" id="{BB17A09E-26FF-87D9-8E0B-A635CADDE5B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159" t="36539" r="8106" b="33638"/>
          <a:stretch/>
        </p:blipFill>
        <p:spPr bwMode="auto">
          <a:xfrm>
            <a:off x="9592056" y="22665"/>
            <a:ext cx="2512089" cy="335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483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FA5-2021-8296-FE7F-F00A25AE8F71}"/>
              </a:ext>
            </a:extLst>
          </p:cNvPr>
          <p:cNvSpPr>
            <a:spLocks noGrp="1"/>
          </p:cNvSpPr>
          <p:nvPr>
            <p:ph type="title"/>
          </p:nvPr>
        </p:nvSpPr>
        <p:spPr>
          <a:xfrm>
            <a:off x="301191" y="241444"/>
            <a:ext cx="11341099" cy="1021181"/>
          </a:xfrm>
        </p:spPr>
        <p:txBody>
          <a:bodyPr/>
          <a:lstStyle/>
          <a:p>
            <a:r>
              <a:rPr lang="en-GB" dirty="0"/>
              <a:t>Mapping media on ‘Influence’</a:t>
            </a:r>
          </a:p>
        </p:txBody>
      </p:sp>
      <p:sp>
        <p:nvSpPr>
          <p:cNvPr id="3" name="Text Placeholder 2">
            <a:extLst>
              <a:ext uri="{FF2B5EF4-FFF2-40B4-BE49-F238E27FC236}">
                <a16:creationId xmlns:a16="http://schemas.microsoft.com/office/drawing/2014/main" id="{8C69CC93-2A1A-9D3E-80FE-44C44DAA161A}"/>
              </a:ext>
            </a:extLst>
          </p:cNvPr>
          <p:cNvSpPr>
            <a:spLocks noGrp="1"/>
          </p:cNvSpPr>
          <p:nvPr>
            <p:ph type="body" sz="quarter" idx="15"/>
          </p:nvPr>
        </p:nvSpPr>
        <p:spPr>
          <a:xfrm>
            <a:off x="404916" y="5202161"/>
            <a:ext cx="11334817" cy="304800"/>
          </a:xfrm>
        </p:spPr>
        <p:txBody>
          <a:bodyPr/>
          <a:lstStyle/>
          <a:p>
            <a:endParaRPr lang="en-GB"/>
          </a:p>
        </p:txBody>
      </p:sp>
      <p:graphicFrame>
        <p:nvGraphicFramePr>
          <p:cNvPr id="6" name="Chart 5">
            <a:extLst>
              <a:ext uri="{FF2B5EF4-FFF2-40B4-BE49-F238E27FC236}">
                <a16:creationId xmlns:a16="http://schemas.microsoft.com/office/drawing/2014/main" id="{44A8E5DE-D885-46DC-501C-BF8BAADCD136}"/>
              </a:ext>
            </a:extLst>
          </p:cNvPr>
          <p:cNvGraphicFramePr/>
          <p:nvPr/>
        </p:nvGraphicFramePr>
        <p:xfrm>
          <a:off x="719887" y="1025131"/>
          <a:ext cx="10400145" cy="4623569"/>
        </p:xfrm>
        <a:graphic>
          <a:graphicData uri="http://schemas.openxmlformats.org/drawingml/2006/chart">
            <c:chart xmlns:c="http://schemas.openxmlformats.org/drawingml/2006/chart" xmlns:r="http://schemas.openxmlformats.org/officeDocument/2006/relationships" r:id="rId3"/>
          </a:graphicData>
        </a:graphic>
      </p:graphicFrame>
      <p:grpSp>
        <p:nvGrpSpPr>
          <p:cNvPr id="20" name="Group 19">
            <a:extLst>
              <a:ext uri="{FF2B5EF4-FFF2-40B4-BE49-F238E27FC236}">
                <a16:creationId xmlns:a16="http://schemas.microsoft.com/office/drawing/2014/main" id="{D405C756-AF58-4466-F803-6141F6686627}"/>
              </a:ext>
            </a:extLst>
          </p:cNvPr>
          <p:cNvGrpSpPr/>
          <p:nvPr/>
        </p:nvGrpSpPr>
        <p:grpSpPr>
          <a:xfrm>
            <a:off x="920571" y="1472600"/>
            <a:ext cx="7899573" cy="2958777"/>
            <a:chOff x="893412" y="1635554"/>
            <a:chExt cx="7899573" cy="2958777"/>
          </a:xfrm>
        </p:grpSpPr>
        <p:sp>
          <p:nvSpPr>
            <p:cNvPr id="7" name="TextBox 6">
              <a:extLst>
                <a:ext uri="{FF2B5EF4-FFF2-40B4-BE49-F238E27FC236}">
                  <a16:creationId xmlns:a16="http://schemas.microsoft.com/office/drawing/2014/main" id="{8BADCBCD-50EC-3D89-765E-40564A4FBC01}"/>
                </a:ext>
              </a:extLst>
            </p:cNvPr>
            <p:cNvSpPr txBox="1"/>
            <p:nvPr/>
          </p:nvSpPr>
          <p:spPr>
            <a:xfrm>
              <a:off x="8340403" y="1635554"/>
              <a:ext cx="45258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a:ea typeface="+mn-ea"/>
                  <a:cs typeface="+mn-cs"/>
                </a:rPr>
                <a:t>TV</a:t>
              </a:r>
            </a:p>
          </p:txBody>
        </p:sp>
        <p:sp>
          <p:nvSpPr>
            <p:cNvPr id="10" name="TextBox 9">
              <a:extLst>
                <a:ext uri="{FF2B5EF4-FFF2-40B4-BE49-F238E27FC236}">
                  <a16:creationId xmlns:a16="http://schemas.microsoft.com/office/drawing/2014/main" id="{B3550198-B4FA-0A3C-EC63-5FB261B6C461}"/>
                </a:ext>
              </a:extLst>
            </p:cNvPr>
            <p:cNvSpPr txBox="1"/>
            <p:nvPr/>
          </p:nvSpPr>
          <p:spPr>
            <a:xfrm>
              <a:off x="893412" y="2725108"/>
              <a:ext cx="1112548"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Social media</a:t>
              </a:r>
            </a:p>
          </p:txBody>
        </p:sp>
        <p:sp>
          <p:nvSpPr>
            <p:cNvPr id="11" name="TextBox 10">
              <a:extLst>
                <a:ext uri="{FF2B5EF4-FFF2-40B4-BE49-F238E27FC236}">
                  <a16:creationId xmlns:a16="http://schemas.microsoft.com/office/drawing/2014/main" id="{97ECB1A5-EE25-8089-EF41-FB39C97F3369}"/>
                </a:ext>
              </a:extLst>
            </p:cNvPr>
            <p:cNvSpPr txBox="1"/>
            <p:nvPr/>
          </p:nvSpPr>
          <p:spPr>
            <a:xfrm>
              <a:off x="6353913" y="2852066"/>
              <a:ext cx="1112548"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Radio</a:t>
              </a:r>
            </a:p>
          </p:txBody>
        </p:sp>
        <p:sp>
          <p:nvSpPr>
            <p:cNvPr id="12" name="TextBox 11">
              <a:extLst>
                <a:ext uri="{FF2B5EF4-FFF2-40B4-BE49-F238E27FC236}">
                  <a16:creationId xmlns:a16="http://schemas.microsoft.com/office/drawing/2014/main" id="{276EBB44-4358-0626-9075-F6956D19B77A}"/>
                </a:ext>
              </a:extLst>
            </p:cNvPr>
            <p:cNvSpPr txBox="1"/>
            <p:nvPr/>
          </p:nvSpPr>
          <p:spPr>
            <a:xfrm>
              <a:off x="1349262" y="4340415"/>
              <a:ext cx="1112548"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YouTube</a:t>
              </a:r>
            </a:p>
          </p:txBody>
        </p:sp>
        <p:sp>
          <p:nvSpPr>
            <p:cNvPr id="14" name="TextBox 13">
              <a:extLst>
                <a:ext uri="{FF2B5EF4-FFF2-40B4-BE49-F238E27FC236}">
                  <a16:creationId xmlns:a16="http://schemas.microsoft.com/office/drawing/2014/main" id="{A05E2023-6C2F-7717-EC5B-2E37DCEF82AC}"/>
                </a:ext>
              </a:extLst>
            </p:cNvPr>
            <p:cNvSpPr txBox="1"/>
            <p:nvPr/>
          </p:nvSpPr>
          <p:spPr>
            <a:xfrm>
              <a:off x="5772805" y="3622850"/>
              <a:ext cx="1232554"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Print</a:t>
              </a:r>
            </a:p>
          </p:txBody>
        </p:sp>
      </p:grpSp>
      <p:sp>
        <p:nvSpPr>
          <p:cNvPr id="21" name="TextBox 20">
            <a:extLst>
              <a:ext uri="{FF2B5EF4-FFF2-40B4-BE49-F238E27FC236}">
                <a16:creationId xmlns:a16="http://schemas.microsoft.com/office/drawing/2014/main" id="{0B405BE8-92CD-744F-6DFC-6C84B1624688}"/>
              </a:ext>
            </a:extLst>
          </p:cNvPr>
          <p:cNvSpPr txBox="1"/>
          <p:nvPr/>
        </p:nvSpPr>
        <p:spPr>
          <a:xfrm>
            <a:off x="117695" y="5670033"/>
            <a:ext cx="4742548"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4D4D4D"/>
                </a:solidFill>
                <a:effectLst/>
                <a:uLnTx/>
                <a:uFillTx/>
                <a:latin typeface="Arial"/>
                <a:ea typeface="+mn-ea"/>
                <a:cs typeface="+mn-cs"/>
              </a:rPr>
              <a:t>Source: IPA Touchpoints / Media Mix Navigator / YouGov 2024</a:t>
            </a:r>
          </a:p>
        </p:txBody>
      </p:sp>
      <p:grpSp>
        <p:nvGrpSpPr>
          <p:cNvPr id="28" name="Group 27">
            <a:extLst>
              <a:ext uri="{FF2B5EF4-FFF2-40B4-BE49-F238E27FC236}">
                <a16:creationId xmlns:a16="http://schemas.microsoft.com/office/drawing/2014/main" id="{6438C7ED-0B93-EF3D-1D9A-997DCBD65A7E}"/>
              </a:ext>
            </a:extLst>
          </p:cNvPr>
          <p:cNvGrpSpPr/>
          <p:nvPr/>
        </p:nvGrpSpPr>
        <p:grpSpPr>
          <a:xfrm>
            <a:off x="4860243" y="770435"/>
            <a:ext cx="7329744" cy="4446334"/>
            <a:chOff x="5015228" y="752587"/>
            <a:chExt cx="7329744" cy="4446334"/>
          </a:xfrm>
        </p:grpSpPr>
        <p:sp>
          <p:nvSpPr>
            <p:cNvPr id="8" name="TextBox 7">
              <a:extLst>
                <a:ext uri="{FF2B5EF4-FFF2-40B4-BE49-F238E27FC236}">
                  <a16:creationId xmlns:a16="http://schemas.microsoft.com/office/drawing/2014/main" id="{4EDBCB27-2F2B-DC6C-7AE3-310B07F2C506}"/>
                </a:ext>
              </a:extLst>
            </p:cNvPr>
            <p:cNvSpPr txBox="1"/>
            <p:nvPr/>
          </p:nvSpPr>
          <p:spPr>
            <a:xfrm>
              <a:off x="8081268" y="4921922"/>
              <a:ext cx="378690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D4D4D"/>
                  </a:solidFill>
                  <a:effectLst/>
                  <a:uLnTx/>
                  <a:uFillTx/>
                  <a:latin typeface="Arial"/>
                  <a:ea typeface="+mn-ea"/>
                  <a:cs typeface="+mn-cs"/>
                </a:rPr>
                <a:t>Bubble size = average media multiplier</a:t>
              </a:r>
            </a:p>
          </p:txBody>
        </p:sp>
        <p:sp>
          <p:nvSpPr>
            <p:cNvPr id="15" name="TextBox 14">
              <a:extLst>
                <a:ext uri="{FF2B5EF4-FFF2-40B4-BE49-F238E27FC236}">
                  <a16:creationId xmlns:a16="http://schemas.microsoft.com/office/drawing/2014/main" id="{C82A666C-99DF-CB02-BF46-D29D9237D1A0}"/>
                </a:ext>
              </a:extLst>
            </p:cNvPr>
            <p:cNvSpPr txBox="1"/>
            <p:nvPr/>
          </p:nvSpPr>
          <p:spPr>
            <a:xfrm>
              <a:off x="5015228" y="752587"/>
              <a:ext cx="196734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4D4D4D"/>
                  </a:solidFill>
                  <a:effectLst/>
                  <a:uLnTx/>
                  <a:uFillTx/>
                  <a:latin typeface="Arial"/>
                  <a:ea typeface="+mn-ea"/>
                  <a:cs typeface="+mn-cs"/>
                </a:rPr>
                <a:t>Higher weekly reach</a:t>
              </a:r>
            </a:p>
          </p:txBody>
        </p:sp>
        <p:sp>
          <p:nvSpPr>
            <p:cNvPr id="17" name="TextBox 16">
              <a:extLst>
                <a:ext uri="{FF2B5EF4-FFF2-40B4-BE49-F238E27FC236}">
                  <a16:creationId xmlns:a16="http://schemas.microsoft.com/office/drawing/2014/main" id="{12605CB7-F89C-8C13-7EF5-B3CA7A2DFF14}"/>
                </a:ext>
              </a:extLst>
            </p:cNvPr>
            <p:cNvSpPr txBox="1"/>
            <p:nvPr/>
          </p:nvSpPr>
          <p:spPr>
            <a:xfrm>
              <a:off x="10377625" y="2935028"/>
              <a:ext cx="196734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4D4D4D"/>
                  </a:solidFill>
                  <a:effectLst/>
                  <a:uLnTx/>
                  <a:uFillTx/>
                  <a:latin typeface="Arial"/>
                  <a:ea typeface="+mn-ea"/>
                  <a:cs typeface="+mn-cs"/>
                </a:rPr>
                <a:t>More trusted</a:t>
              </a:r>
            </a:p>
          </p:txBody>
        </p:sp>
        <p:cxnSp>
          <p:nvCxnSpPr>
            <p:cNvPr id="24" name="Straight Arrow Connector 23">
              <a:extLst>
                <a:ext uri="{FF2B5EF4-FFF2-40B4-BE49-F238E27FC236}">
                  <a16:creationId xmlns:a16="http://schemas.microsoft.com/office/drawing/2014/main" id="{BB4FDFBD-CCFB-2A64-FD0C-5C5BA9811045}"/>
                </a:ext>
              </a:extLst>
            </p:cNvPr>
            <p:cNvCxnSpPr/>
            <p:nvPr/>
          </p:nvCxnSpPr>
          <p:spPr>
            <a:xfrm>
              <a:off x="9823102" y="3218573"/>
              <a:ext cx="14519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DBF08B04-DEE2-57F0-A2F8-7325A4449027}"/>
                </a:ext>
              </a:extLst>
            </p:cNvPr>
            <p:cNvCxnSpPr>
              <a:cxnSpLocks/>
            </p:cNvCxnSpPr>
            <p:nvPr/>
          </p:nvCxnSpPr>
          <p:spPr>
            <a:xfrm flipV="1">
              <a:off x="5998902" y="1025131"/>
              <a:ext cx="0" cy="7471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68122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chart seriesIdx="0" categoryIdx="-4" bldStep="series"/>
                                            </p:graphic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F8AE2-DFBC-C69D-A63F-D21329C3BB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A53B3D-2765-61ED-B2A1-3C5161AD3DAF}"/>
              </a:ext>
            </a:extLst>
          </p:cNvPr>
          <p:cNvSpPr>
            <a:spLocks noGrp="1"/>
          </p:cNvSpPr>
          <p:nvPr>
            <p:ph type="title"/>
          </p:nvPr>
        </p:nvSpPr>
        <p:spPr>
          <a:xfrm>
            <a:off x="425450" y="221121"/>
            <a:ext cx="11341099" cy="1021181"/>
          </a:xfrm>
        </p:spPr>
        <p:txBody>
          <a:bodyPr/>
          <a:lstStyle/>
          <a:p>
            <a:r>
              <a:rPr lang="en-GB" dirty="0"/>
              <a:t>Mapping media on ‘Memorability’</a:t>
            </a:r>
          </a:p>
        </p:txBody>
      </p:sp>
      <p:graphicFrame>
        <p:nvGraphicFramePr>
          <p:cNvPr id="6" name="Chart 5">
            <a:extLst>
              <a:ext uri="{FF2B5EF4-FFF2-40B4-BE49-F238E27FC236}">
                <a16:creationId xmlns:a16="http://schemas.microsoft.com/office/drawing/2014/main" id="{EADFA063-0D64-1287-B3AD-7EC456366F53}"/>
              </a:ext>
            </a:extLst>
          </p:cNvPr>
          <p:cNvGraphicFramePr/>
          <p:nvPr/>
        </p:nvGraphicFramePr>
        <p:xfrm>
          <a:off x="1172064" y="704066"/>
          <a:ext cx="10384888" cy="4934585"/>
        </p:xfrm>
        <a:graphic>
          <a:graphicData uri="http://schemas.openxmlformats.org/drawingml/2006/chart">
            <c:chart xmlns:c="http://schemas.openxmlformats.org/drawingml/2006/chart" xmlns:r="http://schemas.openxmlformats.org/officeDocument/2006/relationships" r:id="rId3"/>
          </a:graphicData>
        </a:graphic>
      </p:graphicFrame>
      <p:grpSp>
        <p:nvGrpSpPr>
          <p:cNvPr id="20" name="Group 19">
            <a:extLst>
              <a:ext uri="{FF2B5EF4-FFF2-40B4-BE49-F238E27FC236}">
                <a16:creationId xmlns:a16="http://schemas.microsoft.com/office/drawing/2014/main" id="{7E94F1DB-9B02-F614-0BCF-C7CE8B3A6B7B}"/>
              </a:ext>
            </a:extLst>
          </p:cNvPr>
          <p:cNvGrpSpPr/>
          <p:nvPr/>
        </p:nvGrpSpPr>
        <p:grpSpPr>
          <a:xfrm>
            <a:off x="1703286" y="1310476"/>
            <a:ext cx="7740879" cy="3732202"/>
            <a:chOff x="1223951" y="1483479"/>
            <a:chExt cx="7740879" cy="3732202"/>
          </a:xfrm>
        </p:grpSpPr>
        <p:sp>
          <p:nvSpPr>
            <p:cNvPr id="7" name="TextBox 6">
              <a:extLst>
                <a:ext uri="{FF2B5EF4-FFF2-40B4-BE49-F238E27FC236}">
                  <a16:creationId xmlns:a16="http://schemas.microsoft.com/office/drawing/2014/main" id="{2EE90D8B-1239-5679-D989-2A578DA0DB18}"/>
                </a:ext>
              </a:extLst>
            </p:cNvPr>
            <p:cNvSpPr txBox="1"/>
            <p:nvPr/>
          </p:nvSpPr>
          <p:spPr>
            <a:xfrm>
              <a:off x="8512248" y="1483479"/>
              <a:ext cx="45258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a:ea typeface="+mn-ea"/>
                  <a:cs typeface="+mn-cs"/>
                </a:rPr>
                <a:t>TV</a:t>
              </a:r>
            </a:p>
          </p:txBody>
        </p:sp>
        <p:sp>
          <p:nvSpPr>
            <p:cNvPr id="9" name="TextBox 8">
              <a:extLst>
                <a:ext uri="{FF2B5EF4-FFF2-40B4-BE49-F238E27FC236}">
                  <a16:creationId xmlns:a16="http://schemas.microsoft.com/office/drawing/2014/main" id="{DC87B659-03C9-20B4-50E7-AF9A1F3F917E}"/>
                </a:ext>
              </a:extLst>
            </p:cNvPr>
            <p:cNvSpPr txBox="1"/>
            <p:nvPr/>
          </p:nvSpPr>
          <p:spPr>
            <a:xfrm>
              <a:off x="1223951" y="4954071"/>
              <a:ext cx="78004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OOH</a:t>
              </a:r>
            </a:p>
          </p:txBody>
        </p:sp>
        <p:sp>
          <p:nvSpPr>
            <p:cNvPr id="10" name="TextBox 9">
              <a:extLst>
                <a:ext uri="{FF2B5EF4-FFF2-40B4-BE49-F238E27FC236}">
                  <a16:creationId xmlns:a16="http://schemas.microsoft.com/office/drawing/2014/main" id="{3B7CDAE5-2F77-F4E9-D65E-4956C7EE8690}"/>
                </a:ext>
              </a:extLst>
            </p:cNvPr>
            <p:cNvSpPr txBox="1"/>
            <p:nvPr/>
          </p:nvSpPr>
          <p:spPr>
            <a:xfrm>
              <a:off x="3485727" y="4654251"/>
              <a:ext cx="765920" cy="4306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Social media</a:t>
              </a:r>
            </a:p>
          </p:txBody>
        </p:sp>
        <p:sp>
          <p:nvSpPr>
            <p:cNvPr id="12" name="TextBox 11">
              <a:extLst>
                <a:ext uri="{FF2B5EF4-FFF2-40B4-BE49-F238E27FC236}">
                  <a16:creationId xmlns:a16="http://schemas.microsoft.com/office/drawing/2014/main" id="{39534A78-C19F-D17B-68E6-9E312564DBE4}"/>
                </a:ext>
              </a:extLst>
            </p:cNvPr>
            <p:cNvSpPr txBox="1"/>
            <p:nvPr/>
          </p:nvSpPr>
          <p:spPr>
            <a:xfrm>
              <a:off x="2213573" y="3734379"/>
              <a:ext cx="848646"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YouTube</a:t>
              </a:r>
            </a:p>
          </p:txBody>
        </p:sp>
        <p:sp>
          <p:nvSpPr>
            <p:cNvPr id="14" name="TextBox 13">
              <a:extLst>
                <a:ext uri="{FF2B5EF4-FFF2-40B4-BE49-F238E27FC236}">
                  <a16:creationId xmlns:a16="http://schemas.microsoft.com/office/drawing/2014/main" id="{3BB19F71-1596-8ECB-0189-D5C0C287C8AC}"/>
                </a:ext>
              </a:extLst>
            </p:cNvPr>
            <p:cNvSpPr txBox="1"/>
            <p:nvPr/>
          </p:nvSpPr>
          <p:spPr>
            <a:xfrm>
              <a:off x="2213573" y="4266136"/>
              <a:ext cx="1232554"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Print</a:t>
              </a:r>
            </a:p>
          </p:txBody>
        </p:sp>
      </p:grpSp>
      <p:sp>
        <p:nvSpPr>
          <p:cNvPr id="21" name="TextBox 20">
            <a:extLst>
              <a:ext uri="{FF2B5EF4-FFF2-40B4-BE49-F238E27FC236}">
                <a16:creationId xmlns:a16="http://schemas.microsoft.com/office/drawing/2014/main" id="{5F1C266E-80D6-4A6E-D283-2CD878FC7074}"/>
              </a:ext>
            </a:extLst>
          </p:cNvPr>
          <p:cNvSpPr txBox="1"/>
          <p:nvPr/>
        </p:nvSpPr>
        <p:spPr>
          <a:xfrm>
            <a:off x="200908" y="5513358"/>
            <a:ext cx="351707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4D4D4D"/>
                </a:solidFill>
                <a:effectLst/>
                <a:uLnTx/>
                <a:uFillTx/>
                <a:latin typeface="Arial"/>
                <a:ea typeface="+mn-ea"/>
                <a:cs typeface="+mn-cs"/>
              </a:rPr>
              <a:t>Source: </a:t>
            </a:r>
            <a:r>
              <a:rPr kumimoji="0" lang="en-GB" sz="1000" b="0" i="0" u="none" strike="noStrike" kern="1200" cap="none" spc="0" normalizeH="0" baseline="0" noProof="0" dirty="0" err="1">
                <a:ln>
                  <a:noFill/>
                </a:ln>
                <a:solidFill>
                  <a:srgbClr val="4D4D4D"/>
                </a:solidFill>
                <a:effectLst/>
                <a:uLnTx/>
                <a:uFillTx/>
                <a:latin typeface="Arial"/>
                <a:ea typeface="+mn-ea"/>
                <a:cs typeface="+mn-cs"/>
              </a:rPr>
              <a:t>Dentsu</a:t>
            </a:r>
            <a:r>
              <a:rPr kumimoji="0" lang="en-GB" sz="1000" b="0" i="0" u="none" strike="noStrike" kern="1200" cap="none" spc="0" normalizeH="0" baseline="0" noProof="0" dirty="0">
                <a:ln>
                  <a:noFill/>
                </a:ln>
                <a:solidFill>
                  <a:srgbClr val="4D4D4D"/>
                </a:solidFill>
                <a:effectLst/>
                <a:uLnTx/>
                <a:uFillTx/>
                <a:latin typeface="Arial"/>
                <a:ea typeface="+mn-ea"/>
                <a:cs typeface="+mn-cs"/>
              </a:rPr>
              <a:t> / Lumen / TVision / Media </a:t>
            </a:r>
            <a:r>
              <a:rPr lang="en-GB" sz="1000" dirty="0">
                <a:solidFill>
                  <a:srgbClr val="4D4D4D"/>
                </a:solidFill>
                <a:latin typeface="Arial"/>
              </a:rPr>
              <a:t>Mix Navigator</a:t>
            </a:r>
            <a:r>
              <a:rPr kumimoji="0" lang="en-GB" sz="1000" b="0" i="0" u="none" strike="noStrike" kern="1200" cap="none" spc="0" normalizeH="0" baseline="0" noProof="0" dirty="0">
                <a:ln>
                  <a:noFill/>
                </a:ln>
                <a:solidFill>
                  <a:srgbClr val="4D4D4D"/>
                </a:solidFill>
                <a:effectLst/>
                <a:uLnTx/>
                <a:uFillTx/>
                <a:latin typeface="Arial"/>
                <a:ea typeface="+mn-ea"/>
                <a:cs typeface="+mn-cs"/>
              </a:rPr>
              <a:t> / Thinkbox </a:t>
            </a:r>
            <a:r>
              <a:rPr kumimoji="0" lang="en-GB" sz="1000" b="0" i="0" u="none" strike="noStrike" kern="1200" cap="none" spc="0" normalizeH="0" baseline="0" noProof="0" dirty="0" err="1">
                <a:ln>
                  <a:noFill/>
                </a:ln>
                <a:solidFill>
                  <a:srgbClr val="4D4D4D"/>
                </a:solidFill>
                <a:effectLst/>
                <a:uLnTx/>
                <a:uFillTx/>
                <a:latin typeface="Arial"/>
                <a:ea typeface="+mn-ea"/>
                <a:cs typeface="+mn-cs"/>
              </a:rPr>
              <a:t>Adnormal</a:t>
            </a:r>
            <a:r>
              <a:rPr kumimoji="0" lang="en-GB" sz="1000" b="0" i="0" u="none" strike="noStrike" kern="1200" cap="none" spc="0" normalizeH="0" baseline="0" noProof="0" dirty="0">
                <a:ln>
                  <a:noFill/>
                </a:ln>
                <a:solidFill>
                  <a:srgbClr val="4D4D4D"/>
                </a:solidFill>
                <a:effectLst/>
                <a:uLnTx/>
                <a:uFillTx/>
                <a:latin typeface="Arial"/>
                <a:ea typeface="+mn-ea"/>
                <a:cs typeface="+mn-cs"/>
              </a:rPr>
              <a:t> Behaviour 2022</a:t>
            </a:r>
          </a:p>
        </p:txBody>
      </p:sp>
      <p:sp>
        <p:nvSpPr>
          <p:cNvPr id="4" name="Rectangle 3">
            <a:extLst>
              <a:ext uri="{FF2B5EF4-FFF2-40B4-BE49-F238E27FC236}">
                <a16:creationId xmlns:a16="http://schemas.microsoft.com/office/drawing/2014/main" id="{C061DCA5-35A6-343D-6518-800A241E4F80}"/>
              </a:ext>
            </a:extLst>
          </p:cNvPr>
          <p:cNvSpPr/>
          <p:nvPr/>
        </p:nvSpPr>
        <p:spPr>
          <a:xfrm>
            <a:off x="4348022" y="759650"/>
            <a:ext cx="920146" cy="457810"/>
          </a:xfrm>
          <a:prstGeom prst="rect">
            <a:avLst/>
          </a:prstGeom>
          <a:solidFill>
            <a:schemeClr val="bg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grpSp>
        <p:nvGrpSpPr>
          <p:cNvPr id="24" name="Group 23">
            <a:extLst>
              <a:ext uri="{FF2B5EF4-FFF2-40B4-BE49-F238E27FC236}">
                <a16:creationId xmlns:a16="http://schemas.microsoft.com/office/drawing/2014/main" id="{99D17624-249E-994B-8F39-BA0F63B40625}"/>
              </a:ext>
            </a:extLst>
          </p:cNvPr>
          <p:cNvGrpSpPr/>
          <p:nvPr/>
        </p:nvGrpSpPr>
        <p:grpSpPr>
          <a:xfrm>
            <a:off x="4146171" y="1190714"/>
            <a:ext cx="8174182" cy="3998158"/>
            <a:chOff x="3693995" y="1200763"/>
            <a:chExt cx="8174182" cy="3998158"/>
          </a:xfrm>
        </p:grpSpPr>
        <p:sp>
          <p:nvSpPr>
            <p:cNvPr id="8" name="TextBox 7">
              <a:extLst>
                <a:ext uri="{FF2B5EF4-FFF2-40B4-BE49-F238E27FC236}">
                  <a16:creationId xmlns:a16="http://schemas.microsoft.com/office/drawing/2014/main" id="{4B789987-9CEB-7F37-37D0-B793E4B84969}"/>
                </a:ext>
              </a:extLst>
            </p:cNvPr>
            <p:cNvSpPr txBox="1"/>
            <p:nvPr/>
          </p:nvSpPr>
          <p:spPr>
            <a:xfrm>
              <a:off x="8081268" y="4921922"/>
              <a:ext cx="378690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D4D4D"/>
                  </a:solidFill>
                  <a:effectLst/>
                  <a:uLnTx/>
                  <a:uFillTx/>
                  <a:latin typeface="Arial"/>
                  <a:ea typeface="+mn-ea"/>
                  <a:cs typeface="+mn-cs"/>
                </a:rPr>
                <a:t>Bubble size = long-term multiplier</a:t>
              </a:r>
            </a:p>
          </p:txBody>
        </p:sp>
        <p:sp>
          <p:nvSpPr>
            <p:cNvPr id="15" name="TextBox 14">
              <a:extLst>
                <a:ext uri="{FF2B5EF4-FFF2-40B4-BE49-F238E27FC236}">
                  <a16:creationId xmlns:a16="http://schemas.microsoft.com/office/drawing/2014/main" id="{DF15F789-58F6-44C0-E8E0-9F2C51A8FED7}"/>
                </a:ext>
              </a:extLst>
            </p:cNvPr>
            <p:cNvSpPr txBox="1"/>
            <p:nvPr/>
          </p:nvSpPr>
          <p:spPr>
            <a:xfrm>
              <a:off x="3693995" y="1200763"/>
              <a:ext cx="1967347" cy="27699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D4D4D"/>
                  </a:solidFill>
                  <a:effectLst/>
                  <a:uLnTx/>
                  <a:uFillTx/>
                  <a:latin typeface="Arial"/>
                  <a:ea typeface="+mn-ea"/>
                  <a:cs typeface="+mn-cs"/>
                </a:rPr>
                <a:t>Ave ad view time (secs)</a:t>
              </a:r>
            </a:p>
          </p:txBody>
        </p:sp>
        <p:sp>
          <p:nvSpPr>
            <p:cNvPr id="17" name="TextBox 16">
              <a:extLst>
                <a:ext uri="{FF2B5EF4-FFF2-40B4-BE49-F238E27FC236}">
                  <a16:creationId xmlns:a16="http://schemas.microsoft.com/office/drawing/2014/main" id="{C7041D03-D2C4-5553-FE10-6E71BBF7D15B}"/>
                </a:ext>
              </a:extLst>
            </p:cNvPr>
            <p:cNvSpPr txBox="1"/>
            <p:nvPr/>
          </p:nvSpPr>
          <p:spPr>
            <a:xfrm>
              <a:off x="9878414" y="3293584"/>
              <a:ext cx="196734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D4D4D"/>
                  </a:solidFill>
                  <a:effectLst/>
                  <a:uLnTx/>
                  <a:uFillTx/>
                  <a:latin typeface="Arial"/>
                  <a:ea typeface="+mn-ea"/>
                  <a:cs typeface="+mn-cs"/>
                </a:rPr>
                <a:t>More emotive</a:t>
              </a:r>
            </a:p>
          </p:txBody>
        </p:sp>
        <p:cxnSp>
          <p:nvCxnSpPr>
            <p:cNvPr id="5" name="Straight Arrow Connector 4">
              <a:extLst>
                <a:ext uri="{FF2B5EF4-FFF2-40B4-BE49-F238E27FC236}">
                  <a16:creationId xmlns:a16="http://schemas.microsoft.com/office/drawing/2014/main" id="{582768D6-3FFA-2FF2-5523-E2345BA5B259}"/>
                </a:ext>
              </a:extLst>
            </p:cNvPr>
            <p:cNvCxnSpPr>
              <a:cxnSpLocks/>
            </p:cNvCxnSpPr>
            <p:nvPr/>
          </p:nvCxnSpPr>
          <p:spPr>
            <a:xfrm flipV="1">
              <a:off x="4443480" y="1489802"/>
              <a:ext cx="0" cy="7471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37F38924-D1B7-4D39-1DA2-8B1A4A2689E7}"/>
                </a:ext>
              </a:extLst>
            </p:cNvPr>
            <p:cNvCxnSpPr>
              <a:cxnSpLocks/>
            </p:cNvCxnSpPr>
            <p:nvPr/>
          </p:nvCxnSpPr>
          <p:spPr>
            <a:xfrm>
              <a:off x="9784116" y="3575773"/>
              <a:ext cx="120051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435240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chart seriesIdx="0" categoryIdx="-4" bldStep="series"/>
                                            </p:graphic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D760F-8A60-5207-EB87-933C6D3C18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CE580B-904C-9AD3-7A47-3DCD39034E51}"/>
              </a:ext>
            </a:extLst>
          </p:cNvPr>
          <p:cNvSpPr>
            <a:spLocks noGrp="1"/>
          </p:cNvSpPr>
          <p:nvPr>
            <p:ph type="title"/>
          </p:nvPr>
        </p:nvSpPr>
        <p:spPr>
          <a:xfrm>
            <a:off x="240901" y="170935"/>
            <a:ext cx="11341099" cy="1021181"/>
          </a:xfrm>
        </p:spPr>
        <p:txBody>
          <a:bodyPr/>
          <a:lstStyle/>
          <a:p>
            <a:r>
              <a:rPr lang="en-GB" dirty="0"/>
              <a:t>Mapping media on ‘Sales power’</a:t>
            </a:r>
          </a:p>
        </p:txBody>
      </p:sp>
      <p:graphicFrame>
        <p:nvGraphicFramePr>
          <p:cNvPr id="6" name="Chart 5">
            <a:extLst>
              <a:ext uri="{FF2B5EF4-FFF2-40B4-BE49-F238E27FC236}">
                <a16:creationId xmlns:a16="http://schemas.microsoft.com/office/drawing/2014/main" id="{062F13FA-42D2-8F44-1474-334581D54944}"/>
              </a:ext>
            </a:extLst>
          </p:cNvPr>
          <p:cNvGraphicFramePr/>
          <p:nvPr/>
        </p:nvGraphicFramePr>
        <p:xfrm>
          <a:off x="659599" y="922851"/>
          <a:ext cx="10384888" cy="4934585"/>
        </p:xfrm>
        <a:graphic>
          <a:graphicData uri="http://schemas.openxmlformats.org/drawingml/2006/chart">
            <c:chart xmlns:c="http://schemas.openxmlformats.org/drawingml/2006/chart" xmlns:r="http://schemas.openxmlformats.org/officeDocument/2006/relationships" r:id="rId3"/>
          </a:graphicData>
        </a:graphic>
      </p:graphicFrame>
      <p:grpSp>
        <p:nvGrpSpPr>
          <p:cNvPr id="13" name="Group 12">
            <a:extLst>
              <a:ext uri="{FF2B5EF4-FFF2-40B4-BE49-F238E27FC236}">
                <a16:creationId xmlns:a16="http://schemas.microsoft.com/office/drawing/2014/main" id="{36CE260F-C9F8-C2E3-B6C1-AB2E7FDBD085}"/>
              </a:ext>
            </a:extLst>
          </p:cNvPr>
          <p:cNvGrpSpPr/>
          <p:nvPr/>
        </p:nvGrpSpPr>
        <p:grpSpPr>
          <a:xfrm>
            <a:off x="3972057" y="1710967"/>
            <a:ext cx="6796308" cy="3241159"/>
            <a:chOff x="4032346" y="1660727"/>
            <a:chExt cx="6796308" cy="3241159"/>
          </a:xfrm>
        </p:grpSpPr>
        <p:sp>
          <p:nvSpPr>
            <p:cNvPr id="7" name="TextBox 6">
              <a:extLst>
                <a:ext uri="{FF2B5EF4-FFF2-40B4-BE49-F238E27FC236}">
                  <a16:creationId xmlns:a16="http://schemas.microsoft.com/office/drawing/2014/main" id="{284324BF-E2B7-5791-8378-5BF69B65A6FA}"/>
                </a:ext>
              </a:extLst>
            </p:cNvPr>
            <p:cNvSpPr txBox="1"/>
            <p:nvPr/>
          </p:nvSpPr>
          <p:spPr>
            <a:xfrm>
              <a:off x="9596032" y="1660727"/>
              <a:ext cx="45258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a:ea typeface="+mn-ea"/>
                  <a:cs typeface="+mn-cs"/>
                </a:rPr>
                <a:t>TV</a:t>
              </a:r>
            </a:p>
          </p:txBody>
        </p:sp>
        <p:sp>
          <p:nvSpPr>
            <p:cNvPr id="9" name="TextBox 8">
              <a:extLst>
                <a:ext uri="{FF2B5EF4-FFF2-40B4-BE49-F238E27FC236}">
                  <a16:creationId xmlns:a16="http://schemas.microsoft.com/office/drawing/2014/main" id="{82C32356-3764-5BDC-C45C-6C46E5FAD0C0}"/>
                </a:ext>
              </a:extLst>
            </p:cNvPr>
            <p:cNvSpPr txBox="1"/>
            <p:nvPr/>
          </p:nvSpPr>
          <p:spPr>
            <a:xfrm>
              <a:off x="10048614" y="3166626"/>
              <a:ext cx="78004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OOH</a:t>
              </a:r>
            </a:p>
          </p:txBody>
        </p:sp>
        <p:sp>
          <p:nvSpPr>
            <p:cNvPr id="10" name="TextBox 9">
              <a:extLst>
                <a:ext uri="{FF2B5EF4-FFF2-40B4-BE49-F238E27FC236}">
                  <a16:creationId xmlns:a16="http://schemas.microsoft.com/office/drawing/2014/main" id="{BE25D30E-B50B-AC01-1392-FF5EE93C4572}"/>
                </a:ext>
              </a:extLst>
            </p:cNvPr>
            <p:cNvSpPr txBox="1"/>
            <p:nvPr/>
          </p:nvSpPr>
          <p:spPr>
            <a:xfrm>
              <a:off x="7877537" y="3396760"/>
              <a:ext cx="765920" cy="4306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Social media</a:t>
              </a:r>
            </a:p>
          </p:txBody>
        </p:sp>
        <p:sp>
          <p:nvSpPr>
            <p:cNvPr id="12" name="TextBox 11">
              <a:extLst>
                <a:ext uri="{FF2B5EF4-FFF2-40B4-BE49-F238E27FC236}">
                  <a16:creationId xmlns:a16="http://schemas.microsoft.com/office/drawing/2014/main" id="{ABF12094-D51D-9EF8-2DB2-029FEE936C9F}"/>
                </a:ext>
              </a:extLst>
            </p:cNvPr>
            <p:cNvSpPr txBox="1"/>
            <p:nvPr/>
          </p:nvSpPr>
          <p:spPr>
            <a:xfrm>
              <a:off x="4032346" y="1954575"/>
              <a:ext cx="783646"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YouTube</a:t>
              </a:r>
            </a:p>
          </p:txBody>
        </p:sp>
        <p:sp>
          <p:nvSpPr>
            <p:cNvPr id="14" name="TextBox 13">
              <a:extLst>
                <a:ext uri="{FF2B5EF4-FFF2-40B4-BE49-F238E27FC236}">
                  <a16:creationId xmlns:a16="http://schemas.microsoft.com/office/drawing/2014/main" id="{62AA00A9-2BA4-B64B-C0B3-DE51438DF664}"/>
                </a:ext>
              </a:extLst>
            </p:cNvPr>
            <p:cNvSpPr txBox="1"/>
            <p:nvPr/>
          </p:nvSpPr>
          <p:spPr>
            <a:xfrm>
              <a:off x="5996123" y="4647970"/>
              <a:ext cx="1232554"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Print</a:t>
              </a:r>
            </a:p>
          </p:txBody>
        </p:sp>
      </p:grpSp>
      <p:grpSp>
        <p:nvGrpSpPr>
          <p:cNvPr id="16" name="Group 15">
            <a:extLst>
              <a:ext uri="{FF2B5EF4-FFF2-40B4-BE49-F238E27FC236}">
                <a16:creationId xmlns:a16="http://schemas.microsoft.com/office/drawing/2014/main" id="{5534AF9B-8902-74B1-4E4F-6242B16B7A61}"/>
              </a:ext>
            </a:extLst>
          </p:cNvPr>
          <p:cNvGrpSpPr/>
          <p:nvPr/>
        </p:nvGrpSpPr>
        <p:grpSpPr>
          <a:xfrm>
            <a:off x="5038304" y="724550"/>
            <a:ext cx="6843476" cy="4701432"/>
            <a:chOff x="5098593" y="515814"/>
            <a:chExt cx="6843476" cy="4701432"/>
          </a:xfrm>
        </p:grpSpPr>
        <p:sp>
          <p:nvSpPr>
            <p:cNvPr id="8" name="TextBox 7">
              <a:extLst>
                <a:ext uri="{FF2B5EF4-FFF2-40B4-BE49-F238E27FC236}">
                  <a16:creationId xmlns:a16="http://schemas.microsoft.com/office/drawing/2014/main" id="{47825182-9E6D-4D6A-C5FD-78365C26B937}"/>
                </a:ext>
              </a:extLst>
            </p:cNvPr>
            <p:cNvSpPr txBox="1"/>
            <p:nvPr/>
          </p:nvSpPr>
          <p:spPr>
            <a:xfrm>
              <a:off x="8155160" y="4940247"/>
              <a:ext cx="378690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D4D4D"/>
                  </a:solidFill>
                  <a:effectLst/>
                  <a:uLnTx/>
                  <a:uFillTx/>
                  <a:latin typeface="Arial"/>
                  <a:ea typeface="+mn-ea"/>
                  <a:cs typeface="+mn-cs"/>
                </a:rPr>
                <a:t>Bubble size = Total ROI Index</a:t>
              </a:r>
            </a:p>
          </p:txBody>
        </p:sp>
        <p:grpSp>
          <p:nvGrpSpPr>
            <p:cNvPr id="3" name="Group 2">
              <a:extLst>
                <a:ext uri="{FF2B5EF4-FFF2-40B4-BE49-F238E27FC236}">
                  <a16:creationId xmlns:a16="http://schemas.microsoft.com/office/drawing/2014/main" id="{0BAE41FF-2FD0-E18A-C57C-641EB6F8C8AE}"/>
                </a:ext>
              </a:extLst>
            </p:cNvPr>
            <p:cNvGrpSpPr/>
            <p:nvPr/>
          </p:nvGrpSpPr>
          <p:grpSpPr>
            <a:xfrm>
              <a:off x="5098593" y="515814"/>
              <a:ext cx="6813593" cy="3411126"/>
              <a:chOff x="5098593" y="515814"/>
              <a:chExt cx="6813593" cy="3411126"/>
            </a:xfrm>
          </p:grpSpPr>
          <p:sp>
            <p:nvSpPr>
              <p:cNvPr id="15" name="TextBox 14">
                <a:extLst>
                  <a:ext uri="{FF2B5EF4-FFF2-40B4-BE49-F238E27FC236}">
                    <a16:creationId xmlns:a16="http://schemas.microsoft.com/office/drawing/2014/main" id="{D81B2F91-F69F-5D81-5742-8EFD461960C6}"/>
                  </a:ext>
                </a:extLst>
              </p:cNvPr>
              <p:cNvSpPr txBox="1"/>
              <p:nvPr/>
            </p:nvSpPr>
            <p:spPr>
              <a:xfrm>
                <a:off x="5098593" y="515814"/>
                <a:ext cx="2978848" cy="27699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D4D4D"/>
                    </a:solidFill>
                    <a:effectLst/>
                    <a:uLnTx/>
                    <a:uFillTx/>
                    <a:latin typeface="Arial"/>
                    <a:ea typeface="+mn-ea"/>
                    <a:cs typeface="+mn-cs"/>
                  </a:rPr>
                  <a:t>Lower cost per second of visual attention</a:t>
                </a:r>
              </a:p>
            </p:txBody>
          </p:sp>
          <p:sp>
            <p:nvSpPr>
              <p:cNvPr id="17" name="TextBox 16">
                <a:extLst>
                  <a:ext uri="{FF2B5EF4-FFF2-40B4-BE49-F238E27FC236}">
                    <a16:creationId xmlns:a16="http://schemas.microsoft.com/office/drawing/2014/main" id="{E29301AF-4C23-3EEA-C189-C1D0BFF0AC81}"/>
                  </a:ext>
                </a:extLst>
              </p:cNvPr>
              <p:cNvSpPr txBox="1"/>
              <p:nvPr/>
            </p:nvSpPr>
            <p:spPr>
              <a:xfrm>
                <a:off x="9944839" y="3649941"/>
                <a:ext cx="196734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D4D4D"/>
                    </a:solidFill>
                    <a:effectLst/>
                    <a:uLnTx/>
                    <a:uFillTx/>
                    <a:latin typeface="Arial"/>
                    <a:ea typeface="+mn-ea"/>
                    <a:cs typeface="+mn-cs"/>
                  </a:rPr>
                  <a:t>Higher weekly reach</a:t>
                </a:r>
              </a:p>
            </p:txBody>
          </p:sp>
          <p:cxnSp>
            <p:nvCxnSpPr>
              <p:cNvPr id="5" name="Straight Arrow Connector 4">
                <a:extLst>
                  <a:ext uri="{FF2B5EF4-FFF2-40B4-BE49-F238E27FC236}">
                    <a16:creationId xmlns:a16="http://schemas.microsoft.com/office/drawing/2014/main" id="{C188EFAF-81EF-D486-08D8-7410688A6C6C}"/>
                  </a:ext>
                </a:extLst>
              </p:cNvPr>
              <p:cNvCxnSpPr>
                <a:cxnSpLocks/>
              </p:cNvCxnSpPr>
              <p:nvPr/>
            </p:nvCxnSpPr>
            <p:spPr>
              <a:xfrm flipV="1">
                <a:off x="6096000" y="889071"/>
                <a:ext cx="0" cy="7471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3543E009-CE50-890B-1CCC-BEBAE05DB89F}"/>
                  </a:ext>
                </a:extLst>
              </p:cNvPr>
              <p:cNvCxnSpPr>
                <a:cxnSpLocks/>
              </p:cNvCxnSpPr>
              <p:nvPr/>
            </p:nvCxnSpPr>
            <p:spPr>
              <a:xfrm>
                <a:off x="9944839" y="3559628"/>
                <a:ext cx="120051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sp>
        <p:nvSpPr>
          <p:cNvPr id="19" name="TextBox 18">
            <a:extLst>
              <a:ext uri="{FF2B5EF4-FFF2-40B4-BE49-F238E27FC236}">
                <a16:creationId xmlns:a16="http://schemas.microsoft.com/office/drawing/2014/main" id="{DD607B4A-41B6-D0AF-07B5-3EA526027B2C}"/>
              </a:ext>
            </a:extLst>
          </p:cNvPr>
          <p:cNvSpPr txBox="1"/>
          <p:nvPr/>
        </p:nvSpPr>
        <p:spPr>
          <a:xfrm>
            <a:off x="200908" y="5513358"/>
            <a:ext cx="351707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4D4D4D"/>
                </a:solidFill>
                <a:effectLst/>
                <a:uLnTx/>
                <a:uFillTx/>
                <a:latin typeface="Arial"/>
                <a:ea typeface="+mn-ea"/>
                <a:cs typeface="+mn-cs"/>
              </a:rPr>
              <a:t>Source: </a:t>
            </a:r>
            <a:r>
              <a:rPr kumimoji="0" lang="en-GB" sz="1000" b="0" i="0" u="none" strike="noStrike" kern="1200" cap="none" spc="0" normalizeH="0" baseline="0" noProof="0" dirty="0" err="1">
                <a:ln>
                  <a:noFill/>
                </a:ln>
                <a:solidFill>
                  <a:srgbClr val="4D4D4D"/>
                </a:solidFill>
                <a:effectLst/>
                <a:uLnTx/>
                <a:uFillTx/>
                <a:latin typeface="Arial"/>
                <a:ea typeface="+mn-ea"/>
                <a:cs typeface="+mn-cs"/>
              </a:rPr>
              <a:t>Dentsu</a:t>
            </a:r>
            <a:r>
              <a:rPr kumimoji="0" lang="en-GB" sz="1000" b="0" i="0" u="none" strike="noStrike" kern="1200" cap="none" spc="0" normalizeH="0" baseline="0" noProof="0" dirty="0">
                <a:ln>
                  <a:noFill/>
                </a:ln>
                <a:solidFill>
                  <a:srgbClr val="4D4D4D"/>
                </a:solidFill>
                <a:effectLst/>
                <a:uLnTx/>
                <a:uFillTx/>
                <a:latin typeface="Arial"/>
                <a:ea typeface="+mn-ea"/>
                <a:cs typeface="+mn-cs"/>
              </a:rPr>
              <a:t> / Lumen / TVision / Media </a:t>
            </a:r>
            <a:r>
              <a:rPr lang="en-GB" sz="1000" dirty="0">
                <a:solidFill>
                  <a:srgbClr val="4D4D4D"/>
                </a:solidFill>
                <a:latin typeface="Arial"/>
              </a:rPr>
              <a:t>Mix Navigator</a:t>
            </a:r>
            <a:r>
              <a:rPr kumimoji="0" lang="en-GB" sz="1000" b="0" i="0" u="none" strike="noStrike" kern="1200" cap="none" spc="0" normalizeH="0" baseline="0" noProof="0" dirty="0">
                <a:ln>
                  <a:noFill/>
                </a:ln>
                <a:solidFill>
                  <a:srgbClr val="4D4D4D"/>
                </a:solidFill>
                <a:effectLst/>
                <a:uLnTx/>
                <a:uFillTx/>
                <a:latin typeface="Arial"/>
                <a:ea typeface="+mn-ea"/>
                <a:cs typeface="+mn-cs"/>
              </a:rPr>
              <a:t> / Thinkbox </a:t>
            </a:r>
            <a:r>
              <a:rPr kumimoji="0" lang="en-GB" sz="1000" b="0" i="0" u="none" strike="noStrike" kern="1200" cap="none" spc="0" normalizeH="0" baseline="0" noProof="0" dirty="0" err="1">
                <a:ln>
                  <a:noFill/>
                </a:ln>
                <a:solidFill>
                  <a:srgbClr val="4D4D4D"/>
                </a:solidFill>
                <a:effectLst/>
                <a:uLnTx/>
                <a:uFillTx/>
                <a:latin typeface="Arial"/>
                <a:ea typeface="+mn-ea"/>
                <a:cs typeface="+mn-cs"/>
              </a:rPr>
              <a:t>Adnormal</a:t>
            </a:r>
            <a:r>
              <a:rPr kumimoji="0" lang="en-GB" sz="1000" b="0" i="0" u="none" strike="noStrike" kern="1200" cap="none" spc="0" normalizeH="0" baseline="0" noProof="0" dirty="0">
                <a:ln>
                  <a:noFill/>
                </a:ln>
                <a:solidFill>
                  <a:srgbClr val="4D4D4D"/>
                </a:solidFill>
                <a:effectLst/>
                <a:uLnTx/>
                <a:uFillTx/>
                <a:latin typeface="Arial"/>
                <a:ea typeface="+mn-ea"/>
                <a:cs typeface="+mn-cs"/>
              </a:rPr>
              <a:t> Behaviour 2022</a:t>
            </a:r>
          </a:p>
        </p:txBody>
      </p:sp>
    </p:spTree>
    <p:extLst>
      <p:ext uri="{BB962C8B-B14F-4D97-AF65-F5344CB8AC3E}">
        <p14:creationId xmlns:p14="http://schemas.microsoft.com/office/powerpoint/2010/main" val="272382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chart seriesIdx="0" categoryIdx="-4" bldStep="series"/>
                                            </p:graphic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C939D-3DB8-723C-68EB-EEBABEDEA59E}"/>
              </a:ext>
            </a:extLst>
          </p:cNvPr>
          <p:cNvSpPr>
            <a:spLocks noGrp="1"/>
          </p:cNvSpPr>
          <p:nvPr>
            <p:ph type="title"/>
          </p:nvPr>
        </p:nvSpPr>
        <p:spPr>
          <a:xfrm>
            <a:off x="377757" y="359944"/>
            <a:ext cx="11499504" cy="1021181"/>
          </a:xfrm>
        </p:spPr>
        <p:txBody>
          <a:bodyPr>
            <a:normAutofit/>
          </a:bodyPr>
          <a:lstStyle/>
          <a:p>
            <a:r>
              <a:rPr lang="en-GB" sz="2800" dirty="0"/>
              <a:t>‘Online born’ businesses account for 45% of TV’s decline in 2023</a:t>
            </a:r>
          </a:p>
        </p:txBody>
      </p:sp>
      <p:sp>
        <p:nvSpPr>
          <p:cNvPr id="3" name="Text Placeholder 2">
            <a:extLst>
              <a:ext uri="{FF2B5EF4-FFF2-40B4-BE49-F238E27FC236}">
                <a16:creationId xmlns:a16="http://schemas.microsoft.com/office/drawing/2014/main" id="{53FE02FE-CDE9-B088-F41F-EE7937F50612}"/>
              </a:ext>
            </a:extLst>
          </p:cNvPr>
          <p:cNvSpPr>
            <a:spLocks noGrp="1"/>
          </p:cNvSpPr>
          <p:nvPr>
            <p:ph type="body" sz="quarter" idx="15"/>
          </p:nvPr>
        </p:nvSpPr>
        <p:spPr/>
        <p:txBody>
          <a:bodyPr/>
          <a:lstStyle/>
          <a:p>
            <a:r>
              <a:rPr lang="en-GB" dirty="0"/>
              <a:t>Source: Nielsen Ad Intel</a:t>
            </a:r>
          </a:p>
        </p:txBody>
      </p:sp>
      <p:graphicFrame>
        <p:nvGraphicFramePr>
          <p:cNvPr id="6" name="Chart 5">
            <a:extLst>
              <a:ext uri="{FF2B5EF4-FFF2-40B4-BE49-F238E27FC236}">
                <a16:creationId xmlns:a16="http://schemas.microsoft.com/office/drawing/2014/main" id="{7EF01A5C-1800-8C78-193D-928EC01EA229}"/>
              </a:ext>
            </a:extLst>
          </p:cNvPr>
          <p:cNvGraphicFramePr/>
          <p:nvPr/>
        </p:nvGraphicFramePr>
        <p:xfrm>
          <a:off x="479426" y="1254851"/>
          <a:ext cx="10989005" cy="41478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137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6DDC0-F3BC-3064-060A-C32968A51C98}"/>
              </a:ext>
            </a:extLst>
          </p:cNvPr>
          <p:cNvSpPr>
            <a:spLocks noGrp="1"/>
          </p:cNvSpPr>
          <p:nvPr>
            <p:ph type="title"/>
          </p:nvPr>
        </p:nvSpPr>
        <p:spPr/>
        <p:txBody>
          <a:bodyPr/>
          <a:lstStyle/>
          <a:p>
            <a:r>
              <a:rPr lang="en-GB"/>
              <a:t>Linear pricing declined in 2023</a:t>
            </a:r>
          </a:p>
        </p:txBody>
      </p:sp>
      <p:sp>
        <p:nvSpPr>
          <p:cNvPr id="3" name="Text Placeholder 2">
            <a:extLst>
              <a:ext uri="{FF2B5EF4-FFF2-40B4-BE49-F238E27FC236}">
                <a16:creationId xmlns:a16="http://schemas.microsoft.com/office/drawing/2014/main" id="{786FA952-7F9F-0CEB-CF22-E49403B48DA7}"/>
              </a:ext>
            </a:extLst>
          </p:cNvPr>
          <p:cNvSpPr>
            <a:spLocks noGrp="1"/>
          </p:cNvSpPr>
          <p:nvPr>
            <p:ph type="body" sz="quarter" idx="15"/>
          </p:nvPr>
        </p:nvSpPr>
        <p:spPr/>
        <p:txBody>
          <a:bodyPr/>
          <a:lstStyle/>
          <a:p>
            <a:r>
              <a:rPr lang="en-GB"/>
              <a:t>Source: Barb / AA/WARC </a:t>
            </a:r>
          </a:p>
        </p:txBody>
      </p:sp>
      <p:graphicFrame>
        <p:nvGraphicFramePr>
          <p:cNvPr id="7" name="Chart 6">
            <a:extLst>
              <a:ext uri="{FF2B5EF4-FFF2-40B4-BE49-F238E27FC236}">
                <a16:creationId xmlns:a16="http://schemas.microsoft.com/office/drawing/2014/main" id="{FF490E3C-DF9E-CC59-8135-2C928D08AF51}"/>
              </a:ext>
            </a:extLst>
          </p:cNvPr>
          <p:cNvGraphicFramePr/>
          <p:nvPr/>
        </p:nvGraphicFramePr>
        <p:xfrm>
          <a:off x="1514269" y="1143534"/>
          <a:ext cx="10599174" cy="123377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FEBC70F8-1795-75A2-9895-4A2A9082A911}"/>
              </a:ext>
            </a:extLst>
          </p:cNvPr>
          <p:cNvSpPr txBox="1"/>
          <p:nvPr/>
        </p:nvSpPr>
        <p:spPr>
          <a:xfrm>
            <a:off x="617383" y="1693577"/>
            <a:ext cx="798564" cy="338554"/>
          </a:xfrm>
          <a:prstGeom prst="rect">
            <a:avLst/>
          </a:prstGeom>
          <a:noFill/>
        </p:spPr>
        <p:txBody>
          <a:bodyPr wrap="square" rtlCol="0">
            <a:spAutoFit/>
          </a:bodyPr>
          <a:lstStyle/>
          <a:p>
            <a:pPr algn="l"/>
            <a:r>
              <a:rPr lang="en-GB" sz="1600">
                <a:solidFill>
                  <a:schemeClr val="bg2"/>
                </a:solidFill>
              </a:rPr>
              <a:t>Adults</a:t>
            </a:r>
          </a:p>
        </p:txBody>
      </p:sp>
      <p:graphicFrame>
        <p:nvGraphicFramePr>
          <p:cNvPr id="9" name="Chart 8">
            <a:extLst>
              <a:ext uri="{FF2B5EF4-FFF2-40B4-BE49-F238E27FC236}">
                <a16:creationId xmlns:a16="http://schemas.microsoft.com/office/drawing/2014/main" id="{45A733C6-5678-6544-6CCC-ADF75864E5F6}"/>
              </a:ext>
            </a:extLst>
          </p:cNvPr>
          <p:cNvGraphicFramePr/>
          <p:nvPr/>
        </p:nvGraphicFramePr>
        <p:xfrm>
          <a:off x="1514269" y="2738016"/>
          <a:ext cx="10599174" cy="124959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BDD710F2-2F14-9B9D-A5D2-F3675980E032}"/>
              </a:ext>
            </a:extLst>
          </p:cNvPr>
          <p:cNvSpPr txBox="1"/>
          <p:nvPr/>
        </p:nvSpPr>
        <p:spPr>
          <a:xfrm>
            <a:off x="366661" y="3206963"/>
            <a:ext cx="1300008" cy="338554"/>
          </a:xfrm>
          <a:prstGeom prst="rect">
            <a:avLst/>
          </a:prstGeom>
          <a:noFill/>
        </p:spPr>
        <p:txBody>
          <a:bodyPr wrap="square" rtlCol="0">
            <a:spAutoFit/>
          </a:bodyPr>
          <a:lstStyle/>
          <a:p>
            <a:pPr algn="l"/>
            <a:r>
              <a:rPr lang="en-GB" sz="1600">
                <a:solidFill>
                  <a:schemeClr val="bg2"/>
                </a:solidFill>
              </a:rPr>
              <a:t>Adult ABC1</a:t>
            </a:r>
          </a:p>
        </p:txBody>
      </p:sp>
      <p:graphicFrame>
        <p:nvGraphicFramePr>
          <p:cNvPr id="11" name="Chart 10">
            <a:extLst>
              <a:ext uri="{FF2B5EF4-FFF2-40B4-BE49-F238E27FC236}">
                <a16:creationId xmlns:a16="http://schemas.microsoft.com/office/drawing/2014/main" id="{468DA569-7CEE-9B92-EE70-A8EA82FFD425}"/>
              </a:ext>
            </a:extLst>
          </p:cNvPr>
          <p:cNvGraphicFramePr/>
          <p:nvPr/>
        </p:nvGraphicFramePr>
        <p:xfrm>
          <a:off x="1514269" y="4233508"/>
          <a:ext cx="10599174" cy="1167513"/>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a:extLst>
              <a:ext uri="{FF2B5EF4-FFF2-40B4-BE49-F238E27FC236}">
                <a16:creationId xmlns:a16="http://schemas.microsoft.com/office/drawing/2014/main" id="{F13358D6-AE4F-0A64-5BC9-0AB2D76D0658}"/>
              </a:ext>
            </a:extLst>
          </p:cNvPr>
          <p:cNvSpPr txBox="1"/>
          <p:nvPr/>
        </p:nvSpPr>
        <p:spPr>
          <a:xfrm>
            <a:off x="720620" y="4697209"/>
            <a:ext cx="896887" cy="338554"/>
          </a:xfrm>
          <a:prstGeom prst="rect">
            <a:avLst/>
          </a:prstGeom>
          <a:noFill/>
        </p:spPr>
        <p:txBody>
          <a:bodyPr wrap="square" rtlCol="0">
            <a:spAutoFit/>
          </a:bodyPr>
          <a:lstStyle/>
          <a:p>
            <a:pPr algn="l"/>
            <a:r>
              <a:rPr lang="en-GB" sz="1600">
                <a:solidFill>
                  <a:schemeClr val="bg2"/>
                </a:solidFill>
              </a:rPr>
              <a:t>16-34s</a:t>
            </a:r>
          </a:p>
        </p:txBody>
      </p:sp>
    </p:spTree>
    <p:extLst>
      <p:ext uri="{BB962C8B-B14F-4D97-AF65-F5344CB8AC3E}">
        <p14:creationId xmlns:p14="http://schemas.microsoft.com/office/powerpoint/2010/main" val="294109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6DDC0-F3BC-3064-060A-C32968A51C98}"/>
              </a:ext>
            </a:extLst>
          </p:cNvPr>
          <p:cNvSpPr>
            <a:spLocks noGrp="1"/>
          </p:cNvSpPr>
          <p:nvPr>
            <p:ph type="title"/>
          </p:nvPr>
        </p:nvSpPr>
        <p:spPr>
          <a:xfrm>
            <a:off x="78557" y="296446"/>
            <a:ext cx="12154822" cy="1021181"/>
          </a:xfrm>
        </p:spPr>
        <p:txBody>
          <a:bodyPr>
            <a:normAutofit/>
          </a:bodyPr>
          <a:lstStyle/>
          <a:p>
            <a:r>
              <a:rPr lang="en-GB" sz="2800"/>
              <a:t>In real terms 2023 linear price for broad audiences is at an all-time low </a:t>
            </a:r>
          </a:p>
        </p:txBody>
      </p:sp>
      <p:graphicFrame>
        <p:nvGraphicFramePr>
          <p:cNvPr id="7" name="Chart 6">
            <a:extLst>
              <a:ext uri="{FF2B5EF4-FFF2-40B4-BE49-F238E27FC236}">
                <a16:creationId xmlns:a16="http://schemas.microsoft.com/office/drawing/2014/main" id="{FF490E3C-DF9E-CC59-8135-2C928D08AF51}"/>
              </a:ext>
            </a:extLst>
          </p:cNvPr>
          <p:cNvGraphicFramePr/>
          <p:nvPr/>
        </p:nvGraphicFramePr>
        <p:xfrm>
          <a:off x="1514269" y="1143534"/>
          <a:ext cx="10599174" cy="123377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FEBC70F8-1795-75A2-9895-4A2A9082A911}"/>
              </a:ext>
            </a:extLst>
          </p:cNvPr>
          <p:cNvSpPr txBox="1"/>
          <p:nvPr/>
        </p:nvSpPr>
        <p:spPr>
          <a:xfrm>
            <a:off x="617383" y="1693577"/>
            <a:ext cx="798564" cy="338554"/>
          </a:xfrm>
          <a:prstGeom prst="rect">
            <a:avLst/>
          </a:prstGeom>
          <a:noFill/>
        </p:spPr>
        <p:txBody>
          <a:bodyPr wrap="square" rtlCol="0">
            <a:spAutoFit/>
          </a:bodyPr>
          <a:lstStyle/>
          <a:p>
            <a:pPr algn="l"/>
            <a:r>
              <a:rPr lang="en-GB" sz="1600">
                <a:solidFill>
                  <a:schemeClr val="bg2"/>
                </a:solidFill>
              </a:rPr>
              <a:t>Adults</a:t>
            </a:r>
          </a:p>
        </p:txBody>
      </p:sp>
      <p:graphicFrame>
        <p:nvGraphicFramePr>
          <p:cNvPr id="9" name="Chart 8">
            <a:extLst>
              <a:ext uri="{FF2B5EF4-FFF2-40B4-BE49-F238E27FC236}">
                <a16:creationId xmlns:a16="http://schemas.microsoft.com/office/drawing/2014/main" id="{45A733C6-5678-6544-6CCC-ADF75864E5F6}"/>
              </a:ext>
            </a:extLst>
          </p:cNvPr>
          <p:cNvGraphicFramePr/>
          <p:nvPr/>
        </p:nvGraphicFramePr>
        <p:xfrm>
          <a:off x="1514269" y="2738016"/>
          <a:ext cx="10599174" cy="124959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BDD710F2-2F14-9B9D-A5D2-F3675980E032}"/>
              </a:ext>
            </a:extLst>
          </p:cNvPr>
          <p:cNvSpPr txBox="1"/>
          <p:nvPr/>
        </p:nvSpPr>
        <p:spPr>
          <a:xfrm>
            <a:off x="366661" y="3206963"/>
            <a:ext cx="1300008" cy="338554"/>
          </a:xfrm>
          <a:prstGeom prst="rect">
            <a:avLst/>
          </a:prstGeom>
          <a:noFill/>
        </p:spPr>
        <p:txBody>
          <a:bodyPr wrap="square" rtlCol="0">
            <a:spAutoFit/>
          </a:bodyPr>
          <a:lstStyle/>
          <a:p>
            <a:pPr algn="l"/>
            <a:r>
              <a:rPr lang="en-GB" sz="1600">
                <a:solidFill>
                  <a:schemeClr val="bg2"/>
                </a:solidFill>
              </a:rPr>
              <a:t>Adult ABC1</a:t>
            </a:r>
          </a:p>
        </p:txBody>
      </p:sp>
      <p:graphicFrame>
        <p:nvGraphicFramePr>
          <p:cNvPr id="11" name="Chart 10">
            <a:extLst>
              <a:ext uri="{FF2B5EF4-FFF2-40B4-BE49-F238E27FC236}">
                <a16:creationId xmlns:a16="http://schemas.microsoft.com/office/drawing/2014/main" id="{468DA569-7CEE-9B92-EE70-A8EA82FFD425}"/>
              </a:ext>
            </a:extLst>
          </p:cNvPr>
          <p:cNvGraphicFramePr/>
          <p:nvPr/>
        </p:nvGraphicFramePr>
        <p:xfrm>
          <a:off x="1514269" y="4233508"/>
          <a:ext cx="10599174" cy="1167513"/>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a:extLst>
              <a:ext uri="{FF2B5EF4-FFF2-40B4-BE49-F238E27FC236}">
                <a16:creationId xmlns:a16="http://schemas.microsoft.com/office/drawing/2014/main" id="{F13358D6-AE4F-0A64-5BC9-0AB2D76D0658}"/>
              </a:ext>
            </a:extLst>
          </p:cNvPr>
          <p:cNvSpPr txBox="1"/>
          <p:nvPr/>
        </p:nvSpPr>
        <p:spPr>
          <a:xfrm>
            <a:off x="720620" y="4697209"/>
            <a:ext cx="896887" cy="338554"/>
          </a:xfrm>
          <a:prstGeom prst="rect">
            <a:avLst/>
          </a:prstGeom>
          <a:noFill/>
        </p:spPr>
        <p:txBody>
          <a:bodyPr wrap="square" rtlCol="0">
            <a:spAutoFit/>
          </a:bodyPr>
          <a:lstStyle/>
          <a:p>
            <a:pPr algn="l"/>
            <a:r>
              <a:rPr lang="en-GB" sz="1600">
                <a:solidFill>
                  <a:schemeClr val="bg2"/>
                </a:solidFill>
              </a:rPr>
              <a:t>16-34s</a:t>
            </a:r>
          </a:p>
        </p:txBody>
      </p:sp>
      <p:sp>
        <p:nvSpPr>
          <p:cNvPr id="4" name="Text Placeholder 2">
            <a:extLst>
              <a:ext uri="{FF2B5EF4-FFF2-40B4-BE49-F238E27FC236}">
                <a16:creationId xmlns:a16="http://schemas.microsoft.com/office/drawing/2014/main" id="{A77EFB9A-D8CF-0EFA-F2E0-488525FD86EE}"/>
              </a:ext>
            </a:extLst>
          </p:cNvPr>
          <p:cNvSpPr>
            <a:spLocks noGrp="1"/>
          </p:cNvSpPr>
          <p:nvPr>
            <p:ph type="body" sz="quarter" idx="15"/>
          </p:nvPr>
        </p:nvSpPr>
        <p:spPr>
          <a:xfrm>
            <a:off x="377757" y="5365115"/>
            <a:ext cx="11334817" cy="304800"/>
          </a:xfrm>
        </p:spPr>
        <p:txBody>
          <a:bodyPr/>
          <a:lstStyle/>
          <a:p>
            <a:r>
              <a:rPr lang="en-GB"/>
              <a:t>Source: Barb / AA/WARC / ONS – Constant prices based on the value of the pound in 2023 – historic prices factored for consumer price inflation</a:t>
            </a:r>
          </a:p>
        </p:txBody>
      </p:sp>
    </p:spTree>
    <p:extLst>
      <p:ext uri="{BB962C8B-B14F-4D97-AF65-F5344CB8AC3E}">
        <p14:creationId xmlns:p14="http://schemas.microsoft.com/office/powerpoint/2010/main" val="3144319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A115-F7EE-6512-06DC-A9BC8D370B46}"/>
              </a:ext>
            </a:extLst>
          </p:cNvPr>
          <p:cNvSpPr>
            <a:spLocks noGrp="1"/>
          </p:cNvSpPr>
          <p:nvPr>
            <p:ph type="title"/>
          </p:nvPr>
        </p:nvSpPr>
        <p:spPr/>
        <p:txBody>
          <a:bodyPr/>
          <a:lstStyle/>
          <a:p>
            <a:r>
              <a:rPr lang="en-GB" dirty="0"/>
              <a:t>The gradual shift of viewing from linear to VOD continues</a:t>
            </a:r>
          </a:p>
        </p:txBody>
      </p:sp>
      <p:graphicFrame>
        <p:nvGraphicFramePr>
          <p:cNvPr id="6" name="Chart 5">
            <a:extLst>
              <a:ext uri="{FF2B5EF4-FFF2-40B4-BE49-F238E27FC236}">
                <a16:creationId xmlns:a16="http://schemas.microsoft.com/office/drawing/2014/main" id="{ECC65CE9-3804-4DCF-52A7-4205A968A0C0}"/>
              </a:ext>
            </a:extLst>
          </p:cNvPr>
          <p:cNvGraphicFramePr/>
          <p:nvPr/>
        </p:nvGraphicFramePr>
        <p:xfrm>
          <a:off x="632630" y="1667435"/>
          <a:ext cx="10926737" cy="400248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AC44095E-19FF-9011-89E2-FAB68C18CC85}"/>
              </a:ext>
            </a:extLst>
          </p:cNvPr>
          <p:cNvSpPr txBox="1"/>
          <p:nvPr/>
        </p:nvSpPr>
        <p:spPr>
          <a:xfrm>
            <a:off x="2030506" y="1596278"/>
            <a:ext cx="578223" cy="338554"/>
          </a:xfrm>
          <a:prstGeom prst="rect">
            <a:avLst/>
          </a:prstGeom>
          <a:noFill/>
        </p:spPr>
        <p:txBody>
          <a:bodyPr wrap="square" rtlCol="0">
            <a:spAutoFit/>
          </a:bodyPr>
          <a:lstStyle/>
          <a:p>
            <a:pPr algn="l"/>
            <a:r>
              <a:rPr lang="en-GB" sz="1600" b="1" dirty="0">
                <a:solidFill>
                  <a:schemeClr val="bg2"/>
                </a:solidFill>
              </a:rPr>
              <a:t>-6%</a:t>
            </a:r>
          </a:p>
        </p:txBody>
      </p:sp>
      <p:sp>
        <p:nvSpPr>
          <p:cNvPr id="8" name="TextBox 7">
            <a:extLst>
              <a:ext uri="{FF2B5EF4-FFF2-40B4-BE49-F238E27FC236}">
                <a16:creationId xmlns:a16="http://schemas.microsoft.com/office/drawing/2014/main" id="{06C9B70E-3429-E0FD-8EBF-B054EE3CC0E3}"/>
              </a:ext>
            </a:extLst>
          </p:cNvPr>
          <p:cNvSpPr txBox="1"/>
          <p:nvPr/>
        </p:nvSpPr>
        <p:spPr>
          <a:xfrm>
            <a:off x="4025152" y="4257744"/>
            <a:ext cx="815788" cy="338554"/>
          </a:xfrm>
          <a:prstGeom prst="rect">
            <a:avLst/>
          </a:prstGeom>
          <a:noFill/>
        </p:spPr>
        <p:txBody>
          <a:bodyPr wrap="square" rtlCol="0">
            <a:spAutoFit/>
          </a:bodyPr>
          <a:lstStyle/>
          <a:p>
            <a:pPr algn="l"/>
            <a:r>
              <a:rPr lang="en-GB" sz="1600" b="1" dirty="0">
                <a:solidFill>
                  <a:schemeClr val="bg2"/>
                </a:solidFill>
              </a:rPr>
              <a:t>+23%</a:t>
            </a:r>
          </a:p>
        </p:txBody>
      </p:sp>
      <p:sp>
        <p:nvSpPr>
          <p:cNvPr id="9" name="TextBox 8">
            <a:extLst>
              <a:ext uri="{FF2B5EF4-FFF2-40B4-BE49-F238E27FC236}">
                <a16:creationId xmlns:a16="http://schemas.microsoft.com/office/drawing/2014/main" id="{D206BCB8-D286-6C47-958D-C394B47D1A06}"/>
              </a:ext>
            </a:extLst>
          </p:cNvPr>
          <p:cNvSpPr txBox="1"/>
          <p:nvPr/>
        </p:nvSpPr>
        <p:spPr>
          <a:xfrm>
            <a:off x="6095999" y="3919190"/>
            <a:ext cx="815788" cy="338554"/>
          </a:xfrm>
          <a:prstGeom prst="rect">
            <a:avLst/>
          </a:prstGeom>
          <a:noFill/>
        </p:spPr>
        <p:txBody>
          <a:bodyPr wrap="square" rtlCol="0">
            <a:spAutoFit/>
          </a:bodyPr>
          <a:lstStyle/>
          <a:p>
            <a:pPr algn="l"/>
            <a:r>
              <a:rPr lang="en-GB" sz="1600" b="1" dirty="0">
                <a:solidFill>
                  <a:schemeClr val="bg2"/>
                </a:solidFill>
              </a:rPr>
              <a:t>+5%</a:t>
            </a:r>
          </a:p>
        </p:txBody>
      </p:sp>
      <p:sp>
        <p:nvSpPr>
          <p:cNvPr id="10" name="TextBox 9">
            <a:extLst>
              <a:ext uri="{FF2B5EF4-FFF2-40B4-BE49-F238E27FC236}">
                <a16:creationId xmlns:a16="http://schemas.microsoft.com/office/drawing/2014/main" id="{035A4673-3AEE-2A0B-D9B7-2546743E7E08}"/>
              </a:ext>
            </a:extLst>
          </p:cNvPr>
          <p:cNvSpPr txBox="1"/>
          <p:nvPr/>
        </p:nvSpPr>
        <p:spPr>
          <a:xfrm>
            <a:off x="8052236" y="3749913"/>
            <a:ext cx="815788" cy="338554"/>
          </a:xfrm>
          <a:prstGeom prst="rect">
            <a:avLst/>
          </a:prstGeom>
          <a:noFill/>
        </p:spPr>
        <p:txBody>
          <a:bodyPr wrap="square" rtlCol="0">
            <a:spAutoFit/>
          </a:bodyPr>
          <a:lstStyle/>
          <a:p>
            <a:pPr algn="l"/>
            <a:r>
              <a:rPr lang="en-GB" sz="1600" b="1" dirty="0">
                <a:solidFill>
                  <a:schemeClr val="bg2"/>
                </a:solidFill>
              </a:rPr>
              <a:t>+12%</a:t>
            </a:r>
          </a:p>
        </p:txBody>
      </p:sp>
      <p:sp>
        <p:nvSpPr>
          <p:cNvPr id="11" name="TextBox 10">
            <a:extLst>
              <a:ext uri="{FF2B5EF4-FFF2-40B4-BE49-F238E27FC236}">
                <a16:creationId xmlns:a16="http://schemas.microsoft.com/office/drawing/2014/main" id="{75FC5C0B-69D4-8033-2A89-5E59BF9187D6}"/>
              </a:ext>
            </a:extLst>
          </p:cNvPr>
          <p:cNvSpPr txBox="1"/>
          <p:nvPr/>
        </p:nvSpPr>
        <p:spPr>
          <a:xfrm>
            <a:off x="10127565" y="4350036"/>
            <a:ext cx="815788" cy="338554"/>
          </a:xfrm>
          <a:prstGeom prst="rect">
            <a:avLst/>
          </a:prstGeom>
          <a:noFill/>
        </p:spPr>
        <p:txBody>
          <a:bodyPr wrap="square" rtlCol="0">
            <a:spAutoFit/>
          </a:bodyPr>
          <a:lstStyle/>
          <a:p>
            <a:pPr algn="l"/>
            <a:r>
              <a:rPr lang="en-GB" sz="1600" b="1" dirty="0">
                <a:solidFill>
                  <a:schemeClr val="bg2"/>
                </a:solidFill>
              </a:rPr>
              <a:t>+23%</a:t>
            </a:r>
          </a:p>
        </p:txBody>
      </p:sp>
      <p:sp>
        <p:nvSpPr>
          <p:cNvPr id="4" name="TextBox 3">
            <a:extLst>
              <a:ext uri="{FF2B5EF4-FFF2-40B4-BE49-F238E27FC236}">
                <a16:creationId xmlns:a16="http://schemas.microsoft.com/office/drawing/2014/main" id="{80C0CDF1-BD90-E878-3839-1AD5DE645D1C}"/>
              </a:ext>
            </a:extLst>
          </p:cNvPr>
          <p:cNvSpPr txBox="1"/>
          <p:nvPr/>
        </p:nvSpPr>
        <p:spPr>
          <a:xfrm>
            <a:off x="632630" y="1060704"/>
            <a:ext cx="2122762" cy="338554"/>
          </a:xfrm>
          <a:prstGeom prst="rect">
            <a:avLst/>
          </a:prstGeom>
          <a:noFill/>
        </p:spPr>
        <p:txBody>
          <a:bodyPr wrap="square" rtlCol="0">
            <a:spAutoFit/>
          </a:bodyPr>
          <a:lstStyle/>
          <a:p>
            <a:pPr algn="l"/>
            <a:r>
              <a:rPr lang="en-GB" sz="1600" dirty="0">
                <a:solidFill>
                  <a:schemeClr val="bg2"/>
                </a:solidFill>
              </a:rPr>
              <a:t>All Adults</a:t>
            </a:r>
          </a:p>
        </p:txBody>
      </p:sp>
      <p:sp>
        <p:nvSpPr>
          <p:cNvPr id="13" name="Text Placeholder 2">
            <a:extLst>
              <a:ext uri="{FF2B5EF4-FFF2-40B4-BE49-F238E27FC236}">
                <a16:creationId xmlns:a16="http://schemas.microsoft.com/office/drawing/2014/main" id="{E92858B2-4232-8B37-69CE-6D6423FAB02F}"/>
              </a:ext>
            </a:extLst>
          </p:cNvPr>
          <p:cNvSpPr txBox="1">
            <a:spLocks/>
          </p:cNvSpPr>
          <p:nvPr/>
        </p:nvSpPr>
        <p:spPr>
          <a:xfrm>
            <a:off x="371475" y="5517515"/>
            <a:ext cx="11334817" cy="30480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spcAft>
                <a:spcPts val="0"/>
              </a:spcAft>
              <a:buFont typeface="Arial" panose="020B0604020202020204" pitchFamily="34" charset="0"/>
              <a:buNone/>
              <a:defRPr sz="10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Source: Barb, Thinkbox video day analysis, All devices, I</a:t>
            </a:r>
            <a:r>
              <a:rPr lang="en-GB" dirty="0">
                <a:solidFill>
                  <a:srgbClr val="4D4D4D"/>
                </a:solidFill>
              </a:rPr>
              <a:t>ncludes estimates for OOH viewing to TikTok and YouTube (</a:t>
            </a:r>
            <a:r>
              <a:rPr lang="en-GB" dirty="0" err="1">
                <a:solidFill>
                  <a:srgbClr val="4D4D4D"/>
                </a:solidFill>
              </a:rPr>
              <a:t>ViewersLogic</a:t>
            </a:r>
            <a:r>
              <a:rPr lang="en-GB" dirty="0">
                <a:solidFill>
                  <a:srgbClr val="4D4D4D"/>
                </a:solidFill>
              </a:rPr>
              <a:t>)</a:t>
            </a:r>
            <a:endParaRPr lang="en-GB" dirty="0"/>
          </a:p>
        </p:txBody>
      </p:sp>
    </p:spTree>
    <p:extLst>
      <p:ext uri="{BB962C8B-B14F-4D97-AF65-F5344CB8AC3E}">
        <p14:creationId xmlns:p14="http://schemas.microsoft.com/office/powerpoint/2010/main" val="83263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5A7F-EE9F-2779-1683-1B283377E2CB}"/>
              </a:ext>
            </a:extLst>
          </p:cNvPr>
          <p:cNvSpPr>
            <a:spLocks noGrp="1"/>
          </p:cNvSpPr>
          <p:nvPr>
            <p:ph type="title"/>
          </p:nvPr>
        </p:nvSpPr>
        <p:spPr>
          <a:xfrm>
            <a:off x="257157" y="299971"/>
            <a:ext cx="11576015" cy="1021181"/>
          </a:xfrm>
        </p:spPr>
        <p:txBody>
          <a:bodyPr>
            <a:normAutofit/>
          </a:bodyPr>
          <a:lstStyle/>
          <a:p>
            <a:r>
              <a:rPr lang="en-GB" sz="2800" dirty="0"/>
              <a:t>The threat to content media </a:t>
            </a:r>
          </a:p>
        </p:txBody>
      </p:sp>
      <p:sp>
        <p:nvSpPr>
          <p:cNvPr id="3" name="Text Placeholder 2">
            <a:extLst>
              <a:ext uri="{FF2B5EF4-FFF2-40B4-BE49-F238E27FC236}">
                <a16:creationId xmlns:a16="http://schemas.microsoft.com/office/drawing/2014/main" id="{5A655A7B-ED6E-B967-5F6C-9665826EF88A}"/>
              </a:ext>
            </a:extLst>
          </p:cNvPr>
          <p:cNvSpPr>
            <a:spLocks noGrp="1"/>
          </p:cNvSpPr>
          <p:nvPr>
            <p:ph type="body" sz="quarter" idx="15"/>
          </p:nvPr>
        </p:nvSpPr>
        <p:spPr/>
        <p:txBody>
          <a:bodyPr/>
          <a:lstStyle/>
          <a:p>
            <a:r>
              <a:rPr lang="en-GB" dirty="0"/>
              <a:t>Source: AA / WARC / ONS</a:t>
            </a:r>
          </a:p>
        </p:txBody>
      </p:sp>
      <p:graphicFrame>
        <p:nvGraphicFramePr>
          <p:cNvPr id="6" name="Chart 5">
            <a:extLst>
              <a:ext uri="{FF2B5EF4-FFF2-40B4-BE49-F238E27FC236}">
                <a16:creationId xmlns:a16="http://schemas.microsoft.com/office/drawing/2014/main" id="{A7F6B92F-5E6B-D4F3-911D-224FFA35B1A1}"/>
              </a:ext>
            </a:extLst>
          </p:cNvPr>
          <p:cNvGraphicFramePr/>
          <p:nvPr/>
        </p:nvGraphicFramePr>
        <p:xfrm>
          <a:off x="655783" y="1052945"/>
          <a:ext cx="10677236" cy="42302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309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5149B-3875-7D9C-5881-CB8C391952FB}"/>
              </a:ext>
            </a:extLst>
          </p:cNvPr>
          <p:cNvSpPr>
            <a:spLocks noGrp="1"/>
          </p:cNvSpPr>
          <p:nvPr>
            <p:ph type="title"/>
          </p:nvPr>
        </p:nvSpPr>
        <p:spPr/>
        <p:txBody>
          <a:bodyPr/>
          <a:lstStyle/>
          <a:p>
            <a:r>
              <a:rPr lang="en-GB" dirty="0"/>
              <a:t>Spend at the pointy end of the funnel is spiralling upwards</a:t>
            </a:r>
          </a:p>
        </p:txBody>
      </p:sp>
      <p:sp>
        <p:nvSpPr>
          <p:cNvPr id="3" name="Text Placeholder 2">
            <a:extLst>
              <a:ext uri="{FF2B5EF4-FFF2-40B4-BE49-F238E27FC236}">
                <a16:creationId xmlns:a16="http://schemas.microsoft.com/office/drawing/2014/main" id="{0D340BB7-CEC7-789C-3428-0EE15854FAC1}"/>
              </a:ext>
            </a:extLst>
          </p:cNvPr>
          <p:cNvSpPr>
            <a:spLocks noGrp="1"/>
          </p:cNvSpPr>
          <p:nvPr>
            <p:ph type="body" sz="quarter" idx="15"/>
          </p:nvPr>
        </p:nvSpPr>
        <p:spPr/>
        <p:txBody>
          <a:bodyPr/>
          <a:lstStyle/>
          <a:p>
            <a:r>
              <a:rPr lang="en-GB" dirty="0"/>
              <a:t>Source: AA / WARC</a:t>
            </a:r>
          </a:p>
        </p:txBody>
      </p:sp>
      <p:graphicFrame>
        <p:nvGraphicFramePr>
          <p:cNvPr id="6" name="Chart 5">
            <a:extLst>
              <a:ext uri="{FF2B5EF4-FFF2-40B4-BE49-F238E27FC236}">
                <a16:creationId xmlns:a16="http://schemas.microsoft.com/office/drawing/2014/main" id="{6F11270C-C875-B1FC-B295-2827CBD1346F}"/>
              </a:ext>
            </a:extLst>
          </p:cNvPr>
          <p:cNvGraphicFramePr/>
          <p:nvPr/>
        </p:nvGraphicFramePr>
        <p:xfrm>
          <a:off x="609600" y="1188086"/>
          <a:ext cx="10749280" cy="417703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E2C8875-84FF-70D1-3BB2-D08B2D3BCE8F}"/>
              </a:ext>
            </a:extLst>
          </p:cNvPr>
          <p:cNvSpPr txBox="1"/>
          <p:nvPr/>
        </p:nvSpPr>
        <p:spPr>
          <a:xfrm>
            <a:off x="1808480" y="1201222"/>
            <a:ext cx="3566160" cy="307777"/>
          </a:xfrm>
          <a:prstGeom prst="rect">
            <a:avLst/>
          </a:prstGeom>
          <a:noFill/>
        </p:spPr>
        <p:txBody>
          <a:bodyPr wrap="square" rtlCol="0">
            <a:spAutoFit/>
          </a:bodyPr>
          <a:lstStyle/>
          <a:p>
            <a:pPr algn="l"/>
            <a:r>
              <a:rPr lang="en-GB" sz="1400" dirty="0">
                <a:solidFill>
                  <a:schemeClr val="bg2"/>
                </a:solidFill>
              </a:rPr>
              <a:t>Spend on Search / Retail Media</a:t>
            </a:r>
          </a:p>
        </p:txBody>
      </p:sp>
    </p:spTree>
    <p:extLst>
      <p:ext uri="{BB962C8B-B14F-4D97-AF65-F5344CB8AC3E}">
        <p14:creationId xmlns:p14="http://schemas.microsoft.com/office/powerpoint/2010/main" val="1742240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7C505-2A16-0C0C-835E-4C47E45F473C}"/>
              </a:ext>
            </a:extLst>
          </p:cNvPr>
          <p:cNvSpPr>
            <a:spLocks noGrp="1"/>
          </p:cNvSpPr>
          <p:nvPr>
            <p:ph type="title"/>
          </p:nvPr>
        </p:nvSpPr>
        <p:spPr/>
        <p:txBody>
          <a:bodyPr/>
          <a:lstStyle/>
          <a:p>
            <a:r>
              <a:rPr lang="en-GB" dirty="0"/>
              <a:t>ecommerce ‘cost of sale’ advertising has rapidly increased</a:t>
            </a:r>
          </a:p>
        </p:txBody>
      </p:sp>
      <p:sp>
        <p:nvSpPr>
          <p:cNvPr id="3" name="Text Placeholder 2">
            <a:extLst>
              <a:ext uri="{FF2B5EF4-FFF2-40B4-BE49-F238E27FC236}">
                <a16:creationId xmlns:a16="http://schemas.microsoft.com/office/drawing/2014/main" id="{747EE8B0-3AC8-EEC5-CD10-376AE303096B}"/>
              </a:ext>
            </a:extLst>
          </p:cNvPr>
          <p:cNvSpPr>
            <a:spLocks noGrp="1"/>
          </p:cNvSpPr>
          <p:nvPr>
            <p:ph type="body" sz="quarter" idx="15"/>
          </p:nvPr>
        </p:nvSpPr>
        <p:spPr>
          <a:xfrm>
            <a:off x="282507" y="5560863"/>
            <a:ext cx="11334817" cy="304800"/>
          </a:xfrm>
        </p:spPr>
        <p:txBody>
          <a:bodyPr/>
          <a:lstStyle/>
          <a:p>
            <a:r>
              <a:rPr lang="en-GB" dirty="0"/>
              <a:t>Source: AA / WARC, Centre for Retail Research</a:t>
            </a:r>
          </a:p>
        </p:txBody>
      </p:sp>
      <p:graphicFrame>
        <p:nvGraphicFramePr>
          <p:cNvPr id="12" name="Chart 11">
            <a:extLst>
              <a:ext uri="{FF2B5EF4-FFF2-40B4-BE49-F238E27FC236}">
                <a16:creationId xmlns:a16="http://schemas.microsoft.com/office/drawing/2014/main" id="{3624004E-6E55-13F3-BBA7-6D30E99B82E2}"/>
              </a:ext>
            </a:extLst>
          </p:cNvPr>
          <p:cNvGraphicFramePr/>
          <p:nvPr/>
        </p:nvGraphicFramePr>
        <p:xfrm>
          <a:off x="790575" y="1576873"/>
          <a:ext cx="10668000" cy="37882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941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A44A9-AAEE-E530-5026-6D6A6D2248CE}"/>
              </a:ext>
            </a:extLst>
          </p:cNvPr>
          <p:cNvSpPr>
            <a:spLocks noGrp="1"/>
          </p:cNvSpPr>
          <p:nvPr>
            <p:ph type="title"/>
          </p:nvPr>
        </p:nvSpPr>
        <p:spPr/>
        <p:txBody>
          <a:bodyPr/>
          <a:lstStyle/>
          <a:p>
            <a:r>
              <a:rPr lang="en-GB" dirty="0"/>
              <a:t>Should I spend the next pound on search or TV?</a:t>
            </a:r>
          </a:p>
        </p:txBody>
      </p:sp>
      <p:sp>
        <p:nvSpPr>
          <p:cNvPr id="3" name="Text Placeholder 2">
            <a:extLst>
              <a:ext uri="{FF2B5EF4-FFF2-40B4-BE49-F238E27FC236}">
                <a16:creationId xmlns:a16="http://schemas.microsoft.com/office/drawing/2014/main" id="{5E84B1FE-5B08-664F-D117-7DB12ABA3553}"/>
              </a:ext>
            </a:extLst>
          </p:cNvPr>
          <p:cNvSpPr>
            <a:spLocks noGrp="1"/>
          </p:cNvSpPr>
          <p:nvPr>
            <p:ph type="body" sz="quarter" idx="15"/>
          </p:nvPr>
        </p:nvSpPr>
        <p:spPr/>
        <p:txBody>
          <a:bodyPr/>
          <a:lstStyle/>
          <a:p>
            <a:endParaRPr lang="en-GB"/>
          </a:p>
        </p:txBody>
      </p:sp>
      <p:cxnSp>
        <p:nvCxnSpPr>
          <p:cNvPr id="5" name="Straight Connector 4">
            <a:extLst>
              <a:ext uri="{FF2B5EF4-FFF2-40B4-BE49-F238E27FC236}">
                <a16:creationId xmlns:a16="http://schemas.microsoft.com/office/drawing/2014/main" id="{DBAAE8C8-F231-A0FD-15F9-C451BE7E4ADF}"/>
              </a:ext>
            </a:extLst>
          </p:cNvPr>
          <p:cNvCxnSpPr/>
          <p:nvPr/>
        </p:nvCxnSpPr>
        <p:spPr>
          <a:xfrm>
            <a:off x="6065520" y="1930400"/>
            <a:ext cx="0" cy="351536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A7C841E-4F23-F3BE-8A54-DBFBB9497634}"/>
              </a:ext>
            </a:extLst>
          </p:cNvPr>
          <p:cNvSpPr txBox="1"/>
          <p:nvPr/>
        </p:nvSpPr>
        <p:spPr>
          <a:xfrm>
            <a:off x="1848226" y="1008113"/>
            <a:ext cx="2682240" cy="523220"/>
          </a:xfrm>
          <a:prstGeom prst="rect">
            <a:avLst/>
          </a:prstGeom>
          <a:noFill/>
        </p:spPr>
        <p:txBody>
          <a:bodyPr wrap="square" rtlCol="0">
            <a:spAutoFit/>
          </a:bodyPr>
          <a:lstStyle/>
          <a:p>
            <a:pPr algn="ctr"/>
            <a:r>
              <a:rPr lang="en-GB" sz="2800" b="1" dirty="0">
                <a:solidFill>
                  <a:schemeClr val="bg2"/>
                </a:solidFill>
              </a:rPr>
              <a:t>Search </a:t>
            </a:r>
          </a:p>
        </p:txBody>
      </p:sp>
      <p:sp>
        <p:nvSpPr>
          <p:cNvPr id="7" name="TextBox 6">
            <a:extLst>
              <a:ext uri="{FF2B5EF4-FFF2-40B4-BE49-F238E27FC236}">
                <a16:creationId xmlns:a16="http://schemas.microsoft.com/office/drawing/2014/main" id="{A5D22EB4-6326-A91F-B469-25BADE2A5216}"/>
              </a:ext>
            </a:extLst>
          </p:cNvPr>
          <p:cNvSpPr txBox="1"/>
          <p:nvPr/>
        </p:nvSpPr>
        <p:spPr>
          <a:xfrm>
            <a:off x="7661536" y="1008113"/>
            <a:ext cx="2682240" cy="523220"/>
          </a:xfrm>
          <a:prstGeom prst="rect">
            <a:avLst/>
          </a:prstGeom>
          <a:noFill/>
        </p:spPr>
        <p:txBody>
          <a:bodyPr wrap="square" rtlCol="0">
            <a:spAutoFit/>
          </a:bodyPr>
          <a:lstStyle/>
          <a:p>
            <a:pPr algn="ctr"/>
            <a:r>
              <a:rPr lang="en-GB" sz="2800" b="1" dirty="0">
                <a:solidFill>
                  <a:schemeClr val="bg2"/>
                </a:solidFill>
              </a:rPr>
              <a:t>TV </a:t>
            </a:r>
          </a:p>
        </p:txBody>
      </p:sp>
      <p:sp>
        <p:nvSpPr>
          <p:cNvPr id="8" name="TextBox 7">
            <a:extLst>
              <a:ext uri="{FF2B5EF4-FFF2-40B4-BE49-F238E27FC236}">
                <a16:creationId xmlns:a16="http://schemas.microsoft.com/office/drawing/2014/main" id="{7C32D380-9EB3-1205-351F-14A0415660C6}"/>
              </a:ext>
            </a:extLst>
          </p:cNvPr>
          <p:cNvSpPr txBox="1"/>
          <p:nvPr/>
        </p:nvSpPr>
        <p:spPr>
          <a:xfrm>
            <a:off x="995680" y="2235200"/>
            <a:ext cx="4592312" cy="1077218"/>
          </a:xfrm>
          <a:prstGeom prst="rect">
            <a:avLst/>
          </a:prstGeom>
          <a:noFill/>
        </p:spPr>
        <p:txBody>
          <a:bodyPr wrap="square" rtlCol="0">
            <a:spAutoFit/>
          </a:bodyPr>
          <a:lstStyle/>
          <a:p>
            <a:pPr algn="l"/>
            <a:r>
              <a:rPr lang="en-GB" sz="1600" dirty="0">
                <a:solidFill>
                  <a:schemeClr val="bg2"/>
                </a:solidFill>
              </a:rPr>
              <a:t>Strong short-term ROI</a:t>
            </a:r>
          </a:p>
          <a:p>
            <a:pPr algn="l"/>
            <a:r>
              <a:rPr lang="en-GB" sz="1600" dirty="0">
                <a:solidFill>
                  <a:schemeClr val="bg2"/>
                </a:solidFill>
              </a:rPr>
              <a:t>Attribute the spend back to sales</a:t>
            </a:r>
          </a:p>
          <a:p>
            <a:pPr algn="l"/>
            <a:r>
              <a:rPr lang="en-GB" sz="1600" dirty="0">
                <a:solidFill>
                  <a:schemeClr val="bg2"/>
                </a:solidFill>
              </a:rPr>
              <a:t>Highly flexible </a:t>
            </a:r>
          </a:p>
          <a:p>
            <a:pPr algn="l"/>
            <a:r>
              <a:rPr lang="en-GB" sz="1600" dirty="0">
                <a:solidFill>
                  <a:schemeClr val="bg2"/>
                </a:solidFill>
              </a:rPr>
              <a:t>  </a:t>
            </a:r>
          </a:p>
        </p:txBody>
      </p:sp>
      <p:cxnSp>
        <p:nvCxnSpPr>
          <p:cNvPr id="9" name="Straight Connector 8">
            <a:extLst>
              <a:ext uri="{FF2B5EF4-FFF2-40B4-BE49-F238E27FC236}">
                <a16:creationId xmlns:a16="http://schemas.microsoft.com/office/drawing/2014/main" id="{C1840E94-04BF-3BCB-9B4E-D7F5EDCC7EED}"/>
              </a:ext>
            </a:extLst>
          </p:cNvPr>
          <p:cNvCxnSpPr>
            <a:cxnSpLocks/>
          </p:cNvCxnSpPr>
          <p:nvPr/>
        </p:nvCxnSpPr>
        <p:spPr>
          <a:xfrm>
            <a:off x="762000" y="3657600"/>
            <a:ext cx="1013968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79879CF-95E2-6B1F-10DE-E052858ABB31}"/>
              </a:ext>
            </a:extLst>
          </p:cNvPr>
          <p:cNvSpPr txBox="1"/>
          <p:nvPr/>
        </p:nvSpPr>
        <p:spPr>
          <a:xfrm>
            <a:off x="995680" y="1674763"/>
            <a:ext cx="894079" cy="338554"/>
          </a:xfrm>
          <a:prstGeom prst="rect">
            <a:avLst/>
          </a:prstGeom>
          <a:noFill/>
        </p:spPr>
        <p:txBody>
          <a:bodyPr wrap="square" rtlCol="0">
            <a:spAutoFit/>
          </a:bodyPr>
          <a:lstStyle/>
          <a:p>
            <a:pPr algn="l"/>
            <a:r>
              <a:rPr lang="en-GB" sz="1600" b="1" dirty="0">
                <a:solidFill>
                  <a:schemeClr val="bg2"/>
                </a:solidFill>
              </a:rPr>
              <a:t>Pros</a:t>
            </a:r>
          </a:p>
        </p:txBody>
      </p:sp>
      <p:sp>
        <p:nvSpPr>
          <p:cNvPr id="15" name="TextBox 14">
            <a:extLst>
              <a:ext uri="{FF2B5EF4-FFF2-40B4-BE49-F238E27FC236}">
                <a16:creationId xmlns:a16="http://schemas.microsoft.com/office/drawing/2014/main" id="{05C124BF-5174-D7D6-E54B-861E96758FE6}"/>
              </a:ext>
            </a:extLst>
          </p:cNvPr>
          <p:cNvSpPr txBox="1"/>
          <p:nvPr/>
        </p:nvSpPr>
        <p:spPr>
          <a:xfrm>
            <a:off x="6379527" y="1674763"/>
            <a:ext cx="894079" cy="338554"/>
          </a:xfrm>
          <a:prstGeom prst="rect">
            <a:avLst/>
          </a:prstGeom>
          <a:noFill/>
        </p:spPr>
        <p:txBody>
          <a:bodyPr wrap="square" rtlCol="0">
            <a:spAutoFit/>
          </a:bodyPr>
          <a:lstStyle/>
          <a:p>
            <a:pPr algn="l"/>
            <a:r>
              <a:rPr lang="en-GB" sz="1600" b="1" dirty="0">
                <a:solidFill>
                  <a:schemeClr val="bg2"/>
                </a:solidFill>
              </a:rPr>
              <a:t>Pros</a:t>
            </a:r>
          </a:p>
        </p:txBody>
      </p:sp>
      <p:sp>
        <p:nvSpPr>
          <p:cNvPr id="16" name="TextBox 15">
            <a:extLst>
              <a:ext uri="{FF2B5EF4-FFF2-40B4-BE49-F238E27FC236}">
                <a16:creationId xmlns:a16="http://schemas.microsoft.com/office/drawing/2014/main" id="{7588C282-E71A-33F4-FA79-19CBEE42F9F0}"/>
              </a:ext>
            </a:extLst>
          </p:cNvPr>
          <p:cNvSpPr txBox="1"/>
          <p:nvPr/>
        </p:nvSpPr>
        <p:spPr>
          <a:xfrm>
            <a:off x="995680" y="3740517"/>
            <a:ext cx="894079" cy="338554"/>
          </a:xfrm>
          <a:prstGeom prst="rect">
            <a:avLst/>
          </a:prstGeom>
          <a:noFill/>
        </p:spPr>
        <p:txBody>
          <a:bodyPr wrap="square" rtlCol="0">
            <a:spAutoFit/>
          </a:bodyPr>
          <a:lstStyle/>
          <a:p>
            <a:pPr algn="l"/>
            <a:r>
              <a:rPr lang="en-GB" sz="1600" b="1" dirty="0">
                <a:solidFill>
                  <a:schemeClr val="bg2"/>
                </a:solidFill>
              </a:rPr>
              <a:t>Cons</a:t>
            </a:r>
          </a:p>
        </p:txBody>
      </p:sp>
      <p:sp>
        <p:nvSpPr>
          <p:cNvPr id="17" name="TextBox 16">
            <a:extLst>
              <a:ext uri="{FF2B5EF4-FFF2-40B4-BE49-F238E27FC236}">
                <a16:creationId xmlns:a16="http://schemas.microsoft.com/office/drawing/2014/main" id="{0808871C-EBE5-67C2-FF79-CF86CDD54B90}"/>
              </a:ext>
            </a:extLst>
          </p:cNvPr>
          <p:cNvSpPr txBox="1"/>
          <p:nvPr/>
        </p:nvSpPr>
        <p:spPr>
          <a:xfrm>
            <a:off x="6379526" y="3750995"/>
            <a:ext cx="894079" cy="338554"/>
          </a:xfrm>
          <a:prstGeom prst="rect">
            <a:avLst/>
          </a:prstGeom>
          <a:noFill/>
        </p:spPr>
        <p:txBody>
          <a:bodyPr wrap="square" rtlCol="0">
            <a:spAutoFit/>
          </a:bodyPr>
          <a:lstStyle/>
          <a:p>
            <a:pPr algn="l"/>
            <a:r>
              <a:rPr lang="en-GB" sz="1600" b="1" dirty="0">
                <a:solidFill>
                  <a:schemeClr val="bg2"/>
                </a:solidFill>
              </a:rPr>
              <a:t>Cons</a:t>
            </a:r>
          </a:p>
        </p:txBody>
      </p:sp>
      <p:sp>
        <p:nvSpPr>
          <p:cNvPr id="18" name="TextBox 17">
            <a:extLst>
              <a:ext uri="{FF2B5EF4-FFF2-40B4-BE49-F238E27FC236}">
                <a16:creationId xmlns:a16="http://schemas.microsoft.com/office/drawing/2014/main" id="{6D4564BE-E75F-57DA-1733-2B0D36DFE453}"/>
              </a:ext>
            </a:extLst>
          </p:cNvPr>
          <p:cNvSpPr txBox="1"/>
          <p:nvPr/>
        </p:nvSpPr>
        <p:spPr>
          <a:xfrm>
            <a:off x="995680" y="4166493"/>
            <a:ext cx="4592312" cy="830997"/>
          </a:xfrm>
          <a:prstGeom prst="rect">
            <a:avLst/>
          </a:prstGeom>
          <a:noFill/>
        </p:spPr>
        <p:txBody>
          <a:bodyPr wrap="square" rtlCol="0">
            <a:spAutoFit/>
          </a:bodyPr>
          <a:lstStyle/>
          <a:p>
            <a:pPr algn="l"/>
            <a:r>
              <a:rPr lang="en-GB" sz="1600" dirty="0">
                <a:solidFill>
                  <a:schemeClr val="bg2"/>
                </a:solidFill>
              </a:rPr>
              <a:t>Minimal long-term effect</a:t>
            </a:r>
          </a:p>
          <a:p>
            <a:pPr algn="l"/>
            <a:r>
              <a:rPr lang="en-GB" sz="1600" dirty="0">
                <a:solidFill>
                  <a:schemeClr val="bg2"/>
                </a:solidFill>
              </a:rPr>
              <a:t>No creative advantage – it’s a spend arms race</a:t>
            </a:r>
          </a:p>
          <a:p>
            <a:pPr algn="l"/>
            <a:r>
              <a:rPr lang="en-GB" sz="1600" dirty="0">
                <a:solidFill>
                  <a:schemeClr val="bg2"/>
                </a:solidFill>
              </a:rPr>
              <a:t>  </a:t>
            </a:r>
          </a:p>
        </p:txBody>
      </p:sp>
      <p:sp>
        <p:nvSpPr>
          <p:cNvPr id="19" name="TextBox 18">
            <a:extLst>
              <a:ext uri="{FF2B5EF4-FFF2-40B4-BE49-F238E27FC236}">
                <a16:creationId xmlns:a16="http://schemas.microsoft.com/office/drawing/2014/main" id="{02062A66-9230-9066-58CF-77CF32694F16}"/>
              </a:ext>
            </a:extLst>
          </p:cNvPr>
          <p:cNvSpPr txBox="1"/>
          <p:nvPr/>
        </p:nvSpPr>
        <p:spPr>
          <a:xfrm>
            <a:off x="6309368" y="4183017"/>
            <a:ext cx="4592312" cy="1077218"/>
          </a:xfrm>
          <a:prstGeom prst="rect">
            <a:avLst/>
          </a:prstGeom>
          <a:noFill/>
        </p:spPr>
        <p:txBody>
          <a:bodyPr wrap="square" rtlCol="0">
            <a:spAutoFit/>
          </a:bodyPr>
          <a:lstStyle/>
          <a:p>
            <a:pPr algn="l"/>
            <a:r>
              <a:rPr lang="en-GB" sz="1600" dirty="0">
                <a:solidFill>
                  <a:schemeClr val="bg2"/>
                </a:solidFill>
              </a:rPr>
              <a:t>Hard to measure</a:t>
            </a:r>
          </a:p>
          <a:p>
            <a:pPr algn="l"/>
            <a:r>
              <a:rPr lang="en-GB" sz="1600" dirty="0">
                <a:solidFill>
                  <a:schemeClr val="bg2"/>
                </a:solidFill>
              </a:rPr>
              <a:t>Linear price can be hard to predict</a:t>
            </a:r>
          </a:p>
          <a:p>
            <a:pPr algn="l"/>
            <a:r>
              <a:rPr lang="en-GB" sz="1600" dirty="0">
                <a:solidFill>
                  <a:schemeClr val="bg2"/>
                </a:solidFill>
              </a:rPr>
              <a:t>Good creative requires craft &amp; investment</a:t>
            </a:r>
          </a:p>
          <a:p>
            <a:pPr algn="l"/>
            <a:r>
              <a:rPr lang="en-GB" sz="1600" dirty="0">
                <a:solidFill>
                  <a:schemeClr val="bg2"/>
                </a:solidFill>
              </a:rPr>
              <a:t>  </a:t>
            </a:r>
          </a:p>
        </p:txBody>
      </p:sp>
      <p:sp>
        <p:nvSpPr>
          <p:cNvPr id="20" name="TextBox 19">
            <a:extLst>
              <a:ext uri="{FF2B5EF4-FFF2-40B4-BE49-F238E27FC236}">
                <a16:creationId xmlns:a16="http://schemas.microsoft.com/office/drawing/2014/main" id="{DD1E5A0F-447A-9260-C636-684D3539DF92}"/>
              </a:ext>
            </a:extLst>
          </p:cNvPr>
          <p:cNvSpPr txBox="1"/>
          <p:nvPr/>
        </p:nvSpPr>
        <p:spPr>
          <a:xfrm>
            <a:off x="6379526" y="2181335"/>
            <a:ext cx="4592312" cy="1569660"/>
          </a:xfrm>
          <a:prstGeom prst="rect">
            <a:avLst/>
          </a:prstGeom>
          <a:noFill/>
        </p:spPr>
        <p:txBody>
          <a:bodyPr wrap="square" rtlCol="0">
            <a:spAutoFit/>
          </a:bodyPr>
          <a:lstStyle/>
          <a:p>
            <a:pPr algn="l"/>
            <a:r>
              <a:rPr lang="en-GB" sz="1600" dirty="0">
                <a:solidFill>
                  <a:schemeClr val="bg2"/>
                </a:solidFill>
              </a:rPr>
              <a:t>Strong short-term ROI</a:t>
            </a:r>
          </a:p>
          <a:p>
            <a:pPr algn="l"/>
            <a:r>
              <a:rPr lang="en-GB" sz="1600" dirty="0">
                <a:solidFill>
                  <a:schemeClr val="bg2"/>
                </a:solidFill>
              </a:rPr>
              <a:t>Very strong long-term ROI</a:t>
            </a:r>
          </a:p>
          <a:p>
            <a:pPr algn="l"/>
            <a:r>
              <a:rPr lang="en-GB" sz="1600" dirty="0">
                <a:solidFill>
                  <a:schemeClr val="bg2"/>
                </a:solidFill>
              </a:rPr>
              <a:t>Capitalise on a creative advantage</a:t>
            </a:r>
          </a:p>
          <a:p>
            <a:pPr algn="l"/>
            <a:r>
              <a:rPr lang="en-GB" sz="1600" dirty="0">
                <a:solidFill>
                  <a:schemeClr val="bg2"/>
                </a:solidFill>
              </a:rPr>
              <a:t>Potential to drive pricing power</a:t>
            </a:r>
          </a:p>
          <a:p>
            <a:pPr algn="l"/>
            <a:r>
              <a:rPr lang="en-GB" sz="1600" dirty="0">
                <a:solidFill>
                  <a:schemeClr val="bg2"/>
                </a:solidFill>
              </a:rPr>
              <a:t>Increases the performance of search!</a:t>
            </a:r>
          </a:p>
          <a:p>
            <a:pPr algn="l"/>
            <a:r>
              <a:rPr lang="en-GB" sz="1600" dirty="0">
                <a:solidFill>
                  <a:schemeClr val="bg2"/>
                </a:solidFill>
              </a:rPr>
              <a:t>  </a:t>
            </a:r>
          </a:p>
        </p:txBody>
      </p:sp>
    </p:spTree>
    <p:extLst>
      <p:ext uri="{BB962C8B-B14F-4D97-AF65-F5344CB8AC3E}">
        <p14:creationId xmlns:p14="http://schemas.microsoft.com/office/powerpoint/2010/main" val="85792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8" grpId="0"/>
      <p:bldP spid="19" grpId="0"/>
      <p:bldP spid="2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60230-C86D-D167-F1DB-09684E0FE5B6}"/>
              </a:ext>
            </a:extLst>
          </p:cNvPr>
          <p:cNvSpPr>
            <a:spLocks noGrp="1"/>
          </p:cNvSpPr>
          <p:nvPr>
            <p:ph type="title"/>
          </p:nvPr>
        </p:nvSpPr>
        <p:spPr/>
        <p:txBody>
          <a:bodyPr/>
          <a:lstStyle/>
          <a:p>
            <a:r>
              <a:rPr lang="en-GB" dirty="0"/>
              <a:t>Experienced marketers are betting on TV</a:t>
            </a:r>
          </a:p>
        </p:txBody>
      </p:sp>
      <p:sp>
        <p:nvSpPr>
          <p:cNvPr id="3" name="Text Placeholder 2">
            <a:extLst>
              <a:ext uri="{FF2B5EF4-FFF2-40B4-BE49-F238E27FC236}">
                <a16:creationId xmlns:a16="http://schemas.microsoft.com/office/drawing/2014/main" id="{3429A20E-FCF9-C20D-EE36-B7E6F21958EF}"/>
              </a:ext>
            </a:extLst>
          </p:cNvPr>
          <p:cNvSpPr>
            <a:spLocks noGrp="1"/>
          </p:cNvSpPr>
          <p:nvPr>
            <p:ph type="body" sz="quarter" idx="15"/>
          </p:nvPr>
        </p:nvSpPr>
        <p:spPr/>
        <p:txBody>
          <a:bodyPr/>
          <a:lstStyle/>
          <a:p>
            <a:r>
              <a:rPr lang="en-GB" dirty="0"/>
              <a:t>Source: Nielsen Ad Intel</a:t>
            </a:r>
          </a:p>
        </p:txBody>
      </p:sp>
      <p:graphicFrame>
        <p:nvGraphicFramePr>
          <p:cNvPr id="6" name="Chart 5">
            <a:extLst>
              <a:ext uri="{FF2B5EF4-FFF2-40B4-BE49-F238E27FC236}">
                <a16:creationId xmlns:a16="http://schemas.microsoft.com/office/drawing/2014/main" id="{46E5988E-7968-D42E-21EC-98D72CE8E812}"/>
              </a:ext>
            </a:extLst>
          </p:cNvPr>
          <p:cNvGraphicFramePr/>
          <p:nvPr/>
        </p:nvGraphicFramePr>
        <p:xfrm>
          <a:off x="371475" y="1483361"/>
          <a:ext cx="11424285"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8FEBAF7-439E-414D-A221-12ADF23DE830}"/>
              </a:ext>
            </a:extLst>
          </p:cNvPr>
          <p:cNvSpPr txBox="1"/>
          <p:nvPr/>
        </p:nvSpPr>
        <p:spPr>
          <a:xfrm>
            <a:off x="1249680" y="1401446"/>
            <a:ext cx="4714240" cy="338554"/>
          </a:xfrm>
          <a:prstGeom prst="rect">
            <a:avLst/>
          </a:prstGeom>
          <a:noFill/>
        </p:spPr>
        <p:txBody>
          <a:bodyPr wrap="square" rtlCol="0">
            <a:spAutoFit/>
          </a:bodyPr>
          <a:lstStyle/>
          <a:p>
            <a:pPr algn="l"/>
            <a:r>
              <a:rPr lang="en-GB" sz="1600" dirty="0">
                <a:solidFill>
                  <a:schemeClr val="bg2"/>
                </a:solidFill>
              </a:rPr>
              <a:t>Change in linear TV spend 2023 Vs 2022</a:t>
            </a:r>
          </a:p>
        </p:txBody>
      </p:sp>
    </p:spTree>
    <p:extLst>
      <p:ext uri="{BB962C8B-B14F-4D97-AF65-F5344CB8AC3E}">
        <p14:creationId xmlns:p14="http://schemas.microsoft.com/office/powerpoint/2010/main" val="245189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D88B8F-149F-ACF3-3B22-69E97F412E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285B6-32E1-0AD4-259A-E06253E90260}"/>
              </a:ext>
            </a:extLst>
          </p:cNvPr>
          <p:cNvSpPr>
            <a:spLocks noGrp="1"/>
          </p:cNvSpPr>
          <p:nvPr>
            <p:ph type="title"/>
          </p:nvPr>
        </p:nvSpPr>
        <p:spPr/>
        <p:txBody>
          <a:bodyPr/>
          <a:lstStyle/>
          <a:p>
            <a:r>
              <a:rPr lang="en-GB" dirty="0"/>
              <a:t>This trend is more exaggerated for young audiences</a:t>
            </a:r>
          </a:p>
        </p:txBody>
      </p:sp>
      <p:sp>
        <p:nvSpPr>
          <p:cNvPr id="3" name="Text Placeholder 2">
            <a:extLst>
              <a:ext uri="{FF2B5EF4-FFF2-40B4-BE49-F238E27FC236}">
                <a16:creationId xmlns:a16="http://schemas.microsoft.com/office/drawing/2014/main" id="{05CAA660-D1F4-EF49-1869-510DE8315F13}"/>
              </a:ext>
            </a:extLst>
          </p:cNvPr>
          <p:cNvSpPr>
            <a:spLocks noGrp="1"/>
          </p:cNvSpPr>
          <p:nvPr>
            <p:ph type="body" sz="quarter" idx="15"/>
          </p:nvPr>
        </p:nvSpPr>
        <p:spPr>
          <a:xfrm>
            <a:off x="371475" y="5517515"/>
            <a:ext cx="11334817" cy="304800"/>
          </a:xfrm>
        </p:spPr>
        <p:txBody>
          <a:bodyPr/>
          <a:lstStyle/>
          <a:p>
            <a:r>
              <a:rPr lang="en-GB" dirty="0"/>
              <a:t>Source: Barb, Thinkbox video day analysis, All devices, </a:t>
            </a:r>
            <a:r>
              <a:rPr lang="en-GB" sz="1000" dirty="0">
                <a:solidFill>
                  <a:srgbClr val="4D4D4D"/>
                </a:solidFill>
              </a:rPr>
              <a:t>includes estimates for OOH viewing to TikTok and YouTube (Viewers Logic)</a:t>
            </a:r>
            <a:endParaRPr lang="en-GB" dirty="0"/>
          </a:p>
        </p:txBody>
      </p:sp>
      <p:graphicFrame>
        <p:nvGraphicFramePr>
          <p:cNvPr id="6" name="Chart 5">
            <a:extLst>
              <a:ext uri="{FF2B5EF4-FFF2-40B4-BE49-F238E27FC236}">
                <a16:creationId xmlns:a16="http://schemas.microsoft.com/office/drawing/2014/main" id="{6C56A211-14B8-87AB-D18F-6345D32F7816}"/>
              </a:ext>
            </a:extLst>
          </p:cNvPr>
          <p:cNvGraphicFramePr/>
          <p:nvPr/>
        </p:nvGraphicFramePr>
        <p:xfrm>
          <a:off x="632630" y="1667435"/>
          <a:ext cx="10926737" cy="400248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8D9888F-8BB8-4B5C-069D-69111CD9B0B6}"/>
              </a:ext>
            </a:extLst>
          </p:cNvPr>
          <p:cNvSpPr txBox="1"/>
          <p:nvPr/>
        </p:nvSpPr>
        <p:spPr>
          <a:xfrm>
            <a:off x="2030506" y="2645871"/>
            <a:ext cx="845698" cy="338554"/>
          </a:xfrm>
          <a:prstGeom prst="rect">
            <a:avLst/>
          </a:prstGeom>
          <a:noFill/>
        </p:spPr>
        <p:txBody>
          <a:bodyPr wrap="square" rtlCol="0">
            <a:spAutoFit/>
          </a:bodyPr>
          <a:lstStyle/>
          <a:p>
            <a:pPr algn="l"/>
            <a:r>
              <a:rPr lang="en-GB" sz="1600" b="1" dirty="0">
                <a:solidFill>
                  <a:schemeClr val="bg2"/>
                </a:solidFill>
              </a:rPr>
              <a:t>-12%</a:t>
            </a:r>
          </a:p>
        </p:txBody>
      </p:sp>
      <p:sp>
        <p:nvSpPr>
          <p:cNvPr id="8" name="TextBox 7">
            <a:extLst>
              <a:ext uri="{FF2B5EF4-FFF2-40B4-BE49-F238E27FC236}">
                <a16:creationId xmlns:a16="http://schemas.microsoft.com/office/drawing/2014/main" id="{49D92936-9543-F4EA-8C59-30D03E1DBAAE}"/>
              </a:ext>
            </a:extLst>
          </p:cNvPr>
          <p:cNvSpPr txBox="1"/>
          <p:nvPr/>
        </p:nvSpPr>
        <p:spPr>
          <a:xfrm>
            <a:off x="3934539" y="4082291"/>
            <a:ext cx="815788" cy="338554"/>
          </a:xfrm>
          <a:prstGeom prst="rect">
            <a:avLst/>
          </a:prstGeom>
          <a:noFill/>
        </p:spPr>
        <p:txBody>
          <a:bodyPr wrap="square" rtlCol="0">
            <a:spAutoFit/>
          </a:bodyPr>
          <a:lstStyle/>
          <a:p>
            <a:pPr algn="l"/>
            <a:r>
              <a:rPr lang="en-GB" sz="1600" b="1" dirty="0">
                <a:solidFill>
                  <a:schemeClr val="bg2"/>
                </a:solidFill>
              </a:rPr>
              <a:t>+16%</a:t>
            </a:r>
          </a:p>
        </p:txBody>
      </p:sp>
      <p:sp>
        <p:nvSpPr>
          <p:cNvPr id="9" name="TextBox 8">
            <a:extLst>
              <a:ext uri="{FF2B5EF4-FFF2-40B4-BE49-F238E27FC236}">
                <a16:creationId xmlns:a16="http://schemas.microsoft.com/office/drawing/2014/main" id="{EB4B9D1B-B51E-1650-F53D-ECDDF8E550C0}"/>
              </a:ext>
            </a:extLst>
          </p:cNvPr>
          <p:cNvSpPr txBox="1"/>
          <p:nvPr/>
        </p:nvSpPr>
        <p:spPr>
          <a:xfrm>
            <a:off x="6038883" y="2606426"/>
            <a:ext cx="815788" cy="338554"/>
          </a:xfrm>
          <a:prstGeom prst="rect">
            <a:avLst/>
          </a:prstGeom>
          <a:noFill/>
        </p:spPr>
        <p:txBody>
          <a:bodyPr wrap="square" rtlCol="0">
            <a:spAutoFit/>
          </a:bodyPr>
          <a:lstStyle/>
          <a:p>
            <a:pPr algn="l"/>
            <a:r>
              <a:rPr lang="en-GB" sz="1600" b="1" dirty="0">
                <a:solidFill>
                  <a:schemeClr val="bg2"/>
                </a:solidFill>
              </a:rPr>
              <a:t>+5%</a:t>
            </a:r>
          </a:p>
        </p:txBody>
      </p:sp>
      <p:sp>
        <p:nvSpPr>
          <p:cNvPr id="10" name="TextBox 9">
            <a:extLst>
              <a:ext uri="{FF2B5EF4-FFF2-40B4-BE49-F238E27FC236}">
                <a16:creationId xmlns:a16="http://schemas.microsoft.com/office/drawing/2014/main" id="{10712FDE-5F25-41C9-8E30-F37258D8A198}"/>
              </a:ext>
            </a:extLst>
          </p:cNvPr>
          <p:cNvSpPr txBox="1"/>
          <p:nvPr/>
        </p:nvSpPr>
        <p:spPr>
          <a:xfrm>
            <a:off x="8099896" y="2243488"/>
            <a:ext cx="815788" cy="338554"/>
          </a:xfrm>
          <a:prstGeom prst="rect">
            <a:avLst/>
          </a:prstGeom>
          <a:noFill/>
        </p:spPr>
        <p:txBody>
          <a:bodyPr wrap="square" rtlCol="0">
            <a:spAutoFit/>
          </a:bodyPr>
          <a:lstStyle/>
          <a:p>
            <a:pPr algn="l"/>
            <a:r>
              <a:rPr lang="en-GB" sz="1600" b="1" dirty="0">
                <a:solidFill>
                  <a:schemeClr val="bg2"/>
                </a:solidFill>
              </a:rPr>
              <a:t>+8%</a:t>
            </a:r>
          </a:p>
        </p:txBody>
      </p:sp>
      <p:sp>
        <p:nvSpPr>
          <p:cNvPr id="11" name="TextBox 10">
            <a:extLst>
              <a:ext uri="{FF2B5EF4-FFF2-40B4-BE49-F238E27FC236}">
                <a16:creationId xmlns:a16="http://schemas.microsoft.com/office/drawing/2014/main" id="{49F69AAF-AE07-691E-DA6C-C481917765B9}"/>
              </a:ext>
            </a:extLst>
          </p:cNvPr>
          <p:cNvSpPr txBox="1"/>
          <p:nvPr/>
        </p:nvSpPr>
        <p:spPr>
          <a:xfrm>
            <a:off x="10048872" y="3541948"/>
            <a:ext cx="815788" cy="338554"/>
          </a:xfrm>
          <a:prstGeom prst="rect">
            <a:avLst/>
          </a:prstGeom>
          <a:noFill/>
        </p:spPr>
        <p:txBody>
          <a:bodyPr wrap="square" rtlCol="0">
            <a:spAutoFit/>
          </a:bodyPr>
          <a:lstStyle/>
          <a:p>
            <a:pPr algn="l"/>
            <a:r>
              <a:rPr lang="en-GB" sz="1600" b="1" dirty="0">
                <a:solidFill>
                  <a:schemeClr val="bg2"/>
                </a:solidFill>
              </a:rPr>
              <a:t>+17%</a:t>
            </a:r>
          </a:p>
        </p:txBody>
      </p:sp>
      <p:sp>
        <p:nvSpPr>
          <p:cNvPr id="4" name="TextBox 3">
            <a:extLst>
              <a:ext uri="{FF2B5EF4-FFF2-40B4-BE49-F238E27FC236}">
                <a16:creationId xmlns:a16="http://schemas.microsoft.com/office/drawing/2014/main" id="{1D0D74DF-2337-6314-D48A-EA2EE5FACAA7}"/>
              </a:ext>
            </a:extLst>
          </p:cNvPr>
          <p:cNvSpPr txBox="1"/>
          <p:nvPr/>
        </p:nvSpPr>
        <p:spPr>
          <a:xfrm>
            <a:off x="632630" y="1060704"/>
            <a:ext cx="2122762" cy="338554"/>
          </a:xfrm>
          <a:prstGeom prst="rect">
            <a:avLst/>
          </a:prstGeom>
          <a:noFill/>
        </p:spPr>
        <p:txBody>
          <a:bodyPr wrap="square" rtlCol="0">
            <a:spAutoFit/>
          </a:bodyPr>
          <a:lstStyle/>
          <a:p>
            <a:pPr algn="l"/>
            <a:r>
              <a:rPr lang="en-GB" sz="1600" dirty="0">
                <a:solidFill>
                  <a:schemeClr val="bg2"/>
                </a:solidFill>
              </a:rPr>
              <a:t>16-34s</a:t>
            </a:r>
          </a:p>
        </p:txBody>
      </p:sp>
    </p:spTree>
    <p:extLst>
      <p:ext uri="{BB962C8B-B14F-4D97-AF65-F5344CB8AC3E}">
        <p14:creationId xmlns:p14="http://schemas.microsoft.com/office/powerpoint/2010/main" val="201698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A229D-887D-79B6-396E-AC87D6EE942D}"/>
            </a:ext>
          </a:extLst>
        </p:cNvPr>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6FAEDD8-7368-A581-2854-166673A4D9BF}"/>
              </a:ext>
            </a:extLst>
          </p:cNvPr>
          <p:cNvGraphicFramePr/>
          <p:nvPr/>
        </p:nvGraphicFramePr>
        <p:xfrm>
          <a:off x="271200" y="1018637"/>
          <a:ext cx="11649600" cy="4291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EC8D403-0B82-59CD-B177-7653885E3D40}"/>
              </a:ext>
            </a:extLst>
          </p:cNvPr>
          <p:cNvSpPr>
            <a:spLocks noGrp="1"/>
          </p:cNvSpPr>
          <p:nvPr>
            <p:ph type="title"/>
          </p:nvPr>
        </p:nvSpPr>
        <p:spPr>
          <a:xfrm>
            <a:off x="370800" y="360000"/>
            <a:ext cx="11341099" cy="1021181"/>
          </a:xfrm>
        </p:spPr>
        <p:txBody>
          <a:bodyPr>
            <a:normAutofit/>
          </a:bodyPr>
          <a:lstStyle/>
          <a:p>
            <a:r>
              <a:rPr lang="en-GB" dirty="0">
                <a:solidFill>
                  <a:schemeClr val="accent1"/>
                </a:solidFill>
              </a:rPr>
              <a:t>Overall, it’s a much more stable viewing landscape</a:t>
            </a:r>
            <a:endParaRPr lang="en-GB" dirty="0">
              <a:solidFill>
                <a:schemeClr val="accent1"/>
              </a:solidFill>
              <a:highlight>
                <a:srgbClr val="FFFF00"/>
              </a:highlight>
            </a:endParaRPr>
          </a:p>
        </p:txBody>
      </p:sp>
      <p:sp>
        <p:nvSpPr>
          <p:cNvPr id="3" name="Text Placeholder 2">
            <a:extLst>
              <a:ext uri="{FF2B5EF4-FFF2-40B4-BE49-F238E27FC236}">
                <a16:creationId xmlns:a16="http://schemas.microsoft.com/office/drawing/2014/main" id="{FCD9803E-DB9A-C2FC-D493-9EAC52107D10}"/>
              </a:ext>
            </a:extLst>
          </p:cNvPr>
          <p:cNvSpPr>
            <a:spLocks noGrp="1"/>
          </p:cNvSpPr>
          <p:nvPr>
            <p:ph type="body" sz="quarter" idx="15"/>
          </p:nvPr>
        </p:nvSpPr>
        <p:spPr>
          <a:xfrm>
            <a:off x="360000" y="5400000"/>
            <a:ext cx="11334817" cy="304800"/>
          </a:xfrm>
        </p:spPr>
        <p:txBody>
          <a:bodyPr/>
          <a:lstStyle/>
          <a:p>
            <a:r>
              <a:rPr lang="en-GB" sz="1000" dirty="0">
                <a:solidFill>
                  <a:srgbClr val="4D4D4D"/>
                </a:solidFill>
              </a:rPr>
              <a:t>Source: IPA TouchPoints, </a:t>
            </a:r>
            <a:r>
              <a:rPr lang="en-GB" dirty="0">
                <a:solidFill>
                  <a:srgbClr val="4D4D4D"/>
                </a:solidFill>
              </a:rPr>
              <a:t>Adults</a:t>
            </a:r>
            <a:r>
              <a:rPr lang="en-GB" sz="1000" dirty="0">
                <a:solidFill>
                  <a:srgbClr val="4D4D4D"/>
                </a:solidFill>
              </a:rPr>
              <a:t>, Barb, All devices, Includes estimates for OOH viewing to TikTok and YouTube </a:t>
            </a:r>
            <a:endParaRPr lang="en-GB" sz="1000" dirty="0"/>
          </a:p>
        </p:txBody>
      </p:sp>
      <p:sp>
        <p:nvSpPr>
          <p:cNvPr id="8" name="TextBox 7">
            <a:extLst>
              <a:ext uri="{FF2B5EF4-FFF2-40B4-BE49-F238E27FC236}">
                <a16:creationId xmlns:a16="http://schemas.microsoft.com/office/drawing/2014/main" id="{7310C6A4-AFF3-5631-F9AD-A9FC357FAE75}"/>
              </a:ext>
            </a:extLst>
          </p:cNvPr>
          <p:cNvSpPr txBox="1"/>
          <p:nvPr/>
        </p:nvSpPr>
        <p:spPr>
          <a:xfrm rot="16200000">
            <a:off x="-1019626" y="2784917"/>
            <a:ext cx="281248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rial"/>
                <a:ea typeface="+mn-ea"/>
                <a:cs typeface="+mn-cs"/>
              </a:rPr>
              <a:t>HOURS PER PERSON PER DAY (Adults)</a:t>
            </a:r>
          </a:p>
        </p:txBody>
      </p:sp>
    </p:spTree>
    <p:extLst>
      <p:ext uri="{BB962C8B-B14F-4D97-AF65-F5344CB8AC3E}">
        <p14:creationId xmlns:p14="http://schemas.microsoft.com/office/powerpoint/2010/main" val="265917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2ABC4-CF0A-E617-B557-7F88FC787788}"/>
            </a:ext>
          </a:extLst>
        </p:cNvPr>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272C07A-5CB1-F977-0037-2155D9DDA38E}"/>
              </a:ext>
            </a:extLst>
          </p:cNvPr>
          <p:cNvGraphicFramePr/>
          <p:nvPr/>
        </p:nvGraphicFramePr>
        <p:xfrm>
          <a:off x="271200" y="1018637"/>
          <a:ext cx="11649600" cy="4291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15A67542-CBCD-650A-5E52-9BF87129EE19}"/>
              </a:ext>
            </a:extLst>
          </p:cNvPr>
          <p:cNvSpPr>
            <a:spLocks noGrp="1"/>
          </p:cNvSpPr>
          <p:nvPr>
            <p:ph type="title"/>
          </p:nvPr>
        </p:nvSpPr>
        <p:spPr>
          <a:xfrm>
            <a:off x="370800" y="360000"/>
            <a:ext cx="11341099" cy="1021181"/>
          </a:xfrm>
        </p:spPr>
        <p:txBody>
          <a:bodyPr>
            <a:normAutofit/>
          </a:bodyPr>
          <a:lstStyle/>
          <a:p>
            <a:r>
              <a:rPr lang="en-GB" dirty="0">
                <a:solidFill>
                  <a:schemeClr val="accent1"/>
                </a:solidFill>
              </a:rPr>
              <a:t>Broadcaster TV viewing amongst 16-34s is stabilising </a:t>
            </a:r>
            <a:endParaRPr lang="en-GB" dirty="0">
              <a:solidFill>
                <a:schemeClr val="accent1"/>
              </a:solidFill>
              <a:cs typeface="Arial"/>
            </a:endParaRPr>
          </a:p>
        </p:txBody>
      </p:sp>
      <p:sp>
        <p:nvSpPr>
          <p:cNvPr id="3" name="Text Placeholder 2">
            <a:extLst>
              <a:ext uri="{FF2B5EF4-FFF2-40B4-BE49-F238E27FC236}">
                <a16:creationId xmlns:a16="http://schemas.microsoft.com/office/drawing/2014/main" id="{BCDE77D8-3C79-4858-3C64-6AFF6FD2BAD4}"/>
              </a:ext>
            </a:extLst>
          </p:cNvPr>
          <p:cNvSpPr>
            <a:spLocks noGrp="1"/>
          </p:cNvSpPr>
          <p:nvPr>
            <p:ph type="body" sz="quarter" idx="15"/>
          </p:nvPr>
        </p:nvSpPr>
        <p:spPr>
          <a:xfrm>
            <a:off x="360000" y="5400000"/>
            <a:ext cx="11334817" cy="304800"/>
          </a:xfrm>
        </p:spPr>
        <p:txBody>
          <a:bodyPr/>
          <a:lstStyle/>
          <a:p>
            <a:r>
              <a:rPr lang="en-GB" sz="1000" dirty="0">
                <a:solidFill>
                  <a:srgbClr val="4D4D4D"/>
                </a:solidFill>
              </a:rPr>
              <a:t>Source: IPA TouchPoints, </a:t>
            </a:r>
            <a:r>
              <a:rPr lang="en-GB" dirty="0">
                <a:solidFill>
                  <a:srgbClr val="4D4D4D"/>
                </a:solidFill>
              </a:rPr>
              <a:t>16-34</a:t>
            </a:r>
            <a:r>
              <a:rPr lang="en-GB" sz="1000" dirty="0">
                <a:solidFill>
                  <a:srgbClr val="4D4D4D"/>
                </a:solidFill>
              </a:rPr>
              <a:t>, Barb, All devices, Includes estimates for OOH viewing to TikTok and YouTube </a:t>
            </a:r>
            <a:endParaRPr lang="en-GB" sz="1000" dirty="0"/>
          </a:p>
        </p:txBody>
      </p:sp>
      <p:sp>
        <p:nvSpPr>
          <p:cNvPr id="8" name="TextBox 7">
            <a:extLst>
              <a:ext uri="{FF2B5EF4-FFF2-40B4-BE49-F238E27FC236}">
                <a16:creationId xmlns:a16="http://schemas.microsoft.com/office/drawing/2014/main" id="{C0D29AF9-2B27-2A77-6EDD-44022EF0BEC0}"/>
              </a:ext>
            </a:extLst>
          </p:cNvPr>
          <p:cNvSpPr txBox="1"/>
          <p:nvPr/>
        </p:nvSpPr>
        <p:spPr>
          <a:xfrm rot="16200000">
            <a:off x="-1019626" y="2784917"/>
            <a:ext cx="281248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rial"/>
                <a:ea typeface="+mn-ea"/>
                <a:cs typeface="+mn-cs"/>
              </a:rPr>
              <a:t>HOURS PER PERSON PER DAY (16-34s)</a:t>
            </a:r>
          </a:p>
        </p:txBody>
      </p:sp>
    </p:spTree>
    <p:extLst>
      <p:ext uri="{BB962C8B-B14F-4D97-AF65-F5344CB8AC3E}">
        <p14:creationId xmlns:p14="http://schemas.microsoft.com/office/powerpoint/2010/main" val="376194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3137B7-1B33-FCB6-86A7-DA89DF3B6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114E76-1247-A06B-22B3-44831EA21F96}"/>
              </a:ext>
            </a:extLst>
          </p:cNvPr>
          <p:cNvSpPr>
            <a:spLocks noGrp="1"/>
          </p:cNvSpPr>
          <p:nvPr>
            <p:ph type="title"/>
          </p:nvPr>
        </p:nvSpPr>
        <p:spPr/>
        <p:txBody>
          <a:bodyPr>
            <a:normAutofit/>
          </a:bodyPr>
          <a:lstStyle/>
          <a:p>
            <a:r>
              <a:rPr lang="en-GB" dirty="0">
                <a:solidFill>
                  <a:schemeClr val="accent1"/>
                </a:solidFill>
              </a:rPr>
              <a:t>SVOD subscriptions marginally dipped last year</a:t>
            </a:r>
            <a:endParaRPr lang="en-GB" sz="2800" dirty="0">
              <a:solidFill>
                <a:schemeClr val="accent1"/>
              </a:solidFill>
            </a:endParaRPr>
          </a:p>
        </p:txBody>
      </p:sp>
      <p:sp>
        <p:nvSpPr>
          <p:cNvPr id="3" name="Text Placeholder 2">
            <a:extLst>
              <a:ext uri="{FF2B5EF4-FFF2-40B4-BE49-F238E27FC236}">
                <a16:creationId xmlns:a16="http://schemas.microsoft.com/office/drawing/2014/main" id="{21F651CD-C263-5024-6119-C285E980F3B0}"/>
              </a:ext>
            </a:extLst>
          </p:cNvPr>
          <p:cNvSpPr>
            <a:spLocks noGrp="1"/>
          </p:cNvSpPr>
          <p:nvPr>
            <p:ph type="body" sz="quarter" idx="15"/>
          </p:nvPr>
        </p:nvSpPr>
        <p:spPr>
          <a:xfrm>
            <a:off x="360000" y="5400000"/>
            <a:ext cx="11334817" cy="304800"/>
          </a:xfrm>
        </p:spPr>
        <p:txBody>
          <a:bodyPr/>
          <a:lstStyle/>
          <a:p>
            <a:pPr>
              <a:spcBef>
                <a:spcPts val="0"/>
              </a:spcBef>
            </a:pPr>
            <a:r>
              <a:rPr lang="en-GB" sz="1000" dirty="0">
                <a:solidFill>
                  <a:schemeClr val="tx1">
                    <a:lumMod val="65000"/>
                    <a:lumOff val="35000"/>
                  </a:schemeClr>
                </a:solidFill>
              </a:rPr>
              <a:t>Source: Barb Establishment </a:t>
            </a:r>
            <a:r>
              <a:rPr lang="en-GB" dirty="0">
                <a:solidFill>
                  <a:schemeClr val="tx1">
                    <a:lumMod val="65000"/>
                    <a:lumOff val="35000"/>
                  </a:schemeClr>
                </a:solidFill>
              </a:rPr>
              <a:t>S</a:t>
            </a:r>
            <a:r>
              <a:rPr lang="en-GB" sz="1000" dirty="0">
                <a:solidFill>
                  <a:schemeClr val="tx1">
                    <a:lumMod val="65000"/>
                    <a:lumOff val="35000"/>
                  </a:schemeClr>
                </a:solidFill>
              </a:rPr>
              <a:t>urvey - number of households</a:t>
            </a:r>
          </a:p>
          <a:p>
            <a:pPr>
              <a:spcBef>
                <a:spcPts val="0"/>
              </a:spcBef>
            </a:pPr>
            <a:r>
              <a:rPr lang="en-US" sz="1000" dirty="0">
                <a:solidFill>
                  <a:schemeClr val="tx1">
                    <a:lumMod val="65000"/>
                    <a:lumOff val="35000"/>
                  </a:schemeClr>
                </a:solidFill>
              </a:rPr>
              <a:t>* = Due to the COVID-19 pandemic and the suspension of face-to-face interviewing, quarterly Barb Establishment Survey data were not produced for Q4 2020, as a result, 2020 Q3 data is used</a:t>
            </a:r>
            <a:endParaRPr lang="en-GB" sz="1000" dirty="0">
              <a:solidFill>
                <a:schemeClr val="tx1">
                  <a:lumMod val="65000"/>
                  <a:lumOff val="35000"/>
                </a:schemeClr>
              </a:solidFill>
            </a:endParaRPr>
          </a:p>
        </p:txBody>
      </p:sp>
      <p:graphicFrame>
        <p:nvGraphicFramePr>
          <p:cNvPr id="6" name="Chart 5">
            <a:extLst>
              <a:ext uri="{FF2B5EF4-FFF2-40B4-BE49-F238E27FC236}">
                <a16:creationId xmlns:a16="http://schemas.microsoft.com/office/drawing/2014/main" id="{3CDD1077-585C-2E86-4796-C10DAC5C3A27}"/>
              </a:ext>
            </a:extLst>
          </p:cNvPr>
          <p:cNvGraphicFramePr/>
          <p:nvPr/>
        </p:nvGraphicFramePr>
        <p:xfrm>
          <a:off x="371474" y="1078302"/>
          <a:ext cx="11617325" cy="4286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1048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8E2BA3-E9E4-29D9-62F4-A876C8FBB0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7A3024-25DD-EA6A-1770-649DFF7AFB2C}"/>
              </a:ext>
            </a:extLst>
          </p:cNvPr>
          <p:cNvSpPr>
            <a:spLocks noGrp="1"/>
          </p:cNvSpPr>
          <p:nvPr>
            <p:ph type="title"/>
          </p:nvPr>
        </p:nvSpPr>
        <p:spPr>
          <a:xfrm>
            <a:off x="189827" y="176952"/>
            <a:ext cx="11891645" cy="1021181"/>
          </a:xfrm>
        </p:spPr>
        <p:txBody>
          <a:bodyPr/>
          <a:lstStyle/>
          <a:p>
            <a:r>
              <a:rPr lang="en-GB" dirty="0"/>
              <a:t>The TV set remains the home for viewing to high-quality content</a:t>
            </a:r>
          </a:p>
        </p:txBody>
      </p:sp>
      <p:sp>
        <p:nvSpPr>
          <p:cNvPr id="3" name="Text Placeholder 2">
            <a:extLst>
              <a:ext uri="{FF2B5EF4-FFF2-40B4-BE49-F238E27FC236}">
                <a16:creationId xmlns:a16="http://schemas.microsoft.com/office/drawing/2014/main" id="{C709FFF0-4BB2-87BC-868E-594D4058FB81}"/>
              </a:ext>
            </a:extLst>
          </p:cNvPr>
          <p:cNvSpPr>
            <a:spLocks noGrp="1"/>
          </p:cNvSpPr>
          <p:nvPr>
            <p:ph type="body" sz="quarter" idx="15"/>
          </p:nvPr>
        </p:nvSpPr>
        <p:spPr/>
        <p:txBody>
          <a:bodyPr/>
          <a:lstStyle/>
          <a:p>
            <a:r>
              <a:rPr lang="en-GB" dirty="0"/>
              <a:t>Source: Barb</a:t>
            </a:r>
          </a:p>
        </p:txBody>
      </p:sp>
      <p:graphicFrame>
        <p:nvGraphicFramePr>
          <p:cNvPr id="6" name="Chart 5">
            <a:extLst>
              <a:ext uri="{FF2B5EF4-FFF2-40B4-BE49-F238E27FC236}">
                <a16:creationId xmlns:a16="http://schemas.microsoft.com/office/drawing/2014/main" id="{07DE11B3-B197-E0C4-F0BD-6E9B8EB6A8E3}"/>
              </a:ext>
            </a:extLst>
          </p:cNvPr>
          <p:cNvGraphicFramePr/>
          <p:nvPr/>
        </p:nvGraphicFramePr>
        <p:xfrm>
          <a:off x="2286000" y="883285"/>
          <a:ext cx="8300720" cy="495024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B97B9A1-EF7C-D86D-09D6-8F22A205E469}"/>
              </a:ext>
            </a:extLst>
          </p:cNvPr>
          <p:cNvSpPr txBox="1"/>
          <p:nvPr/>
        </p:nvSpPr>
        <p:spPr>
          <a:xfrm>
            <a:off x="4765040" y="3167390"/>
            <a:ext cx="14224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D4D4D"/>
                </a:solidFill>
                <a:effectLst/>
                <a:uLnTx/>
                <a:uFillTx/>
                <a:latin typeface="Arial"/>
                <a:ea typeface="+mn-ea"/>
                <a:cs typeface="+mn-cs"/>
              </a:rPr>
              <a:t>3hrs 34 mins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4D4D4D"/>
                </a:solidFill>
                <a:effectLst/>
                <a:uLnTx/>
                <a:uFillTx/>
                <a:latin typeface="Arial"/>
                <a:ea typeface="+mn-ea"/>
                <a:cs typeface="+mn-cs"/>
              </a:rPr>
              <a:t>PER DAY</a:t>
            </a:r>
            <a:endParaRPr kumimoji="0" lang="en-GB" sz="1600" b="1" i="0" u="none" strike="noStrike" kern="1200" cap="none" spc="0" normalizeH="0" baseline="0" noProof="0" dirty="0">
              <a:ln>
                <a:noFill/>
              </a:ln>
              <a:solidFill>
                <a:srgbClr val="4D4D4D"/>
              </a:solidFill>
              <a:effectLst/>
              <a:uLnTx/>
              <a:uFillTx/>
              <a:latin typeface="Arial"/>
              <a:ea typeface="+mn-ea"/>
              <a:cs typeface="+mn-cs"/>
            </a:endParaRPr>
          </a:p>
        </p:txBody>
      </p:sp>
      <p:sp>
        <p:nvSpPr>
          <p:cNvPr id="8" name="TextBox 7">
            <a:extLst>
              <a:ext uri="{FF2B5EF4-FFF2-40B4-BE49-F238E27FC236}">
                <a16:creationId xmlns:a16="http://schemas.microsoft.com/office/drawing/2014/main" id="{28858022-8076-DE75-EB4B-823F7F0DA8BA}"/>
              </a:ext>
            </a:extLst>
          </p:cNvPr>
          <p:cNvSpPr txBox="1"/>
          <p:nvPr/>
        </p:nvSpPr>
        <p:spPr>
          <a:xfrm>
            <a:off x="300355" y="1092200"/>
            <a:ext cx="41319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4D4D4D"/>
                </a:solidFill>
                <a:effectLst/>
                <a:uLnTx/>
                <a:uFillTx/>
                <a:latin typeface="Arial"/>
                <a:ea typeface="+mn-ea"/>
                <a:cs typeface="+mn-cs"/>
              </a:rPr>
              <a:t>TV set viewing time by platform</a:t>
            </a:r>
            <a:endParaRPr kumimoji="0" lang="en-GB" sz="1200" b="1" i="0" u="none" strike="noStrike" kern="1200" cap="none" spc="0" normalizeH="0" baseline="0" noProof="0" dirty="0">
              <a:ln>
                <a:noFill/>
              </a:ln>
              <a:solidFill>
                <a:srgbClr val="4D4D4D"/>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D4D4D"/>
                </a:solidFill>
                <a:effectLst/>
                <a:uLnTx/>
                <a:uFillTx/>
                <a:latin typeface="Arial"/>
                <a:ea typeface="+mn-ea"/>
                <a:cs typeface="+mn-cs"/>
              </a:rPr>
              <a:t>2023, All Adults</a:t>
            </a:r>
            <a:endParaRPr kumimoji="0" lang="en-GB" sz="1600" b="0" i="0" u="none" strike="noStrike" kern="1200" cap="none" spc="0" normalizeH="0" baseline="0" noProof="0" dirty="0">
              <a:ln>
                <a:noFill/>
              </a:ln>
              <a:solidFill>
                <a:srgbClr val="4D4D4D"/>
              </a:solidFill>
              <a:effectLst/>
              <a:uLnTx/>
              <a:uFillTx/>
              <a:latin typeface="Arial"/>
              <a:ea typeface="+mn-ea"/>
              <a:cs typeface="+mn-cs"/>
            </a:endParaRPr>
          </a:p>
        </p:txBody>
      </p:sp>
    </p:spTree>
    <p:extLst>
      <p:ext uri="{BB962C8B-B14F-4D97-AF65-F5344CB8AC3E}">
        <p14:creationId xmlns:p14="http://schemas.microsoft.com/office/powerpoint/2010/main" val="989146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8E2BA3-E9E4-29D9-62F4-A876C8FBB0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7A3024-25DD-EA6A-1770-649DFF7AFB2C}"/>
              </a:ext>
            </a:extLst>
          </p:cNvPr>
          <p:cNvSpPr>
            <a:spLocks noGrp="1"/>
          </p:cNvSpPr>
          <p:nvPr>
            <p:ph type="title"/>
          </p:nvPr>
        </p:nvSpPr>
        <p:spPr>
          <a:xfrm>
            <a:off x="189827" y="176952"/>
            <a:ext cx="11891645" cy="1021181"/>
          </a:xfrm>
        </p:spPr>
        <p:txBody>
          <a:bodyPr/>
          <a:lstStyle/>
          <a:p>
            <a:r>
              <a:rPr lang="en-GB"/>
              <a:t>The TV set remains the home for viewing to high-quality content</a:t>
            </a:r>
          </a:p>
        </p:txBody>
      </p:sp>
      <p:sp>
        <p:nvSpPr>
          <p:cNvPr id="3" name="Text Placeholder 2">
            <a:extLst>
              <a:ext uri="{FF2B5EF4-FFF2-40B4-BE49-F238E27FC236}">
                <a16:creationId xmlns:a16="http://schemas.microsoft.com/office/drawing/2014/main" id="{C709FFF0-4BB2-87BC-868E-594D4058FB81}"/>
              </a:ext>
            </a:extLst>
          </p:cNvPr>
          <p:cNvSpPr>
            <a:spLocks noGrp="1"/>
          </p:cNvSpPr>
          <p:nvPr>
            <p:ph type="body" sz="quarter" idx="15"/>
          </p:nvPr>
        </p:nvSpPr>
        <p:spPr/>
        <p:txBody>
          <a:bodyPr/>
          <a:lstStyle/>
          <a:p>
            <a:r>
              <a:rPr lang="en-GB"/>
              <a:t>Source: Barb</a:t>
            </a:r>
          </a:p>
        </p:txBody>
      </p:sp>
      <p:graphicFrame>
        <p:nvGraphicFramePr>
          <p:cNvPr id="6" name="Chart 5">
            <a:extLst>
              <a:ext uri="{FF2B5EF4-FFF2-40B4-BE49-F238E27FC236}">
                <a16:creationId xmlns:a16="http://schemas.microsoft.com/office/drawing/2014/main" id="{07DE11B3-B197-E0C4-F0BD-6E9B8EB6A8E3}"/>
              </a:ext>
            </a:extLst>
          </p:cNvPr>
          <p:cNvGraphicFramePr/>
          <p:nvPr/>
        </p:nvGraphicFramePr>
        <p:xfrm>
          <a:off x="2286000" y="883285"/>
          <a:ext cx="8300720" cy="495024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B97B9A1-EF7C-D86D-09D6-8F22A205E469}"/>
              </a:ext>
            </a:extLst>
          </p:cNvPr>
          <p:cNvSpPr txBox="1"/>
          <p:nvPr/>
        </p:nvSpPr>
        <p:spPr>
          <a:xfrm>
            <a:off x="4765040" y="3167390"/>
            <a:ext cx="14224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rgbClr val="4D4D4D"/>
                </a:solidFill>
                <a:effectLst/>
                <a:uLnTx/>
                <a:uFillTx/>
                <a:latin typeface="Arial"/>
                <a:ea typeface="+mn-ea"/>
                <a:cs typeface="+mn-cs"/>
              </a:rPr>
              <a:t>2hrs 56 mins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4D4D4D"/>
                </a:solidFill>
                <a:effectLst/>
                <a:uLnTx/>
                <a:uFillTx/>
                <a:latin typeface="Arial"/>
                <a:ea typeface="+mn-ea"/>
                <a:cs typeface="+mn-cs"/>
              </a:rPr>
              <a:t>PER DAY</a:t>
            </a:r>
            <a:endParaRPr kumimoji="0" lang="en-GB" sz="1600" b="1" i="0" u="none" strike="noStrike" kern="1200" cap="none" spc="0" normalizeH="0" baseline="0" noProof="0">
              <a:ln>
                <a:noFill/>
              </a:ln>
              <a:solidFill>
                <a:srgbClr val="4D4D4D"/>
              </a:solidFill>
              <a:effectLst/>
              <a:uLnTx/>
              <a:uFillTx/>
              <a:latin typeface="Arial"/>
              <a:ea typeface="+mn-ea"/>
              <a:cs typeface="+mn-cs"/>
            </a:endParaRPr>
          </a:p>
        </p:txBody>
      </p:sp>
      <p:sp>
        <p:nvSpPr>
          <p:cNvPr id="8" name="TextBox 7">
            <a:extLst>
              <a:ext uri="{FF2B5EF4-FFF2-40B4-BE49-F238E27FC236}">
                <a16:creationId xmlns:a16="http://schemas.microsoft.com/office/drawing/2014/main" id="{28858022-8076-DE75-EB4B-823F7F0DA8BA}"/>
              </a:ext>
            </a:extLst>
          </p:cNvPr>
          <p:cNvSpPr txBox="1"/>
          <p:nvPr/>
        </p:nvSpPr>
        <p:spPr>
          <a:xfrm>
            <a:off x="300355" y="1092200"/>
            <a:ext cx="41319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4D4D4D"/>
                </a:solidFill>
                <a:effectLst/>
                <a:uLnTx/>
                <a:uFillTx/>
                <a:latin typeface="Arial"/>
                <a:ea typeface="+mn-ea"/>
                <a:cs typeface="+mn-cs"/>
              </a:rPr>
              <a:t>TV set viewing time by platform</a:t>
            </a:r>
            <a:endParaRPr kumimoji="0" lang="en-GB" sz="1200" b="1" i="0" u="none" strike="noStrike" kern="1200" cap="none" spc="0" normalizeH="0" baseline="0" noProof="0">
              <a:ln>
                <a:noFill/>
              </a:ln>
              <a:solidFill>
                <a:srgbClr val="4D4D4D"/>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4D4D4D"/>
                </a:solidFill>
                <a:effectLst/>
                <a:uLnTx/>
                <a:uFillTx/>
                <a:latin typeface="Arial"/>
                <a:ea typeface="+mn-ea"/>
                <a:cs typeface="+mn-cs"/>
              </a:rPr>
              <a:t>2023, 16-64</a:t>
            </a:r>
            <a:endParaRPr kumimoji="0" lang="en-GB" sz="1600" b="0" i="0" u="none" strike="noStrike" kern="1200" cap="none" spc="0" normalizeH="0" baseline="0" noProof="0">
              <a:ln>
                <a:noFill/>
              </a:ln>
              <a:solidFill>
                <a:srgbClr val="4D4D4D"/>
              </a:solidFill>
              <a:effectLst/>
              <a:uLnTx/>
              <a:uFillTx/>
              <a:latin typeface="Arial"/>
              <a:ea typeface="+mn-ea"/>
              <a:cs typeface="+mn-cs"/>
            </a:endParaRPr>
          </a:p>
        </p:txBody>
      </p:sp>
    </p:spTree>
    <p:extLst>
      <p:ext uri="{BB962C8B-B14F-4D97-AF65-F5344CB8AC3E}">
        <p14:creationId xmlns:p14="http://schemas.microsoft.com/office/powerpoint/2010/main" val="202466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61284C9F-CFA3-40EC-94E3-9C92F99F2B6B"/>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CLOUDFOLDERDOMAIN" val="https://thinkbox.ispringcloud.eu"/>
  <p:tag name="ISPRING_PLAYERS_CUSTOMIZATION" val="UEsDBBQAAgAIACJd40q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DBBQAAgAIAFRyKVgxtD4H3QQAAGoSAAAdAAAAdW5pdmVyc2FsL2NvbW1vbl9tZXNzYWdlcy5sbmetWG1v2zYQ/l6g/4EQUGADurQd0KIYEgeyxDhCZMqV6DjZMAiMxNhEKNHTi1Pv037Nfth+yY6U7dhNCklJAduQaN1zx3t57qjj06+ZRCtelELlJ9aHo/cW4nmiUpHPT6wpPfvls4XKiuUpkyrnJ1auLHQ6eP3qWLJ8XrM5h+vXrxA6znhZwm050HcP90ikJ9ZkGDvBeGKT69gPRkE89EbWwFHZkuVr5Ku5+unXT5+/fvj46efjdxu5LjDR2Pb9QyBkkD6+7wBEaBj4MaBhPyb4iloD/dtPLphS3yPYGmwu+klPQnxpDfRvq9w0DDGhceR7Lo69KCYBNb7wMcWuNbhWNVqwFUeVQivB71G14BDHShQclVKk5o9EwUJe8zZlbjC2PRKHOKKh51AvINYgUkWxfmtgWV0tVAHqSpSKkt1InhqdkDHm/2XBS1DNKsgoBJ9qIeBJlTGRH7WrnhE/sN3YnkziMY4iewTOpbtNAdIB/L2oFvBfytVbUHGfS8VSdFtwAAwixJZLKZLmSREtC23hRLJ1qxWhPfPIKKZB4EcxJu52xRrgPEVuwfRme6KEdoRDAChYyYtnyMYm1404sqXsh3Dujc59+FJtwrmYLyR8q752TDBkwoTnbVKQqTiEHI+iWRC62mmgCjG0ZGV5r4r0IEv349kG7BEngEJw6B441RhbYMgPAexVFDyp2sB8e0qc83hICVwOMTjXZ3WeLDrKQYU8maT7KVlDrPYTrzX/N2jxMLiCEgdGCvpIBBdARBd9JK5xBOSBozYZYl96I1tTgSafLTNsmSdhutDlGrEkATkd0pVQdQkr2iXAD4aDyn5aIvxlCpnk2f4T/NYAQrBNDs3FioMJRdqe0cC2DnZ1Tn+Zer/HZ7bnYzeGJAfqialpA1oZA+LMVYWYlEpvAPSydMXyhKMbnjAd2DU8lorUPKYT0FjyVy3+RqzakO6bDV8TF1+9Oepp2gHFP7Ywq0swr6p4tqzaVO+Z/xwrdLF914QuW3+e/sjBxA694LtByti6CVKXyJQiq2XTC14cn51lfWPUasQLPdU9Wj/akqgh/aEHrDUUqrsEhmFDNzaYD2R3KY+cgaJJ0zuguXj5bQ+dJNgAEIWei3EJrjow4VJzfnf5GR5GHoXGMeM3pahapzJTjU2Ang5tAmOw5BV/KMYbfquAxyRnq2Y4g/ZoIt0a0L3Z76BfUI/6YDIBwPlmriqRFBnYn3bAnI7x1gMNzR/sZKZqmZrileLOUD34ts7446nytlCZWZWs3CZv02lOX2JFs7mwUTrpMZfs6q9zfPbK7/lRirAdwiTi2MTR44uja1V2FIIS0K7wabSdfqAWMlYlC2irt6rO045AzVHGxWc2gG32HHFWJIv//vm3I8Y3ljSraLP6Wy8QPZcBC+Id2B9EVbz8sw2E2sNDOXPTRWpz9NvKdTwJUg+y8IccsVjTWjKVwdJRu15I8k3QbEpt53wMdRCZtFd1kbRPafsIYzu8AC4zxwNrMGbFHRAhVUr2QjGutgaXerAz0eoj/HAEX/FCO6mP8Msait429Sax7brmhQSUIJw375rOmcKBJ9m8mZBq3hnMObcJsO03eDwVVV/AEOPdCwd9qDYHWB9OyJBGHWrTNLgtlwFdNPcPZLF63O92d6V5K3T8bu8l0f9QSwMEFAACAAgAVHIpWEdLVwP8AwAAFxEAACcAAAB1bml2ZXJzYWwvZmxhc2hfcHVibGlzaGluZ19zZXR0aW5ncy54bWzVWO9y2kYQ/85T3KiTj0F2atcOA3g8thgzwUCR3CbT6XgO3YKuPt2puhOEfOrT9MH6JN3TYQwBJyIpnWQYD+i0+9u/v13JzYv3qSAzyDVXsuUd1488AjJWjMtpy7uLOi/PPaINlYwKJaHlSeWRi3atmRVjwXUSgjEoqgnCSN3ITMtLjMkavj+fz+tcZ7m9q0RhEF/XY5X6WQ4apIHczwRd4JdZZKC9JUIFAPxLlVyqtWs1QpoO6VaxQgDhDD2X3AZFRUdQnXi+ExvT+GGaq0KyKyVUTvLpuOX9cH5pP48yDuqapyBtTnQbD+2xaVDGuPWCipB/AJIAnybo7tmJR+acmaTlvTqxKCjtb6OU2C50alGuFOZAmiV8CoYyaqi7dPYMvDf68cAdsYWkKY8jvENs/C3vOroPe93r4L4/iILw/ia67Tkf9lCKgrfRHkpRN+oF+8hXhb95NwxGvW7/zX00GPSi7vBJCzO6kZCmv5mxJmZWFXkMq4Q1TVKkY0m5wB79KI0aDHa5oPkUItXhWMQJFRo88kcG058LKrhZIBmOkAwPANmlziA2I1u2lmfyArwnOAeIjmEtVy1x+nrVEmfnG6H7zvpTWDu9bFJjaJxg8+BZ6VrTXz96FJsouRGavSZjJdgqIEjHwPo0hTVKhA9cdlDy2CMTLILAUAcZSBJSiTTkBsOPVwC6GGvDTUm/zlL6MudUEMTDOQHkNtxKR5zQXG9kfZV52/xx+7e+MqB/d+lwR8+J/qoKwchCFUTwByBGESx1keKvBMg6ocgkV2l5ipQ3RAuOzs04zIFdVDH0Dk2kBWrifMkEGGfhz4J/IGOYqBxxgc5wGuE51w6/vhdwRrV+AqWPPr5wNOn2r4O3L2yAlM2ojPcEx/6ANDOHwKcYu1RoQgiF2VyDwMzEtNBQ1odxVopVCbP+5RXRPC2Eq/h/XZc16ANW5zBW6MLVqEphPutBZbMJnZWctDwroZGNHEviMPFGjIOGywKqAsZUEiXFgtAYh7m2DJ9xVWg8cVx20PqLHHSqhMvS1SnOQzSWM8iroB0dv/rx5PSns/PXjbr/z19/v/yk0nLBDQW11tyGu3p2g1bT+miPfkbpE9t0S7ej8tS2KNsyuvsJYbnJtud807c7aPdKKjfnt7qRwuBydHVDRkF414vCRpWG6CtknYkT7KiJfaasojO4i7AkQRXR4Sj4pZIbWJtKbAjCSnCDSnG8qSI1cpt6uLalK7mA43zqxhMOdMFTjp35XVD0ObZ8Pbv/F4Z+9UOjo/iBGAo0jxOs6sE64buYgodM8beUNXe1et3beL9r+jvfpO2dlEueYi7tpl+9frdPT47wjXHnrVoN0Tb/mdGu/QtQSwMEFAACAAgAVHIpWKGEF03jAgAAlAoAACEAAAB1bml2ZXJzYWwvZmxhc2hfc2tpbl9zZXR0aW5ncy54bWyVVsFu4jAQve9XRNl706XdlpUCElAqVepuqxb17iRDYuHYke3Q8vdrxw6xgUAaCymeec8zHj9PiMUG0+mPIIjTmnOgcgVlRZCEgKISJuGqwHSTsK8Av1cc0zxQzh3wQFpYGBkyI4y/g5QKIrSltQU4m4RJLSWjVymjUkW4ooyXiITTn9fNE0cN8hKLbYErzmPzXOCsUQpdmOEUG+P3vR59hJSVFaK7Z5azqwSlm5yzmmYX4xS7CjhR1dQb/3O/WPYGIFjIJ1VgL6flWI9hlIqDEKBTulvqcZFFUAKkjXT+VA44Xajzuz+gbbHAsqHNfunRR6tQDn6RxzM9+vFUre4Rrpej0c3deYKEL6mgNyM9eqGN8r+1OKvq6jsaqTjLdUF9zvxuMetXy55DGMrU9VOE0fz2cXx7kaA3pAMpxsNYjz6GLc/tgx4OyL669z7W15Uz8qrretAQ9KEnBKaS1xBH7cz4RME+X2qp7kfrdy0d5lXl/IpqAdM1IsLCOmMHfINPTDMXZS0d5IORuoSFSdhF+o6OsFjMm2bhZLg3OSly2B7hHGOH/KfqeoR0jB3yneAMXijZWY+T7KHLkNpDniN7nOfrr7xAkZpm1tvOWq+O9KyvrnBStYYWU7IMpkKns8Il6IOLo8ZmUoqOcoop2uIcSczoX41Lds1mRBwdOKzWTisrllgSOCW4JkfVpt1yNXNfj9brC9J8FrrNmXkgVRefhMzoMgwsZxI2a5iP4TGcMgliKBhJidKiVJ+8wRTdhBUe+BNds6GkEvEN8BVjpDdOHDlViKPTdY5tMU4dAK3LBPhSnRuGVji+zeAKnBdE/eQHhk/IfEKP0zBloZajCO916RisCADxtGhVaybGU9ZEYgJbINbrGJoN9+0sFkqlfYKbyWdYS1dy1jJIk7ZXdMfp9TnPcYLwofJiftdxHQNkL1Eimp15N7/tw04uXmtu+5nWuQsyBqslb2nlP66hMup/o/8BUEsDBBQAAgAIAFRyKVipYJAf6AMAAKgQAAAmAAAAdW5pdmVyc2FsL2h0bWxfcHVibGlzaGluZ19zZXR0aW5ncy54bWzVWO9u2kgQ/85TrHzqx+K0l15SZIiixCioBDjs3LWqqmjxDngv613Xu4bST/c0fbA+yY29hEAgqWnL5U4oAo9nfvP3t2PHO/mUCDKFTHMlm86L+oFDQEaKcTlpOldh+/mxQ7ShklGhJDQdqRxy0qp5aT4SXMcBGIOqmiCM1I3UNJ3YmLThurPZrM51mhV3lcgN4ut6pBI3zUCDNJC5qaBz/DLzFLSzQKgAgH+JkguzVq1GiGeRLhXLBRDOMHLJi6SouDCJcFyrNaLRzSRTuWRnSqiMZJNR0/nl+LT43OpYpHOegCxKolsoLMSmQRnjRRBUBPwzkBj4JMZojw4dMuPMxE3n5WGBgtruJkqJbTOnBcqZwhJIs4BPwFBGDbWX1p+BT0bfCqyIzSVNeBTiHVKk33TOw+ug2zn3r3v90A+uL8LLro1hB6PQfxvuYBR2wq6/i35V+It3A3/Y7fTeXIf9fjfsDO6ssKJrBfHc9Yp5WFmVZxEsC+aZOE9GknKBI3qvjBoMDrmg2QRC1ebYxDEVGhzyVwqT33MquJkjFw6QCzcA6alOITLDom1Nx2Q5OHdwFhADw14uR+LV6+VIHB2vpe5a73dpbY3So8bQKMbhQVkZmueuim7VxkqupVZck5ESbJkQJCNgPZpggQdt6ZAxVl1gbv0UJAmoRNpxg/lGSwudj7ThpqRbe6F9mnEqCFIKzwUgl8FG/lFMM71W5mWpi2mPWu97yoD+YPO3oodU/1S5YGSuciL4DRCjCPY2T/BXDGSVQWScqaSUCqoN0YJjcFMOM2AnVRy9QxdJjpZ4nqQCjPXwMeefyQjGKkNcoFM8fVDOtcWv7wScUq3vQOltjM8sLzq9c//tsyJByqZURjuC40BAkpp94FPMXSp0IYTCaq5AYGUimmso+8M4K9WqpFn//o5onuTCdvxn92UFeo/d2Y8XOrc9qtKYb0ZQ2W1MpyUnC56V0MhGji2xmHgjwjOIyxyqAkZUEiXFnNAIT29dMHzKVa5RYrlsofV3BWhNCZdlqBN8JEBnGYOsCtrBi5e/Hr767ej4daPufv37y/NHjRYbbSBo4c2utLMHV2Y1q3uL8xtGj6zPDdu2ypJiRNmG0+2PBIvVtXnOe26xdLbvoHJV3ltBo6fbQYF/Ojy7IEM/uOqGQaPKCPQU8sxEMc7QuHhsrGLTvwqxCX4V1cHQ/6NSGNiNSvPvB5Xg+pXyeFNFa2h382BlL1cKAQ/wiT2Q8AgXPOE4i/8LUj7Ejx/n87/Cya3PhfxRUloa74mTQLMoxj7urfdPd9I9XVX/S4WyV8vXtrX3NM/d+kZcQ/n6fxdatX8AUEsDBBQAAgAIAFRyKVgyYqOLkAEAAAMGAAAfAAAAdW5pdmVyc2FsL2h0bWxfc2tpbl9zZXR0aW5ncy5qc42Uy27CMBBF93xFlG4r1AYKaXc8glSJRaV2V3XhhCFEOLZlOykp4t+LEx6247R4NvHVyR3PWJ59zzsuP/G9F29ff9f7N3Nfa6A0yQu4N3XcoedK9wXOVvCR5YAzAr6FlOdfL/LhSriMfVKbxtW7shWan08dNFPaGmGhi9wBChdYOsBvF7hzgD8XsKfV1dSkNToupKSkn1Aigcg+oTxHNePfPdRLL9GCaQm8QRf1cqBrlIBh+jd5dXwaq9C5hOYMkWpJU9qPUbJNOS3Iqst1UzHgxyvfnmp5Hs8iww5nQr5KyO3EUaiim2QchIBT3lGkwgljFAPWfNvdtFDDuF2QRZeZyOSZnjyq0GmGUmh1KZyoMDFy9LK5hygIBqM2J2EnG2IQqDAIjCrgt1hRVrAbLpBxmqqOtNDpaDYxr/KCYopWGUkbLpgOF+HQyanDKtsGnIcqdPBa6HCuwjeeELWe0Mbx+vKu0eF695YmjaF0ziqsrEvXIMAukbhE6hJZ5xRqDxJpDxK1//S+/juNbdc7/AJQSwMEFAACAAgAVXIpWAZswfGfDwAAhyQAABcAAAB1bml2ZXJzYWwvdW5pdmVyc2FsLnBuZ+2a+1+SWf7AaWvGndy0y05mprY7uTVTaubmXVzNdLLUqNRSlC6jTN5REUUfmaaZMVeFZnIkx5RJKi0vpCgoCnSFabwwKoKISkqBgYgXboHIF2v6/gP7qz88r/N6n+ec83zO5/Z8zut1Sk5GhG7auHMjCATadOzL4FMg0AYnEGj9mb9+bO75bhCfZ27WZZ8KDQK1DOx6Y4YN8MDwQBCoFWe5fOEjM3+S+eW5bBDI6unqs46d0fAVCLRn17HgwDN5CYoJUeksCmAvZBMro8vDnes8ysOb0355dnrbp8HPeEG3W51UFk8Cv3bx382lbKBf37r1v38XnvlcFbOx4/yzyo0JG8Kc27cU/GNHYNaWg6qgwDv4QNOVz5X9DBxhqR8ORyXBtR1wzcIVCzhc4utuMPbNzhbWuvtKf0/ewfE3PZHpP8M1O/TkGh+lKNGeZkkf8WhuZzIa5g5i7SDT23ABbv7uq70tZzAziM1Otfqh4eFN68w9uc0+zwIrdHNaRsCEGUEvm87gOk9hht18t3ygLKXB4Zfav5oxM/pBKLSqZnVcJi/4E3OzO6hilf65BmuwBmuwBmuwBmuwBmuwBmuwBmuwBmuwBmuwBmvwP8DFxn0I9oh1E1gt2BsDM+g9Y0TGSW0MK4koaZK0SB5KsjzY5nGGi9Ajk8lEhnTR06R6Xs7L6EirqedgGrH6SU6Wgoao6NQC1s0Jy4+trZn+4naipE2S48E3T6TStEXzTwuWLuY2i5IxSQbvB2matAkodeqYBjhtF1pSz1CppqhfzSZzbw1Idno5XuoSPXc9ofzhL6C8Y3RQt2tgHXsY9laWAwvt6Adjac4oY52eBXnSvSc3IDkCnr3pFp1cpI2Jp6COrAPhIXSvpfEl113g/WMkN6FoEIyjhaPePhGaJ3hVu1XLhzuNzcpYuoJhEU0yfY8KjyTky+nWu25l+M2VM3UDV3u7DArXLvEcajLHp1v9A5We0z0C5TPFigUJDC0tF061FDicpc9JpVQFTRGBtj1ONoTUaJ2Zy8ReO6XdqkoiG407OQVDCpmPzNCkLPArwg+IJ2CTmz4CQUPULYOAPdlorzA0CHMpIuFmJ5ffbvarKckXUJwRQ4zW+Lsx1OVj/BcJ3PxKNj+I/CTY2UreNsc0rZQHWVTfFzZJuiU0CWP7LLLQedKgOfDpgSRLNVJYozpUiaVlcPPlh/SLydU0rE8zQ7lxO7JQERmvXFxmp8Xgo/AwfJywTCq8u5Snxb9TVTigeQTGCcA4DcBdEsYDjO/2IQJZqS3UqNJuPWpiP/e4Oll1bPKj1heJbVW0ieQtYAeU2l4ryqM+yjOU3f51u5L+NYw6QRvmecsYEKn9+qi000KeNk6k7UxTxIhc9ydxgZlOhUw0dk+jOEB8ll8uQK4HzRLRKSYGgH2W1acpyLENMdqyU0WeTmHQ66vWGduzWzWNyh1rSHjhYFM3O5C6MEGdmqU0oZq5TGRBTt/ZD99r9VPqAB5TfFnMiOpseJk5nivHmve2kyz/GDQaatD/Aye+qdDOtJXpXSPhBuYnkOlvywRQAi91i89pElRL+KTpNOk7V9gLOCqpVIn4kdnjDA+8MJG7l142SDOwKJC6mpxuAaI7J+FS7oTZ9yX6z3D2YINA6SbUDibu5IMXf8uxigir6Nx9yYNffzjuu4GyjKqAMDqNDv1PWxz5ubbzN9hkpXSLE2/CM7iknzVLWwfSvDhnIiXZXO7TYHKqWJdN1K4vK3Q8KqMDLamCp5/Fgo3PbWB+fpK7bunMnjJIDYnL75hIPUAS+4reDpQvubIXs9Ddg4sFEzl9En17Uukfd1fmnwouNyc4kzjWXi8IqIf02GVXUUnWT5yKHc3CuTv4QWx3RqqhaqvijtCJ+IwN1rSOGESmFTuHIt3UVYLWQd0JYZcLufky3eub8Z6gR2DvfozJu0WZlNKIlHc4APoG/veJ3vpDcM4E1o5sdExzR1tVpoxOFq+A2cDOkR1Mh1DHgAHx0CLa07b+bWFJNm4rajJfKvv95/2eXQqKMBq2soi3pp6192sliVMusgaF/Jm0JPQpuXws3aOSvzBDxE16maRgbddVMfqAaz3VzpnJD2entkTK90DqbH4iD4dZlNBuebgEC5pj72iXedM9omMn2VG7Zw5yTSlHgfiFX9PrxZQ41FgfQlvuA5TtAwLuk+Q6q91qYznhOESUYo8az3X+1Innz+K6fnsKF08eliPSvZP4m0APXWXkjyLckzh02XOCgxjdHE9Hq+/9+tCPzvVppjSS8KVzxQ7omZc6hDN6yK366qDHpVtXEUx0Wlz2QYeEB5DsaBguZUxPwzbme8l6EqFL6e4Uo1kF5VuB0AcvGkjHI2P9u5SDnqys26IbUcT9Q3DwUpUd/lzxcTzRZ6WhJD6BnbeX9NHR+BDc69eqXAAAauptyV3g5tiTDjabky+MWT6riv27a3NcQ5YPMo4bRJd0rdjbzHS8JEx8jFzWYa8SKb5z7XfFc3Z3vw2CJRT/eEqEii8ieExayzOLryGFHbTxhTZUmof+SrejtUzKdHSXtd4LCchVI5BoY1yxfGJrr1t3OugbYP5lh7yYk0dxNEIbeagOD7kNuQAxIe9AW0XDtJpPt6O5U23QevUviEJsNJuPEPvk3HCrLh70IGrvlxmiDBD2SBGumH048z7ETGdkcjBUyN9Js9JqjOMdknorgqRmq7+McbAahxxwDlOVT95ww9Yuu5wBOvdSQgmYXR3h9jFSWzaErT2bECp6YdAxHqeYXcEKH48VQNfDMzz062hluBj1jiicrVgsWLQ5Z5xuGsa/D8vzNiZzZpeTE/DO1vylNp/Cn5CxASg7Uf+Ya1B/wgmfFzf7n35dDTGc4hzx/acKqhqjaOnWOAMYO0nd6GUMiiWgdvV6i543GJ6kgnne1H2D22Ju9Ozq9R2F3DjN/hmxC3l1F+qIM4nILG75Ghk6Q+1blUyLULSbo/6RoLp8xRb2cbGDUXcqyXqe/F6dD0tboQT1RRoPfhhNNyvMA8gr24js7ONdNtbvpLPkvSLNxDpy/o7VWEKHj6VIi+YEHF9Dpn+Mwghl/cxoWsiqJFLfeItGbvazfaQOTslsPFF50v9FaHiEfQwLwX3d0s3Y2SufUd624m+KhfHtO1iLWbL5ocvmuLlC9rQzZgNccWgAo6Lob97pfS12oPOOsxdV+tT7nwWR+CEdo+A5dye0qtvCJ4v7bZHG+/xe+z+lSeYyRvhqQJvNSazY4Uyg5o7uo3N6B/moISnZPOjtWWlQz+m6zx4dLdmq1tQuOLv39t5/moj/oAo71qGVz0OMQ41P1RkE8AodVr5gI/Z6F2rWDANd6QgWC4pU+iZeqRpJ/49fESiRxJe1F/GPOI+yBzmcJKLpO+KACKNvVRDSue/sNph9kjj5GALj09qZosSKBgWcyCcTF7zTcAxGwjblRS5wwcNRfktuEc/7qi+XZgMClmcjeKXf0Mo+WC7jG7cw7g5TyOV8b2TnbFafBF0TY5odGcHRV6TRJJoRW81FIMdm/R719ocEOFTon58tPu4frfZt0Lfe5l6Krpm8gnxr2fY+ez/e64CZnrflaC51geOwRUXRJt5fumvxI2OZmogSYgjJ3SAaLnwoTnUIEZbVXnUwjrfhSAAJMR5L5cQor8+gTnDBrmxENqP/T2/j7xtE3aEtcfl3lZvFcXB982Fxrv+F3l+Q3E1DbH4i93KzjSWQD6xXaT0md9P7FxfZ4rHLc38cTsr2P/349vRTunUPXC3FLMQ0cjBTpZ5vXxFxpLlCIWAhvLYts0fQAMsxVnbdRZ+4PyyHMxi1ae7gBNW7LM/QjfGZ+bomeDeEQ5DlcyGWrxJII8zDPOCPRNLg750R8qUKga/O05bs/d5LVb4O+oI5ICC52bfWYw4WQIpfsQ2FiSDZjDcNhkepLtjsFkhdiKgq5PCx3qMAvwbCDPLG1qoYW9CqhePAEZeMb1YYLLuvCks1eW+B8Zl2z1epLfiEpUpzCdajKLeYmhKKVjQ/MhZmyRZCLgVZK0hc53rOsxJ3RO11kKFuZsyxf6L8rd7/fdae69RfGSkN0E1NuRP62VkAZRc9Qa6Glhdd6bYRGgtT23t6El45qr0tzS77Xn7WoOsoflI7Vg9OP0Nc/6yT0UKSd45pF2qc2P1v/0VMN9Cs+yTTXquhxr3DxVKJIeFnM9xdNmgQZn95ExWAlMq0JOPjfwf3fRDOm/Q+1hffpc5CDWb1ly5gdeD8DtUU37gW/In4tTkqiARdlcFq5cCl7Y68LsMEswstJ5kGZbXFK2VxfU8xelIjxsQytbJgK0uYCEyCB+JDrXGaACzOCzhFOAED5zKcJzseGSl9eSe4xPKQ2fYPrB82ca6fDSnGYfSwaEe9GON1EuYaiZkmEaD0N/ZM33hV1kL/9unxVM1SW8mHgmj1KsOU+69Gc/HpEF8JMWdNCoYy+OeS6Ocpood6kqlIcu/lPCrSyO7d3ooc7+x3hxkJIwoUXZooRKTcdH7SJZiVJm6THn5nCNwcIDpSry8sibuwWsidYxWYbfJmJSPofU1EjOmR1Gf8d1Mi5Zpzr6JocQAVThVPV///IguW5Jb3230AvnSewE4lhOIvQDGvWt8wMv4sqz6DTGf98mGC2jMT7h9hQOWazxN1S3m1P+98V0aPvl4SlhOfMZib9rpFLH4hm+V4ytz3VJaOvpaG6ZbK44SpWwb6kwJcq73kVBteIh/5LiGKAIVc5FcY3R5ABIdeoJCIY0mw0Il7ZGCSx4JcJKTEJN+6c2gEo/A2/NqLA6+8tbMc1aPz0cAfr+1EK0JP55wuZN/2qXcavq+P6yTrvj+H7yplkteDOqMUYunxW18ZKSS5hJz3OE28D2ELbn/lxz6WwSXkLfk3FjjmcXrrniImjSlMKk0eE+ATP5/V6j9/OzLSZmr5N6b/EnOYYAMCuWDRPybBeNf3xjMVYlqXRnogIVPoFVZBRkcttJWHw44Cr+WTPXpz1EeKn55Ii5NWxW8HgR7lC4oPv7onpwKxnhk0ZfXoF2HXF2S+IsS8YCtGt9eREHJNUw4n+I/eozQv9blYmo9nQ8ElcSeO/mC2pEjXLDoHrFjCCs9d1wmZJvbVgKWGtA2rh0SXQ5Dp7WpxBq1A/UCo9NKRgkKR0BoPX2vzO+ieug3mZjMikW+qsVi9DIN4EArtWvnt0vC21ZswA2Hqa/tXHVAVbKZvyKf8p8OMBCIhb7nkzer9IFB3tH0dK7CiYeE+B+w9sdnccz7mQYCqc4tTsp/xZ1KLQ08ugP7X6ty0qIyGuXlia6wxYPzq0OnuH7aeWV3g2NGI4Jag89/+H1BLAwQUAAIACABVcilYZRgbf0oAAABrAAAAGwAAAHVuaXZlcnNhbC91bml2ZXJzYWwucG5nLnhtbLOxr8jNUShLLSrOzM+zVTLUM1Cyt+PlsikoSi3LTC1XqACKGekZQICSQiUqtzwzpSQDKGRgbI4QzEjNTM8osVUyN7eAC+oDzQQAUEsBAgAAFAACAAgAIl3jSqkBxHb7AgAAsAgAABQAAAAAAAAAAQAAAAAAAAAAAHVuaXZlcnNhbC9wbGF5ZXIueG1sUEsBAgAAFAACAAgAVHIpWDG0PgfdBAAAahIAAB0AAAAAAAAAAQAAAAAALQMAAHVuaXZlcnNhbC9jb21tb25fbWVzc2FnZXMubG5nUEsBAgAAFAACAAgAVHIpWEdLVwP8AwAAFxEAACcAAAAAAAAAAQAAAAAARQgAAHVuaXZlcnNhbC9mbGFzaF9wdWJsaXNoaW5nX3NldHRpbmdzLnhtbFBLAQIAABQAAgAIAFRyKVihhBdN4wIAAJQKAAAhAAAAAAAAAAEAAAAAAIYMAAB1bml2ZXJzYWwvZmxhc2hfc2tpbl9zZXR0aW5ncy54bWxQSwECAAAUAAIACABUcilYqWCQH+gDAACoEAAAJgAAAAAAAAABAAAAAACoDwAAdW5pdmVyc2FsL2h0bWxfcHVibGlzaGluZ19zZXR0aW5ncy54bWxQSwECAAAUAAIACABUcilYMmKji5ABAAADBgAAHwAAAAAAAAABAAAAAADUEwAAdW5pdmVyc2FsL2h0bWxfc2tpbl9zZXR0aW5ncy5qc1BLAQIAABQAAgAIAFVyKVgGbMHxnw8AAIckAAAXAAAAAAAAAAAAAAAAAKEVAAB1bml2ZXJzYWwvdW5pdmVyc2FsLnBuZ1BLAQIAABQAAgAIAFVyKVhlGBt/SgAAAGsAAAAbAAAAAAAAAAEAAAAAAHUlAAB1bml2ZXJzYWwvdW5pdmVyc2FsLnBuZy54bWxQSwUGAAAAAAgACABgAgAA+CUAAAAA"/>
  <p:tag name="ISPRING_OUTPUT_FOLDER" val="C:\Users\akeel.mungul\Downloads"/>
  <p:tag name="ISPRING_PRESENTATION_TITLE" val="Trends in TV 2023_4"/>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2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3963</Words>
  <Application>Microsoft Office PowerPoint</Application>
  <PresentationFormat>Widescreen</PresentationFormat>
  <Paragraphs>781</Paragraphs>
  <Slides>34</Slides>
  <Notes>34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Aptos</vt:lpstr>
      <vt:lpstr>Aptos Display</vt:lpstr>
      <vt:lpstr>Arial</vt:lpstr>
      <vt:lpstr>Calibri</vt:lpstr>
      <vt:lpstr>Century Gothic</vt:lpstr>
      <vt:lpstr>Office Theme</vt:lpstr>
      <vt:lpstr>2_Thinkbox</vt:lpstr>
      <vt:lpstr>Commercial TV viewing held steady across the year </vt:lpstr>
      <vt:lpstr>16-34 viewing dropped in Q4 2023 due to no Men’s Football World Cup</vt:lpstr>
      <vt:lpstr>The gradual shift of viewing from linear to VOD continues</vt:lpstr>
      <vt:lpstr>This trend is more exaggerated for young audiences</vt:lpstr>
      <vt:lpstr>Overall, it’s a much more stable viewing landscape</vt:lpstr>
      <vt:lpstr>Broadcaster TV viewing amongst 16-34s is stabilising </vt:lpstr>
      <vt:lpstr>SVOD subscriptions marginally dipped last year</vt:lpstr>
      <vt:lpstr>The TV set remains the home for viewing to high-quality content</vt:lpstr>
      <vt:lpstr>The TV set remains the home for viewing to high-quality content</vt:lpstr>
      <vt:lpstr>TV is the shared medium</vt:lpstr>
      <vt:lpstr>VOD is enabling us to watch more drama, entertainment &amp; film</vt:lpstr>
      <vt:lpstr>Among 16-34s, VOD is critical for several genres</vt:lpstr>
      <vt:lpstr>16-34s have an affinity for entertainment, drama and films</vt:lpstr>
      <vt:lpstr>UK original content dominates the top 30 series of 2023</vt:lpstr>
      <vt:lpstr>SVODs play a significant role in the top shows for 16-34s</vt:lpstr>
      <vt:lpstr>Video advertising time has stabilised</vt:lpstr>
      <vt:lpstr>Video advertising time has stabilised</vt:lpstr>
      <vt:lpstr>PowerPoint Presentation</vt:lpstr>
      <vt:lpstr>Weight of viewing is a critical analysis for reach planning</vt:lpstr>
      <vt:lpstr>All platforms obey Pareto’s law to varying degrees</vt:lpstr>
      <vt:lpstr>What matters is the reach opportunity in ad-supported content</vt:lpstr>
      <vt:lpstr>BVOD &amp; SVOD ad tiers are key to reaching lighter linear viewers</vt:lpstr>
      <vt:lpstr>Great planners map media on more than just reach</vt:lpstr>
      <vt:lpstr>Mapping media on ‘Influence’</vt:lpstr>
      <vt:lpstr>Mapping media on ‘Memorability’</vt:lpstr>
      <vt:lpstr>Mapping media on ‘Sales power’</vt:lpstr>
      <vt:lpstr>‘Online born’ businesses account for 45% of TV’s decline in 2023</vt:lpstr>
      <vt:lpstr>Linear pricing declined in 2023</vt:lpstr>
      <vt:lpstr>In real terms 2023 linear price for broad audiences is at an all-time low </vt:lpstr>
      <vt:lpstr>The threat to content media </vt:lpstr>
      <vt:lpstr>Spend at the pointy end of the funnel is spiralling upwards</vt:lpstr>
      <vt:lpstr>ecommerce ‘cost of sale’ advertising has rapidly increased</vt:lpstr>
      <vt:lpstr>Should I spend the next pound on search or TV?</vt:lpstr>
      <vt:lpstr>Experienced marketers are betting on TV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TV 2023_4</dc:title>
  <dc:creator>Harry Parker</dc:creator>
  <cp:lastModifiedBy>Akeel Mungul</cp:lastModifiedBy>
  <cp:revision>9</cp:revision>
  <dcterms:created xsi:type="dcterms:W3CDTF">2024-03-13T15:23:10Z</dcterms:created>
  <dcterms:modified xsi:type="dcterms:W3CDTF">2024-04-25T11:39:57Z</dcterms:modified>
</cp:coreProperties>
</file>