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147482535" r:id="rId2"/>
    <p:sldId id="2147482536" r:id="rId3"/>
    <p:sldId id="2147482462" r:id="rId4"/>
    <p:sldId id="2147482534" r:id="rId5"/>
    <p:sldId id="21474825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357069033555277E-2"/>
          <c:y val="2.0571928406809433E-2"/>
          <c:w val="0.60095255612239962"/>
          <c:h val="0.949713063894465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Inds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4"/>
            <c:bubble3D val="0"/>
            <c:spPr>
              <a:solidFill>
                <a:srgbClr val="009B3C"/>
              </a:solidFill>
            </c:spPr>
            <c:extLst>
              <c:ext xmlns:c16="http://schemas.microsoft.com/office/drawing/2014/chart" uri="{C3380CC4-5D6E-409C-BE32-E72D297353CC}">
                <c16:uniqueId val="{00000009-AAFF-45A3-A865-F04D69EBD962}"/>
              </c:ext>
            </c:extLst>
          </c:dPt>
          <c:dPt>
            <c:idx val="8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3-AAFF-45A3-A865-F04D69EBD962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Total TV</c:v>
                </c:pt>
                <c:pt idx="1">
                  <c:v>YouTube**</c:v>
                </c:pt>
                <c:pt idx="2">
                  <c:v>TikTok*</c:v>
                </c:pt>
                <c:pt idx="3">
                  <c:v>Other online video**</c:v>
                </c:pt>
                <c:pt idx="4">
                  <c:v>Cinema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14.13</c:v>
                </c:pt>
                <c:pt idx="1">
                  <c:v>1.93</c:v>
                </c:pt>
                <c:pt idx="2">
                  <c:v>0.34</c:v>
                </c:pt>
                <c:pt idx="3">
                  <c:v>0.16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876037302753734"/>
          <c:y val="0.34294682525469683"/>
          <c:w val="0.25917020335205454"/>
          <c:h val="0.3141061695087304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357069033555277E-2"/>
          <c:y val="2.0571928406809433E-2"/>
          <c:w val="0.60095255612239962"/>
          <c:h val="0.949713063894465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16-34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0069B4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372D87"/>
              </a:solidFill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4"/>
            <c:bubble3D val="0"/>
            <c:spPr>
              <a:solidFill>
                <a:srgbClr val="009B3C"/>
              </a:solidFill>
            </c:spPr>
            <c:extLst>
              <c:ext xmlns:c16="http://schemas.microsoft.com/office/drawing/2014/chart" uri="{C3380CC4-5D6E-409C-BE32-E72D297353CC}">
                <c16:uniqueId val="{00000009-AAFF-45A3-A865-F04D69EBD962}"/>
              </c:ext>
            </c:extLst>
          </c:dPt>
          <c:dPt>
            <c:idx val="8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9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3-AAFF-45A3-A865-F04D69EBD962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Total TV</c:v>
                </c:pt>
                <c:pt idx="1">
                  <c:v>YouTube**</c:v>
                </c:pt>
                <c:pt idx="2">
                  <c:v>TikTok*</c:v>
                </c:pt>
                <c:pt idx="3">
                  <c:v>Other online video**</c:v>
                </c:pt>
                <c:pt idx="4">
                  <c:v>Cinema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4.3099999999999996</c:v>
                </c:pt>
                <c:pt idx="1">
                  <c:v>2.92</c:v>
                </c:pt>
                <c:pt idx="2">
                  <c:v>1.26</c:v>
                </c:pt>
                <c:pt idx="3">
                  <c:v>0.32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876037302753734"/>
          <c:y val="0.34294682525469683"/>
          <c:w val="0.25917020335205454"/>
          <c:h val="0.31410616950873044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0821089938768315"/>
          <c:y val="0.42743895689704048"/>
        </c:manualLayout>
      </c:layout>
      <c:overlay val="0"/>
      <c:txPr>
        <a:bodyPr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1395377604092"/>
          <c:y val="9.4716732591433733E-2"/>
          <c:w val="0.5032121287783603"/>
          <c:h val="0.810566534817132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Adults</c:v>
                </c:pt>
              </c:strCache>
            </c:strRef>
          </c:tx>
          <c:dPt>
            <c:idx val="0"/>
            <c:bubble3D val="0"/>
            <c:spPr>
              <a:solidFill>
                <a:srgbClr val="C70410"/>
              </a:solidFill>
            </c:spPr>
            <c:extLst>
              <c:ext xmlns:c16="http://schemas.microsoft.com/office/drawing/2014/chart" uri="{C3380CC4-5D6E-409C-BE32-E72D297353CC}">
                <c16:uniqueId val="{00000001-AAFF-45A3-A865-F04D69EBD962}"/>
              </c:ext>
            </c:extLst>
          </c:dPt>
          <c:dPt>
            <c:idx val="1"/>
            <c:bubble3D val="0"/>
            <c:spPr>
              <a:solidFill>
                <a:srgbClr val="7BC8FF"/>
              </a:solidFill>
            </c:spPr>
            <c:extLst>
              <c:ext xmlns:c16="http://schemas.microsoft.com/office/drawing/2014/chart" uri="{C3380CC4-5D6E-409C-BE32-E72D297353CC}">
                <c16:uniqueId val="{00000003-AAFF-45A3-A865-F04D69EBD962}"/>
              </c:ext>
            </c:extLst>
          </c:dPt>
          <c:dPt>
            <c:idx val="2"/>
            <c:bubble3D val="0"/>
            <c:spPr>
              <a:solidFill>
                <a:srgbClr val="BDE3FF"/>
              </a:solidFill>
            </c:spPr>
            <c:extLst>
              <c:ext xmlns:c16="http://schemas.microsoft.com/office/drawing/2014/chart" uri="{C3380CC4-5D6E-409C-BE32-E72D297353CC}">
                <c16:uniqueId val="{00000005-AAFF-45A3-A865-F04D69EBD962}"/>
              </c:ext>
            </c:extLst>
          </c:dPt>
          <c:dPt>
            <c:idx val="3"/>
            <c:bubble3D val="0"/>
            <c:spPr>
              <a:solidFill>
                <a:srgbClr val="004F87"/>
              </a:solidFill>
            </c:spPr>
            <c:extLst>
              <c:ext xmlns:c16="http://schemas.microsoft.com/office/drawing/2014/chart" uri="{C3380CC4-5D6E-409C-BE32-E72D297353CC}">
                <c16:uniqueId val="{00000007-AAFF-45A3-A865-F04D69EBD962}"/>
              </c:ext>
            </c:extLst>
          </c:dPt>
          <c:dPt>
            <c:idx val="4"/>
            <c:bubble3D val="0"/>
            <c:spPr>
              <a:solidFill>
                <a:srgbClr val="292265"/>
              </a:solidFill>
            </c:spPr>
            <c:extLst>
              <c:ext xmlns:c16="http://schemas.microsoft.com/office/drawing/2014/chart" uri="{C3380CC4-5D6E-409C-BE32-E72D297353CC}">
                <c16:uniqueId val="{00000009-AAFF-45A3-A865-F04D69EBD96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AAFF-45A3-A865-F04D69EBD962}"/>
              </c:ext>
            </c:extLst>
          </c:dPt>
          <c:dPt>
            <c:idx val="6"/>
            <c:bubble3D val="0"/>
            <c:spPr>
              <a:solidFill>
                <a:srgbClr val="2AFF7C"/>
              </a:solidFill>
            </c:spPr>
            <c:extLst>
              <c:ext xmlns:c16="http://schemas.microsoft.com/office/drawing/2014/chart" uri="{C3380CC4-5D6E-409C-BE32-E72D297353CC}">
                <c16:uniqueId val="{0000000D-AAFF-45A3-A865-F04D69EBD962}"/>
              </c:ext>
            </c:extLst>
          </c:dPt>
          <c:dPt>
            <c:idx val="8"/>
            <c:bubble3D val="0"/>
            <c:spPr>
              <a:solidFill>
                <a:srgbClr val="E10514"/>
              </a:solidFill>
            </c:spPr>
            <c:extLst>
              <c:ext xmlns:c16="http://schemas.microsoft.com/office/drawing/2014/chart" uri="{C3380CC4-5D6E-409C-BE32-E72D297353CC}">
                <c16:uniqueId val="{00000011-AAFF-45A3-A865-F04D69EBD962}"/>
              </c:ext>
            </c:extLst>
          </c:dPt>
          <c:dPt>
            <c:idx val="10"/>
            <c:bubble3D val="0"/>
            <c:spPr>
              <a:solidFill>
                <a:srgbClr val="EB7305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2F-7AE8-4D49-86FD-088A2ADBAD8F}"/>
              </c:ext>
            </c:extLst>
          </c:dPt>
          <c:dPt>
            <c:idx val="11"/>
            <c:bubble3D val="0"/>
            <c:spPr>
              <a:solidFill>
                <a:srgbClr val="EB7305"/>
              </a:solidFill>
            </c:spPr>
            <c:extLst>
              <c:ext xmlns:c16="http://schemas.microsoft.com/office/drawing/2014/chart" uri="{C3380CC4-5D6E-409C-BE32-E72D297353CC}">
                <c16:uniqueId val="{0000002D-7AE8-4D49-86FD-088A2ADBAD8F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2C-7AE8-4D49-86FD-088A2ADBAD8F}"/>
              </c:ext>
            </c:extLst>
          </c:dPt>
          <c:dLbls>
            <c:dLbl>
              <c:idx val="0"/>
              <c:layout>
                <c:manualLayout>
                  <c:x val="-2.8927457566893058E-3"/>
                  <c:y val="-1.82861585838306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FF-45A3-A865-F04D69EBD962}"/>
                </c:ext>
              </c:extLst>
            </c:dLbl>
            <c:dLbl>
              <c:idx val="1"/>
              <c:layout>
                <c:manualLayout>
                  <c:x val="8.6782372700679698E-3"/>
                  <c:y val="-1.600038876085182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FF-45A3-A865-F04D69EBD962}"/>
                </c:ext>
              </c:extLst>
            </c:dLbl>
            <c:dLbl>
              <c:idx val="2"/>
              <c:layout>
                <c:manualLayout>
                  <c:x val="6.1573346195042816E-3"/>
                  <c:y val="-5.571878911793624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FF-45A3-A865-F04D69EBD962}"/>
                </c:ext>
              </c:extLst>
            </c:dLbl>
            <c:dLbl>
              <c:idx val="3"/>
              <c:layout>
                <c:manualLayout>
                  <c:x val="-5.7854915133786641E-2"/>
                  <c:y val="-0.1234315704408566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FF-45A3-A865-F04D69EBD962}"/>
                </c:ext>
              </c:extLst>
            </c:dLbl>
            <c:dLbl>
              <c:idx val="4"/>
              <c:layout>
                <c:manualLayout>
                  <c:x val="-3.2150932995922303E-2"/>
                  <c:y val="-0.155075623884674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lang="en-US" sz="110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FF-45A3-A865-F04D69EBD962}"/>
                </c:ext>
              </c:extLst>
            </c:dLbl>
            <c:dLbl>
              <c:idx val="5"/>
              <c:layout>
                <c:manualLayout>
                  <c:x val="3.3266576201927321E-2"/>
                  <c:y val="-0.1668611970774543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FF-45A3-A865-F04D69EBD962}"/>
                </c:ext>
              </c:extLst>
            </c:dLbl>
            <c:dLbl>
              <c:idx val="6"/>
              <c:layout>
                <c:manualLayout>
                  <c:x val="9.4014237092403294E-2"/>
                  <c:y val="-0.13714618937872955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FF-45A3-A865-F04D69EBD962}"/>
                </c:ext>
              </c:extLst>
            </c:dLbl>
            <c:dLbl>
              <c:idx val="8"/>
              <c:layout>
                <c:manualLayout>
                  <c:x val="1.0745297722190756E-3"/>
                  <c:y val="-2.8149165379050522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FF-45A3-A865-F04D69EBD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ysClr val="windowText" lastClr="0000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Total TV</c:v>
                </c:pt>
                <c:pt idx="1">
                  <c:v>YouTube</c:v>
                </c:pt>
                <c:pt idx="2">
                  <c:v>TikTok</c:v>
                </c:pt>
                <c:pt idx="3">
                  <c:v>Other online video</c:v>
                </c:pt>
                <c:pt idx="4">
                  <c:v>Online 'adult' XXX video</c:v>
                </c:pt>
                <c:pt idx="5">
                  <c:v>Blu-Ray / DVD</c:v>
                </c:pt>
                <c:pt idx="6">
                  <c:v>Cinema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205.8</c:v>
                </c:pt>
                <c:pt idx="1">
                  <c:v>61.491038747816276</c:v>
                </c:pt>
                <c:pt idx="2">
                  <c:v>15.449810731371835</c:v>
                </c:pt>
                <c:pt idx="3" formatCode="#,##0.0">
                  <c:v>5.4918117550058154</c:v>
                </c:pt>
                <c:pt idx="4" formatCode="#,##0.0">
                  <c:v>4.416666666666667</c:v>
                </c:pt>
                <c:pt idx="5">
                  <c:v>0.9</c:v>
                </c:pt>
                <c:pt idx="6">
                  <c:v>0.76012713542330113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AFF-45A3-A865-F04D69EBD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</c:plotArea>
    <c:legend>
      <c:legendPos val="r"/>
      <c:layout>
        <c:manualLayout>
          <c:xMode val="edge"/>
          <c:yMode val="edge"/>
          <c:x val="0.66407431851066878"/>
          <c:y val="0.21319645111737243"/>
          <c:w val="0.29307272806994067"/>
          <c:h val="0.55947996036799097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48322170111233E-2"/>
          <c:y val="4.2501027129607793E-2"/>
          <c:w val="0.86075909910168336"/>
          <c:h val="0.77441762523515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Commercial Broadcaster</c:v>
                </c:pt>
              </c:strCache>
            </c:strRef>
          </c:tx>
          <c:spPr>
            <a:solidFill>
              <a:srgbClr val="88123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3-47A3-B6EA-E01BA67A9C65}"/>
              </c:ext>
            </c:extLst>
          </c:dPt>
          <c:dLbls>
            <c:delete val="1"/>
          </c:dLbls>
          <c:cat>
            <c:strRef>
              <c:f>Sheet1!$A$4</c:f>
              <c:strCache>
                <c:ptCount val="1"/>
                <c:pt idx="0">
                  <c:v>Reach on a TV set</c:v>
                </c:pt>
              </c:strCache>
            </c:strRef>
          </c:cat>
          <c:val>
            <c:numRef>
              <c:f>Sheet1!$B$4</c:f>
              <c:numCache>
                <c:formatCode>#,##0.0</c:formatCode>
                <c:ptCount val="1"/>
                <c:pt idx="0">
                  <c:v>25.952999999999999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B-470F-9BEA-F00D7BBECC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Sheet1!$A$4</c:f>
              <c:strCache>
                <c:ptCount val="1"/>
                <c:pt idx="0">
                  <c:v>Reach on a TV set</c:v>
                </c:pt>
              </c:strCache>
            </c:strRef>
          </c:cat>
          <c:val>
            <c:numRef>
              <c:f>Sheet1!$C$4</c:f>
              <c:numCache>
                <c:formatCode>#,##0.0</c:formatCode>
                <c:ptCount val="1"/>
                <c:pt idx="0">
                  <c:v>26.759416666666699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B-470F-9BEA-F00D7BBECC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749006560"/>
        <c:axId val="1749004160"/>
      </c:barChart>
      <c:catAx>
        <c:axId val="174900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004160"/>
        <c:crosses val="autoZero"/>
        <c:auto val="1"/>
        <c:lblAlgn val="ctr"/>
        <c:lblOffset val="100"/>
        <c:noMultiLvlLbl val="0"/>
      </c:catAx>
      <c:valAx>
        <c:axId val="174900416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00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2BFF7-B1FF-4E0B-BCD2-DB8CE33A48AE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9047-1BEC-4CB8-A4EB-5A6324519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550B1-184C-F168-EE6B-534591FC4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69218F-5251-4B9B-3206-CB8E3CD79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F899A7-2F23-57E9-7707-AC8BAC91A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82424-D821-5014-3554-D5BC4E381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2378">
              <a:defRPr/>
            </a:pPr>
            <a:fld id="{F281A8CC-AA9E-4ED1-97A5-A7C9D992D05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52378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032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F4776-3BB2-ACBF-112C-77C54CD97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146EBB-B32B-FE4F-638C-055FD9F39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06408C-B7F0-2735-5DA4-2C64E63FE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4D4E3-5395-7EEC-DF25-541D784E11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2378">
              <a:defRPr/>
            </a:pPr>
            <a:fld id="{F281A8CC-AA9E-4ED1-97A5-A7C9D992D05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52378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131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27CA-2D06-B80B-E768-4286FACA8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93A77-0A7F-585C-21C0-FECB846742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8B678E-4621-5559-A60B-C6452E6D0F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/>
          </a:p>
          <a:p>
            <a:r>
              <a:rPr lang="en-GB" b="1"/>
              <a:t>Methodology</a:t>
            </a:r>
          </a:p>
          <a:p>
            <a:pPr>
              <a:lnSpc>
                <a:spcPct val="107000"/>
              </a:lnSpc>
              <a:spcAft>
                <a:spcPts val="809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quantitative analysis of total video consumption in the UK was undertaken by Thinkbox. It combined 2023 data from Barb, ViewersLogic, Pornhub, the IPA’s TouchPoints and UK Cinema Association. </a:t>
            </a:r>
          </a:p>
          <a:p>
            <a:pPr>
              <a:lnSpc>
                <a:spcPct val="107000"/>
              </a:lnSpc>
              <a:spcAft>
                <a:spcPts val="809"/>
              </a:spcAft>
            </a:pP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9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Barb data shows how much time is spent viewing broadcaster content, live or time-shifted (including BVOD) on all devices as well as Blu-Ray/DVD viewing. This chart also utilises Barb’s expanding audience reporting capabilities to provide a view of time spent viewing content on YouTube, TikTok, other video sharing services (such as Twitch) as well as SVOD/AVOD platforms. Whilst Barb reports on in-home consumption, a combination of ViewersLogic and IPA TouchPoints data was used to determine the remaining out-of-home consumption.  </a:t>
            </a:r>
          </a:p>
          <a:p>
            <a:pPr>
              <a:lnSpc>
                <a:spcPct val="107000"/>
              </a:lnSpc>
              <a:spcAft>
                <a:spcPts val="809"/>
              </a:spcAft>
            </a:pP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9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combination of these sources creates a solid estimate as it utilises the robustness of Barb data (11,500 panel members, representative of the UK TV population, metered actual consumption data, analysis across a whole year) alongside ViewersLogic and IPA TouchPoints data to capture any out-of-home consumption.</a:t>
            </a:r>
          </a:p>
          <a:p>
            <a:pPr>
              <a:lnSpc>
                <a:spcPct val="107000"/>
              </a:lnSpc>
              <a:spcAft>
                <a:spcPts val="809"/>
              </a:spcAft>
            </a:pPr>
            <a:endParaRPr lang="en-GB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9"/>
              </a:spcAft>
            </a:pP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spent viewing video at cinemas was based on total admissions data from the UK Cinema Association profiled for each audience using data from DCM. </a:t>
            </a: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38EB6-C2AF-790C-7993-C3F7F5C641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550">
              <a:defRPr/>
            </a:pPr>
            <a:fld id="{F281A8CC-AA9E-4ED1-97A5-A7C9D992D05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24550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094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EF781-AFDD-B12F-8FE8-E7EED0D30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6E7D7C-4421-F171-A5C7-8CEF9BA48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5BE94-DEB9-06DD-F21A-F46E0A75D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2EA7-D134-F424-8D05-ECD3485E7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BA66E-2E48-479D-BCB5-E0D11BE925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2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18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1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8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95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26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9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24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6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5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8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/>
              <a:t>XXX%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337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81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7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5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4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9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8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3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32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5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6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9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84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8" y="804344"/>
            <a:ext cx="3887171" cy="2112000"/>
          </a:xfrm>
        </p:spPr>
        <p:txBody>
          <a:bodyPr anchor="t">
            <a:normAutofit/>
          </a:bodyPr>
          <a:lstStyle>
            <a:lvl1pPr algn="l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8" y="2938157"/>
            <a:ext cx="3887171" cy="2123024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648" y="548680"/>
            <a:ext cx="2844800" cy="240000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9585B9F-EF5C-4314-BCBC-A6F82ED753B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o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11233633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/>
              <a:t>Click to add sources/notes</a:t>
            </a:r>
          </a:p>
        </p:txBody>
      </p:sp>
      <p:pic>
        <p:nvPicPr>
          <p:cNvPr id="14" name="Picture 9" descr="mtm_95black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619" y="0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940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CA05-B8E7-43A7-9CAB-2106B8E4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5552-69EE-44A0-8B97-7B7C43A9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F7DD-D53E-4FDF-92F3-16C7A3F0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2580-C3E3-4D48-ADC9-BDCAD3DA906F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C3EF-0EF7-4EF0-BF96-AC354BB6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F84E-10C9-431C-9A04-DF172C1B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D744-097C-4736-A30A-314BC43BD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238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7E03-C16F-4D47-BA0F-C964DEC7C6A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5EE3-1294-4C67-BFA9-F819AB347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9C8B26C0-A80C-691B-592F-DF64977168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9263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D97536-789A-7744-C13B-53E10C02D1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885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9B94EB92-59A2-CAE0-A920-38D56FEEE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77087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A2037EF0-46C5-5ECD-6D7D-8B423B1354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39289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691DB60B-EBF1-0394-56AB-9271D35844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491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0743C6B7-447D-329E-04CC-831A65AA2B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63691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97885C51-DAF8-CFE4-E07E-4A77D20A2D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259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85B93E8A-559B-3B56-D8B2-697FFE0069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76461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ABD96A4-7320-AAC4-F94F-6763511A7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38663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4877BC27-3D51-9663-2237-14A93A7CC09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0865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14626682-DD25-49BD-144A-69E8DC5359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463065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1C2C8-4790-21AB-D95A-92CA8FA8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11518423" cy="701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61C70-B041-4A23-4BCB-F5CB4E94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2B300-B434-691D-3D76-E4AF774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6692B-927B-4B22-9C5F-35CB3A5A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8CFFC5-56C6-267B-E772-EFDE38E880EE}"/>
              </a:ext>
            </a:extLst>
          </p:cNvPr>
          <p:cNvCxnSpPr>
            <a:cxnSpLocks/>
          </p:cNvCxnSpPr>
          <p:nvPr userDrawn="1"/>
        </p:nvCxnSpPr>
        <p:spPr>
          <a:xfrm>
            <a:off x="382866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C87480-7EC0-E06B-80CE-A5E61F866A2B}"/>
              </a:ext>
            </a:extLst>
          </p:cNvPr>
          <p:cNvCxnSpPr>
            <a:cxnSpLocks/>
          </p:cNvCxnSpPr>
          <p:nvPr userDrawn="1"/>
        </p:nvCxnSpPr>
        <p:spPr>
          <a:xfrm>
            <a:off x="2893461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5449B5-F0DD-5201-E55C-9CC82C0210E2}"/>
              </a:ext>
            </a:extLst>
          </p:cNvPr>
          <p:cNvCxnSpPr>
            <a:cxnSpLocks/>
          </p:cNvCxnSpPr>
          <p:nvPr userDrawn="1"/>
        </p:nvCxnSpPr>
        <p:spPr>
          <a:xfrm>
            <a:off x="5302129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C37246-3AD9-B2AC-76D9-17FDAD4B05C9}"/>
              </a:ext>
            </a:extLst>
          </p:cNvPr>
          <p:cNvCxnSpPr>
            <a:cxnSpLocks/>
          </p:cNvCxnSpPr>
          <p:nvPr userDrawn="1"/>
        </p:nvCxnSpPr>
        <p:spPr>
          <a:xfrm>
            <a:off x="7766244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A764D-3E43-45CC-0191-A353558094A7}"/>
              </a:ext>
            </a:extLst>
          </p:cNvPr>
          <p:cNvCxnSpPr>
            <a:cxnSpLocks/>
          </p:cNvCxnSpPr>
          <p:nvPr userDrawn="1"/>
        </p:nvCxnSpPr>
        <p:spPr>
          <a:xfrm>
            <a:off x="10220687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9FA8FC-3DAD-0365-DCC6-0F32E87173AA}"/>
              </a:ext>
            </a:extLst>
          </p:cNvPr>
          <p:cNvCxnSpPr>
            <a:cxnSpLocks/>
          </p:cNvCxnSpPr>
          <p:nvPr userDrawn="1"/>
        </p:nvCxnSpPr>
        <p:spPr>
          <a:xfrm>
            <a:off x="2898438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215D00-4EC5-ED6C-6901-9C80C4842851}"/>
              </a:ext>
            </a:extLst>
          </p:cNvPr>
          <p:cNvCxnSpPr>
            <a:cxnSpLocks/>
          </p:cNvCxnSpPr>
          <p:nvPr userDrawn="1"/>
        </p:nvCxnSpPr>
        <p:spPr>
          <a:xfrm>
            <a:off x="5327145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4CDA88-7F72-6884-E098-8EF2A6E29414}"/>
              </a:ext>
            </a:extLst>
          </p:cNvPr>
          <p:cNvCxnSpPr>
            <a:cxnSpLocks/>
          </p:cNvCxnSpPr>
          <p:nvPr userDrawn="1"/>
        </p:nvCxnSpPr>
        <p:spPr>
          <a:xfrm>
            <a:off x="10263495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79A4DB-0427-0A66-AF0B-093378DC095E}"/>
              </a:ext>
            </a:extLst>
          </p:cNvPr>
          <p:cNvCxnSpPr>
            <a:cxnSpLocks/>
          </p:cNvCxnSpPr>
          <p:nvPr userDrawn="1"/>
        </p:nvCxnSpPr>
        <p:spPr>
          <a:xfrm>
            <a:off x="7803150" y="4624675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D02220-F018-1969-3164-6BFF4EA1B235}"/>
              </a:ext>
            </a:extLst>
          </p:cNvPr>
          <p:cNvCxnSpPr>
            <a:cxnSpLocks/>
          </p:cNvCxnSpPr>
          <p:nvPr userDrawn="1"/>
        </p:nvCxnSpPr>
        <p:spPr>
          <a:xfrm>
            <a:off x="484036" y="464773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19EADE65-C122-EB2C-19EB-19D10330B9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284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9D182C-F076-5175-7385-DE48C8E9FF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26317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88730061-9A2D-BBD8-79B7-3F41D535AE9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29449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97C1F9A3-D059-7259-C0FB-DF8D338811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7027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B6A037C9-0C42-CE2B-896B-AF6B848B534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263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D83EABD8-8716-2269-4367-B8B667FDE7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84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A92B77D-AE99-9AE0-42D8-2D2A16ED3C1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26317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ADC7C694-3541-85F1-A4EC-DA4E64C5A09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29449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B724C0B8-9B99-F1BB-62EB-0C571FF3E75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7027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53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728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070A-6A37-9873-C9FE-8E04514BD5F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1750"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5DB6AC9-BF90-4042-B834-9B24D10AFB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404813"/>
            <a:ext cx="7978028" cy="468312"/>
          </a:xfrm>
        </p:spPr>
        <p:txBody>
          <a:bodyPr/>
          <a:lstStyle>
            <a:lvl1pPr>
              <a:defRPr sz="1200" b="0" i="0">
                <a:solidFill>
                  <a:schemeClr val="accent2"/>
                </a:solidFill>
                <a:latin typeface="Bahnschrift SemiCondensed" panose="020B0502040204020203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6BEB605-5FEB-C04E-ADED-498C5E26EDB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95325" y="6355001"/>
            <a:ext cx="7850416" cy="285281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Source: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0D110-7AD8-584C-BE89-F6CD231738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773238"/>
            <a:ext cx="5256213" cy="457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808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931">
          <p15:clr>
            <a:srgbClr val="FDE53C"/>
          </p15:clr>
        </p15:guide>
        <p15:guide id="4" pos="3749">
          <p15:clr>
            <a:srgbClr val="FDE53C"/>
          </p15:clr>
        </p15:guide>
        <p15:guide id="5" orient="horz" pos="1344">
          <p15:clr>
            <a:srgbClr val="FBAE40"/>
          </p15:clr>
        </p15:guide>
        <p15:guide id="6" orient="horz" pos="242">
          <p15:clr>
            <a:srgbClr val="FBAE40"/>
          </p15:clr>
        </p15:guide>
        <p15:guide id="7" orient="horz" pos="55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9C8B26C0-A80C-691B-592F-DF64977168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59000" y="2598115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9B94EB92-59A2-CAE0-A920-38D56FEEE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3454" y="1319053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A2037EF0-46C5-5ECD-6D7D-8B423B1354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3800" y="1319053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85B93E8A-559B-3B56-D8B2-697FFE0069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42828" y="351606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ABD96A4-7320-AAC4-F94F-6763511A7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03800" y="351606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1C2C8-4790-21AB-D95A-92CA8FA8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11518423" cy="701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61C70-B041-4A23-4BCB-F5CB4E94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2B300-B434-691D-3D76-E4AF774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6692B-927B-4B22-9C5F-35CB3A5A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C87480-7EC0-E06B-80CE-A5E61F866A2B}"/>
              </a:ext>
            </a:extLst>
          </p:cNvPr>
          <p:cNvCxnSpPr>
            <a:cxnSpLocks/>
          </p:cNvCxnSpPr>
          <p:nvPr userDrawn="1"/>
        </p:nvCxnSpPr>
        <p:spPr>
          <a:xfrm>
            <a:off x="2259828" y="2585040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5449B5-F0DD-5201-E55C-9CC82C0210E2}"/>
              </a:ext>
            </a:extLst>
          </p:cNvPr>
          <p:cNvCxnSpPr>
            <a:cxnSpLocks/>
          </p:cNvCxnSpPr>
          <p:nvPr userDrawn="1"/>
        </p:nvCxnSpPr>
        <p:spPr>
          <a:xfrm>
            <a:off x="5267216" y="2585040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9FA8FC-3DAD-0365-DCC6-0F32E87173AA}"/>
              </a:ext>
            </a:extLst>
          </p:cNvPr>
          <p:cNvCxnSpPr>
            <a:cxnSpLocks/>
          </p:cNvCxnSpPr>
          <p:nvPr userDrawn="1"/>
        </p:nvCxnSpPr>
        <p:spPr>
          <a:xfrm>
            <a:off x="2264805" y="4799443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215D00-4EC5-ED6C-6901-9C80C4842851}"/>
              </a:ext>
            </a:extLst>
          </p:cNvPr>
          <p:cNvCxnSpPr>
            <a:cxnSpLocks/>
          </p:cNvCxnSpPr>
          <p:nvPr userDrawn="1"/>
        </p:nvCxnSpPr>
        <p:spPr>
          <a:xfrm>
            <a:off x="5292232" y="4799443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9D182C-F076-5175-7385-DE48C8E9FF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28728" y="2598115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B6A037C9-0C42-CE2B-896B-AF6B848B534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159000" y="4823697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A92B77D-AE99-9AE0-42D8-2D2A16ED3C1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28728" y="4823697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CA8401-C733-8A3E-5ECF-4E152FBE58A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578509" y="1320624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372AB95-682F-54D2-FA30-732EB7F56AB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578509" y="3517640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DDB950-9C57-0C3D-EB93-BBC249BEA412}"/>
              </a:ext>
            </a:extLst>
          </p:cNvPr>
          <p:cNvCxnSpPr>
            <a:cxnSpLocks/>
          </p:cNvCxnSpPr>
          <p:nvPr userDrawn="1"/>
        </p:nvCxnSpPr>
        <p:spPr>
          <a:xfrm>
            <a:off x="8341925" y="2586611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D08B71-E8C5-7FCB-7082-0028BFE93012}"/>
              </a:ext>
            </a:extLst>
          </p:cNvPr>
          <p:cNvCxnSpPr>
            <a:cxnSpLocks/>
          </p:cNvCxnSpPr>
          <p:nvPr userDrawn="1"/>
        </p:nvCxnSpPr>
        <p:spPr>
          <a:xfrm>
            <a:off x="8366941" y="4801014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F82AE81-D687-B233-51F6-7064B78661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03437" y="2599686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59BF2AC-F6F7-B78B-F001-F47A068EBBA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03437" y="4825268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12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841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567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0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45182" y="156778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46849" y="138233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445182" y="531869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08D4D7-D4A4-13BF-29DE-2985525D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655" y="359944"/>
            <a:ext cx="5448300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77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10800"/>
            <a:ext cx="6184106" cy="59459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482DF99-D27F-C6C3-A2F1-EA8D0A3159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D1997E2-1EE9-9A82-27DB-2037FB1FEE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0810E0-A826-D441-C11C-C811651F0927}"/>
              </a:ext>
            </a:extLst>
          </p:cNvPr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F33E45DB-7A01-5E8B-5CBC-DD1198D20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07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03/03/2026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40"/>
    </p:custDataLst>
    <p:extLst>
      <p:ext uri="{BB962C8B-B14F-4D97-AF65-F5344CB8AC3E}">
        <p14:creationId xmlns:p14="http://schemas.microsoft.com/office/powerpoint/2010/main" val="135821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63539-45B1-C6F7-3007-75C9E0D3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AE7CED8-E39D-EFDD-FC4D-55046D3B4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843489"/>
              </p:ext>
            </p:extLst>
          </p:nvPr>
        </p:nvGraphicFramePr>
        <p:xfrm>
          <a:off x="3312208" y="540746"/>
          <a:ext cx="8177970" cy="481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E58382A5-2424-EE1B-22C5-4020A5F2BB50}"/>
              </a:ext>
            </a:extLst>
          </p:cNvPr>
          <p:cNvSpPr txBox="1">
            <a:spLocks/>
          </p:cNvSpPr>
          <p:nvPr/>
        </p:nvSpPr>
        <p:spPr>
          <a:xfrm>
            <a:off x="424837" y="542699"/>
            <a:ext cx="2985875" cy="25229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Total TV accounts for 85% of all AV advertising time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0374BF5-3E76-C16F-C924-11532032BE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1" y="5342850"/>
            <a:ext cx="9060224" cy="55399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000">
                <a:solidFill>
                  <a:srgbClr val="4D4D4D"/>
                </a:solidFill>
              </a:rPr>
              <a:t>Source: 2025, </a:t>
            </a:r>
            <a:r>
              <a:rPr lang="en-GB"/>
              <a:t>Barb / Broadcaster stream data / UK Cinema Association / Ipsos Iris</a:t>
            </a:r>
          </a:p>
          <a:p>
            <a:pPr>
              <a:spcBef>
                <a:spcPts val="0"/>
              </a:spcBef>
            </a:pPr>
            <a:r>
              <a:rPr lang="en-GB"/>
              <a:t>**YouTube ad time modelled at 3.33% of content time (Enders Analysis, 23</a:t>
            </a:r>
            <a:r>
              <a:rPr lang="en-GB" baseline="30000"/>
              <a:t>rd</a:t>
            </a:r>
            <a:r>
              <a:rPr lang="en-GB"/>
              <a:t> October 2024) and excludes those estimated to be on the YouTube Premium tier.  *TikTok ad time modelled at 3.4% of content time using agency and broadcaster estimates.  **Other online modelled at 3.33% of content time.</a:t>
            </a:r>
            <a:endParaRPr lang="en-GB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818B65-7116-8A7E-E1B8-D4FDD75F524D}"/>
              </a:ext>
            </a:extLst>
          </p:cNvPr>
          <p:cNvSpPr txBox="1"/>
          <p:nvPr/>
        </p:nvSpPr>
        <p:spPr>
          <a:xfrm>
            <a:off x="5427721" y="2487137"/>
            <a:ext cx="2183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Individuals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Ad time per day: </a:t>
            </a:r>
            <a:r>
              <a:rPr lang="en-GB" kern="0">
                <a:solidFill>
                  <a:schemeClr val="bg2"/>
                </a:solidFill>
              </a:rPr>
              <a:t>16:38</a:t>
            </a:r>
            <a:endParaRPr kumimoji="0" lang="en-GB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613D6A-5691-66BB-9442-9A90E5E8A457}"/>
              </a:ext>
            </a:extLst>
          </p:cNvPr>
          <p:cNvSpPr/>
          <p:nvPr/>
        </p:nvSpPr>
        <p:spPr>
          <a:xfrm>
            <a:off x="7638937" y="3958935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85%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F04C97F-57E4-9BCB-B4AD-FD2291503AE7}"/>
              </a:ext>
            </a:extLst>
          </p:cNvPr>
          <p:cNvSpPr/>
          <p:nvPr/>
        </p:nvSpPr>
        <p:spPr>
          <a:xfrm>
            <a:off x="4688945" y="579275"/>
            <a:ext cx="914400" cy="914400"/>
          </a:xfrm>
          <a:prstGeom prst="ellipse">
            <a:avLst/>
          </a:prstGeom>
          <a:solidFill>
            <a:srgbClr val="0069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5707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46FE5-1D7F-3DFB-64E2-5ECF45F0E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FD85CD8-E2D9-E43E-2FCD-A59F2332F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359501"/>
              </p:ext>
            </p:extLst>
          </p:nvPr>
        </p:nvGraphicFramePr>
        <p:xfrm>
          <a:off x="3312208" y="540746"/>
          <a:ext cx="8177970" cy="4816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60574AC2-B3D5-083D-1EB6-B11CD0970C09}"/>
              </a:ext>
            </a:extLst>
          </p:cNvPr>
          <p:cNvSpPr txBox="1">
            <a:spLocks/>
          </p:cNvSpPr>
          <p:nvPr/>
        </p:nvSpPr>
        <p:spPr>
          <a:xfrm>
            <a:off x="424837" y="542698"/>
            <a:ext cx="2967587" cy="2992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chemeClr val="accent1"/>
                </a:solidFill>
                <a:latin typeface="Arial"/>
              </a:rPr>
              <a:t>16-34s spend more time with </a:t>
            </a: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TV advertising than YouTube and TikTok combined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6697E1C-2CA4-31BD-8171-22CD2E233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1" y="5342850"/>
            <a:ext cx="9060224" cy="55399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sz="1000">
                <a:solidFill>
                  <a:srgbClr val="4D4D4D"/>
                </a:solidFill>
              </a:rPr>
              <a:t>Source: 2025, </a:t>
            </a:r>
            <a:r>
              <a:rPr lang="en-GB"/>
              <a:t>Barb / Broadcaster stream data / UK Cinema Association / Ipsos Iris</a:t>
            </a:r>
          </a:p>
          <a:p>
            <a:pPr>
              <a:spcBef>
                <a:spcPts val="0"/>
              </a:spcBef>
            </a:pPr>
            <a:r>
              <a:rPr lang="en-GB"/>
              <a:t>**YouTube ad time modelled at 3.33% of content time (Enders Analysis, 23</a:t>
            </a:r>
            <a:r>
              <a:rPr lang="en-GB" baseline="30000"/>
              <a:t>rd</a:t>
            </a:r>
            <a:r>
              <a:rPr lang="en-GB"/>
              <a:t> October 2024) and excludes those estimated to be on the YouTube Premium tier.  *TikTok ad time modelled at 3.4% of content time using agency and broadcaster estimates.  **Other online modelled at 3.33% of content time.</a:t>
            </a:r>
            <a:endParaRPr lang="en-GB" sz="1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51B4C-B41F-9E11-DF03-AE5842EF6DCC}"/>
              </a:ext>
            </a:extLst>
          </p:cNvPr>
          <p:cNvSpPr txBox="1"/>
          <p:nvPr/>
        </p:nvSpPr>
        <p:spPr>
          <a:xfrm>
            <a:off x="5427721" y="2487137"/>
            <a:ext cx="21837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16-34s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+mn-cs"/>
              </a:rPr>
              <a:t>Ad time per day: 8:58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75302F-7041-607F-B7C5-5EBDEB11EE56}"/>
              </a:ext>
            </a:extLst>
          </p:cNvPr>
          <p:cNvSpPr/>
          <p:nvPr/>
        </p:nvSpPr>
        <p:spPr>
          <a:xfrm>
            <a:off x="7867537" y="1279743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48%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BAC259-E8AC-367B-1569-3B7E89E03F24}"/>
              </a:ext>
            </a:extLst>
          </p:cNvPr>
          <p:cNvSpPr/>
          <p:nvPr/>
        </p:nvSpPr>
        <p:spPr>
          <a:xfrm>
            <a:off x="3975713" y="3535170"/>
            <a:ext cx="914400" cy="914400"/>
          </a:xfrm>
          <a:prstGeom prst="ellipse">
            <a:avLst/>
          </a:prstGeom>
          <a:solidFill>
            <a:srgbClr val="0069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33%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699F73B-3421-0104-AF71-36B46B975304}"/>
              </a:ext>
            </a:extLst>
          </p:cNvPr>
          <p:cNvSpPr/>
          <p:nvPr/>
        </p:nvSpPr>
        <p:spPr>
          <a:xfrm>
            <a:off x="4476461" y="822543"/>
            <a:ext cx="9144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10110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7DF39-EB6B-72DB-C268-8D798A3C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0AF253B-6EBE-8D39-834F-58A4565D8D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958944"/>
              </p:ext>
            </p:extLst>
          </p:nvPr>
        </p:nvGraphicFramePr>
        <p:xfrm>
          <a:off x="2914232" y="145542"/>
          <a:ext cx="8780585" cy="555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EB5C41-7D6D-C5CF-1AE1-BDE451A6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01" y="360000"/>
            <a:ext cx="2985048" cy="2522956"/>
          </a:xfrm>
        </p:spPr>
        <p:txBody>
          <a:bodyPr>
            <a:normAutofit/>
          </a:bodyPr>
          <a:lstStyle/>
          <a:p>
            <a:r>
              <a:rPr lang="en-GB"/>
              <a:t>Total TV accounted for 70% of total video viewing in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6F1D03-64CD-A2CE-4CE7-0696034F6C55}"/>
              </a:ext>
            </a:extLst>
          </p:cNvPr>
          <p:cNvSpPr txBox="1"/>
          <p:nvPr/>
        </p:nvSpPr>
        <p:spPr>
          <a:xfrm>
            <a:off x="5234225" y="3059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hrs 54 mins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00DF5D6-E78D-EE85-0BEB-8BADA4C7B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>
                <a:solidFill>
                  <a:srgbClr val="4D4D4D"/>
                </a:solidFill>
              </a:rPr>
              <a:t>Source: 2025, Barb / IPA </a:t>
            </a:r>
            <a:r>
              <a:rPr lang="en-GB" err="1">
                <a:solidFill>
                  <a:srgbClr val="4D4D4D"/>
                </a:solidFill>
              </a:rPr>
              <a:t>TouchPoints</a:t>
            </a:r>
            <a:r>
              <a:rPr lang="en-GB">
                <a:solidFill>
                  <a:srgbClr val="4D4D4D"/>
                </a:solidFill>
              </a:rPr>
              <a:t> 2025 / Pornhub / </a:t>
            </a:r>
            <a:r>
              <a:rPr lang="en-GB"/>
              <a:t>UK Cinema Association / Ipsos Iris</a:t>
            </a:r>
          </a:p>
          <a:p>
            <a:pPr>
              <a:spcBef>
                <a:spcPts val="0"/>
              </a:spcBef>
            </a:pPr>
            <a:r>
              <a:rPr lang="en-GB"/>
              <a:t>Total TV = Broadcaster TV, SVODs &amp; AVODs</a:t>
            </a:r>
            <a:endParaRPr lang="en-GB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E5443-3A89-49D8-217B-A016B28AF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5115-F7E2-C1D1-0B6C-8EB6615DB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Most people don’t watch much YouTube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2719AF-6337-0B2B-6C8D-47EA72E5E6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Source: Barb, October 2025, YouTube TV set viewing split into quartiles, 4+ 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7BA4F-CF88-3F4D-846D-C32F52690504}"/>
              </a:ext>
            </a:extLst>
          </p:cNvPr>
          <p:cNvGrpSpPr/>
          <p:nvPr/>
        </p:nvGrpSpPr>
        <p:grpSpPr>
          <a:xfrm>
            <a:off x="8575517" y="2273056"/>
            <a:ext cx="3064620" cy="2971403"/>
            <a:chOff x="8520356" y="2177806"/>
            <a:chExt cx="3064620" cy="29714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D50EE9-C159-C53A-9D1F-DC8F56E1E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 l="1" r="20413"/>
            <a:stretch>
              <a:fillRect/>
            </a:stretch>
          </p:blipFill>
          <p:spPr>
            <a:xfrm>
              <a:off x="8520356" y="2177806"/>
              <a:ext cx="2840316" cy="26886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4BA05A-6471-1FC5-8F98-E40C9C451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 r="20413" b="78041"/>
            <a:stretch>
              <a:fillRect/>
            </a:stretch>
          </p:blipFill>
          <p:spPr>
            <a:xfrm>
              <a:off x="8528650" y="4558815"/>
              <a:ext cx="2840315" cy="5903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92E5DF-9EDC-4804-BF27-D6291A679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 l="66654" t="40159" r="27061"/>
            <a:stretch>
              <a:fillRect/>
            </a:stretch>
          </p:blipFill>
          <p:spPr>
            <a:xfrm>
              <a:off x="11360672" y="3029921"/>
              <a:ext cx="224304" cy="1608936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8684646-542F-66E1-9029-27C91AE8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" r="67073"/>
          <a:stretch>
            <a:fillRect/>
          </a:stretch>
        </p:blipFill>
        <p:spPr>
          <a:xfrm>
            <a:off x="1496623" y="2421046"/>
            <a:ext cx="1175104" cy="26886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579677-EF3F-A53E-72D0-596ABB83FEBF}"/>
              </a:ext>
            </a:extLst>
          </p:cNvPr>
          <p:cNvSpPr/>
          <p:nvPr/>
        </p:nvSpPr>
        <p:spPr>
          <a:xfrm>
            <a:off x="8395126" y="1500129"/>
            <a:ext cx="3464353" cy="426089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6-mins per day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17335E-255F-7D7E-A33C-9DB07D6CB68C}"/>
              </a:ext>
            </a:extLst>
          </p:cNvPr>
          <p:cNvSpPr/>
          <p:nvPr/>
        </p:nvSpPr>
        <p:spPr>
          <a:xfrm>
            <a:off x="351997" y="1500129"/>
            <a:ext cx="3464356" cy="426089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hours 1-min per day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14AAA5-EDAD-0DD5-35AF-66C57939F1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1866" t="14311" r="27878" b="14577"/>
          <a:stretch>
            <a:fillRect/>
          </a:stretch>
        </p:blipFill>
        <p:spPr>
          <a:xfrm>
            <a:off x="3998258" y="2273783"/>
            <a:ext cx="3107180" cy="2473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83AC92-81D0-BA69-6A9B-76C835A9F3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2183" t="14311" r="21599" b="14577"/>
          <a:stretch>
            <a:fillRect/>
          </a:stretch>
        </p:blipFill>
        <p:spPr>
          <a:xfrm>
            <a:off x="7427137" y="2273783"/>
            <a:ext cx="384400" cy="24730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3FC226-0848-952F-D633-9073C144F10A}"/>
              </a:ext>
            </a:extLst>
          </p:cNvPr>
          <p:cNvSpPr/>
          <p:nvPr/>
        </p:nvSpPr>
        <p:spPr>
          <a:xfrm>
            <a:off x="8395126" y="1919554"/>
            <a:ext cx="3464353" cy="4260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other 75%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F4471-E853-D8D0-6C2B-D260B3E44CA4}"/>
              </a:ext>
            </a:extLst>
          </p:cNvPr>
          <p:cNvSpPr/>
          <p:nvPr/>
        </p:nvSpPr>
        <p:spPr>
          <a:xfrm>
            <a:off x="351997" y="1919554"/>
            <a:ext cx="3464356" cy="42608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Heaviest 25%</a:t>
            </a:r>
          </a:p>
        </p:txBody>
      </p:sp>
    </p:spTree>
    <p:extLst>
      <p:ext uri="{BB962C8B-B14F-4D97-AF65-F5344CB8AC3E}">
        <p14:creationId xmlns:p14="http://schemas.microsoft.com/office/powerpoint/2010/main" val="15005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AC0E5-DEED-D6BB-0AC6-13D093D8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0987A482-231D-6C82-5F10-7C21AD9CFC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6" r="20756"/>
          <a:stretch>
            <a:fillRect/>
          </a:stretch>
        </p:blipFill>
        <p:spPr>
          <a:xfrm>
            <a:off x="6008688" y="-11113"/>
            <a:ext cx="6183312" cy="5946776"/>
          </a:xfrm>
          <a:prstGeom prst="rect">
            <a:avLst/>
          </a:prstGeom>
          <a:solidFill>
            <a:prstClr val="white">
              <a:lumMod val="85000"/>
            </a:prstClr>
          </a:solidFill>
          <a:ln>
            <a:noFill/>
          </a:ln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DC451E0D-08ED-632B-908F-0062C6AA541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40782938"/>
              </p:ext>
            </p:extLst>
          </p:nvPr>
        </p:nvGraphicFramePr>
        <p:xfrm>
          <a:off x="371475" y="1614488"/>
          <a:ext cx="5229225" cy="388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4AE2F4-7FEA-DC75-1054-538F3D63C0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7758" y="5365115"/>
            <a:ext cx="4770314" cy="304800"/>
          </a:xfrm>
        </p:spPr>
        <p:txBody>
          <a:bodyPr/>
          <a:lstStyle/>
          <a:p>
            <a:r>
              <a:rPr lang="en-US"/>
              <a:t>Source: Barb, YouTube &amp; Commercial Broadcaster reach (3+ mins continuous), TV screens, Adults 16+</a:t>
            </a:r>
          </a:p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8928EDA-4C72-BFDD-04F6-1C661A5E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 takes a month to deliver TV’s daily reach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ABE8F4-4B12-9B86-9E2E-AFB154AD49F5}"/>
              </a:ext>
            </a:extLst>
          </p:cNvPr>
          <p:cNvSpPr txBox="1"/>
          <p:nvPr/>
        </p:nvSpPr>
        <p:spPr>
          <a:xfrm>
            <a:off x="3297110" y="2946418"/>
            <a:ext cx="1152970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YouTube 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17548-8D5A-97E6-ABE4-0B487D87200A}"/>
              </a:ext>
            </a:extLst>
          </p:cNvPr>
          <p:cNvSpPr txBox="1"/>
          <p:nvPr/>
        </p:nvSpPr>
        <p:spPr>
          <a:xfrm>
            <a:off x="1767840" y="2946418"/>
            <a:ext cx="1152970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779323F-FCA8-CE0C-EB6E-EB2902746330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Bath &amp; Body Works - All Aboard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6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THINKBOX_01">
    <a:dk1>
      <a:sysClr val="windowText" lastClr="000000"/>
    </a:dk1>
    <a:lt1>
      <a:sysClr val="window" lastClr="FFFFFF"/>
    </a:lt1>
    <a:dk2>
      <a:srgbClr val="E10514"/>
    </a:dk2>
    <a:lt2>
      <a:srgbClr val="808080"/>
    </a:lt2>
    <a:accent1>
      <a:srgbClr val="E10514"/>
    </a:accent1>
    <a:accent2>
      <a:srgbClr val="EB7305"/>
    </a:accent2>
    <a:accent3>
      <a:srgbClr val="87B923"/>
    </a:accent3>
    <a:accent4>
      <a:srgbClr val="009B3C"/>
    </a:accent4>
    <a:accent5>
      <a:srgbClr val="0069B4"/>
    </a:accent5>
    <a:accent6>
      <a:srgbClr val="372D87"/>
    </a:accent6>
    <a:hlink>
      <a:srgbClr val="000000"/>
    </a:hlink>
    <a:folHlink>
      <a:srgbClr val="000000"/>
    </a:folHlink>
  </a:clrScheme>
  <a:fontScheme name="Custom 3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Office PowerPoint</Application>
  <PresentationFormat>Widescreen</PresentationFormat>
  <Paragraphs>50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Bahnschrift SemiCondensed</vt:lpstr>
      <vt:lpstr>Calibri</vt:lpstr>
      <vt:lpstr>Century Gothic</vt:lpstr>
      <vt:lpstr>Thinkbox</vt:lpstr>
      <vt:lpstr>PowerPoint Presentation</vt:lpstr>
      <vt:lpstr>PowerPoint Presentation</vt:lpstr>
      <vt:lpstr>Total TV accounted for 70% of total video viewing in 2025</vt:lpstr>
      <vt:lpstr>Most people don’t watch much YouTube</vt:lpstr>
      <vt:lpstr>YouTube takes a month to deliver TV’s daily reach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Jones</dc:creator>
  <cp:lastModifiedBy>Akeel Mungul</cp:lastModifiedBy>
  <cp:revision>4</cp:revision>
  <dcterms:created xsi:type="dcterms:W3CDTF">2026-02-26T17:31:57Z</dcterms:created>
  <dcterms:modified xsi:type="dcterms:W3CDTF">2026-03-03T13:39:00Z</dcterms:modified>
</cp:coreProperties>
</file>