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0" r:id="rId2"/>
    <p:sldId id="2147376198" r:id="rId3"/>
    <p:sldId id="11382" r:id="rId4"/>
    <p:sldId id="11387" r:id="rId5"/>
    <p:sldId id="2147376199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V Cover Curves" id="{C5C7A7ED-BC0E-4FF5-BCF9-72B37B57D492}">
          <p14:sldIdLst>
            <p14:sldId id="270"/>
          </p14:sldIdLst>
        </p14:section>
        <p14:section name="2022 - 6 weeks 39-44 Cover Guide" id="{AE5C6B85-D788-4289-80C4-C99369AE51C7}">
          <p14:sldIdLst>
            <p14:sldId id="2147376198"/>
            <p14:sldId id="11382"/>
            <p14:sldId id="11387"/>
            <p14:sldId id="21473761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ca Webber" initials="DW" lastIdx="1" clrIdx="0">
    <p:extLst>
      <p:ext uri="{19B8F6BF-5375-455C-9EA6-DF929625EA0E}">
        <p15:presenceInfo xmlns:p15="http://schemas.microsoft.com/office/powerpoint/2012/main" userId="S-1-5-21-1903017862-2259124225-1915749700-4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B7305"/>
    <a:srgbClr val="E10514"/>
    <a:srgbClr val="FFCD00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86935" autoAdjust="0"/>
  </p:normalViewPr>
  <p:slideViewPr>
    <p:cSldViewPr snapToGrid="0">
      <p:cViewPr varScale="1">
        <p:scale>
          <a:sx n="96" d="100"/>
          <a:sy n="96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100% Linear TV (2022)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203794.72145221345</c:v>
                </c:pt>
                <c:pt idx="2">
                  <c:v>407589.44290442689</c:v>
                </c:pt>
                <c:pt idx="3">
                  <c:v>611384.16435664031</c:v>
                </c:pt>
                <c:pt idx="4">
                  <c:v>815178.88580885378</c:v>
                </c:pt>
                <c:pt idx="5">
                  <c:v>1018973.6072610673</c:v>
                </c:pt>
                <c:pt idx="6">
                  <c:v>1222768.3287132806</c:v>
                </c:pt>
                <c:pt idx="7">
                  <c:v>1426563.0501654942</c:v>
                </c:pt>
                <c:pt idx="8">
                  <c:v>1630357.7716177076</c:v>
                </c:pt>
                <c:pt idx="9">
                  <c:v>1834152.4930699212</c:v>
                </c:pt>
                <c:pt idx="10">
                  <c:v>2037947.2145221345</c:v>
                </c:pt>
                <c:pt idx="11">
                  <c:v>2241741.9359743479</c:v>
                </c:pt>
                <c:pt idx="12">
                  <c:v>2445536.6574265612</c:v>
                </c:pt>
                <c:pt idx="13">
                  <c:v>2649331.3788787751</c:v>
                </c:pt>
                <c:pt idx="14">
                  <c:v>2853126.1003309884</c:v>
                </c:pt>
                <c:pt idx="15">
                  <c:v>3056920.8217832018</c:v>
                </c:pt>
                <c:pt idx="16">
                  <c:v>3260715.5432354151</c:v>
                </c:pt>
                <c:pt idx="17">
                  <c:v>3464510.2646876285</c:v>
                </c:pt>
                <c:pt idx="18">
                  <c:v>3668304.9861398423</c:v>
                </c:pt>
                <c:pt idx="19">
                  <c:v>3872099.7075920557</c:v>
                </c:pt>
                <c:pt idx="20">
                  <c:v>4075894.429044269</c:v>
                </c:pt>
                <c:pt idx="21">
                  <c:v>4279689.1504964828</c:v>
                </c:pt>
                <c:pt idx="22">
                  <c:v>4483483.8719486957</c:v>
                </c:pt>
                <c:pt idx="23">
                  <c:v>4687278.5934009096</c:v>
                </c:pt>
                <c:pt idx="24">
                  <c:v>4891073.3148531225</c:v>
                </c:pt>
                <c:pt idx="25">
                  <c:v>5094868.0363053363</c:v>
                </c:pt>
                <c:pt idx="26">
                  <c:v>5298662.7577575501</c:v>
                </c:pt>
                <c:pt idx="27">
                  <c:v>5502457.479209763</c:v>
                </c:pt>
                <c:pt idx="28">
                  <c:v>5706252.2006619768</c:v>
                </c:pt>
                <c:pt idx="29">
                  <c:v>5910046.9221141897</c:v>
                </c:pt>
                <c:pt idx="30">
                  <c:v>6113841.6435664035</c:v>
                </c:pt>
                <c:pt idx="31">
                  <c:v>6317636.3650186174</c:v>
                </c:pt>
                <c:pt idx="32">
                  <c:v>6521431.0864708303</c:v>
                </c:pt>
                <c:pt idx="33">
                  <c:v>6725225.8079230441</c:v>
                </c:pt>
                <c:pt idx="34">
                  <c:v>6929020.529375257</c:v>
                </c:pt>
                <c:pt idx="35">
                  <c:v>7132815.2508274708</c:v>
                </c:pt>
                <c:pt idx="36">
                  <c:v>7336609.9722796846</c:v>
                </c:pt>
                <c:pt idx="37">
                  <c:v>7540404.6937318975</c:v>
                </c:pt>
                <c:pt idx="38">
                  <c:v>7744199.4151841113</c:v>
                </c:pt>
                <c:pt idx="39">
                  <c:v>7947994.1366363242</c:v>
                </c:pt>
                <c:pt idx="40">
                  <c:v>8151788.8580885381</c:v>
                </c:pt>
                <c:pt idx="41">
                  <c:v>8355583.5795407519</c:v>
                </c:pt>
                <c:pt idx="42">
                  <c:v>8559378.3009929657</c:v>
                </c:pt>
                <c:pt idx="43">
                  <c:v>8763173.0224451777</c:v>
                </c:pt>
                <c:pt idx="44">
                  <c:v>8966967.7438973915</c:v>
                </c:pt>
                <c:pt idx="45">
                  <c:v>9170762.4653496053</c:v>
                </c:pt>
                <c:pt idx="46">
                  <c:v>9374557.1868018191</c:v>
                </c:pt>
                <c:pt idx="47">
                  <c:v>9578351.908254033</c:v>
                </c:pt>
                <c:pt idx="48">
                  <c:v>9782146.6297062449</c:v>
                </c:pt>
                <c:pt idx="49">
                  <c:v>9985941.3511584587</c:v>
                </c:pt>
                <c:pt idx="50">
                  <c:v>10189736.072610673</c:v>
                </c:pt>
              </c:numCache>
            </c:numRef>
          </c:xVal>
          <c:yVal>
            <c:numRef>
              <c:f>Sheet1!$B$2:$B$29</c:f>
              <c:numCache>
                <c:formatCode>General</c:formatCode>
                <c:ptCount val="28"/>
                <c:pt idx="0">
                  <c:v>0</c:v>
                </c:pt>
                <c:pt idx="1">
                  <c:v>13.2</c:v>
                </c:pt>
                <c:pt idx="2">
                  <c:v>19.2</c:v>
                </c:pt>
                <c:pt idx="3">
                  <c:v>23.5</c:v>
                </c:pt>
                <c:pt idx="4">
                  <c:v>27</c:v>
                </c:pt>
                <c:pt idx="5">
                  <c:v>29.9</c:v>
                </c:pt>
                <c:pt idx="6">
                  <c:v>32.5</c:v>
                </c:pt>
                <c:pt idx="7">
                  <c:v>34.700000000000003</c:v>
                </c:pt>
                <c:pt idx="8">
                  <c:v>36.700000000000003</c:v>
                </c:pt>
                <c:pt idx="9">
                  <c:v>38.4</c:v>
                </c:pt>
                <c:pt idx="10">
                  <c:v>40.1</c:v>
                </c:pt>
                <c:pt idx="11">
                  <c:v>41.6</c:v>
                </c:pt>
                <c:pt idx="12">
                  <c:v>42.9</c:v>
                </c:pt>
                <c:pt idx="13">
                  <c:v>44.2</c:v>
                </c:pt>
                <c:pt idx="14">
                  <c:v>45.4</c:v>
                </c:pt>
                <c:pt idx="15">
                  <c:v>46.5</c:v>
                </c:pt>
                <c:pt idx="16">
                  <c:v>47.5</c:v>
                </c:pt>
                <c:pt idx="17">
                  <c:v>48.5</c:v>
                </c:pt>
                <c:pt idx="18">
                  <c:v>49.4</c:v>
                </c:pt>
                <c:pt idx="19">
                  <c:v>50.3</c:v>
                </c:pt>
                <c:pt idx="20">
                  <c:v>51.1</c:v>
                </c:pt>
                <c:pt idx="21">
                  <c:v>51.9</c:v>
                </c:pt>
                <c:pt idx="22">
                  <c:v>52.7</c:v>
                </c:pt>
                <c:pt idx="23">
                  <c:v>53.4</c:v>
                </c:pt>
                <c:pt idx="24">
                  <c:v>54.1</c:v>
                </c:pt>
                <c:pt idx="25">
                  <c:v>54.8</c:v>
                </c:pt>
                <c:pt idx="26">
                  <c:v>55.4</c:v>
                </c:pt>
                <c:pt idx="27">
                  <c:v>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A9-469A-9F9E-9C92ECFA431E}"/>
            </c:ext>
          </c:extLst>
        </c:ser>
        <c:ser>
          <c:idx val="6"/>
          <c:order val="1"/>
          <c:tx>
            <c:strRef>
              <c:f>Sheet1!$C$1</c:f>
              <c:strCache>
                <c:ptCount val="1"/>
                <c:pt idx="0">
                  <c:v>Linear TV 30% / BVOD 70% (2022)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B9CD00"/>
              </a:solidFill>
              <a:ln w="9525">
                <a:noFill/>
              </a:ln>
              <a:effectLst/>
            </c:spPr>
          </c:marker>
          <c:xVal>
            <c:numRef>
              <c:f>Sheet1!$C$2:$C$52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106954.21012797173</c:v>
                </c:pt>
                <c:pt idx="2">
                  <c:v>213908.42025594346</c:v>
                </c:pt>
                <c:pt idx="3">
                  <c:v>320862.63038391515</c:v>
                </c:pt>
                <c:pt idx="4">
                  <c:v>427816.84051188693</c:v>
                </c:pt>
                <c:pt idx="5">
                  <c:v>534771.05063985859</c:v>
                </c:pt>
                <c:pt idx="6">
                  <c:v>641725.2607678303</c:v>
                </c:pt>
                <c:pt idx="7">
                  <c:v>748679.47089580214</c:v>
                </c:pt>
                <c:pt idx="8">
                  <c:v>855633.68102377385</c:v>
                </c:pt>
                <c:pt idx="9">
                  <c:v>962587.89115174557</c:v>
                </c:pt>
                <c:pt idx="10">
                  <c:v>1069542.1012797172</c:v>
                </c:pt>
                <c:pt idx="11">
                  <c:v>1176496.311407689</c:v>
                </c:pt>
                <c:pt idx="12">
                  <c:v>1283450.5215356606</c:v>
                </c:pt>
                <c:pt idx="13">
                  <c:v>1390404.7316636324</c:v>
                </c:pt>
                <c:pt idx="14">
                  <c:v>1497358.9417916043</c:v>
                </c:pt>
                <c:pt idx="15">
                  <c:v>1604313.1519195759</c:v>
                </c:pt>
                <c:pt idx="16">
                  <c:v>1711267.3620475477</c:v>
                </c:pt>
                <c:pt idx="17">
                  <c:v>1818221.5721755191</c:v>
                </c:pt>
                <c:pt idx="18">
                  <c:v>1925175.7823034911</c:v>
                </c:pt>
                <c:pt idx="19">
                  <c:v>2032129.9924314627</c:v>
                </c:pt>
                <c:pt idx="20">
                  <c:v>2139084.2025594343</c:v>
                </c:pt>
                <c:pt idx="21">
                  <c:v>2246038.4126874059</c:v>
                </c:pt>
                <c:pt idx="22">
                  <c:v>2352992.622815378</c:v>
                </c:pt>
                <c:pt idx="23">
                  <c:v>2459946.8329433496</c:v>
                </c:pt>
                <c:pt idx="24">
                  <c:v>2566901.0430713212</c:v>
                </c:pt>
                <c:pt idx="25">
                  <c:v>2673855.2531992933</c:v>
                </c:pt>
                <c:pt idx="26">
                  <c:v>2780809.4633272649</c:v>
                </c:pt>
                <c:pt idx="27">
                  <c:v>2887763.6734552365</c:v>
                </c:pt>
                <c:pt idx="28">
                  <c:v>2994717.8835832085</c:v>
                </c:pt>
                <c:pt idx="29">
                  <c:v>3101672.0937111801</c:v>
                </c:pt>
                <c:pt idx="30">
                  <c:v>3208626.3038391517</c:v>
                </c:pt>
                <c:pt idx="31">
                  <c:v>3315580.5139671238</c:v>
                </c:pt>
                <c:pt idx="32">
                  <c:v>3422534.7240950954</c:v>
                </c:pt>
                <c:pt idx="33">
                  <c:v>3529488.934223067</c:v>
                </c:pt>
                <c:pt idx="34">
                  <c:v>3636443.1443510382</c:v>
                </c:pt>
                <c:pt idx="35">
                  <c:v>3743397.3544790102</c:v>
                </c:pt>
                <c:pt idx="36">
                  <c:v>3850351.5646069823</c:v>
                </c:pt>
                <c:pt idx="37">
                  <c:v>3957305.7747349543</c:v>
                </c:pt>
                <c:pt idx="38">
                  <c:v>4064259.9848629255</c:v>
                </c:pt>
                <c:pt idx="39">
                  <c:v>4171214.1949908971</c:v>
                </c:pt>
                <c:pt idx="40">
                  <c:v>4278168.4051188687</c:v>
                </c:pt>
                <c:pt idx="41">
                  <c:v>4385122.6152468408</c:v>
                </c:pt>
                <c:pt idx="42">
                  <c:v>4492076.8253748119</c:v>
                </c:pt>
                <c:pt idx="43">
                  <c:v>4599031.035502784</c:v>
                </c:pt>
                <c:pt idx="44">
                  <c:v>4705985.245630756</c:v>
                </c:pt>
                <c:pt idx="45">
                  <c:v>4812939.4557587281</c:v>
                </c:pt>
                <c:pt idx="46">
                  <c:v>4919893.6658866992</c:v>
                </c:pt>
                <c:pt idx="47">
                  <c:v>5026847.8760146713</c:v>
                </c:pt>
                <c:pt idx="48">
                  <c:v>5133802.0861426424</c:v>
                </c:pt>
                <c:pt idx="49">
                  <c:v>5240756.2962706145</c:v>
                </c:pt>
                <c:pt idx="50">
                  <c:v>5347710.5063985866</c:v>
                </c:pt>
              </c:numCache>
            </c:numRef>
          </c:xVal>
          <c:yVal>
            <c:numRef>
              <c:f>Sheet1!$D$2:$D$52</c:f>
              <c:numCache>
                <c:formatCode>General</c:formatCode>
                <c:ptCount val="51"/>
                <c:pt idx="0">
                  <c:v>0</c:v>
                </c:pt>
                <c:pt idx="1">
                  <c:v>17.3</c:v>
                </c:pt>
                <c:pt idx="2">
                  <c:v>24.5</c:v>
                </c:pt>
                <c:pt idx="3">
                  <c:v>29.6</c:v>
                </c:pt>
                <c:pt idx="4">
                  <c:v>33.5</c:v>
                </c:pt>
                <c:pt idx="5">
                  <c:v>36.799999999999997</c:v>
                </c:pt>
                <c:pt idx="6">
                  <c:v>39.5</c:v>
                </c:pt>
                <c:pt idx="7">
                  <c:v>41.9</c:v>
                </c:pt>
                <c:pt idx="8">
                  <c:v>43.9</c:v>
                </c:pt>
                <c:pt idx="9">
                  <c:v>45.8</c:v>
                </c:pt>
                <c:pt idx="10">
                  <c:v>47.5</c:v>
                </c:pt>
                <c:pt idx="11">
                  <c:v>49</c:v>
                </c:pt>
                <c:pt idx="12">
                  <c:v>50.4</c:v>
                </c:pt>
                <c:pt idx="13">
                  <c:v>51.7</c:v>
                </c:pt>
                <c:pt idx="14">
                  <c:v>52.8</c:v>
                </c:pt>
                <c:pt idx="15">
                  <c:v>53.9</c:v>
                </c:pt>
                <c:pt idx="16">
                  <c:v>55</c:v>
                </c:pt>
                <c:pt idx="17">
                  <c:v>55.9</c:v>
                </c:pt>
                <c:pt idx="18">
                  <c:v>56.8</c:v>
                </c:pt>
                <c:pt idx="19">
                  <c:v>57.7</c:v>
                </c:pt>
                <c:pt idx="20">
                  <c:v>58.5</c:v>
                </c:pt>
                <c:pt idx="21">
                  <c:v>59.2</c:v>
                </c:pt>
                <c:pt idx="22">
                  <c:v>59.9</c:v>
                </c:pt>
                <c:pt idx="23">
                  <c:v>60.6</c:v>
                </c:pt>
                <c:pt idx="24">
                  <c:v>61.3</c:v>
                </c:pt>
                <c:pt idx="25">
                  <c:v>61.9</c:v>
                </c:pt>
                <c:pt idx="26">
                  <c:v>62.5</c:v>
                </c:pt>
                <c:pt idx="27">
                  <c:v>63</c:v>
                </c:pt>
                <c:pt idx="28">
                  <c:v>63.6</c:v>
                </c:pt>
                <c:pt idx="29">
                  <c:v>64.099999999999994</c:v>
                </c:pt>
                <c:pt idx="30">
                  <c:v>64.599999999999994</c:v>
                </c:pt>
                <c:pt idx="31">
                  <c:v>65.099999999999994</c:v>
                </c:pt>
                <c:pt idx="32">
                  <c:v>65.599999999999994</c:v>
                </c:pt>
                <c:pt idx="33">
                  <c:v>66</c:v>
                </c:pt>
                <c:pt idx="34">
                  <c:v>66.400000000000006</c:v>
                </c:pt>
                <c:pt idx="35">
                  <c:v>66.8</c:v>
                </c:pt>
                <c:pt idx="36">
                  <c:v>67.2</c:v>
                </c:pt>
                <c:pt idx="37">
                  <c:v>67.599999999999994</c:v>
                </c:pt>
                <c:pt idx="38">
                  <c:v>68</c:v>
                </c:pt>
                <c:pt idx="39">
                  <c:v>68.400000000000006</c:v>
                </c:pt>
                <c:pt idx="40">
                  <c:v>68.7</c:v>
                </c:pt>
                <c:pt idx="41">
                  <c:v>69.099999999999994</c:v>
                </c:pt>
                <c:pt idx="42">
                  <c:v>69.400000000000006</c:v>
                </c:pt>
                <c:pt idx="43">
                  <c:v>69.7</c:v>
                </c:pt>
                <c:pt idx="44">
                  <c:v>70</c:v>
                </c:pt>
                <c:pt idx="45">
                  <c:v>70.3</c:v>
                </c:pt>
                <c:pt idx="46">
                  <c:v>70.599999999999994</c:v>
                </c:pt>
                <c:pt idx="47">
                  <c:v>70.900000000000006</c:v>
                </c:pt>
                <c:pt idx="48">
                  <c:v>71.2</c:v>
                </c:pt>
                <c:pt idx="49">
                  <c:v>71.5</c:v>
                </c:pt>
                <c:pt idx="50">
                  <c:v>71.7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AA9-469A-9F9E-9C92ECFA431E}"/>
            </c:ext>
          </c:extLst>
        </c:ser>
        <c:ser>
          <c:idx val="5"/>
          <c:order val="2"/>
          <c:tx>
            <c:strRef>
              <c:f>Sheet1!$E$1</c:f>
              <c:strCache>
                <c:ptCount val="1"/>
                <c:pt idx="0">
                  <c:v>100% BVOD (2022)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Sheet1!$E$2:$E$52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65451.13384615384</c:v>
                </c:pt>
                <c:pt idx="2">
                  <c:v>130902.26769230768</c:v>
                </c:pt>
                <c:pt idx="3">
                  <c:v>196353.40153846153</c:v>
                </c:pt>
                <c:pt idx="4">
                  <c:v>261804.53538461536</c:v>
                </c:pt>
                <c:pt idx="5">
                  <c:v>327255.66923076921</c:v>
                </c:pt>
                <c:pt idx="6">
                  <c:v>392706.80307692307</c:v>
                </c:pt>
                <c:pt idx="7">
                  <c:v>458157.93692307692</c:v>
                </c:pt>
                <c:pt idx="8">
                  <c:v>523609.07076923072</c:v>
                </c:pt>
                <c:pt idx="9">
                  <c:v>589060.20461538457</c:v>
                </c:pt>
                <c:pt idx="10">
                  <c:v>654511.33846153843</c:v>
                </c:pt>
                <c:pt idx="11">
                  <c:v>719962.47230769228</c:v>
                </c:pt>
                <c:pt idx="12">
                  <c:v>785413.60615384614</c:v>
                </c:pt>
                <c:pt idx="13">
                  <c:v>850864.74</c:v>
                </c:pt>
                <c:pt idx="14">
                  <c:v>916315.87384615385</c:v>
                </c:pt>
                <c:pt idx="15">
                  <c:v>981767.0076923077</c:v>
                </c:pt>
                <c:pt idx="16">
                  <c:v>1047218.1415384614</c:v>
                </c:pt>
                <c:pt idx="17">
                  <c:v>1112669.2753846154</c:v>
                </c:pt>
                <c:pt idx="18">
                  <c:v>1178120.4092307691</c:v>
                </c:pt>
                <c:pt idx="19">
                  <c:v>1243571.5430769231</c:v>
                </c:pt>
                <c:pt idx="20">
                  <c:v>1309022.6769230769</c:v>
                </c:pt>
                <c:pt idx="21">
                  <c:v>1374473.8107692308</c:v>
                </c:pt>
                <c:pt idx="22">
                  <c:v>1439924.9446153846</c:v>
                </c:pt>
                <c:pt idx="23">
                  <c:v>1505376.0784615383</c:v>
                </c:pt>
                <c:pt idx="24">
                  <c:v>1570827.2123076923</c:v>
                </c:pt>
                <c:pt idx="25">
                  <c:v>1636278.346153846</c:v>
                </c:pt>
                <c:pt idx="26">
                  <c:v>1701729.48</c:v>
                </c:pt>
                <c:pt idx="27">
                  <c:v>1767180.6138461537</c:v>
                </c:pt>
                <c:pt idx="28">
                  <c:v>1832631.7476923077</c:v>
                </c:pt>
                <c:pt idx="29">
                  <c:v>1898082.8815384614</c:v>
                </c:pt>
                <c:pt idx="30">
                  <c:v>1963534.0153846154</c:v>
                </c:pt>
                <c:pt idx="31">
                  <c:v>2028985.1492307691</c:v>
                </c:pt>
                <c:pt idx="32">
                  <c:v>2094436.2830769229</c:v>
                </c:pt>
                <c:pt idx="33">
                  <c:v>2159887.4169230768</c:v>
                </c:pt>
                <c:pt idx="34">
                  <c:v>2225338.5507692308</c:v>
                </c:pt>
                <c:pt idx="35">
                  <c:v>2290789.6846153843</c:v>
                </c:pt>
                <c:pt idx="36">
                  <c:v>2356240.8184615383</c:v>
                </c:pt>
                <c:pt idx="37">
                  <c:v>2421691.9523076923</c:v>
                </c:pt>
                <c:pt idx="38">
                  <c:v>2487143.0861538462</c:v>
                </c:pt>
                <c:pt idx="39">
                  <c:v>2552594.2199999997</c:v>
                </c:pt>
                <c:pt idx="40">
                  <c:v>2618045.3538461537</c:v>
                </c:pt>
                <c:pt idx="41">
                  <c:v>2683496.4876923077</c:v>
                </c:pt>
                <c:pt idx="42">
                  <c:v>2748947.6215384617</c:v>
                </c:pt>
                <c:pt idx="43">
                  <c:v>2814398.7553846152</c:v>
                </c:pt>
                <c:pt idx="44">
                  <c:v>2879849.8892307691</c:v>
                </c:pt>
                <c:pt idx="45">
                  <c:v>2945301.0230769231</c:v>
                </c:pt>
                <c:pt idx="46">
                  <c:v>3010752.1569230766</c:v>
                </c:pt>
                <c:pt idx="47">
                  <c:v>3076203.2907692306</c:v>
                </c:pt>
                <c:pt idx="48">
                  <c:v>3141654.4246153845</c:v>
                </c:pt>
                <c:pt idx="49">
                  <c:v>3207105.5584615385</c:v>
                </c:pt>
                <c:pt idx="50">
                  <c:v>3272556.692307692</c:v>
                </c:pt>
              </c:numCache>
            </c:numRef>
          </c:xVal>
          <c:yVal>
            <c:numRef>
              <c:f>Sheet1!$F$2:$F$52</c:f>
              <c:numCache>
                <c:formatCode>General</c:formatCode>
                <c:ptCount val="51"/>
                <c:pt idx="0">
                  <c:v>0</c:v>
                </c:pt>
                <c:pt idx="1">
                  <c:v>19.100000000000001</c:v>
                </c:pt>
                <c:pt idx="2">
                  <c:v>24.4</c:v>
                </c:pt>
                <c:pt idx="3">
                  <c:v>28</c:v>
                </c:pt>
                <c:pt idx="4">
                  <c:v>30.7</c:v>
                </c:pt>
                <c:pt idx="5">
                  <c:v>32.9</c:v>
                </c:pt>
                <c:pt idx="6">
                  <c:v>34.700000000000003</c:v>
                </c:pt>
                <c:pt idx="7">
                  <c:v>36.299999999999997</c:v>
                </c:pt>
                <c:pt idx="8">
                  <c:v>37.700000000000003</c:v>
                </c:pt>
                <c:pt idx="9">
                  <c:v>39</c:v>
                </c:pt>
                <c:pt idx="10">
                  <c:v>40.1</c:v>
                </c:pt>
                <c:pt idx="11">
                  <c:v>41.1</c:v>
                </c:pt>
                <c:pt idx="12">
                  <c:v>42.1</c:v>
                </c:pt>
                <c:pt idx="13">
                  <c:v>43</c:v>
                </c:pt>
                <c:pt idx="14">
                  <c:v>43.8</c:v>
                </c:pt>
                <c:pt idx="15">
                  <c:v>44.6</c:v>
                </c:pt>
                <c:pt idx="16">
                  <c:v>45.3</c:v>
                </c:pt>
                <c:pt idx="17">
                  <c:v>46</c:v>
                </c:pt>
                <c:pt idx="18">
                  <c:v>46.6</c:v>
                </c:pt>
                <c:pt idx="19">
                  <c:v>47.3</c:v>
                </c:pt>
                <c:pt idx="20">
                  <c:v>47.8</c:v>
                </c:pt>
                <c:pt idx="21">
                  <c:v>48.4</c:v>
                </c:pt>
                <c:pt idx="22">
                  <c:v>48.9</c:v>
                </c:pt>
                <c:pt idx="23">
                  <c:v>49.4</c:v>
                </c:pt>
                <c:pt idx="24">
                  <c:v>49.9</c:v>
                </c:pt>
                <c:pt idx="25">
                  <c:v>50.4</c:v>
                </c:pt>
                <c:pt idx="26">
                  <c:v>50.8</c:v>
                </c:pt>
                <c:pt idx="27">
                  <c:v>51.2</c:v>
                </c:pt>
                <c:pt idx="28">
                  <c:v>51.7</c:v>
                </c:pt>
                <c:pt idx="29">
                  <c:v>52.1</c:v>
                </c:pt>
                <c:pt idx="30">
                  <c:v>52.4</c:v>
                </c:pt>
                <c:pt idx="31">
                  <c:v>52.8</c:v>
                </c:pt>
                <c:pt idx="32">
                  <c:v>53.2</c:v>
                </c:pt>
                <c:pt idx="33">
                  <c:v>53.5</c:v>
                </c:pt>
                <c:pt idx="34">
                  <c:v>53.9</c:v>
                </c:pt>
                <c:pt idx="35">
                  <c:v>54.2</c:v>
                </c:pt>
                <c:pt idx="36">
                  <c:v>54.5</c:v>
                </c:pt>
                <c:pt idx="37">
                  <c:v>54.8</c:v>
                </c:pt>
                <c:pt idx="38">
                  <c:v>55.1</c:v>
                </c:pt>
                <c:pt idx="39">
                  <c:v>55.4</c:v>
                </c:pt>
                <c:pt idx="40">
                  <c:v>55.7</c:v>
                </c:pt>
                <c:pt idx="41">
                  <c:v>56</c:v>
                </c:pt>
                <c:pt idx="42">
                  <c:v>56.2</c:v>
                </c:pt>
                <c:pt idx="43">
                  <c:v>56.5</c:v>
                </c:pt>
                <c:pt idx="44">
                  <c:v>56.8</c:v>
                </c:pt>
                <c:pt idx="45">
                  <c:v>57</c:v>
                </c:pt>
                <c:pt idx="46">
                  <c:v>57.3</c:v>
                </c:pt>
                <c:pt idx="47">
                  <c:v>57.5</c:v>
                </c:pt>
                <c:pt idx="48">
                  <c:v>57.7</c:v>
                </c:pt>
                <c:pt idx="49">
                  <c:v>58</c:v>
                </c:pt>
                <c:pt idx="50">
                  <c:v>58.2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FAA9-469A-9F9E-9C92ECFA4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433152"/>
        <c:axId val="824430200"/>
        <c:extLst/>
      </c:scatterChart>
      <c:valAx>
        <c:axId val="824433152"/>
        <c:scaling>
          <c:orientation val="minMax"/>
          <c:max val="6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CAMPAIGN SPEND</a:t>
                </a:r>
              </a:p>
            </c:rich>
          </c:tx>
          <c:layout>
            <c:manualLayout>
              <c:xMode val="edge"/>
              <c:yMode val="edge"/>
              <c:x val="0.43972898148148148"/>
              <c:y val="0.950596296296296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&quot;£&quot;* #,##0_-;\-&quot;£&quot;* #,##0_-;_-&quot;£&quot;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430200"/>
        <c:crosses val="autoZero"/>
        <c:crossBetween val="midCat"/>
      </c:valAx>
      <c:valAx>
        <c:axId val="82443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1+ REACH %</a:t>
                </a:r>
              </a:p>
            </c:rich>
          </c:tx>
          <c:layout>
            <c:manualLayout>
              <c:xMode val="edge"/>
              <c:yMode val="edge"/>
              <c:x val="1.175925925925926E-3"/>
              <c:y val="0.330757175925925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4331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509851851851854"/>
          <c:y val="0.41741782407407402"/>
          <c:w val="0.24713851851851851"/>
          <c:h val="0.1700027777777777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100% Linear TV (2022)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92061.967501225561</c:v>
                </c:pt>
                <c:pt idx="2">
                  <c:v>184123.93500245112</c:v>
                </c:pt>
                <c:pt idx="3">
                  <c:v>276185.90250367665</c:v>
                </c:pt>
                <c:pt idx="4">
                  <c:v>368247.87000490224</c:v>
                </c:pt>
                <c:pt idx="5">
                  <c:v>460309.83750612778</c:v>
                </c:pt>
                <c:pt idx="6">
                  <c:v>552371.80500735331</c:v>
                </c:pt>
                <c:pt idx="7">
                  <c:v>644433.77250857884</c:v>
                </c:pt>
                <c:pt idx="8">
                  <c:v>736495.74000980449</c:v>
                </c:pt>
                <c:pt idx="9">
                  <c:v>828557.70751103002</c:v>
                </c:pt>
                <c:pt idx="10">
                  <c:v>920619.67501225555</c:v>
                </c:pt>
                <c:pt idx="11">
                  <c:v>1012681.6425134811</c:v>
                </c:pt>
                <c:pt idx="12">
                  <c:v>1104743.6100147066</c:v>
                </c:pt>
                <c:pt idx="13">
                  <c:v>1196805.5775159323</c:v>
                </c:pt>
                <c:pt idx="14">
                  <c:v>1288867.5450171577</c:v>
                </c:pt>
                <c:pt idx="15">
                  <c:v>1380929.5125183833</c:v>
                </c:pt>
                <c:pt idx="16">
                  <c:v>1472991.480019609</c:v>
                </c:pt>
                <c:pt idx="17">
                  <c:v>1565053.4475208344</c:v>
                </c:pt>
                <c:pt idx="18">
                  <c:v>1657115.41502206</c:v>
                </c:pt>
                <c:pt idx="19">
                  <c:v>1749177.3825232855</c:v>
                </c:pt>
                <c:pt idx="20">
                  <c:v>1841239.3500245111</c:v>
                </c:pt>
                <c:pt idx="21">
                  <c:v>1933301.3175257365</c:v>
                </c:pt>
                <c:pt idx="22">
                  <c:v>2025363.2850269622</c:v>
                </c:pt>
                <c:pt idx="23">
                  <c:v>2117425.2525281878</c:v>
                </c:pt>
                <c:pt idx="24">
                  <c:v>2209487.2200294132</c:v>
                </c:pt>
                <c:pt idx="25">
                  <c:v>2301549.1875306387</c:v>
                </c:pt>
                <c:pt idx="26">
                  <c:v>2393611.1550318645</c:v>
                </c:pt>
                <c:pt idx="27">
                  <c:v>2485673.1225330899</c:v>
                </c:pt>
                <c:pt idx="28">
                  <c:v>2577735.0900343154</c:v>
                </c:pt>
                <c:pt idx="29">
                  <c:v>2669797.0575355412</c:v>
                </c:pt>
                <c:pt idx="30">
                  <c:v>2761859.0250367667</c:v>
                </c:pt>
                <c:pt idx="31">
                  <c:v>2853920.9925379921</c:v>
                </c:pt>
                <c:pt idx="32">
                  <c:v>2945982.960039218</c:v>
                </c:pt>
                <c:pt idx="33">
                  <c:v>3038044.9275404434</c:v>
                </c:pt>
                <c:pt idx="34">
                  <c:v>3130106.8950416688</c:v>
                </c:pt>
                <c:pt idx="35">
                  <c:v>3222168.8625428942</c:v>
                </c:pt>
                <c:pt idx="36">
                  <c:v>3314230.8300441201</c:v>
                </c:pt>
                <c:pt idx="37">
                  <c:v>3406292.7975453455</c:v>
                </c:pt>
                <c:pt idx="38">
                  <c:v>3498354.7650465709</c:v>
                </c:pt>
                <c:pt idx="39">
                  <c:v>3590416.7325477968</c:v>
                </c:pt>
                <c:pt idx="40">
                  <c:v>3682478.7000490222</c:v>
                </c:pt>
                <c:pt idx="41">
                  <c:v>3774540.6675502476</c:v>
                </c:pt>
                <c:pt idx="42">
                  <c:v>3866602.635051473</c:v>
                </c:pt>
                <c:pt idx="43">
                  <c:v>3958664.6025526989</c:v>
                </c:pt>
                <c:pt idx="44">
                  <c:v>4050726.5700539243</c:v>
                </c:pt>
                <c:pt idx="45">
                  <c:v>4142788.5375551498</c:v>
                </c:pt>
                <c:pt idx="46">
                  <c:v>4234850.5050563756</c:v>
                </c:pt>
                <c:pt idx="47">
                  <c:v>4326912.4725576006</c:v>
                </c:pt>
                <c:pt idx="48">
                  <c:v>4418974.4400588265</c:v>
                </c:pt>
                <c:pt idx="49">
                  <c:v>4511036.4075600524</c:v>
                </c:pt>
                <c:pt idx="50">
                  <c:v>4603098.3750612773</c:v>
                </c:pt>
              </c:numCache>
            </c:numRef>
          </c:xVal>
          <c:yVal>
            <c:numRef>
              <c:f>Sheet1!$B$2:$B$52</c:f>
              <c:numCache>
                <c:formatCode>General</c:formatCode>
                <c:ptCount val="51"/>
                <c:pt idx="0">
                  <c:v>0</c:v>
                </c:pt>
                <c:pt idx="1">
                  <c:v>16</c:v>
                </c:pt>
                <c:pt idx="2">
                  <c:v>23.8</c:v>
                </c:pt>
                <c:pt idx="3">
                  <c:v>29.3</c:v>
                </c:pt>
                <c:pt idx="4">
                  <c:v>33.700000000000003</c:v>
                </c:pt>
                <c:pt idx="5">
                  <c:v>37.299999999999997</c:v>
                </c:pt>
                <c:pt idx="6">
                  <c:v>40.4</c:v>
                </c:pt>
                <c:pt idx="7">
                  <c:v>43</c:v>
                </c:pt>
                <c:pt idx="8">
                  <c:v>45.3</c:v>
                </c:pt>
                <c:pt idx="9">
                  <c:v>47.4</c:v>
                </c:pt>
                <c:pt idx="10">
                  <c:v>49.3</c:v>
                </c:pt>
                <c:pt idx="11">
                  <c:v>51</c:v>
                </c:pt>
                <c:pt idx="12">
                  <c:v>52.5</c:v>
                </c:pt>
                <c:pt idx="13">
                  <c:v>53.9</c:v>
                </c:pt>
                <c:pt idx="14">
                  <c:v>55.2</c:v>
                </c:pt>
                <c:pt idx="15">
                  <c:v>56.5</c:v>
                </c:pt>
                <c:pt idx="16">
                  <c:v>57.6</c:v>
                </c:pt>
                <c:pt idx="17">
                  <c:v>58.6</c:v>
                </c:pt>
                <c:pt idx="18">
                  <c:v>59.6</c:v>
                </c:pt>
                <c:pt idx="19">
                  <c:v>60.5</c:v>
                </c:pt>
                <c:pt idx="20">
                  <c:v>61.4</c:v>
                </c:pt>
                <c:pt idx="21">
                  <c:v>62.2</c:v>
                </c:pt>
                <c:pt idx="22">
                  <c:v>63</c:v>
                </c:pt>
                <c:pt idx="23">
                  <c:v>63.8</c:v>
                </c:pt>
                <c:pt idx="24">
                  <c:v>64.5</c:v>
                </c:pt>
                <c:pt idx="25">
                  <c:v>65.099999999999994</c:v>
                </c:pt>
                <c:pt idx="26">
                  <c:v>65.8</c:v>
                </c:pt>
                <c:pt idx="27">
                  <c:v>66.400000000000006</c:v>
                </c:pt>
                <c:pt idx="28">
                  <c:v>66.900000000000006</c:v>
                </c:pt>
                <c:pt idx="29">
                  <c:v>67.5</c:v>
                </c:pt>
                <c:pt idx="30">
                  <c:v>68</c:v>
                </c:pt>
                <c:pt idx="31">
                  <c:v>68.5</c:v>
                </c:pt>
                <c:pt idx="32">
                  <c:v>69</c:v>
                </c:pt>
                <c:pt idx="33">
                  <c:v>69.5</c:v>
                </c:pt>
                <c:pt idx="34">
                  <c:v>70</c:v>
                </c:pt>
                <c:pt idx="35">
                  <c:v>70.400000000000006</c:v>
                </c:pt>
                <c:pt idx="36">
                  <c:v>70.8</c:v>
                </c:pt>
                <c:pt idx="37">
                  <c:v>71.2</c:v>
                </c:pt>
                <c:pt idx="38">
                  <c:v>71.599999999999994</c:v>
                </c:pt>
                <c:pt idx="39">
                  <c:v>72</c:v>
                </c:pt>
                <c:pt idx="40">
                  <c:v>72.400000000000006</c:v>
                </c:pt>
                <c:pt idx="41">
                  <c:v>72.7</c:v>
                </c:pt>
                <c:pt idx="42">
                  <c:v>73.099999999999994</c:v>
                </c:pt>
                <c:pt idx="43">
                  <c:v>73.400000000000006</c:v>
                </c:pt>
                <c:pt idx="44">
                  <c:v>73.7</c:v>
                </c:pt>
                <c:pt idx="45">
                  <c:v>74</c:v>
                </c:pt>
                <c:pt idx="46">
                  <c:v>74.3</c:v>
                </c:pt>
                <c:pt idx="47">
                  <c:v>74.599999999999994</c:v>
                </c:pt>
                <c:pt idx="48">
                  <c:v>74.900000000000006</c:v>
                </c:pt>
                <c:pt idx="49">
                  <c:v>75.2</c:v>
                </c:pt>
                <c:pt idx="50">
                  <c:v>75.5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A9-469A-9F9E-9C92ECFA43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Linear TV 70% / BVOD 30% (2022)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B9CD00"/>
              </a:solidFill>
              <a:ln w="9525">
                <a:noFill/>
              </a:ln>
              <a:effectLst/>
            </c:spPr>
          </c:marker>
          <c:xVal>
            <c:numRef>
              <c:f>Sheet1!$C$2:$C$52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105528.25402008866</c:v>
                </c:pt>
                <c:pt idx="2">
                  <c:v>211056.50804017732</c:v>
                </c:pt>
                <c:pt idx="3">
                  <c:v>316584.76206026599</c:v>
                </c:pt>
                <c:pt idx="4">
                  <c:v>422113.01608035463</c:v>
                </c:pt>
                <c:pt idx="5">
                  <c:v>527641.27010044327</c:v>
                </c:pt>
                <c:pt idx="6">
                  <c:v>633169.52412053198</c:v>
                </c:pt>
                <c:pt idx="7">
                  <c:v>738697.77814062056</c:v>
                </c:pt>
                <c:pt idx="8">
                  <c:v>844226.03216070926</c:v>
                </c:pt>
                <c:pt idx="9">
                  <c:v>949754.28618079796</c:v>
                </c:pt>
                <c:pt idx="10">
                  <c:v>1055282.5402008865</c:v>
                </c:pt>
                <c:pt idx="11">
                  <c:v>1160810.7942209751</c:v>
                </c:pt>
                <c:pt idx="12">
                  <c:v>1266339.048241064</c:v>
                </c:pt>
                <c:pt idx="13">
                  <c:v>1371867.3022611525</c:v>
                </c:pt>
                <c:pt idx="14">
                  <c:v>1477395.5562812411</c:v>
                </c:pt>
                <c:pt idx="15">
                  <c:v>1582923.8103013299</c:v>
                </c:pt>
                <c:pt idx="16">
                  <c:v>1688452.0643214185</c:v>
                </c:pt>
                <c:pt idx="17">
                  <c:v>1793980.3183415071</c:v>
                </c:pt>
                <c:pt idx="18">
                  <c:v>1899508.5723615959</c:v>
                </c:pt>
                <c:pt idx="19">
                  <c:v>2005036.8263816843</c:v>
                </c:pt>
                <c:pt idx="20">
                  <c:v>2110565.0804017731</c:v>
                </c:pt>
                <c:pt idx="21">
                  <c:v>2216093.3344218619</c:v>
                </c:pt>
                <c:pt idx="22">
                  <c:v>2321621.5884419503</c:v>
                </c:pt>
                <c:pt idx="23">
                  <c:v>2427149.8424620391</c:v>
                </c:pt>
                <c:pt idx="24">
                  <c:v>2532678.0964821279</c:v>
                </c:pt>
                <c:pt idx="25">
                  <c:v>2638206.3505022163</c:v>
                </c:pt>
                <c:pt idx="26">
                  <c:v>2743734.6045223051</c:v>
                </c:pt>
                <c:pt idx="27">
                  <c:v>2849262.8585423939</c:v>
                </c:pt>
                <c:pt idx="28">
                  <c:v>2954791.1125624822</c:v>
                </c:pt>
                <c:pt idx="29">
                  <c:v>3060319.3665825711</c:v>
                </c:pt>
                <c:pt idx="30">
                  <c:v>3165847.6206026599</c:v>
                </c:pt>
                <c:pt idx="31">
                  <c:v>3271375.8746227482</c:v>
                </c:pt>
                <c:pt idx="32">
                  <c:v>3376904.1286428371</c:v>
                </c:pt>
                <c:pt idx="33">
                  <c:v>3482432.3826629254</c:v>
                </c:pt>
                <c:pt idx="34">
                  <c:v>3587960.6366830142</c:v>
                </c:pt>
                <c:pt idx="35">
                  <c:v>3693488.8907031026</c:v>
                </c:pt>
                <c:pt idx="36">
                  <c:v>3799017.1447231919</c:v>
                </c:pt>
                <c:pt idx="37">
                  <c:v>3904545.3987432802</c:v>
                </c:pt>
                <c:pt idx="38">
                  <c:v>4010073.6527633686</c:v>
                </c:pt>
                <c:pt idx="39">
                  <c:v>4115601.9067834578</c:v>
                </c:pt>
                <c:pt idx="40">
                  <c:v>4221130.1608035462</c:v>
                </c:pt>
                <c:pt idx="41">
                  <c:v>4326658.4148236345</c:v>
                </c:pt>
                <c:pt idx="42">
                  <c:v>4432186.6688437238</c:v>
                </c:pt>
                <c:pt idx="43">
                  <c:v>4537714.9228638122</c:v>
                </c:pt>
                <c:pt idx="44">
                  <c:v>4643243.1768839005</c:v>
                </c:pt>
                <c:pt idx="45">
                  <c:v>4748771.4309039898</c:v>
                </c:pt>
                <c:pt idx="46">
                  <c:v>4854299.6849240782</c:v>
                </c:pt>
                <c:pt idx="47">
                  <c:v>4959827.9389441665</c:v>
                </c:pt>
                <c:pt idx="48">
                  <c:v>5065356.1929642558</c:v>
                </c:pt>
                <c:pt idx="49">
                  <c:v>5170884.4469843442</c:v>
                </c:pt>
                <c:pt idx="50">
                  <c:v>5276412.7010044325</c:v>
                </c:pt>
              </c:numCache>
            </c:numRef>
          </c:xVal>
          <c:yVal>
            <c:numRef>
              <c:f>Sheet1!$D$2:$D$52</c:f>
              <c:numCache>
                <c:formatCode>General</c:formatCode>
                <c:ptCount val="51"/>
                <c:pt idx="0">
                  <c:v>0</c:v>
                </c:pt>
                <c:pt idx="1">
                  <c:v>16.3</c:v>
                </c:pt>
                <c:pt idx="2">
                  <c:v>25.7</c:v>
                </c:pt>
                <c:pt idx="3">
                  <c:v>32.6</c:v>
                </c:pt>
                <c:pt idx="4">
                  <c:v>38</c:v>
                </c:pt>
                <c:pt idx="5">
                  <c:v>42.5</c:v>
                </c:pt>
                <c:pt idx="6">
                  <c:v>46.2</c:v>
                </c:pt>
                <c:pt idx="7">
                  <c:v>49.4</c:v>
                </c:pt>
                <c:pt idx="8">
                  <c:v>52.2</c:v>
                </c:pt>
                <c:pt idx="9">
                  <c:v>54.6</c:v>
                </c:pt>
                <c:pt idx="10">
                  <c:v>56.8</c:v>
                </c:pt>
                <c:pt idx="11">
                  <c:v>58.7</c:v>
                </c:pt>
                <c:pt idx="12">
                  <c:v>60.5</c:v>
                </c:pt>
                <c:pt idx="13">
                  <c:v>62.1</c:v>
                </c:pt>
                <c:pt idx="14">
                  <c:v>63.5</c:v>
                </c:pt>
                <c:pt idx="15">
                  <c:v>64.900000000000006</c:v>
                </c:pt>
                <c:pt idx="16">
                  <c:v>66.099999999999994</c:v>
                </c:pt>
                <c:pt idx="17">
                  <c:v>67.2</c:v>
                </c:pt>
                <c:pt idx="18">
                  <c:v>68.3</c:v>
                </c:pt>
                <c:pt idx="19">
                  <c:v>69.2</c:v>
                </c:pt>
                <c:pt idx="20">
                  <c:v>70.099999999999994</c:v>
                </c:pt>
                <c:pt idx="21">
                  <c:v>71</c:v>
                </c:pt>
                <c:pt idx="22">
                  <c:v>71.8</c:v>
                </c:pt>
                <c:pt idx="23">
                  <c:v>72.599999999999994</c:v>
                </c:pt>
                <c:pt idx="24">
                  <c:v>73.3</c:v>
                </c:pt>
                <c:pt idx="25">
                  <c:v>73.900000000000006</c:v>
                </c:pt>
                <c:pt idx="26">
                  <c:v>74.599999999999994</c:v>
                </c:pt>
                <c:pt idx="27">
                  <c:v>75.2</c:v>
                </c:pt>
                <c:pt idx="28">
                  <c:v>75.8</c:v>
                </c:pt>
                <c:pt idx="29">
                  <c:v>76.3</c:v>
                </c:pt>
                <c:pt idx="30">
                  <c:v>76.8</c:v>
                </c:pt>
                <c:pt idx="31">
                  <c:v>77.3</c:v>
                </c:pt>
                <c:pt idx="32">
                  <c:v>77.8</c:v>
                </c:pt>
                <c:pt idx="33">
                  <c:v>78.2</c:v>
                </c:pt>
                <c:pt idx="34">
                  <c:v>78.7</c:v>
                </c:pt>
                <c:pt idx="35">
                  <c:v>79.099999999999994</c:v>
                </c:pt>
                <c:pt idx="36">
                  <c:v>79.5</c:v>
                </c:pt>
                <c:pt idx="37">
                  <c:v>79.8</c:v>
                </c:pt>
                <c:pt idx="38">
                  <c:v>80.2</c:v>
                </c:pt>
                <c:pt idx="39">
                  <c:v>80.599999999999994</c:v>
                </c:pt>
                <c:pt idx="40">
                  <c:v>80.900000000000006</c:v>
                </c:pt>
                <c:pt idx="41">
                  <c:v>81.2</c:v>
                </c:pt>
                <c:pt idx="42">
                  <c:v>81.5</c:v>
                </c:pt>
                <c:pt idx="43">
                  <c:v>81.8</c:v>
                </c:pt>
                <c:pt idx="44">
                  <c:v>82.1</c:v>
                </c:pt>
                <c:pt idx="45">
                  <c:v>82.4</c:v>
                </c:pt>
                <c:pt idx="46">
                  <c:v>82.7</c:v>
                </c:pt>
                <c:pt idx="47">
                  <c:v>83</c:v>
                </c:pt>
                <c:pt idx="48">
                  <c:v>83.2</c:v>
                </c:pt>
                <c:pt idx="49">
                  <c:v>83.5</c:v>
                </c:pt>
                <c:pt idx="50">
                  <c:v>83.7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66-4717-9E0C-2AAA56DD0214}"/>
            </c:ext>
          </c:extLst>
        </c:ser>
        <c:ser>
          <c:idx val="5"/>
          <c:order val="2"/>
          <c:tx>
            <c:strRef>
              <c:f>Sheet1!$E$1</c:f>
              <c:strCache>
                <c:ptCount val="1"/>
                <c:pt idx="0">
                  <c:v>100% BVOD (2022)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Sheet1!$E$2:$E$52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136949.58923076923</c:v>
                </c:pt>
                <c:pt idx="2">
                  <c:v>273899.17846153845</c:v>
                </c:pt>
                <c:pt idx="3">
                  <c:v>410848.76769230771</c:v>
                </c:pt>
                <c:pt idx="4">
                  <c:v>547798.35692307691</c:v>
                </c:pt>
                <c:pt idx="5">
                  <c:v>684747.94615384622</c:v>
                </c:pt>
                <c:pt idx="6">
                  <c:v>821697.53538461542</c:v>
                </c:pt>
                <c:pt idx="7">
                  <c:v>958647.12461538462</c:v>
                </c:pt>
                <c:pt idx="8">
                  <c:v>1095596.7138461538</c:v>
                </c:pt>
                <c:pt idx="9">
                  <c:v>1232546.3030769231</c:v>
                </c:pt>
                <c:pt idx="10">
                  <c:v>1369495.8923076924</c:v>
                </c:pt>
                <c:pt idx="11">
                  <c:v>1506445.4815384615</c:v>
                </c:pt>
                <c:pt idx="12">
                  <c:v>1643395.0707692308</c:v>
                </c:pt>
                <c:pt idx="13">
                  <c:v>1780344.6600000001</c:v>
                </c:pt>
                <c:pt idx="14">
                  <c:v>1917294.2492307692</c:v>
                </c:pt>
                <c:pt idx="15">
                  <c:v>2054243.8384615385</c:v>
                </c:pt>
                <c:pt idx="16">
                  <c:v>2191193.4276923076</c:v>
                </c:pt>
                <c:pt idx="17">
                  <c:v>2328143.0169230769</c:v>
                </c:pt>
                <c:pt idx="18">
                  <c:v>2465092.6061538463</c:v>
                </c:pt>
                <c:pt idx="19">
                  <c:v>2602042.1953846156</c:v>
                </c:pt>
                <c:pt idx="20">
                  <c:v>2738991.7846153849</c:v>
                </c:pt>
                <c:pt idx="21">
                  <c:v>2875941.3738461537</c:v>
                </c:pt>
                <c:pt idx="22">
                  <c:v>3012890.963076923</c:v>
                </c:pt>
                <c:pt idx="23">
                  <c:v>3149840.5523076924</c:v>
                </c:pt>
                <c:pt idx="24">
                  <c:v>3286790.1415384617</c:v>
                </c:pt>
                <c:pt idx="25">
                  <c:v>3423739.730769231</c:v>
                </c:pt>
                <c:pt idx="26">
                  <c:v>3560689.3200000003</c:v>
                </c:pt>
                <c:pt idx="27">
                  <c:v>3697638.9092307691</c:v>
                </c:pt>
                <c:pt idx="28">
                  <c:v>3834588.4984615385</c:v>
                </c:pt>
                <c:pt idx="29">
                  <c:v>3971538.0876923078</c:v>
                </c:pt>
                <c:pt idx="30">
                  <c:v>4108487.6769230771</c:v>
                </c:pt>
                <c:pt idx="31">
                  <c:v>4245437.2661538459</c:v>
                </c:pt>
                <c:pt idx="32">
                  <c:v>4382386.8553846152</c:v>
                </c:pt>
                <c:pt idx="33">
                  <c:v>4519336.4446153846</c:v>
                </c:pt>
                <c:pt idx="34">
                  <c:v>4656286.0338461539</c:v>
                </c:pt>
                <c:pt idx="35">
                  <c:v>4793235.6230769232</c:v>
                </c:pt>
                <c:pt idx="36">
                  <c:v>4930185.2123076925</c:v>
                </c:pt>
                <c:pt idx="37">
                  <c:v>5067134.8015384618</c:v>
                </c:pt>
                <c:pt idx="38">
                  <c:v>5204084.3907692311</c:v>
                </c:pt>
                <c:pt idx="39">
                  <c:v>5341033.9800000004</c:v>
                </c:pt>
                <c:pt idx="40">
                  <c:v>5477983.5692307698</c:v>
                </c:pt>
                <c:pt idx="41">
                  <c:v>5614933.1584615381</c:v>
                </c:pt>
                <c:pt idx="42">
                  <c:v>5751882.7476923075</c:v>
                </c:pt>
                <c:pt idx="43">
                  <c:v>5888832.3369230768</c:v>
                </c:pt>
                <c:pt idx="44">
                  <c:v>6025781.9261538461</c:v>
                </c:pt>
                <c:pt idx="45">
                  <c:v>6162731.5153846154</c:v>
                </c:pt>
                <c:pt idx="46">
                  <c:v>6299681.1046153847</c:v>
                </c:pt>
                <c:pt idx="47">
                  <c:v>6436630.693846154</c:v>
                </c:pt>
                <c:pt idx="48">
                  <c:v>6573580.2830769233</c:v>
                </c:pt>
                <c:pt idx="49">
                  <c:v>6710529.8723076927</c:v>
                </c:pt>
                <c:pt idx="50">
                  <c:v>6847479.461538462</c:v>
                </c:pt>
              </c:numCache>
            </c:numRef>
          </c:xVal>
          <c:yVal>
            <c:numRef>
              <c:f>Sheet1!$F$2:$F$41</c:f>
              <c:numCache>
                <c:formatCode>General</c:formatCode>
                <c:ptCount val="40"/>
                <c:pt idx="0">
                  <c:v>0</c:v>
                </c:pt>
                <c:pt idx="1">
                  <c:v>19.7</c:v>
                </c:pt>
                <c:pt idx="2">
                  <c:v>25.9</c:v>
                </c:pt>
                <c:pt idx="3">
                  <c:v>30.1</c:v>
                </c:pt>
                <c:pt idx="4">
                  <c:v>33.4</c:v>
                </c:pt>
                <c:pt idx="5">
                  <c:v>36</c:v>
                </c:pt>
                <c:pt idx="6">
                  <c:v>38.1</c:v>
                </c:pt>
                <c:pt idx="7">
                  <c:v>40</c:v>
                </c:pt>
                <c:pt idx="8">
                  <c:v>41.7</c:v>
                </c:pt>
                <c:pt idx="9">
                  <c:v>43.2</c:v>
                </c:pt>
                <c:pt idx="10">
                  <c:v>44.5</c:v>
                </c:pt>
                <c:pt idx="11">
                  <c:v>45.7</c:v>
                </c:pt>
                <c:pt idx="12">
                  <c:v>46.9</c:v>
                </c:pt>
                <c:pt idx="13">
                  <c:v>47.9</c:v>
                </c:pt>
                <c:pt idx="14">
                  <c:v>48.9</c:v>
                </c:pt>
                <c:pt idx="15">
                  <c:v>49.7</c:v>
                </c:pt>
                <c:pt idx="16">
                  <c:v>50.6</c:v>
                </c:pt>
                <c:pt idx="17">
                  <c:v>51.4</c:v>
                </c:pt>
                <c:pt idx="18">
                  <c:v>52.1</c:v>
                </c:pt>
                <c:pt idx="19">
                  <c:v>52.8</c:v>
                </c:pt>
                <c:pt idx="20">
                  <c:v>53.5</c:v>
                </c:pt>
                <c:pt idx="21">
                  <c:v>54.1</c:v>
                </c:pt>
                <c:pt idx="22">
                  <c:v>54.7</c:v>
                </c:pt>
                <c:pt idx="23">
                  <c:v>55.3</c:v>
                </c:pt>
                <c:pt idx="24">
                  <c:v>55.8</c:v>
                </c:pt>
                <c:pt idx="25">
                  <c:v>56.3</c:v>
                </c:pt>
                <c:pt idx="26">
                  <c:v>56.8</c:v>
                </c:pt>
                <c:pt idx="27">
                  <c:v>57.3</c:v>
                </c:pt>
                <c:pt idx="28">
                  <c:v>57.8</c:v>
                </c:pt>
                <c:pt idx="29">
                  <c:v>58.2</c:v>
                </c:pt>
                <c:pt idx="30">
                  <c:v>58.6</c:v>
                </c:pt>
                <c:pt idx="31">
                  <c:v>59.1</c:v>
                </c:pt>
                <c:pt idx="32">
                  <c:v>59.5</c:v>
                </c:pt>
                <c:pt idx="33">
                  <c:v>59.8</c:v>
                </c:pt>
                <c:pt idx="34">
                  <c:v>60.2</c:v>
                </c:pt>
                <c:pt idx="35">
                  <c:v>60.6</c:v>
                </c:pt>
                <c:pt idx="36">
                  <c:v>60.9</c:v>
                </c:pt>
                <c:pt idx="37">
                  <c:v>61.3</c:v>
                </c:pt>
                <c:pt idx="38">
                  <c:v>61.6</c:v>
                </c:pt>
                <c:pt idx="39">
                  <c:v>61.9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FAA9-469A-9F9E-9C92ECFA4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433152"/>
        <c:axId val="824430200"/>
        <c:extLst/>
      </c:scatterChart>
      <c:valAx>
        <c:axId val="824433152"/>
        <c:scaling>
          <c:orientation val="minMax"/>
          <c:max val="6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CAMPAIGN SPEND</a:t>
                </a:r>
              </a:p>
            </c:rich>
          </c:tx>
          <c:layout>
            <c:manualLayout>
              <c:xMode val="edge"/>
              <c:yMode val="edge"/>
              <c:x val="0.43972898148148148"/>
              <c:y val="0.950596296296296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&quot;£&quot;* #,##0_-;\-&quot;£&quot;* #,##0_-;_-&quot;£&quot;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430200"/>
        <c:crosses val="autoZero"/>
        <c:crossBetween val="midCat"/>
      </c:valAx>
      <c:valAx>
        <c:axId val="82443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1+ REACH %</a:t>
                </a:r>
              </a:p>
            </c:rich>
          </c:tx>
          <c:layout>
            <c:manualLayout>
              <c:xMode val="edge"/>
              <c:yMode val="edge"/>
              <c:x val="1.175925925925926E-3"/>
              <c:y val="0.326634027777777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4331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509851851851854"/>
          <c:y val="0.53207060185185184"/>
          <c:w val="0.24713851851851851"/>
          <c:h val="0.1686851851851852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100% Linear TV (2022)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67368.506068705989</c:v>
                </c:pt>
                <c:pt idx="2">
                  <c:v>134737.01213741198</c:v>
                </c:pt>
                <c:pt idx="3">
                  <c:v>202105.51820611794</c:v>
                </c:pt>
                <c:pt idx="4">
                  <c:v>269474.02427482395</c:v>
                </c:pt>
                <c:pt idx="5">
                  <c:v>336842.53034352994</c:v>
                </c:pt>
                <c:pt idx="6">
                  <c:v>404211.03641223587</c:v>
                </c:pt>
                <c:pt idx="7">
                  <c:v>471579.54248094186</c:v>
                </c:pt>
                <c:pt idx="8">
                  <c:v>538948.04854964791</c:v>
                </c:pt>
                <c:pt idx="9">
                  <c:v>606316.55461835384</c:v>
                </c:pt>
                <c:pt idx="10">
                  <c:v>673685.06068705989</c:v>
                </c:pt>
                <c:pt idx="11">
                  <c:v>741053.56675576582</c:v>
                </c:pt>
                <c:pt idx="12">
                  <c:v>808422.07282447175</c:v>
                </c:pt>
                <c:pt idx="13">
                  <c:v>875790.57889317779</c:v>
                </c:pt>
                <c:pt idx="14">
                  <c:v>943159.08496188372</c:v>
                </c:pt>
                <c:pt idx="15">
                  <c:v>1010527.5910305898</c:v>
                </c:pt>
                <c:pt idx="16">
                  <c:v>1077896.0970992958</c:v>
                </c:pt>
                <c:pt idx="17">
                  <c:v>1145264.6031680016</c:v>
                </c:pt>
                <c:pt idx="18">
                  <c:v>1212633.1092367077</c:v>
                </c:pt>
                <c:pt idx="19">
                  <c:v>1280001.6153054137</c:v>
                </c:pt>
                <c:pt idx="20">
                  <c:v>1347370.1213741198</c:v>
                </c:pt>
                <c:pt idx="21">
                  <c:v>1414738.6274428256</c:v>
                </c:pt>
                <c:pt idx="22">
                  <c:v>1482107.1335115316</c:v>
                </c:pt>
                <c:pt idx="23">
                  <c:v>1549475.6395802377</c:v>
                </c:pt>
                <c:pt idx="24">
                  <c:v>1616844.1456489435</c:v>
                </c:pt>
                <c:pt idx="25">
                  <c:v>1684212.6517176495</c:v>
                </c:pt>
                <c:pt idx="26">
                  <c:v>1751581.1577863556</c:v>
                </c:pt>
                <c:pt idx="27">
                  <c:v>1818949.6638550616</c:v>
                </c:pt>
                <c:pt idx="28">
                  <c:v>1886318.1699237674</c:v>
                </c:pt>
                <c:pt idx="29">
                  <c:v>1953686.6759924735</c:v>
                </c:pt>
                <c:pt idx="30">
                  <c:v>2021055.1820611795</c:v>
                </c:pt>
                <c:pt idx="31">
                  <c:v>2088423.6881298856</c:v>
                </c:pt>
                <c:pt idx="32">
                  <c:v>2155792.1941985916</c:v>
                </c:pt>
                <c:pt idx="33">
                  <c:v>2223160.7002672972</c:v>
                </c:pt>
                <c:pt idx="34">
                  <c:v>2290529.2063360033</c:v>
                </c:pt>
                <c:pt idx="35">
                  <c:v>2357897.7124047093</c:v>
                </c:pt>
                <c:pt idx="36">
                  <c:v>2425266.2184734154</c:v>
                </c:pt>
                <c:pt idx="37">
                  <c:v>2492634.7245421214</c:v>
                </c:pt>
                <c:pt idx="38">
                  <c:v>2560003.2306108274</c:v>
                </c:pt>
                <c:pt idx="39">
                  <c:v>2627371.7366795335</c:v>
                </c:pt>
                <c:pt idx="40">
                  <c:v>2694740.2427482395</c:v>
                </c:pt>
                <c:pt idx="41">
                  <c:v>2762108.7488169451</c:v>
                </c:pt>
                <c:pt idx="42">
                  <c:v>2829477.2548856512</c:v>
                </c:pt>
                <c:pt idx="43">
                  <c:v>2896845.7609543572</c:v>
                </c:pt>
                <c:pt idx="44">
                  <c:v>2964214.2670230633</c:v>
                </c:pt>
                <c:pt idx="45">
                  <c:v>3031582.7730917693</c:v>
                </c:pt>
                <c:pt idx="46">
                  <c:v>3098951.2791604754</c:v>
                </c:pt>
                <c:pt idx="47">
                  <c:v>3166319.7852291814</c:v>
                </c:pt>
                <c:pt idx="48">
                  <c:v>3233688.291297887</c:v>
                </c:pt>
                <c:pt idx="49">
                  <c:v>3301056.797366593</c:v>
                </c:pt>
                <c:pt idx="50">
                  <c:v>3368425.3034352991</c:v>
                </c:pt>
              </c:numCache>
            </c:numRef>
          </c:xVal>
          <c:yVal>
            <c:numRef>
              <c:f>Sheet1!$B$2:$B$52</c:f>
              <c:numCache>
                <c:formatCode>General</c:formatCode>
                <c:ptCount val="51"/>
                <c:pt idx="0">
                  <c:v>0</c:v>
                </c:pt>
                <c:pt idx="1">
                  <c:v>16.5</c:v>
                </c:pt>
                <c:pt idx="2">
                  <c:v>24.3</c:v>
                </c:pt>
                <c:pt idx="3">
                  <c:v>29.8</c:v>
                </c:pt>
                <c:pt idx="4">
                  <c:v>34.1</c:v>
                </c:pt>
                <c:pt idx="5">
                  <c:v>37.700000000000003</c:v>
                </c:pt>
                <c:pt idx="6">
                  <c:v>40.700000000000003</c:v>
                </c:pt>
                <c:pt idx="7">
                  <c:v>43.4</c:v>
                </c:pt>
                <c:pt idx="8">
                  <c:v>45.7</c:v>
                </c:pt>
                <c:pt idx="9">
                  <c:v>47.7</c:v>
                </c:pt>
                <c:pt idx="10">
                  <c:v>49.5</c:v>
                </c:pt>
                <c:pt idx="11">
                  <c:v>51.2</c:v>
                </c:pt>
                <c:pt idx="12">
                  <c:v>52.7</c:v>
                </c:pt>
                <c:pt idx="13">
                  <c:v>54.1</c:v>
                </c:pt>
                <c:pt idx="14">
                  <c:v>55.4</c:v>
                </c:pt>
                <c:pt idx="15">
                  <c:v>56.6</c:v>
                </c:pt>
                <c:pt idx="16">
                  <c:v>57.7</c:v>
                </c:pt>
                <c:pt idx="17">
                  <c:v>58.7</c:v>
                </c:pt>
                <c:pt idx="18">
                  <c:v>59.7</c:v>
                </c:pt>
                <c:pt idx="19">
                  <c:v>60.6</c:v>
                </c:pt>
                <c:pt idx="20">
                  <c:v>61.5</c:v>
                </c:pt>
                <c:pt idx="21">
                  <c:v>62.3</c:v>
                </c:pt>
                <c:pt idx="22">
                  <c:v>63</c:v>
                </c:pt>
                <c:pt idx="23">
                  <c:v>63.8</c:v>
                </c:pt>
                <c:pt idx="24">
                  <c:v>64.5</c:v>
                </c:pt>
                <c:pt idx="25">
                  <c:v>65.099999999999994</c:v>
                </c:pt>
                <c:pt idx="26">
                  <c:v>65.7</c:v>
                </c:pt>
                <c:pt idx="27">
                  <c:v>66.3</c:v>
                </c:pt>
                <c:pt idx="28">
                  <c:v>66.900000000000006</c:v>
                </c:pt>
                <c:pt idx="29">
                  <c:v>67.400000000000006</c:v>
                </c:pt>
                <c:pt idx="30">
                  <c:v>68</c:v>
                </c:pt>
                <c:pt idx="31">
                  <c:v>68.5</c:v>
                </c:pt>
                <c:pt idx="32">
                  <c:v>69</c:v>
                </c:pt>
                <c:pt idx="33">
                  <c:v>69.400000000000006</c:v>
                </c:pt>
                <c:pt idx="34">
                  <c:v>69.900000000000006</c:v>
                </c:pt>
                <c:pt idx="35">
                  <c:v>70.3</c:v>
                </c:pt>
                <c:pt idx="36">
                  <c:v>70.7</c:v>
                </c:pt>
                <c:pt idx="37">
                  <c:v>71.099999999999994</c:v>
                </c:pt>
                <c:pt idx="38">
                  <c:v>71.5</c:v>
                </c:pt>
                <c:pt idx="39">
                  <c:v>71.900000000000006</c:v>
                </c:pt>
                <c:pt idx="40">
                  <c:v>72.2</c:v>
                </c:pt>
                <c:pt idx="41">
                  <c:v>72.599999999999994</c:v>
                </c:pt>
                <c:pt idx="42">
                  <c:v>72.900000000000006</c:v>
                </c:pt>
                <c:pt idx="43">
                  <c:v>73.2</c:v>
                </c:pt>
                <c:pt idx="44">
                  <c:v>73.599999999999994</c:v>
                </c:pt>
                <c:pt idx="45">
                  <c:v>73.900000000000006</c:v>
                </c:pt>
                <c:pt idx="46">
                  <c:v>74.2</c:v>
                </c:pt>
                <c:pt idx="47">
                  <c:v>74.5</c:v>
                </c:pt>
                <c:pt idx="48">
                  <c:v>74.8</c:v>
                </c:pt>
                <c:pt idx="49">
                  <c:v>75</c:v>
                </c:pt>
                <c:pt idx="50">
                  <c:v>75.3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77-42CD-8111-8F8305C34538}"/>
            </c:ext>
          </c:extLst>
        </c:ser>
        <c:ser>
          <c:idx val="5"/>
          <c:order val="1"/>
          <c:tx>
            <c:strRef>
              <c:f>Sheet1!$E$1</c:f>
              <c:strCache>
                <c:ptCount val="1"/>
                <c:pt idx="0">
                  <c:v>Linear TV 90% / BVOD 10% (2022)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B9CD00"/>
              </a:solidFill>
              <a:ln w="9525">
                <a:noFill/>
              </a:ln>
              <a:effectLst/>
            </c:spPr>
          </c:marker>
          <c:xVal>
            <c:numRef>
              <c:f>Sheet1!$E$2:$E$52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80389.536231066159</c:v>
                </c:pt>
                <c:pt idx="2">
                  <c:v>160779.07246213232</c:v>
                </c:pt>
                <c:pt idx="3">
                  <c:v>241168.60869319845</c:v>
                </c:pt>
                <c:pt idx="4">
                  <c:v>321558.14492426463</c:v>
                </c:pt>
                <c:pt idx="5">
                  <c:v>401947.68115533073</c:v>
                </c:pt>
                <c:pt idx="6">
                  <c:v>482337.21738639689</c:v>
                </c:pt>
                <c:pt idx="7">
                  <c:v>562726.75361746305</c:v>
                </c:pt>
                <c:pt idx="8">
                  <c:v>643116.28984852927</c:v>
                </c:pt>
                <c:pt idx="9">
                  <c:v>723505.82607959537</c:v>
                </c:pt>
                <c:pt idx="10">
                  <c:v>803895.36231066147</c:v>
                </c:pt>
                <c:pt idx="11">
                  <c:v>884284.89854172769</c:v>
                </c:pt>
                <c:pt idx="12">
                  <c:v>964674.43477279379</c:v>
                </c:pt>
                <c:pt idx="13">
                  <c:v>1045063.97100386</c:v>
                </c:pt>
                <c:pt idx="14">
                  <c:v>1125453.5072349261</c:v>
                </c:pt>
                <c:pt idx="15">
                  <c:v>1205843.0434659924</c:v>
                </c:pt>
                <c:pt idx="16">
                  <c:v>1286232.5796970585</c:v>
                </c:pt>
                <c:pt idx="17">
                  <c:v>1366622.1159281246</c:v>
                </c:pt>
                <c:pt idx="18">
                  <c:v>1447011.6521591907</c:v>
                </c:pt>
                <c:pt idx="19">
                  <c:v>1527401.1883902568</c:v>
                </c:pt>
                <c:pt idx="20">
                  <c:v>1607790.7246213229</c:v>
                </c:pt>
                <c:pt idx="21">
                  <c:v>1688180.2608523893</c:v>
                </c:pt>
                <c:pt idx="22">
                  <c:v>1768569.7970834554</c:v>
                </c:pt>
                <c:pt idx="23">
                  <c:v>1848959.3333145215</c:v>
                </c:pt>
                <c:pt idx="24">
                  <c:v>1929348.8695455876</c:v>
                </c:pt>
                <c:pt idx="25">
                  <c:v>2009738.4057766539</c:v>
                </c:pt>
                <c:pt idx="26">
                  <c:v>2090127.94200772</c:v>
                </c:pt>
                <c:pt idx="27">
                  <c:v>2170517.4782387861</c:v>
                </c:pt>
                <c:pt idx="28">
                  <c:v>2250907.0144698522</c:v>
                </c:pt>
                <c:pt idx="29">
                  <c:v>2331296.5507009183</c:v>
                </c:pt>
                <c:pt idx="30">
                  <c:v>2411686.0869319849</c:v>
                </c:pt>
                <c:pt idx="31">
                  <c:v>2492075.6231630505</c:v>
                </c:pt>
                <c:pt idx="32">
                  <c:v>2572465.1593941171</c:v>
                </c:pt>
                <c:pt idx="33">
                  <c:v>2652854.6956251832</c:v>
                </c:pt>
                <c:pt idx="34">
                  <c:v>2733244.2318562493</c:v>
                </c:pt>
                <c:pt idx="35">
                  <c:v>2813633.7680873154</c:v>
                </c:pt>
                <c:pt idx="36">
                  <c:v>2894023.3043183815</c:v>
                </c:pt>
                <c:pt idx="37">
                  <c:v>2974412.8405494476</c:v>
                </c:pt>
                <c:pt idx="38">
                  <c:v>3054802.3767805137</c:v>
                </c:pt>
                <c:pt idx="39">
                  <c:v>3135191.9130115802</c:v>
                </c:pt>
                <c:pt idx="40">
                  <c:v>3215581.4492426459</c:v>
                </c:pt>
                <c:pt idx="41">
                  <c:v>3295970.985473712</c:v>
                </c:pt>
                <c:pt idx="42">
                  <c:v>3376360.5217047785</c:v>
                </c:pt>
                <c:pt idx="43">
                  <c:v>3456750.0579358442</c:v>
                </c:pt>
                <c:pt idx="44">
                  <c:v>3537139.5941669107</c:v>
                </c:pt>
                <c:pt idx="45">
                  <c:v>3617529.1303979768</c:v>
                </c:pt>
                <c:pt idx="46">
                  <c:v>3697918.6666290429</c:v>
                </c:pt>
                <c:pt idx="47">
                  <c:v>3778308.2028601095</c:v>
                </c:pt>
                <c:pt idx="48">
                  <c:v>3858697.7390911751</c:v>
                </c:pt>
                <c:pt idx="49">
                  <c:v>3939087.2753222412</c:v>
                </c:pt>
                <c:pt idx="50">
                  <c:v>4019476.8115533078</c:v>
                </c:pt>
              </c:numCache>
            </c:numRef>
          </c:xVal>
          <c:yVal>
            <c:numRef>
              <c:f>Sheet1!$F$2:$F$52</c:f>
              <c:numCache>
                <c:formatCode>0.0</c:formatCode>
                <c:ptCount val="51"/>
                <c:pt idx="0" formatCode="General">
                  <c:v>0</c:v>
                </c:pt>
                <c:pt idx="1">
                  <c:v>17.100000000000001</c:v>
                </c:pt>
                <c:pt idx="2">
                  <c:v>25.9</c:v>
                </c:pt>
                <c:pt idx="3">
                  <c:v>32.299999999999997</c:v>
                </c:pt>
                <c:pt idx="4">
                  <c:v>37.200000000000003</c:v>
                </c:pt>
                <c:pt idx="5">
                  <c:v>41.3</c:v>
                </c:pt>
                <c:pt idx="6">
                  <c:v>44.7</c:v>
                </c:pt>
                <c:pt idx="7">
                  <c:v>47.7</c:v>
                </c:pt>
                <c:pt idx="8">
                  <c:v>50.2</c:v>
                </c:pt>
                <c:pt idx="9">
                  <c:v>52.5</c:v>
                </c:pt>
                <c:pt idx="10">
                  <c:v>54.5</c:v>
                </c:pt>
                <c:pt idx="11">
                  <c:v>56.3</c:v>
                </c:pt>
                <c:pt idx="12">
                  <c:v>57.9</c:v>
                </c:pt>
                <c:pt idx="13">
                  <c:v>59.4</c:v>
                </c:pt>
                <c:pt idx="14">
                  <c:v>60.8</c:v>
                </c:pt>
                <c:pt idx="15">
                  <c:v>62.1</c:v>
                </c:pt>
                <c:pt idx="16">
                  <c:v>63.2</c:v>
                </c:pt>
                <c:pt idx="17">
                  <c:v>64.3</c:v>
                </c:pt>
                <c:pt idx="18">
                  <c:v>65.3</c:v>
                </c:pt>
                <c:pt idx="19">
                  <c:v>66.3</c:v>
                </c:pt>
                <c:pt idx="20">
                  <c:v>67.2</c:v>
                </c:pt>
                <c:pt idx="21">
                  <c:v>68</c:v>
                </c:pt>
                <c:pt idx="22">
                  <c:v>68.8</c:v>
                </c:pt>
                <c:pt idx="23">
                  <c:v>69.5</c:v>
                </c:pt>
                <c:pt idx="24">
                  <c:v>70.2</c:v>
                </c:pt>
                <c:pt idx="25">
                  <c:v>70.900000000000006</c:v>
                </c:pt>
                <c:pt idx="26">
                  <c:v>71.5</c:v>
                </c:pt>
                <c:pt idx="27">
                  <c:v>72.099999999999994</c:v>
                </c:pt>
                <c:pt idx="28">
                  <c:v>72.7</c:v>
                </c:pt>
                <c:pt idx="29">
                  <c:v>73.2</c:v>
                </c:pt>
                <c:pt idx="30">
                  <c:v>73.7</c:v>
                </c:pt>
                <c:pt idx="31">
                  <c:v>74.2</c:v>
                </c:pt>
                <c:pt idx="32">
                  <c:v>74.7</c:v>
                </c:pt>
                <c:pt idx="33">
                  <c:v>75.099999999999994</c:v>
                </c:pt>
                <c:pt idx="34">
                  <c:v>75.599999999999994</c:v>
                </c:pt>
                <c:pt idx="35">
                  <c:v>76</c:v>
                </c:pt>
                <c:pt idx="36">
                  <c:v>76.400000000000006</c:v>
                </c:pt>
                <c:pt idx="37">
                  <c:v>76.8</c:v>
                </c:pt>
                <c:pt idx="38">
                  <c:v>77.099999999999994</c:v>
                </c:pt>
                <c:pt idx="39">
                  <c:v>77.5</c:v>
                </c:pt>
                <c:pt idx="40">
                  <c:v>77.8</c:v>
                </c:pt>
                <c:pt idx="41">
                  <c:v>78.2</c:v>
                </c:pt>
                <c:pt idx="42">
                  <c:v>78.5</c:v>
                </c:pt>
                <c:pt idx="43">
                  <c:v>78.8</c:v>
                </c:pt>
                <c:pt idx="44">
                  <c:v>79.099999999999994</c:v>
                </c:pt>
                <c:pt idx="45">
                  <c:v>79.400000000000006</c:v>
                </c:pt>
                <c:pt idx="46">
                  <c:v>79.7</c:v>
                </c:pt>
                <c:pt idx="47">
                  <c:v>80</c:v>
                </c:pt>
                <c:pt idx="48">
                  <c:v>80.2</c:v>
                </c:pt>
                <c:pt idx="49">
                  <c:v>80.5</c:v>
                </c:pt>
                <c:pt idx="50">
                  <c:v>80.7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A77-42CD-8111-8F8305C34538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BVOD 100% (2022)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Sheet1!$C$2:$C$52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197578.80769230769</c:v>
                </c:pt>
                <c:pt idx="2">
                  <c:v>395157.61538461538</c:v>
                </c:pt>
                <c:pt idx="3">
                  <c:v>592736.42307692301</c:v>
                </c:pt>
                <c:pt idx="4">
                  <c:v>790315.23076923075</c:v>
                </c:pt>
                <c:pt idx="5">
                  <c:v>987894.03846153838</c:v>
                </c:pt>
                <c:pt idx="6">
                  <c:v>1185472.846153846</c:v>
                </c:pt>
                <c:pt idx="7">
                  <c:v>1383051.6538461538</c:v>
                </c:pt>
                <c:pt idx="8">
                  <c:v>1580630.4615384615</c:v>
                </c:pt>
                <c:pt idx="9">
                  <c:v>1778209.269230769</c:v>
                </c:pt>
                <c:pt idx="10">
                  <c:v>1975788.0769230768</c:v>
                </c:pt>
                <c:pt idx="11">
                  <c:v>2173366.8846153845</c:v>
                </c:pt>
                <c:pt idx="12">
                  <c:v>2370945.692307692</c:v>
                </c:pt>
                <c:pt idx="13">
                  <c:v>2568524.4999999995</c:v>
                </c:pt>
                <c:pt idx="14">
                  <c:v>2766103.3076923075</c:v>
                </c:pt>
                <c:pt idx="15">
                  <c:v>2963682.115384615</c:v>
                </c:pt>
                <c:pt idx="16">
                  <c:v>3161260.923076923</c:v>
                </c:pt>
                <c:pt idx="17">
                  <c:v>3358839.7307692305</c:v>
                </c:pt>
                <c:pt idx="18">
                  <c:v>3556418.538461538</c:v>
                </c:pt>
                <c:pt idx="19">
                  <c:v>3753997.346153846</c:v>
                </c:pt>
                <c:pt idx="20">
                  <c:v>3951576.1538461535</c:v>
                </c:pt>
                <c:pt idx="21">
                  <c:v>4149154.961538461</c:v>
                </c:pt>
                <c:pt idx="22">
                  <c:v>4346733.769230769</c:v>
                </c:pt>
                <c:pt idx="23">
                  <c:v>4544312.5769230761</c:v>
                </c:pt>
                <c:pt idx="24">
                  <c:v>4741891.384615384</c:v>
                </c:pt>
                <c:pt idx="25">
                  <c:v>4939470.192307692</c:v>
                </c:pt>
                <c:pt idx="26">
                  <c:v>5137048.9999999991</c:v>
                </c:pt>
                <c:pt idx="27">
                  <c:v>5334627.807692307</c:v>
                </c:pt>
                <c:pt idx="28">
                  <c:v>5532206.615384615</c:v>
                </c:pt>
                <c:pt idx="29">
                  <c:v>5729785.4230769221</c:v>
                </c:pt>
                <c:pt idx="30">
                  <c:v>5927364.2307692301</c:v>
                </c:pt>
                <c:pt idx="31">
                  <c:v>6124943.038461538</c:v>
                </c:pt>
                <c:pt idx="32">
                  <c:v>6322521.846153846</c:v>
                </c:pt>
                <c:pt idx="33">
                  <c:v>6520100.6538461531</c:v>
                </c:pt>
                <c:pt idx="34">
                  <c:v>6717679.461538461</c:v>
                </c:pt>
                <c:pt idx="35">
                  <c:v>6915258.269230769</c:v>
                </c:pt>
                <c:pt idx="36">
                  <c:v>7112837.0769230761</c:v>
                </c:pt>
                <c:pt idx="37">
                  <c:v>7310415.884615384</c:v>
                </c:pt>
                <c:pt idx="38">
                  <c:v>7507994.692307692</c:v>
                </c:pt>
                <c:pt idx="39">
                  <c:v>7705573.4999999991</c:v>
                </c:pt>
                <c:pt idx="40">
                  <c:v>7903152.307692307</c:v>
                </c:pt>
                <c:pt idx="41">
                  <c:v>8100731.115384615</c:v>
                </c:pt>
                <c:pt idx="42">
                  <c:v>8298309.9230769221</c:v>
                </c:pt>
                <c:pt idx="43">
                  <c:v>8495888.7307692301</c:v>
                </c:pt>
                <c:pt idx="44">
                  <c:v>8693467.538461538</c:v>
                </c:pt>
                <c:pt idx="45">
                  <c:v>8891046.346153846</c:v>
                </c:pt>
                <c:pt idx="46">
                  <c:v>9088625.1538461521</c:v>
                </c:pt>
                <c:pt idx="47">
                  <c:v>9286203.9615384601</c:v>
                </c:pt>
                <c:pt idx="48">
                  <c:v>9483782.7692307681</c:v>
                </c:pt>
                <c:pt idx="49">
                  <c:v>9681361.5769230761</c:v>
                </c:pt>
                <c:pt idx="50">
                  <c:v>9878940.384615384</c:v>
                </c:pt>
              </c:numCache>
            </c:numRef>
          </c:xVal>
          <c:yVal>
            <c:numRef>
              <c:f>Sheet1!$D$2:$D$52</c:f>
              <c:numCache>
                <c:formatCode>General</c:formatCode>
                <c:ptCount val="51"/>
                <c:pt idx="0">
                  <c:v>0</c:v>
                </c:pt>
                <c:pt idx="1">
                  <c:v>19.2</c:v>
                </c:pt>
                <c:pt idx="2">
                  <c:v>25</c:v>
                </c:pt>
                <c:pt idx="3">
                  <c:v>28.8</c:v>
                </c:pt>
                <c:pt idx="4">
                  <c:v>31.7</c:v>
                </c:pt>
                <c:pt idx="5">
                  <c:v>34.1</c:v>
                </c:pt>
                <c:pt idx="6">
                  <c:v>36.1</c:v>
                </c:pt>
                <c:pt idx="7">
                  <c:v>37.9</c:v>
                </c:pt>
                <c:pt idx="8">
                  <c:v>39.4</c:v>
                </c:pt>
                <c:pt idx="9">
                  <c:v>40.799999999999997</c:v>
                </c:pt>
                <c:pt idx="10">
                  <c:v>42</c:v>
                </c:pt>
                <c:pt idx="11">
                  <c:v>43.2</c:v>
                </c:pt>
                <c:pt idx="12">
                  <c:v>44.2</c:v>
                </c:pt>
                <c:pt idx="13">
                  <c:v>45.2</c:v>
                </c:pt>
                <c:pt idx="14">
                  <c:v>46.1</c:v>
                </c:pt>
                <c:pt idx="15">
                  <c:v>46.9</c:v>
                </c:pt>
                <c:pt idx="16">
                  <c:v>47.7</c:v>
                </c:pt>
                <c:pt idx="17">
                  <c:v>48.4</c:v>
                </c:pt>
                <c:pt idx="18">
                  <c:v>49.1</c:v>
                </c:pt>
                <c:pt idx="19">
                  <c:v>49.8</c:v>
                </c:pt>
                <c:pt idx="20">
                  <c:v>50.4</c:v>
                </c:pt>
                <c:pt idx="21">
                  <c:v>51</c:v>
                </c:pt>
                <c:pt idx="22">
                  <c:v>51.5</c:v>
                </c:pt>
                <c:pt idx="23">
                  <c:v>52.1</c:v>
                </c:pt>
                <c:pt idx="24">
                  <c:v>52.6</c:v>
                </c:pt>
                <c:pt idx="25">
                  <c:v>53.1</c:v>
                </c:pt>
                <c:pt idx="26">
                  <c:v>53.6</c:v>
                </c:pt>
                <c:pt idx="27">
                  <c:v>54</c:v>
                </c:pt>
                <c:pt idx="28">
                  <c:v>54.5</c:v>
                </c:pt>
                <c:pt idx="29">
                  <c:v>54.9</c:v>
                </c:pt>
                <c:pt idx="30">
                  <c:v>55.3</c:v>
                </c:pt>
                <c:pt idx="31">
                  <c:v>55.7</c:v>
                </c:pt>
                <c:pt idx="32">
                  <c:v>56.1</c:v>
                </c:pt>
                <c:pt idx="33">
                  <c:v>56.4</c:v>
                </c:pt>
                <c:pt idx="34">
                  <c:v>56.8</c:v>
                </c:pt>
                <c:pt idx="35">
                  <c:v>57.2</c:v>
                </c:pt>
                <c:pt idx="36">
                  <c:v>57.5</c:v>
                </c:pt>
                <c:pt idx="37">
                  <c:v>57.8</c:v>
                </c:pt>
                <c:pt idx="38">
                  <c:v>58.1</c:v>
                </c:pt>
                <c:pt idx="39">
                  <c:v>58.4</c:v>
                </c:pt>
                <c:pt idx="40">
                  <c:v>58.7</c:v>
                </c:pt>
                <c:pt idx="41">
                  <c:v>59</c:v>
                </c:pt>
                <c:pt idx="42">
                  <c:v>59.3</c:v>
                </c:pt>
                <c:pt idx="43">
                  <c:v>59.6</c:v>
                </c:pt>
                <c:pt idx="44">
                  <c:v>59.9</c:v>
                </c:pt>
                <c:pt idx="45">
                  <c:v>60.1</c:v>
                </c:pt>
                <c:pt idx="46">
                  <c:v>60.4</c:v>
                </c:pt>
                <c:pt idx="47">
                  <c:v>60.6</c:v>
                </c:pt>
                <c:pt idx="48">
                  <c:v>60.9</c:v>
                </c:pt>
                <c:pt idx="49">
                  <c:v>61.1</c:v>
                </c:pt>
                <c:pt idx="50">
                  <c:v>61.4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A77-42CD-8111-8F8305C34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433152"/>
        <c:axId val="824430200"/>
        <c:extLst/>
      </c:scatterChart>
      <c:valAx>
        <c:axId val="824433152"/>
        <c:scaling>
          <c:orientation val="minMax"/>
          <c:max val="4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CAMPAIGN SPEND</a:t>
                </a:r>
              </a:p>
            </c:rich>
          </c:tx>
          <c:layout>
            <c:manualLayout>
              <c:xMode val="edge"/>
              <c:yMode val="edge"/>
              <c:x val="0.43267342592592595"/>
              <c:y val="0.95059629629629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&quot;£&quot;* #,##0_-;\-&quot;£&quot;* #,##0_-;_-&quot;£&quot;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430200"/>
        <c:crosses val="autoZero"/>
        <c:crossBetween val="midCat"/>
      </c:valAx>
      <c:valAx>
        <c:axId val="82443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1+ REACH %</a:t>
                </a:r>
              </a:p>
            </c:rich>
          </c:tx>
          <c:layout>
            <c:manualLayout>
              <c:xMode val="edge"/>
              <c:yMode val="edge"/>
              <c:x val="1.175925925925926E-3"/>
              <c:y val="0.326634027777777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4331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745037037037037"/>
          <c:y val="0.4732743055555555"/>
          <c:w val="0.24713851851851851"/>
          <c:h val="0.1871351851851851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100% Linear TV (2022)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106589.58754677235</c:v>
                </c:pt>
                <c:pt idx="2">
                  <c:v>213179.17509354471</c:v>
                </c:pt>
                <c:pt idx="3">
                  <c:v>319768.76264031703</c:v>
                </c:pt>
                <c:pt idx="4">
                  <c:v>426358.35018708941</c:v>
                </c:pt>
                <c:pt idx="5">
                  <c:v>532947.93773386173</c:v>
                </c:pt>
                <c:pt idx="6">
                  <c:v>639537.52528063406</c:v>
                </c:pt>
                <c:pt idx="7">
                  <c:v>746127.11282740638</c:v>
                </c:pt>
                <c:pt idx="8">
                  <c:v>852716.70037417882</c:v>
                </c:pt>
                <c:pt idx="9">
                  <c:v>959306.28792095114</c:v>
                </c:pt>
                <c:pt idx="10">
                  <c:v>1065895.8754677235</c:v>
                </c:pt>
                <c:pt idx="11">
                  <c:v>1172485.4630144958</c:v>
                </c:pt>
                <c:pt idx="12">
                  <c:v>1279075.0505612681</c:v>
                </c:pt>
                <c:pt idx="13">
                  <c:v>1385664.6381080404</c:v>
                </c:pt>
                <c:pt idx="14">
                  <c:v>1492254.2256548128</c:v>
                </c:pt>
                <c:pt idx="15">
                  <c:v>1598843.8132015851</c:v>
                </c:pt>
                <c:pt idx="16">
                  <c:v>1705433.4007483576</c:v>
                </c:pt>
                <c:pt idx="17">
                  <c:v>1812022.98829513</c:v>
                </c:pt>
                <c:pt idx="18">
                  <c:v>1918612.5758419023</c:v>
                </c:pt>
                <c:pt idx="19">
                  <c:v>2025202.1633886746</c:v>
                </c:pt>
                <c:pt idx="20">
                  <c:v>2131791.7509354469</c:v>
                </c:pt>
                <c:pt idx="21">
                  <c:v>2238381.3384822193</c:v>
                </c:pt>
                <c:pt idx="22">
                  <c:v>2344970.9260289916</c:v>
                </c:pt>
                <c:pt idx="23">
                  <c:v>2451560.5135757639</c:v>
                </c:pt>
                <c:pt idx="24">
                  <c:v>2558150.1011225362</c:v>
                </c:pt>
                <c:pt idx="25">
                  <c:v>2664739.6886693086</c:v>
                </c:pt>
                <c:pt idx="26">
                  <c:v>2771329.2762160809</c:v>
                </c:pt>
                <c:pt idx="27">
                  <c:v>2877918.8637628532</c:v>
                </c:pt>
                <c:pt idx="28">
                  <c:v>2984508.4513096255</c:v>
                </c:pt>
                <c:pt idx="29">
                  <c:v>3091098.0388563978</c:v>
                </c:pt>
                <c:pt idx="30">
                  <c:v>3197687.6264031702</c:v>
                </c:pt>
                <c:pt idx="31">
                  <c:v>3304277.2139499425</c:v>
                </c:pt>
                <c:pt idx="32">
                  <c:v>3410866.8014967153</c:v>
                </c:pt>
                <c:pt idx="33">
                  <c:v>3517456.3890434876</c:v>
                </c:pt>
                <c:pt idx="34">
                  <c:v>3624045.9765902599</c:v>
                </c:pt>
                <c:pt idx="35">
                  <c:v>3730635.5641370323</c:v>
                </c:pt>
                <c:pt idx="36">
                  <c:v>3837225.1516838046</c:v>
                </c:pt>
                <c:pt idx="37">
                  <c:v>3943814.7392305769</c:v>
                </c:pt>
                <c:pt idx="38">
                  <c:v>4050404.3267773492</c:v>
                </c:pt>
                <c:pt idx="39">
                  <c:v>4156993.9143241215</c:v>
                </c:pt>
                <c:pt idx="40">
                  <c:v>4263583.5018708939</c:v>
                </c:pt>
                <c:pt idx="41">
                  <c:v>4370173.0894176662</c:v>
                </c:pt>
                <c:pt idx="42">
                  <c:v>4476762.6769644385</c:v>
                </c:pt>
                <c:pt idx="43">
                  <c:v>4583352.2645112108</c:v>
                </c:pt>
                <c:pt idx="44">
                  <c:v>4689941.8520579832</c:v>
                </c:pt>
                <c:pt idx="45">
                  <c:v>4796531.4396047555</c:v>
                </c:pt>
                <c:pt idx="46">
                  <c:v>4903121.0271515278</c:v>
                </c:pt>
                <c:pt idx="47">
                  <c:v>5009710.6146983001</c:v>
                </c:pt>
                <c:pt idx="48">
                  <c:v>5116300.2022450725</c:v>
                </c:pt>
                <c:pt idx="49">
                  <c:v>5222889.7897918448</c:v>
                </c:pt>
                <c:pt idx="50">
                  <c:v>5329479.3773386171</c:v>
                </c:pt>
              </c:numCache>
            </c:numRef>
          </c:xVal>
          <c:yVal>
            <c:numRef>
              <c:f>Sheet1!$B$2:$B$24</c:f>
              <c:numCache>
                <c:formatCode>General</c:formatCode>
                <c:ptCount val="23"/>
                <c:pt idx="0">
                  <c:v>0</c:v>
                </c:pt>
                <c:pt idx="1">
                  <c:v>15.2</c:v>
                </c:pt>
                <c:pt idx="2">
                  <c:v>22.6</c:v>
                </c:pt>
                <c:pt idx="3">
                  <c:v>28</c:v>
                </c:pt>
                <c:pt idx="4">
                  <c:v>32.200000000000003</c:v>
                </c:pt>
                <c:pt idx="5">
                  <c:v>35.799999999999997</c:v>
                </c:pt>
                <c:pt idx="6">
                  <c:v>38.799999999999997</c:v>
                </c:pt>
                <c:pt idx="7">
                  <c:v>41.4</c:v>
                </c:pt>
                <c:pt idx="8">
                  <c:v>43.7</c:v>
                </c:pt>
                <c:pt idx="9">
                  <c:v>45.8</c:v>
                </c:pt>
                <c:pt idx="10">
                  <c:v>47.6</c:v>
                </c:pt>
                <c:pt idx="11">
                  <c:v>49.3</c:v>
                </c:pt>
                <c:pt idx="12">
                  <c:v>50.9</c:v>
                </c:pt>
                <c:pt idx="13">
                  <c:v>52.3</c:v>
                </c:pt>
                <c:pt idx="14">
                  <c:v>53.6</c:v>
                </c:pt>
                <c:pt idx="15">
                  <c:v>54.8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59.8</c:v>
                </c:pt>
                <c:pt idx="21">
                  <c:v>60.7</c:v>
                </c:pt>
                <c:pt idx="22">
                  <c:v>61.5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A9-469A-9F9E-9C92ECFA431E}"/>
            </c:ext>
          </c:extLst>
        </c:ser>
        <c:ser>
          <c:idx val="2"/>
          <c:order val="1"/>
          <c:tx>
            <c:strRef>
              <c:f>Sheet1!$E$1</c:f>
              <c:strCache>
                <c:ptCount val="1"/>
                <c:pt idx="0">
                  <c:v>Linear TV 20% / BVOD 80% (2022)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B9CD00"/>
              </a:solidFill>
              <a:ln w="9525">
                <a:noFill/>
              </a:ln>
              <a:effectLst/>
            </c:spPr>
          </c:marker>
          <c:xVal>
            <c:numRef>
              <c:f>Sheet1!$E$2:$E$52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47066.70520166216</c:v>
                </c:pt>
                <c:pt idx="2">
                  <c:v>94133.41040332432</c:v>
                </c:pt>
                <c:pt idx="3">
                  <c:v>141200.11560498647</c:v>
                </c:pt>
                <c:pt idx="4">
                  <c:v>188266.82080664864</c:v>
                </c:pt>
                <c:pt idx="5">
                  <c:v>235333.52600831082</c:v>
                </c:pt>
                <c:pt idx="6">
                  <c:v>282400.23120997293</c:v>
                </c:pt>
                <c:pt idx="7">
                  <c:v>329466.93641163514</c:v>
                </c:pt>
                <c:pt idx="8">
                  <c:v>376533.64161329728</c:v>
                </c:pt>
                <c:pt idx="9">
                  <c:v>423600.34681495943</c:v>
                </c:pt>
                <c:pt idx="10">
                  <c:v>470667.05201662163</c:v>
                </c:pt>
                <c:pt idx="11">
                  <c:v>517733.75721828372</c:v>
                </c:pt>
                <c:pt idx="12">
                  <c:v>564800.46241994586</c:v>
                </c:pt>
                <c:pt idx="13">
                  <c:v>611867.16762160813</c:v>
                </c:pt>
                <c:pt idx="14">
                  <c:v>658933.87282327027</c:v>
                </c:pt>
                <c:pt idx="15">
                  <c:v>706000.57802493242</c:v>
                </c:pt>
                <c:pt idx="16">
                  <c:v>753067.28322659456</c:v>
                </c:pt>
                <c:pt idx="17">
                  <c:v>800133.98842825671</c:v>
                </c:pt>
                <c:pt idx="18">
                  <c:v>847200.69362991885</c:v>
                </c:pt>
                <c:pt idx="19">
                  <c:v>894267.398831581</c:v>
                </c:pt>
                <c:pt idx="20">
                  <c:v>941334.10403324326</c:v>
                </c:pt>
                <c:pt idx="21">
                  <c:v>988400.80923490529</c:v>
                </c:pt>
                <c:pt idx="22">
                  <c:v>1035467.5144365674</c:v>
                </c:pt>
                <c:pt idx="23">
                  <c:v>1082534.2196382298</c:v>
                </c:pt>
                <c:pt idx="24">
                  <c:v>1129600.9248398917</c:v>
                </c:pt>
                <c:pt idx="25">
                  <c:v>1176667.6300415541</c:v>
                </c:pt>
                <c:pt idx="26">
                  <c:v>1223734.3352432163</c:v>
                </c:pt>
                <c:pt idx="27">
                  <c:v>1270801.0404448784</c:v>
                </c:pt>
                <c:pt idx="28">
                  <c:v>1317867.7456465405</c:v>
                </c:pt>
                <c:pt idx="29">
                  <c:v>1364934.4508482027</c:v>
                </c:pt>
                <c:pt idx="30">
                  <c:v>1412001.1560498648</c:v>
                </c:pt>
                <c:pt idx="31">
                  <c:v>1459067.861251527</c:v>
                </c:pt>
                <c:pt idx="32">
                  <c:v>1506134.5664531891</c:v>
                </c:pt>
                <c:pt idx="33">
                  <c:v>1553201.2716548513</c:v>
                </c:pt>
                <c:pt idx="34">
                  <c:v>1600267.9768565134</c:v>
                </c:pt>
                <c:pt idx="35">
                  <c:v>1647334.6820581756</c:v>
                </c:pt>
                <c:pt idx="36">
                  <c:v>1694401.3872598377</c:v>
                </c:pt>
                <c:pt idx="37">
                  <c:v>1741468.0924614999</c:v>
                </c:pt>
                <c:pt idx="38">
                  <c:v>1788534.797663162</c:v>
                </c:pt>
                <c:pt idx="39">
                  <c:v>1835601.5028648241</c:v>
                </c:pt>
                <c:pt idx="40">
                  <c:v>1882668.2080664865</c:v>
                </c:pt>
                <c:pt idx="41">
                  <c:v>1929734.9132681487</c:v>
                </c:pt>
                <c:pt idx="42">
                  <c:v>1976801.6184698106</c:v>
                </c:pt>
                <c:pt idx="43">
                  <c:v>2023868.3236714727</c:v>
                </c:pt>
                <c:pt idx="44">
                  <c:v>2070935.0288731349</c:v>
                </c:pt>
                <c:pt idx="45">
                  <c:v>2118001.7340747975</c:v>
                </c:pt>
                <c:pt idx="46">
                  <c:v>2165068.4392764596</c:v>
                </c:pt>
                <c:pt idx="47">
                  <c:v>2212135.1444781218</c:v>
                </c:pt>
                <c:pt idx="48">
                  <c:v>2259201.8496797835</c:v>
                </c:pt>
                <c:pt idx="49">
                  <c:v>2306268.5548814456</c:v>
                </c:pt>
                <c:pt idx="50">
                  <c:v>2353335.2600831082</c:v>
                </c:pt>
              </c:numCache>
            </c:numRef>
          </c:xVal>
          <c:yVal>
            <c:numRef>
              <c:f>Sheet1!$F$2:$F$52</c:f>
              <c:numCache>
                <c:formatCode>General</c:formatCode>
                <c:ptCount val="51"/>
                <c:pt idx="0">
                  <c:v>0</c:v>
                </c:pt>
                <c:pt idx="1">
                  <c:v>17</c:v>
                </c:pt>
                <c:pt idx="2">
                  <c:v>25.2</c:v>
                </c:pt>
                <c:pt idx="3">
                  <c:v>31.1</c:v>
                </c:pt>
                <c:pt idx="4">
                  <c:v>35.6</c:v>
                </c:pt>
                <c:pt idx="5">
                  <c:v>39.4</c:v>
                </c:pt>
                <c:pt idx="6">
                  <c:v>42.6</c:v>
                </c:pt>
                <c:pt idx="7">
                  <c:v>45.3</c:v>
                </c:pt>
                <c:pt idx="8">
                  <c:v>47.7</c:v>
                </c:pt>
                <c:pt idx="9">
                  <c:v>49.8</c:v>
                </c:pt>
                <c:pt idx="10">
                  <c:v>51.7</c:v>
                </c:pt>
                <c:pt idx="11">
                  <c:v>53.4</c:v>
                </c:pt>
                <c:pt idx="12">
                  <c:v>55</c:v>
                </c:pt>
                <c:pt idx="13">
                  <c:v>56.4</c:v>
                </c:pt>
                <c:pt idx="14">
                  <c:v>57.7</c:v>
                </c:pt>
                <c:pt idx="15">
                  <c:v>58.9</c:v>
                </c:pt>
                <c:pt idx="16">
                  <c:v>60.1</c:v>
                </c:pt>
                <c:pt idx="17">
                  <c:v>61.1</c:v>
                </c:pt>
                <c:pt idx="18">
                  <c:v>62.1</c:v>
                </c:pt>
                <c:pt idx="19">
                  <c:v>63</c:v>
                </c:pt>
                <c:pt idx="20">
                  <c:v>63.9</c:v>
                </c:pt>
                <c:pt idx="21">
                  <c:v>64.7</c:v>
                </c:pt>
                <c:pt idx="22">
                  <c:v>65.5</c:v>
                </c:pt>
                <c:pt idx="23">
                  <c:v>66.2</c:v>
                </c:pt>
                <c:pt idx="24">
                  <c:v>66.900000000000006</c:v>
                </c:pt>
                <c:pt idx="25">
                  <c:v>67.5</c:v>
                </c:pt>
                <c:pt idx="26">
                  <c:v>68.2</c:v>
                </c:pt>
                <c:pt idx="27">
                  <c:v>68.7</c:v>
                </c:pt>
                <c:pt idx="28">
                  <c:v>69.3</c:v>
                </c:pt>
                <c:pt idx="29">
                  <c:v>69.900000000000006</c:v>
                </c:pt>
                <c:pt idx="30">
                  <c:v>70.400000000000006</c:v>
                </c:pt>
                <c:pt idx="31">
                  <c:v>70.900000000000006</c:v>
                </c:pt>
                <c:pt idx="32">
                  <c:v>71.3</c:v>
                </c:pt>
                <c:pt idx="33">
                  <c:v>71.8</c:v>
                </c:pt>
                <c:pt idx="34">
                  <c:v>72.2</c:v>
                </c:pt>
                <c:pt idx="35">
                  <c:v>72.7</c:v>
                </c:pt>
                <c:pt idx="36">
                  <c:v>73.099999999999994</c:v>
                </c:pt>
                <c:pt idx="37">
                  <c:v>73.5</c:v>
                </c:pt>
                <c:pt idx="38">
                  <c:v>73.8</c:v>
                </c:pt>
                <c:pt idx="39">
                  <c:v>74.2</c:v>
                </c:pt>
                <c:pt idx="40">
                  <c:v>74.599999999999994</c:v>
                </c:pt>
                <c:pt idx="41">
                  <c:v>74.900000000000006</c:v>
                </c:pt>
                <c:pt idx="42">
                  <c:v>75.2</c:v>
                </c:pt>
                <c:pt idx="43">
                  <c:v>75.599999999999994</c:v>
                </c:pt>
                <c:pt idx="44">
                  <c:v>75.900000000000006</c:v>
                </c:pt>
                <c:pt idx="45">
                  <c:v>76.2</c:v>
                </c:pt>
                <c:pt idx="46">
                  <c:v>76.5</c:v>
                </c:pt>
                <c:pt idx="47">
                  <c:v>76.8</c:v>
                </c:pt>
                <c:pt idx="48">
                  <c:v>77</c:v>
                </c:pt>
                <c:pt idx="49">
                  <c:v>77.3</c:v>
                </c:pt>
                <c:pt idx="50">
                  <c:v>77.599999999999994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D66-4717-9E0C-2AAA56DD0214}"/>
            </c:ext>
          </c:extLst>
        </c:ser>
        <c:ser>
          <c:idx val="6"/>
          <c:order val="2"/>
          <c:tx>
            <c:strRef>
              <c:f>Sheet1!$C$1</c:f>
              <c:strCache>
                <c:ptCount val="1"/>
                <c:pt idx="0">
                  <c:v>BVOD 100% (2022)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Sheet1!$C$2:$C$52</c:f>
              <c:numCache>
                <c:formatCode>_-"£"* #,##0_-;\-"£"* #,##0_-;_-"£"* "-"??_-;_-@_-</c:formatCode>
                <c:ptCount val="51"/>
                <c:pt idx="0">
                  <c:v>0</c:v>
                </c:pt>
                <c:pt idx="1">
                  <c:v>32185.984615384616</c:v>
                </c:pt>
                <c:pt idx="2">
                  <c:v>64371.969230769231</c:v>
                </c:pt>
                <c:pt idx="3">
                  <c:v>96557.953846153847</c:v>
                </c:pt>
                <c:pt idx="4">
                  <c:v>128743.93846153846</c:v>
                </c:pt>
                <c:pt idx="5">
                  <c:v>160929.92307692306</c:v>
                </c:pt>
                <c:pt idx="6">
                  <c:v>193115.90769230769</c:v>
                </c:pt>
                <c:pt idx="7">
                  <c:v>225301.89230769229</c:v>
                </c:pt>
                <c:pt idx="8">
                  <c:v>257487.87692307692</c:v>
                </c:pt>
                <c:pt idx="9">
                  <c:v>289673.86153846153</c:v>
                </c:pt>
                <c:pt idx="10">
                  <c:v>321859.84615384613</c:v>
                </c:pt>
                <c:pt idx="11">
                  <c:v>354045.83076923073</c:v>
                </c:pt>
                <c:pt idx="12">
                  <c:v>386231.81538461539</c:v>
                </c:pt>
                <c:pt idx="13">
                  <c:v>418417.8</c:v>
                </c:pt>
                <c:pt idx="14">
                  <c:v>450603.78461538459</c:v>
                </c:pt>
                <c:pt idx="15">
                  <c:v>482789.76923076919</c:v>
                </c:pt>
                <c:pt idx="16">
                  <c:v>514975.75384615385</c:v>
                </c:pt>
                <c:pt idx="17">
                  <c:v>547161.73846153845</c:v>
                </c:pt>
                <c:pt idx="18">
                  <c:v>579347.72307692305</c:v>
                </c:pt>
                <c:pt idx="19">
                  <c:v>611533.70769230765</c:v>
                </c:pt>
                <c:pt idx="20">
                  <c:v>643719.69230769225</c:v>
                </c:pt>
                <c:pt idx="21">
                  <c:v>675905.67692307686</c:v>
                </c:pt>
                <c:pt idx="22">
                  <c:v>708091.66153846146</c:v>
                </c:pt>
                <c:pt idx="23">
                  <c:v>740277.64615384617</c:v>
                </c:pt>
                <c:pt idx="24">
                  <c:v>772463.63076923077</c:v>
                </c:pt>
                <c:pt idx="25">
                  <c:v>804649.61538461538</c:v>
                </c:pt>
                <c:pt idx="26">
                  <c:v>836835.6</c:v>
                </c:pt>
                <c:pt idx="27">
                  <c:v>869021.58461538458</c:v>
                </c:pt>
                <c:pt idx="28">
                  <c:v>901207.56923076918</c:v>
                </c:pt>
                <c:pt idx="29">
                  <c:v>933393.55384615378</c:v>
                </c:pt>
                <c:pt idx="30">
                  <c:v>965579.53846153838</c:v>
                </c:pt>
                <c:pt idx="31">
                  <c:v>997765.52307692298</c:v>
                </c:pt>
                <c:pt idx="32">
                  <c:v>1029951.5076923077</c:v>
                </c:pt>
                <c:pt idx="33">
                  <c:v>1062137.4923076923</c:v>
                </c:pt>
                <c:pt idx="34">
                  <c:v>1094323.4769230769</c:v>
                </c:pt>
                <c:pt idx="35">
                  <c:v>1126509.4615384615</c:v>
                </c:pt>
                <c:pt idx="36">
                  <c:v>1158695.4461538461</c:v>
                </c:pt>
                <c:pt idx="37">
                  <c:v>1190881.4307692307</c:v>
                </c:pt>
                <c:pt idx="38">
                  <c:v>1223067.4153846153</c:v>
                </c:pt>
                <c:pt idx="39">
                  <c:v>1255253.3999999999</c:v>
                </c:pt>
                <c:pt idx="40">
                  <c:v>1287439.3846153845</c:v>
                </c:pt>
                <c:pt idx="41">
                  <c:v>1319625.3692307691</c:v>
                </c:pt>
                <c:pt idx="42">
                  <c:v>1351811.3538461537</c:v>
                </c:pt>
                <c:pt idx="43">
                  <c:v>1383997.3384615383</c:v>
                </c:pt>
                <c:pt idx="44">
                  <c:v>1416183.3230769229</c:v>
                </c:pt>
                <c:pt idx="45">
                  <c:v>1448369.3076923075</c:v>
                </c:pt>
                <c:pt idx="46">
                  <c:v>1480555.2923076923</c:v>
                </c:pt>
                <c:pt idx="47">
                  <c:v>1512741.2769230769</c:v>
                </c:pt>
                <c:pt idx="48">
                  <c:v>1544927.2615384615</c:v>
                </c:pt>
                <c:pt idx="49">
                  <c:v>1577113.2461538462</c:v>
                </c:pt>
                <c:pt idx="50">
                  <c:v>1609299.2307692308</c:v>
                </c:pt>
              </c:numCache>
            </c:numRef>
          </c:xVal>
          <c:yVal>
            <c:numRef>
              <c:f>Sheet1!$D$2:$D$52</c:f>
              <c:numCache>
                <c:formatCode>General</c:formatCode>
                <c:ptCount val="51"/>
                <c:pt idx="0">
                  <c:v>0</c:v>
                </c:pt>
                <c:pt idx="1">
                  <c:v>19.2</c:v>
                </c:pt>
                <c:pt idx="2">
                  <c:v>25.5</c:v>
                </c:pt>
                <c:pt idx="3">
                  <c:v>29.6</c:v>
                </c:pt>
                <c:pt idx="4">
                  <c:v>32.9</c:v>
                </c:pt>
                <c:pt idx="5">
                  <c:v>35.5</c:v>
                </c:pt>
                <c:pt idx="6">
                  <c:v>37.700000000000003</c:v>
                </c:pt>
                <c:pt idx="7">
                  <c:v>39.6</c:v>
                </c:pt>
                <c:pt idx="8">
                  <c:v>41.2</c:v>
                </c:pt>
                <c:pt idx="9">
                  <c:v>42.7</c:v>
                </c:pt>
                <c:pt idx="10">
                  <c:v>44.1</c:v>
                </c:pt>
                <c:pt idx="11">
                  <c:v>45.3</c:v>
                </c:pt>
                <c:pt idx="12">
                  <c:v>46.4</c:v>
                </c:pt>
                <c:pt idx="13">
                  <c:v>47.5</c:v>
                </c:pt>
                <c:pt idx="14">
                  <c:v>48.4</c:v>
                </c:pt>
                <c:pt idx="15">
                  <c:v>49.3</c:v>
                </c:pt>
                <c:pt idx="16">
                  <c:v>50.2</c:v>
                </c:pt>
                <c:pt idx="17">
                  <c:v>51</c:v>
                </c:pt>
                <c:pt idx="18">
                  <c:v>51.7</c:v>
                </c:pt>
                <c:pt idx="19">
                  <c:v>52.4</c:v>
                </c:pt>
                <c:pt idx="20">
                  <c:v>53.1</c:v>
                </c:pt>
                <c:pt idx="21">
                  <c:v>53.7</c:v>
                </c:pt>
                <c:pt idx="22">
                  <c:v>54.3</c:v>
                </c:pt>
                <c:pt idx="23">
                  <c:v>54.9</c:v>
                </c:pt>
                <c:pt idx="24">
                  <c:v>55.5</c:v>
                </c:pt>
                <c:pt idx="25">
                  <c:v>56</c:v>
                </c:pt>
                <c:pt idx="26">
                  <c:v>56.5</c:v>
                </c:pt>
                <c:pt idx="27">
                  <c:v>57</c:v>
                </c:pt>
                <c:pt idx="28">
                  <c:v>57.5</c:v>
                </c:pt>
                <c:pt idx="29">
                  <c:v>57.9</c:v>
                </c:pt>
                <c:pt idx="30">
                  <c:v>58.3</c:v>
                </c:pt>
                <c:pt idx="31">
                  <c:v>58.8</c:v>
                </c:pt>
                <c:pt idx="32">
                  <c:v>59.2</c:v>
                </c:pt>
                <c:pt idx="33">
                  <c:v>59.5</c:v>
                </c:pt>
                <c:pt idx="34">
                  <c:v>59.9</c:v>
                </c:pt>
                <c:pt idx="35">
                  <c:v>60.3</c:v>
                </c:pt>
                <c:pt idx="36">
                  <c:v>60.6</c:v>
                </c:pt>
                <c:pt idx="37">
                  <c:v>61</c:v>
                </c:pt>
                <c:pt idx="38">
                  <c:v>61.3</c:v>
                </c:pt>
                <c:pt idx="39">
                  <c:v>61.6</c:v>
                </c:pt>
                <c:pt idx="40">
                  <c:v>62</c:v>
                </c:pt>
                <c:pt idx="41">
                  <c:v>62.3</c:v>
                </c:pt>
                <c:pt idx="42">
                  <c:v>62.6</c:v>
                </c:pt>
                <c:pt idx="43">
                  <c:v>62.8</c:v>
                </c:pt>
                <c:pt idx="44">
                  <c:v>63.1</c:v>
                </c:pt>
                <c:pt idx="45">
                  <c:v>63.4</c:v>
                </c:pt>
                <c:pt idx="46">
                  <c:v>63.7</c:v>
                </c:pt>
                <c:pt idx="47">
                  <c:v>63.9</c:v>
                </c:pt>
                <c:pt idx="48">
                  <c:v>64.2</c:v>
                </c:pt>
                <c:pt idx="49">
                  <c:v>64.400000000000006</c:v>
                </c:pt>
                <c:pt idx="50">
                  <c:v>64.7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AA9-469A-9F9E-9C92ECFA4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433152"/>
        <c:axId val="824430200"/>
        <c:extLst/>
      </c:scatterChart>
      <c:valAx>
        <c:axId val="824433152"/>
        <c:scaling>
          <c:orientation val="minMax"/>
          <c:max val="25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CAMPAIGN SPEND</a:t>
                </a:r>
              </a:p>
            </c:rich>
          </c:tx>
          <c:layout>
            <c:manualLayout>
              <c:xMode val="edge"/>
              <c:yMode val="edge"/>
              <c:x val="0.43267342592592595"/>
              <c:y val="0.95059629629629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&quot;£&quot;* #,##0_-;\-&quot;£&quot;* #,##0_-;_-&quot;£&quot;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430200"/>
        <c:crosses val="autoZero"/>
        <c:crossBetween val="midCat"/>
      </c:valAx>
      <c:valAx>
        <c:axId val="82443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1+ REACH %</a:t>
                </a:r>
              </a:p>
            </c:rich>
          </c:tx>
          <c:layout>
            <c:manualLayout>
              <c:xMode val="edge"/>
              <c:yMode val="edge"/>
              <c:x val="1.175925925925926E-3"/>
              <c:y val="0.326634027777777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4331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745037037037037"/>
          <c:y val="0.4732743055555555"/>
          <c:w val="0.24713851851851851"/>
          <c:h val="0.1753759259259259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B7E24-BA52-4F6D-B945-8CC14EABBA14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5A247-2633-4828-95AB-4BD37EB841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58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5A247-2633-4828-95AB-4BD37EB8413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992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rgbClr val="000000"/>
                </a:solidFill>
                <a:latin typeface="Founders Grotesk Bold"/>
              </a:rPr>
              <a:t>Total TV builds cost effective reach </a:t>
            </a:r>
            <a:endParaRPr lang="en-GB" sz="1200" dirty="0">
              <a:solidFill>
                <a:srgbClr val="000000"/>
              </a:solidFill>
              <a:latin typeface="Founders Grotesk Bold"/>
            </a:endParaRPr>
          </a:p>
          <a:p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As TV viewing has spread across linear and on demand, TV’s ability to deliver high volumes of cost-effective reach has changed and BVOD has become even more important on the plan.</a:t>
            </a:r>
          </a:p>
          <a:p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The latest data from Barb’s total TV planning tool clearly shows how planning linear and BVOD together deliver higher levels of reach at lower AV budgets.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5A247-2633-4828-95AB-4BD37EB8413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47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rgbClr val="000000"/>
                </a:solidFill>
                <a:latin typeface="Founders Grotesk Bold"/>
              </a:rPr>
              <a:t>Total TV builds cost effective reach </a:t>
            </a:r>
            <a:endParaRPr lang="en-GB" sz="1200" dirty="0">
              <a:solidFill>
                <a:srgbClr val="000000"/>
              </a:solidFill>
              <a:latin typeface="Founders Grotesk Bold"/>
            </a:endParaRPr>
          </a:p>
          <a:p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As TV viewing has spread across linear and on demand, TV’s ability to deliver high volumes of cost-effective reach has changed and BVOD has become even more important on the plan.</a:t>
            </a:r>
          </a:p>
          <a:p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The latest data from Barb’s total TV planning tool clearly shows how planning linear and BVOD together deliver higher levels of reach at lower AV budgets.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5A247-2633-4828-95AB-4BD37EB8413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8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rgbClr val="000000"/>
                </a:solidFill>
                <a:latin typeface="Founders Grotesk Bold"/>
              </a:rPr>
              <a:t>Total TV builds cost effective reach </a:t>
            </a:r>
            <a:endParaRPr lang="en-GB" sz="1200" dirty="0">
              <a:solidFill>
                <a:srgbClr val="000000"/>
              </a:solidFill>
              <a:latin typeface="Founders Grotesk Bold"/>
            </a:endParaRPr>
          </a:p>
          <a:p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As TV viewing has spread across linear and on demand, TV’s ability to deliver high volumes of cost-effective reach has changed and BVOD has become even more important on the plan.</a:t>
            </a:r>
          </a:p>
          <a:p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The latest data from Barb’s total TV planning tool clearly shows how planning linear and BVOD together deliver higher levels of reach at lower AV budgets.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5A247-2633-4828-95AB-4BD37EB8413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276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rgbClr val="000000"/>
                </a:solidFill>
                <a:latin typeface="Founders Grotesk Bold"/>
              </a:rPr>
              <a:t>Total TV builds cost effective reach </a:t>
            </a:r>
            <a:endParaRPr lang="en-GB" sz="1200" dirty="0">
              <a:solidFill>
                <a:srgbClr val="000000"/>
              </a:solidFill>
              <a:latin typeface="Founders Grotesk Bold"/>
            </a:endParaRPr>
          </a:p>
          <a:p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As TV viewing has spread across linear and on demand, TV’s ability to deliver high volumes of cost-effective reach has changed and BVOD has become even more important on the plan.</a:t>
            </a:r>
          </a:p>
          <a:p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The latest data </a:t>
            </a:r>
            <a:r>
              <a:rPr lang="en-GB" sz="1200">
                <a:solidFill>
                  <a:srgbClr val="000000"/>
                </a:solidFill>
                <a:latin typeface="Founders Grotesk Regular"/>
              </a:rPr>
              <a:t>from Barb’s </a:t>
            </a:r>
            <a:r>
              <a:rPr lang="en-GB" sz="1200" dirty="0">
                <a:solidFill>
                  <a:srgbClr val="000000"/>
                </a:solidFill>
                <a:latin typeface="Founders Grotesk Regular"/>
              </a:rPr>
              <a:t>total TV planning tool clearly shows how planning linear and BVOD together deliver higher levels of reach at lower AV budgets.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5A247-2633-4828-95AB-4BD37EB8413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88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196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72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20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812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14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04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5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80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331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1668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723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645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71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media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256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17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25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963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81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33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7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20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322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5749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7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794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493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2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5BD38DE-0542-4FAE-989F-10567635608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05111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1EACF586-BB1C-7910-6CF2-9526D1E64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7B00337-5F6E-43B5-87CC-45ED701B4FF0}"/>
              </a:ext>
            </a:extLst>
          </p:cNvPr>
          <p:cNvSpPr/>
          <p:nvPr/>
        </p:nvSpPr>
        <p:spPr>
          <a:xfrm flipH="1">
            <a:off x="-6" y="0"/>
            <a:ext cx="11617897" cy="4427621"/>
          </a:xfrm>
          <a:prstGeom prst="rect">
            <a:avLst/>
          </a:prstGeom>
          <a:gradFill flip="none" rotWithShape="1">
            <a:gsLst>
              <a:gs pos="42000">
                <a:schemeClr val="bg1">
                  <a:lumMod val="0"/>
                  <a:alpha val="0"/>
                </a:schemeClr>
              </a:gs>
              <a:gs pos="22000">
                <a:srgbClr val="000000">
                  <a:lumMod val="24000"/>
                  <a:alpha val="73000"/>
                </a:srgb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A59039B1-FF18-4717-A835-8D3EB179A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09" y="979422"/>
            <a:ext cx="4947782" cy="2412000"/>
          </a:xfrm>
        </p:spPr>
        <p:txBody>
          <a:bodyPr/>
          <a:lstStyle/>
          <a:p>
            <a:r>
              <a:rPr lang="en-GB" sz="4000" dirty="0"/>
              <a:t>TV Cover Curves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CFBA5A-06B0-40ED-B60C-A490A63950B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5931" y="6069538"/>
            <a:ext cx="1618439" cy="681207"/>
          </a:xfrm>
          <a:prstGeom prst="rect">
            <a:avLst/>
          </a:prstGeom>
        </p:spPr>
      </p:pic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B38D3E0E-17CF-4BF4-9B02-5C3F1D9A5A00}"/>
              </a:ext>
            </a:extLst>
          </p:cNvPr>
          <p:cNvSpPr txBox="1">
            <a:spLocks/>
          </p:cNvSpPr>
          <p:nvPr/>
        </p:nvSpPr>
        <p:spPr>
          <a:xfrm rot="16200000">
            <a:off x="10052272" y="3766133"/>
            <a:ext cx="3901699" cy="377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25425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tabLst>
                <a:tab pos="447675" algn="l"/>
              </a:tabLst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AWS – Push The Limits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1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21F4-F93A-530E-B9EC-B4452F67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60000"/>
            <a:ext cx="11341099" cy="1021181"/>
          </a:xfrm>
        </p:spPr>
        <p:txBody>
          <a:bodyPr>
            <a:normAutofit/>
          </a:bodyPr>
          <a:lstStyle/>
          <a:p>
            <a:r>
              <a:rPr lang="en-GB" sz="2800" dirty="0"/>
              <a:t>A 30:70 blend of </a:t>
            </a:r>
            <a:r>
              <a:rPr lang="en-GB" sz="2800" dirty="0" err="1"/>
              <a:t>Linear:BVOD</a:t>
            </a:r>
            <a:r>
              <a:rPr lang="en-GB" sz="2800" dirty="0"/>
              <a:t> is optimal for cost effective 16-34 reach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B0BB9F-0099-986F-6FEA-160B01E0226F}"/>
              </a:ext>
            </a:extLst>
          </p:cNvPr>
          <p:cNvGraphicFramePr/>
          <p:nvPr/>
        </p:nvGraphicFramePr>
        <p:xfrm>
          <a:off x="603251" y="1130840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1163C53-D517-9E3E-2B33-7142B82714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400000"/>
            <a:ext cx="11334817" cy="304800"/>
          </a:xfrm>
        </p:spPr>
        <p:txBody>
          <a:bodyPr/>
          <a:lstStyle/>
          <a:p>
            <a:r>
              <a:rPr lang="en-GB"/>
              <a:t>Source: Barb BVOD Planner (2022, 6 weeks 39-44) / natural delivery / station average prices</a:t>
            </a:r>
            <a:endParaRPr lang="en-GB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2916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21F4-F93A-530E-B9EC-B4452F67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99644"/>
            <a:ext cx="11341099" cy="1021181"/>
          </a:xfrm>
        </p:spPr>
        <p:txBody>
          <a:bodyPr>
            <a:normAutofit/>
          </a:bodyPr>
          <a:lstStyle/>
          <a:p>
            <a:r>
              <a:rPr lang="en-GB"/>
              <a:t>2022 – Cover Guide – ABC1 Adults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B0BB9F-0099-986F-6FEA-160B01E0226F}"/>
              </a:ext>
            </a:extLst>
          </p:cNvPr>
          <p:cNvGraphicFramePr/>
          <p:nvPr/>
        </p:nvGraphicFramePr>
        <p:xfrm>
          <a:off x="603251" y="1130840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1163C53-D517-9E3E-2B33-7142B82714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400000"/>
            <a:ext cx="11334817" cy="304800"/>
          </a:xfrm>
        </p:spPr>
        <p:txBody>
          <a:bodyPr/>
          <a:lstStyle/>
          <a:p>
            <a:r>
              <a:rPr lang="en-GB"/>
              <a:t>Source: Barb BVOD Planner (2022, 6 weeks 39-44) / natural delivery / station average prices</a:t>
            </a:r>
            <a:endParaRPr lang="en-GB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367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21F4-F93A-530E-B9EC-B4452F67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99644"/>
            <a:ext cx="11341099" cy="1021181"/>
          </a:xfrm>
        </p:spPr>
        <p:txBody>
          <a:bodyPr>
            <a:normAutofit/>
          </a:bodyPr>
          <a:lstStyle/>
          <a:p>
            <a:r>
              <a:rPr lang="en-GB"/>
              <a:t>2022 – Cover Guide – Adults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1163C53-D517-9E3E-2B33-7142B82714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400000"/>
            <a:ext cx="11334817" cy="304800"/>
          </a:xfrm>
        </p:spPr>
        <p:txBody>
          <a:bodyPr/>
          <a:lstStyle/>
          <a:p>
            <a:r>
              <a:rPr lang="en-GB"/>
              <a:t>Source: Barb BVOD Planner (2022, 6 weeks 39-44) / natural delivery / station average prices</a:t>
            </a:r>
            <a:endParaRPr lang="en-GB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08ECFA0-1D59-8AB8-5942-6D6AF4234F0E}"/>
              </a:ext>
            </a:extLst>
          </p:cNvPr>
          <p:cNvGraphicFramePr/>
          <p:nvPr/>
        </p:nvGraphicFramePr>
        <p:xfrm>
          <a:off x="603251" y="1130840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140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21F4-F93A-530E-B9EC-B4452F67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99644"/>
            <a:ext cx="11341099" cy="1021181"/>
          </a:xfrm>
        </p:spPr>
        <p:txBody>
          <a:bodyPr>
            <a:normAutofit/>
          </a:bodyPr>
          <a:lstStyle/>
          <a:p>
            <a:r>
              <a:rPr lang="en-GB"/>
              <a:t>2022 – Cover Guide – Housepersons + Children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B0BB9F-0099-986F-6FEA-160B01E0226F}"/>
              </a:ext>
            </a:extLst>
          </p:cNvPr>
          <p:cNvGraphicFramePr/>
          <p:nvPr/>
        </p:nvGraphicFramePr>
        <p:xfrm>
          <a:off x="603251" y="1130840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1163C53-D517-9E3E-2B33-7142B82714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400000"/>
            <a:ext cx="11334817" cy="304800"/>
          </a:xfrm>
        </p:spPr>
        <p:txBody>
          <a:bodyPr/>
          <a:lstStyle/>
          <a:p>
            <a:r>
              <a:rPr lang="en-GB"/>
              <a:t>Source: Barb BVOD Planner (2022, 6 weeks 39-44) / natural delivery / station average prices</a:t>
            </a:r>
            <a:endParaRPr lang="en-GB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3997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PASSING_SCORE" val="0.000000"/>
  <p:tag name="ISPRING_ULTRA_SCORM_COURSE_ID" val="E9C38B6F-BCCE-42CD-9DA8-C7DE58440156"/>
  <p:tag name="ISPRINGONLINEFOLDERID" val="0"/>
  <p:tag name="ISPRINGONLINEFOLDERPATH" val="Content List"/>
  <p:tag name="ISPRINGCLOUDFOLDERDOMAIN" val="https://thinkbox.ispringcloud.eu"/>
  <p:tag name="ISPRING_PLAYERS_CUSTOMIZATION" val="UEsDBBQAAgAIACJV40q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OtiAlMxtD4H3QQAAGoSAAAdAAAAdW5pdmVyc2FsL2NvbW1vbl9tZXNzYWdlcy5sbmetWG1v2zYQ/l6g/4EQUGADurQd0KIYEgeyxDhCZMqV6DjZMAiMxNhEKNHTi1Pv037Nfth+yY6U7dhNCklJAduQaN1zx3t57qjj06+ZRCtelELlJ9aHo/cW4nmiUpHPT6wpPfvls4XKiuUpkyrnJ1auLHQ6eP3qWLJ8XrM5h+vXrxA6znhZwm050HcP90ikJ9ZkGDvBeGKT69gPRkE89EbWwFHZkuVr5Ku5+unXT5+/fvj46efjdxu5LjDR2Pb9QyBkkD6+7wBEaBj4MaBhPyb4iloD/dtPLphS3yPYGmwu+klPQnxpDfRvq9w0DDGhceR7Lo69KCYBNb7wMcWuNbhWNVqwFUeVQivB71G14BDHShQclVKk5o9EwUJe8zZlbjC2PRKHOKKh51AvINYgUkWxfmtgWV0tVAHqSpSKkt1InhqdkDHm/2XBS1DNKsgoBJ9qIeBJlTGRH7WrnhE/sN3YnkziMY4iewTOpbtNAdIB/L2oFvBfytVbUHGfS8VSdFtwAAwixJZLKZLmSREtC23hRLJ1qxWhPfPIKKZB4EcxJu52xRrgPEVuwfRme6KEdoRDAChYyYtnyMYm1404sqXsh3Dujc59+FJtwrmYLyR8q752TDBkwoTnbVKQqTiEHI+iWRC62mmgCjG0ZGV5r4r0IEv349kG7BEngEJw6B441RhbYMgPAexVFDyp2sB8e0qc83hICVwOMTjXZ3WeLDrKQYU8maT7KVlDrPYTrzX/N2jxMLiCEgdGCvpIBBdARBd9JK5xBOSBozYZYl96I1tTgSafLTNsmSdhutDlGrEkATkd0pVQdQkr2iXAD4aDyn5aIvxlCpnk2f4T/NYAQrBNDs3FioMJRdqe0cC2DnZ1Tn+Zer/HZ7bnYzeGJAfqialpA1oZA+LMVYWYlEpvAPSydMXyhKMbnjAd2DU8lorUPKYT0FjyVy3+RqzakO6bDV8TF1+9Oepp2gHFP7Ywq0swr6p4tqzaVO+Z/xwrdLF914QuW3+e/sjBxA694LtByti6CVKXyJQiq2XTC14cn51lfWPUasQLPdU9Wj/akqgh/aEHrDUUqrsEhmFDNzaYD2R3KY+cgaJJ0zuguXj5bQ+dJNgAEIWei3EJrjow4VJzfnf5GR5GHoXGMeM3pahapzJTjU2Ang5tAmOw5BV/KMYbfquAxyRnq2Y4g/ZoIt0a0L3Z76BfUI/6YDIBwPlmriqRFBnYn3bAnI7x1gMNzR/sZKZqmZrileLOUD34ts7446nytlCZWZWs3CZv02lOX2JFs7mwUTrpMZfs6q9zfPbK7/lRirAdwiTi2MTR44uja1V2FIIS0K7wabSdfqAWMlYlC2irt6rO045AzVHGxWc2gG32HHFWJIv//vm3I8Y3ljSraLP6Wy8QPZcBC+Id2B9EVbz8sw2E2sNDOXPTRWpz9NvKdTwJUg+y8IccsVjTWjKVwdJRu15I8k3QbEpt53wMdRCZtFd1kbRPafsIYzu8AC4zxwNrMGbFHRAhVUr2QjGutgaXerAz0eoj/HAEX/FCO6mP8Msait429Sax7brmhQSUIJw375rOmcKBJ9m8mZBq3hnMObcJsO03eDwVVV/AEOPdCwd9qDYHWB9OyJBGHWrTNLgtlwFdNPcPZLF63O92d6V5K3T8bu8l0f9QSwMEFAACAAgA62ICU0dLVwP8AwAAFxEAACcAAAB1bml2ZXJzYWwvZmxhc2hfcHVibGlzaGluZ19zZXR0aW5ncy54bWzVWO9y2kYQ/85T3KiTj0F2atcOA3g8thgzwUCR3CbT6XgO3YKuPt2puhOEfOrT9MH6JN3TYQwBJyIpnWQYD+i0+9u/v13JzYv3qSAzyDVXsuUd1488AjJWjMtpy7uLOi/PPaINlYwKJaHlSeWRi3atmRVjwXUSgjEoqgnCSN3ITMtLjMkavj+fz+tcZ7m9q0RhEF/XY5X6WQ4apIHczwRd4JdZZKC9JUIFAPxLlVyqtWs1QpoO6VaxQgDhDD2X3AZFRUdQnXi+ExvT+GGaq0KyKyVUTvLpuOX9cH5pP48yDuqapyBtTnQbD+2xaVDGuPWCipB/AJIAnybo7tmJR+acmaTlvTqxKCjtb6OU2C50alGuFOZAmiV8CoYyaqi7dPYMvDf68cAdsYWkKY8jvENs/C3vOroPe93r4L4/iILw/ia67Tkf9lCKgrfRHkpRN+oF+8hXhb95NwxGvW7/zX00GPSi7vBJCzO6kZCmv5mxJmZWFXkMq4Q1TVKkY0m5wB79KI0aDHa5oPkUItXhWMQJFRo88kcG058LKrhZIBmOkAwPANmlziA2I1u2lmfyArwnOAeIjmEtVy1x+nrVEmfnG6H7zvpTWDu9bFJjaJxg8+BZ6VrTXz96FJsouRGavSZjJdgqIEjHwPo0hTVKhA9cdlDy2CMTLILAUAcZSBJSiTTkBsOPVwC6GGvDTUm/zlL6MudUEMTDOQHkNtxKR5zQXG9kfZV52/xx+7e+MqB/d+lwR8+J/qoKwchCFUTwByBGESx1keKvBMg6ocgkV2l5ipQ3RAuOzs04zIFdVDH0Dk2kBWrifMkEGGfhz4J/IGOYqBxxgc5wGuE51w6/vhdwRrV+AqWPPr5wNOn2r4O3L2yAlM2ojPcEx/6ANDOHwKcYu1RoQgiF2VyDwMzEtNBQ1odxVopVCbP+5RXRPC2Eq/h/XZc16ANW5zBW6MLVqEphPutBZbMJnZWctDwroZGNHEviMPFGjIOGywKqAsZUEiXFgtAYh7m2DJ9xVWg8cVx20PqLHHSqhMvS1SnOQzSWM8iroB0dv/rx5PSns/PXjbr/z19/v/yk0nLBDQW11tyGu3p2g1bT+miPfkbpE9t0S7ej8tS2KNsyuvsJYbnJtud807c7aPdKKjfnt7qRwuBydHVDRkF414vCRpWG6CtknYkT7KiJfaasojO4i7AkQRXR4Sj4pZIbWJtKbAjCSnCDSnG8qSI1cpt6uLalK7mA43zqxhMOdMFTjp35XVD0ObZ8Pbv/F4Z+9UOjo/iBGAo0jxOs6sE64buYgodM8beUNXe1et3beL9r+jvfpO2dlEueYi7tpl+9frdPT47wjXHnrVoN0Tb/mdGu/QtQSwMEFAACAAgA62ICU6GEF03jAgAAlAoAACEAAAB1bml2ZXJzYWwvZmxhc2hfc2tpbl9zZXR0aW5ncy54bWyVVsFu4jAQve9XRNl706XdlpUCElAqVepuqxb17iRDYuHYke3Q8vdrxw6xgUAaCymeec8zHj9PiMUG0+mPIIjTmnOgcgVlRZCEgKISJuGqwHSTsK8Av1cc0zxQzh3wQFpYGBkyI4y/g5QKIrSltQU4m4RJLSWjVymjUkW4ooyXiITTn9fNE0cN8hKLbYErzmPzXOCsUQpdmOEUG+P3vR59hJSVFaK7Z5azqwSlm5yzmmYX4xS7CjhR1dQb/3O/WPYGIFjIJ1VgL6flWI9hlIqDEKBTulvqcZFFUAKkjXT+VA44Xajzuz+gbbHAsqHNfunRR6tQDn6RxzM9+vFUre4Rrpej0c3deYKEL6mgNyM9eqGN8r+1OKvq6jsaqTjLdUF9zvxuMetXy55DGMrU9VOE0fz2cXx7kaA3pAMpxsNYjz6GLc/tgx4OyL669z7W15Uz8qrretAQ9KEnBKaS1xBH7cz4RME+X2qp7kfrdy0d5lXl/IpqAdM1IsLCOmMHfINPTDMXZS0d5IORuoSFSdhF+o6OsFjMm2bhZLg3OSly2B7hHGOH/KfqeoR0jB3yneAMXijZWY+T7KHLkNpDniN7nOfrr7xAkZpm1tvOWq+O9KyvrnBStYYWU7IMpkKns8Il6IOLo8ZmUoqOcoop2uIcSczoX41Lds1mRBwdOKzWTisrllgSOCW4JkfVpt1yNXNfj9brC9J8FrrNmXkgVRefhMzoMgwsZxI2a5iP4TGcMgliKBhJidKiVJ+8wRTdhBUe+BNds6GkEvEN8BVjpDdOHDlViKPTdY5tMU4dAK3LBPhSnRuGVji+zeAKnBdE/eQHhk/IfEKP0zBloZajCO916RisCADxtGhVaybGU9ZEYgJbINbrGJoN9+0sFkqlfYKbyWdYS1dy1jJIk7ZXdMfp9TnPcYLwofJiftdxHQNkL1Eimp15N7/tw04uXmtu+5nWuQsyBqslb2nlP66hMup/o/8BUEsDBBQAAgAIAOtiAlOpYJAf6AMAAKgQAAAmAAAAdW5pdmVyc2FsL2h0bWxfcHVibGlzaGluZ19zZXR0aW5ncy54bWzVWO9u2kgQ/85TrHzqx+K0l15SZIiixCioBDjs3LWqqmjxDngv613Xu4bST/c0fbA+yY29hEAgqWnL5U4oAo9nfvP3t2PHO/mUCDKFTHMlm86L+oFDQEaKcTlpOldh+/mxQ7ShklGhJDQdqRxy0qp5aT4SXMcBGIOqmiCM1I3UNJ3YmLThurPZrM51mhV3lcgN4ut6pBI3zUCDNJC5qaBz/DLzFLSzQKgAgH+JkguzVq1GiGeRLhXLBRDOMHLJi6SouDCJcFyrNaLRzSRTuWRnSqiMZJNR0/nl+LT43OpYpHOegCxKolsoLMSmQRnjRRBUBPwzkBj4JMZojw4dMuPMxE3n5WGBgtruJkqJbTOnBcqZwhJIs4BPwFBGDbWX1p+BT0bfCqyIzSVNeBTiHVKk33TOw+ug2zn3r3v90A+uL8LLro1hB6PQfxvuYBR2wq6/i35V+It3A3/Y7fTeXIf9fjfsDO6ssKJrBfHc9Yp5WFmVZxEsC+aZOE9GknKBI3qvjBoMDrmg2QRC1ebYxDEVGhzyVwqT33MquJkjFw6QCzcA6alOITLDom1Nx2Q5OHdwFhADw14uR+LV6+VIHB2vpe5a73dpbY3So8bQKMbhQVkZmueuim7VxkqupVZck5ESbJkQJCNgPZpggQdt6ZAxVl1gbv0UJAmoRNpxg/lGSwudj7ThpqRbe6F9mnEqCFIKzwUgl8FG/lFMM71W5mWpi2mPWu97yoD+YPO3oodU/1S5YGSuciL4DRCjCPY2T/BXDGSVQWScqaSUCqoN0YJjcFMOM2AnVRy9QxdJjpZ4nqQCjPXwMeefyQjGKkNcoFM8fVDOtcWv7wScUq3vQOltjM8sLzq9c//tsyJByqZURjuC40BAkpp94FPMXSp0IYTCaq5AYGUimmso+8M4K9WqpFn//o5onuTCdvxn92UFeo/d2Y8XOrc9qtKYb0ZQ2W1MpyUnC56V0MhGji2xmHgjwjOIyxyqAkZUEiXFnNAIT29dMHzKVa5RYrlsofV3BWhNCZdlqBN8JEBnGYOsCtrBi5e/Hr767ej4daPufv37y/NHjRYbbSBo4c2utLMHV2Y1q3uL8xtGj6zPDdu2ypJiRNmG0+2PBIvVtXnOe26xdLbvoHJV3ltBo6fbQYF/Ojy7IEM/uOqGQaPKCPQU8sxEMc7QuHhsrGLTvwqxCX4V1cHQ/6NSGNiNSvPvB5Xg+pXyeFNFa2h382BlL1cKAQ/wiT2Q8AgXPOE4i/8LUj7Ejx/n87/Cya3PhfxRUloa74mTQLMoxj7urfdPd9I9XVX/S4WyV8vXtrX3NM/d+kZcQ/n6fxdatX8AUEsDBBQAAgAIAOtiAlMyYqOLkAEAAAMGAAAfAAAAdW5pdmVyc2FsL2h0bWxfc2tpbl9zZXR0aW5ncy5qc42Uy27CMBBF93xFlG4r1AYKaXc8glSJRaV2V3XhhCFEOLZlOykp4t+LEx6247R4NvHVyR3PWJ59zzsuP/G9F29ff9f7N3Nfa6A0yQu4N3XcoedK9wXOVvCR5YAzAr6FlOdfL/LhSriMfVKbxtW7shWan08dNFPaGmGhi9wBChdYOsBvF7hzgD8XsKfV1dSkNToupKSkn1Aigcg+oTxHNePfPdRLL9GCaQm8QRf1cqBrlIBh+jd5dXwaq9C5hOYMkWpJU9qPUbJNOS3Iqst1UzHgxyvfnmp5Hs8iww5nQr5KyO3EUaiim2QchIBT3lGkwgljFAPWfNvdtFDDuF2QRZeZyOSZnjyq0GmGUmh1KZyoMDFy9LK5hygIBqM2J2EnG2IQqDAIjCrgt1hRVrAbLpBxmqqOtNDpaDYxr/KCYopWGUkbLpgOF+HQyanDKtsGnIcqdPBa6HCuwjeeELWe0Mbx+vKu0eF695YmjaF0ziqsrEvXIMAukbhE6hJZ5xRqDxJpDxK1//S+/juNbdc7/AJQSwMEFAACAAgA7GICUzsjfsuyDwAAdC4AABcAAAB1bml2ZXJzYWwvdW5pdmVyc2FsLnBuZ+2ajVvSV//HaT3Yo25398platvu3bWVMrV8ViorKqf0YDEpIG8LTUUjRRQFai7bKnWtlikicywfAyp8KOTBnqSlgiaKiECLDAWRFJFEgRtq7bp/f8OP73V9r8M51/d1vp/v5/M557zPxflxXyx4xdI1SwEAwIo9u3ccAAAWRgEAC75avMjegv4y/Za9mJd5ALwdwBCuHbVXFiRti9kGANwuWTaXsNBeX3Jqd3wmALBpr+Oeh8NnxQAAvkv27NgWl4PQyZUXx3AEwUQm7UsjOC1uBxqfloI+uBISE/fhkuZVS4t8zlu3Lt6eOTqvqvmLkXNXf9r3+0D13vvW3duW7Xp24P7FrXXnAv8DXPD5bt8PChEbfpjyHwF9rctj6a+IiAaplCL1ThJxvDJyTmUn8QJYSlGn0F9kkEujGxIqCeMzfU3nveLltramCCZXRQA4rqCidHJfSAOuODOikKjpEVSvdnwl4G78IdOY9GIVJN9YN1r47slWDTXPb8oFNNeTNd/RcAa+33PqgGV8buybv6vP4CY4pXKJo35rY30Bopwy7+3v1Ef7HOW679wdbgXs+DDK0X5m8X82OKofblvu8Bvgsx+qHMXWBX7/dJQ/rCv8wFF+5ISdsBN2wk7YCTthJ+yEnbATdsJO2Ak7YSfshJ2wE3bCTtgJO2En7ISdsBN2wk74/wF85HG3jJmfbCwTgXjmVy08lvm+G6nRnxxDj6fD6Qn04bQix4MDwgFGenMd817+nxch6eKiFBn7G6QVRTEPiu6UoddG6dl6jeact+24rSNgPQXWAeuVwhx/c98qc8t/QwvLfI3A0gapUmJxChmuxWK9vZKUQU2Y5YQXDRAdac+rxur+rOb+thl3m+D1ZuKxULMHAPC8vXa+MPuL76fDjcaMb0zYONnYCzEhd9Dlo/S1UZ4f480HU0OPpD4foxh7xrHyYusiACA4D/v1U5Yogm9LSWtBNfNp8Eo2BGLYSitKrA0hl9GNe4amp00MBcbEbQiae5FXoxZxLIw8k29Q5fQrJF6kMA7NMFbLieo81wrRKL43DMFRptC1yglrjhbIV5stpwRhejh3fPUrk46tK87zjGYJdsGn0fzJZ8aikqLBZt9edR+xqDRiPBvrYcT2SyIqieVCVTIOTLI7o4Jr1nHgFKm1OJug4VF0psBH3cv8WU2Kwwtv4BD3krAmpiIz+XtYfTKsNL4Scbbhu+SddWxG3vi9JFrbU5QmssHIaGI0Mfd9WwPdPDbLittAWfgAK/M0hV5zzUsTn9CGms0pZHZRKJM3vvQGFq+DyMcnJ8FoqOSQBCk5IrtUGhajxjS20vj2iAoPc1te+orSqODWSCPb3KgAxS3nrgs4okUfiqsnSTwvt8SBlZ7qWlEM40qX2HJ4IiNc97RVf4+Y9TLHdunsnd8SBPZ308MyKA+9PLBSv0uSwCY0gWvElsj6iUbVnc9SIgqLBxlWOjpFKfQvrJR0pttjeuZKA7JK0WRaAhem8cFLDvJ9QTJTzI9Vq4+jUgkHyN93FKezDLuwLxXubcERrBGJ6c8x3k1allbJBoX+xpCly3O1a6cHvkVkz4Xao8LBKL+6fngkPKUVW0OpNpRL0XYvnzrdahYUtJfpTBtO8F4/Xl8zy1/iN/VdZxodkrKKj9Ls5lqxY1jNE/7w5YsVlfFTHqoXk7yKc51vHblL6+Uha+/OHtKh/qdHf4kX/rjtkCRdlKYE7zG0CbzKGfcx761mvdkSYE2ZTNAk807cfZHV9ZvSfXWpaTj3UTe2ZIVfFqtMHmgfCLJWLa9BPYlb5/ugc5p0dTOWKiGAjpxX3f3Ub6pVaRnXjNZQeekhBOsyIOcW6enFgHQ+p3g/nCEWNMnTrrVMWPQkm3m4lMWpVKQ3zsGCKFIYVbyJ6GP07iujSDQjbXjSE9XcmghZw8jd8MnpYP0nobAWOYZJ8zQODExHRMkwLa2X/aZWUt880hR4zz3HukW+ea4w5UEiMsQnVYHYslBCCEtmH0PH8oxeP8uEA7+gYpLg6zWjBrCc9vS0OTSJ+UlJudRa0lyGKDgRpiWMMDOHavZ3vZkIJpjvFkd3yOTHYyetVWqvKCCSx2FnjT6b16LAazWpyNlB66oG7q/7aiQPLvXKJFOBAdxaIwYdRB5Gh8+9figB2m4ACSf1jZXDxqls2rCEPdrZb/69eGVU2LEu4UbP7Vr8oD0d4B+75BE2Lp2+fAULO/eH6zMLdECrunANC/JskrMNqGJ8mngmkaMT7CEcrcHl0JkZ+coeM0zbSGtODfqqkJFXXOe94EZlK0otMQydRrWsAADasjXczyH+LEk+9la0aODHwV82Ql2/7xyeuWHeh4Z6AxOVfQ1QU6y3xwAmqXkRDY06WoDhs+v61lyiAvvE5X2CxOiGEm0j7PxD3yPt/c1dabP2z18TNXs27uJ+71JE44WlEYSkTfMTgYdjJFoRYTxTwmRFAuE3tVMPV2XneqgKONt3wcGiSTy+lcfldV1xpGj99v79f9757tvzdWUXMNHaDz5Zf9C0c+EDmNqMW17w8Zok0zZKpFdC7kA2mNKSJU6kxT0Z02rXHdFoGVq9oV2QQFDMy5Jn0xk4znhvIJn4YlxdYLbq1ZfwjLpRNSOSLmSStIbQ0Ky/Yp1pAp1C237pn+5lTtRvPLRSU2AK1WDX10uIRkwGchurJhLYESmmp+Sjv62RnEy0DR5Hab8eROGpT+8im7yxMJ3pzcyAYm+MDqo7WFcyaxjkDcIJCpkp9RWMap77F7hwWpyY0OylrTiyXBfGXZ1YgZjzVVlygWkQJLFisDq2oeNS5sBoRIdsxCWXqsDldE3iNYbT5QGOeb2rmvprx5v8Q6L9xgq/SKoP6ac+N2Eo6b3lNRMSlZt2u7zgGlWivW+eCybUIgOK+VsGXOSdrpUhws7+hMYuMU+sVRaXclfJxXjlrAGjFIwSGk4NubgaTwjiGTMnv4lYhdLeFt573I24C3s5vMn72HmfWMrh9pAx1xBNMUyxi7QCrtee7T6/GMisidT3Du5Jsi9TUnIMqQQYlQQB8a9KV86lvcumV7GJ1+C1nyOwVeXjO7B4dC+1xM8eb1akmP8PJbqOSZLRPk16670V7HNYllbCseBbQEzJEy61o1Ym2YIQncaTEYbecin+Zua4X2N2fojljGZnZBpG0+gvTJC0jk+nXGvpQUYRELhkwlE3cfmwUayOXm+fCeYnZQRaCIQBA9huEdE1JOVvi9jLfLCcsdjN9U9w4rzC6amenz2hG/8ltPIe2XPalYaulvxaPU2PZDBbkQbfxJHkGfy9gpRRAiJWqcAgwd44h3fOBfs3qlQ7f6zCBhtyfnj9f0Kk3Fh9iT+JAE1pDOYWkbcSegM1dz9YONZsX2IGhtyIb2gWKEwGwVVp4owYzw+DrAk0u3MQ3sPxVacqiPBgsvXQDDvfdsHSzP8MGXDkfE9gb+q+g+Cb/YK+h2YtvL17kBgo79mlSh2t5HHTMTV+xm+v0wWharPL1RQ/VJj8zyoINeJJaKQYa08kz9NizybO/HZ3WABv9aP3dmqxCEsm9DDIWEhFyk/LdC7ik1jFmH9bhz3B3PZajt0URUdAjR+pLEP7NCENQr1tIN565ua7WZs8K6aV6PjPBonX4MkhFvYtK/0WlOnSsKereHlEGjvDyF8/U7CNhXVHB3AXRVjKmyFMAjOk/rZxWPNDd+T2xuncEDB9JvBgyTlHUBl+jd67jc/rSqJB69qjzs3ue4FpRdw6sRM05jraqw3VcPov/8Zk6s9YB9vDfm+JR9hyYGF/zGejmvsDPg7diFdg9bNQ0kQpiWuehFaGP+91A7HZc8WtpuaPdv6ZzKrzzrJs/CDaWHFALTHlE8JlqHzeyF+Lz4xD2dlSUlvrJGijWXfrawml1kqPN7lcZa/45bab8cTTsaAbQWXSNZcc03tl5AMW/5XC9HCNLEdxl2TB42e0k4S88/SZ6oMlZ6WwtcNHE5NjQNd3Ne3uuD5wKFcMPl7Ue1GB2w6h8sS4l5OuI8xUTlQ78pwnkw/xoEwVV9CNz1IV2XrNLy28XGAOUZ+nDBO3UHNRGWS7Zgpo9X2+U4uaCY8TzVdVWY0YUGnjMGlg6p1i0A0Rh6MaVhPnrligR8miO8t8asL2434vj/yV+TmS77rWh8lUvUjQ03KHyuj3k8mjW9xr3PZt4uqbIITB2uqH6gGjRhVKnyaE/zxdu0V5XMNjCtrSfIpP20dY9aob2RzPwKZj3C73ddkYVCo3q0MLZFqfnwVVLOoue2+aestfC+PbyfJjybgozQY++U4GPMQM/eSegohkNXlxNUl6xazRFD91VC00Wfo1Ov6EoAFnT750fzerlH/TqpPZOtaQjBCbn4UofZTb9XaUBJeJ8q0TFii8NYJF8P6iayWSkMJeJPiiEPGTXbDWWr8+wAWP+GcTJ1k2jvkJde5hpTkn15pIMrzR+Oit3JNpqhfkhVtdywn8tBccVLbMHu6Kobca+GkqLqlZSbtax/fi65iCoHcqCMzM0ZEP22aQEO/FFJLpEZ+/qbLPrgAgJBUf2iKfsJaiBV0Jq2zBydOWOz/+Lapwcpxxh94bH9BpF25fGs66kbLYNvKHUcAnnf34qQsSzsTWl5tYOYevySydw6bYFrtVj0HvrAonHutHvwtm7379p/c6AmTq/Q+O5o1cHuVl7H2nOi+7l598/0488zKr8gqP6jgHCw4rkeCCUlCzYYPGkC5Jn4egGw4ae7OrE1O8hmwpz3f4ptJHGSRm/qEcQk2UFKCUQHKwFllTq2XIrr9N/hotWWkWWhtuy8vw1E4pz7EFobAhSbMcelHiiC902mOLoE7WwrFOTrltIMz1AJFuScaJyTnz/L0ZRIl+7eK0ofD3Pdeb1oZc9L6OpdRMEP9t73utyJdHGsGwexjTbFZwW7LKvfx1daM6RMA9iDT24xjjbJMFeJECzlUybVZNMXL2zeZGzG357GVRrMobOCOpsSWZLfb92VZG6IYT0ME+TGuP7zR7kPquL5hQs6G+UTpVexvKG6c3QEBzI5vxQnEztkyKdWzKxurhyVByNg2uwZLHZ//dfKFqyJ3JmxvnmlwtNJDl5WZicwbI0KmwK3M4Khvu2Pf9tGs594+4oZsmN0uX0irvK+VPvuzYPqK0WkDjllAC+vPvHbvFtuhH3WQxhD8s7PNpkfPwj1MVOVsph9Vdvm+PLv/x117ywY1eq2Hq7fHm1THY7miHTMY73AJoY9S64kel6krq/5xmhlls+Y4z0h5viaGxelL/2OPuckf6vz8k3aCpjJAkJncdRNraNVYXRgxwgaP9FKtWGM813IinW93cvvH0F6z7Oc7Rvmdn7A7G9mPf/RdQSwMEFAACAAgA7GICUw7xbZJKAAAAawAAABsAAAB1bml2ZXJzYWwvdW5pdmVyc2FsLnBuZy54bWyzsa/IzVEoSy0qzszPs1Uy1DNQsrfj5bIpKEoty0wtV6gAigEFIUBJoRLINUJwyzNTSjKAQsZGxgjBjNTM9IwSWyVLS4RKfaCZAFBLAQIAABQAAgAIACJV40qpAcR2+wIAALAIAAAUAAAAAAAAAAEAAAAAAAAAAAB1bml2ZXJzYWwvcGxheWVyLnhtbFBLAQIAABQAAgAIAOtiAlMxtD4H3QQAAGoSAAAdAAAAAAAAAAEAAAAAAC0DAAB1bml2ZXJzYWwvY29tbW9uX21lc3NhZ2VzLmxuZ1BLAQIAABQAAgAIAOtiAlNHS1cD/AMAABcRAAAnAAAAAAAAAAEAAAAAAEUIAAB1bml2ZXJzYWwvZmxhc2hfcHVibGlzaGluZ19zZXR0aW5ncy54bWxQSwECAAAUAAIACADrYgJToYQXTeMCAACUCgAAIQAAAAAAAAABAAAAAACGDAAAdW5pdmVyc2FsL2ZsYXNoX3NraW5fc2V0dGluZ3MueG1sUEsBAgAAFAACAAgA62ICU6lgkB/oAwAAqBAAACYAAAAAAAAAAQAAAAAAqA8AAHVuaXZlcnNhbC9odG1sX3B1Ymxpc2hpbmdfc2V0dGluZ3MueG1sUEsBAgAAFAACAAgA62ICUzJio4uQAQAAAwYAAB8AAAAAAAAAAQAAAAAA1BMAAHVuaXZlcnNhbC9odG1sX3NraW5fc2V0dGluZ3MuanNQSwECAAAUAAIACADsYgJTOyN+y7IPAAB0LgAAFwAAAAAAAAAAAAAAAAChFQAAdW5pdmVyc2FsL3VuaXZlcnNhbC5wbmdQSwECAAAUAAIACADsYgJTDvFtkkoAAABrAAAAGwAAAAAAAAABAAAAAACIJQAAdW5pdmVyc2FsL3VuaXZlcnNhbC5wbmcueG1sUEsFBgAAAAAIAAgAYAIAAAsmAAAAAA=="/>
  <p:tag name="ISPRING_PRESENTATION_TITLE" val="TV Cover Curves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25"/>
  <p:tag name="ISPRINGCLOUDFOLDERPATH" val="Repository/Nickable Charts/Effectiveness &amp; Planning/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ThinkboxPowerPoint_Template_Nov17_FINAL</Template>
  <TotalTime>67040</TotalTime>
  <Words>412</Words>
  <Application>Microsoft Office PowerPoint</Application>
  <PresentationFormat>Widescreen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Founders Grotesk Bold</vt:lpstr>
      <vt:lpstr>Founders Grotesk Regular</vt:lpstr>
      <vt:lpstr>Thinkbox</vt:lpstr>
      <vt:lpstr>TV Cover Curves</vt:lpstr>
      <vt:lpstr>A 30:70 blend of Linear:BVOD is optimal for cost effective 16-34 reach </vt:lpstr>
      <vt:lpstr>2022 – Cover Guide – ABC1 Adults</vt:lpstr>
      <vt:lpstr>2022 – Cover Guide – Adults</vt:lpstr>
      <vt:lpstr>2022 – Cover Guide – Housepersons + Children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Cover Curves</dc:title>
  <dc:creator>Kate Allinson</dc:creator>
  <cp:lastModifiedBy>Akeel Mungul</cp:lastModifiedBy>
  <cp:revision>3430</cp:revision>
  <dcterms:created xsi:type="dcterms:W3CDTF">2017-11-21T15:01:39Z</dcterms:created>
  <dcterms:modified xsi:type="dcterms:W3CDTF">2023-05-03T10:39:11Z</dcterms:modified>
</cp:coreProperties>
</file>