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4533" r:id="rId2"/>
    <p:sldMasterId id="2147484325" r:id="rId3"/>
  </p:sldMasterIdLst>
  <p:notesMasterIdLst>
    <p:notesMasterId r:id="rId5"/>
  </p:notesMasterIdLst>
  <p:sldIdLst>
    <p:sldId id="214737632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Less risk, more reward" id="{D0EC666C-1811-4FAB-820B-CB105024BEE6}">
          <p14:sldIdLst>
            <p14:sldId id="214737632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42" autoAdjust="0"/>
    <p:restoredTop sz="81840" autoAdjust="0"/>
  </p:normalViewPr>
  <p:slideViewPr>
    <p:cSldViewPr snapToGrid="0">
      <p:cViewPr varScale="1">
        <p:scale>
          <a:sx n="90" d="100"/>
          <a:sy n="90" d="100"/>
        </p:scale>
        <p:origin x="10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6711559139784941E-2"/>
          <c:y val="3.7474747474747473E-2"/>
          <c:w val="0.90304650537634412"/>
          <c:h val="0.87563484848484852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pos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E3061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8C1D-463F-84A5-D91B7B8361F0}"/>
              </c:ext>
            </c:extLst>
          </c:dPt>
          <c:dPt>
            <c:idx val="1"/>
            <c:invertIfNegative val="0"/>
            <c:bubble3D val="0"/>
            <c:spPr>
              <a:solidFill>
                <a:srgbClr val="372D87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8C1D-463F-84A5-D91B7B8361F0}"/>
              </c:ext>
            </c:extLst>
          </c:dPt>
          <c:dPt>
            <c:idx val="2"/>
            <c:invertIfNegative val="0"/>
            <c:bubble3D val="0"/>
            <c:spPr>
              <a:solidFill>
                <a:srgbClr val="EE720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8C1D-463F-84A5-D91B7B8361F0}"/>
              </c:ext>
            </c:extLst>
          </c:dPt>
          <c:dPt>
            <c:idx val="3"/>
            <c:invertIfNegative val="0"/>
            <c:bubble3D val="0"/>
            <c:spPr>
              <a:solidFill>
                <a:srgbClr val="766ACE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8C1D-463F-84A5-D91B7B8361F0}"/>
              </c:ext>
            </c:extLst>
          </c:dPt>
          <c:dPt>
            <c:idx val="4"/>
            <c:invertIfNegative val="0"/>
            <c:bubble3D val="0"/>
            <c:spPr>
              <a:solidFill>
                <a:srgbClr val="BCCF0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8C1D-463F-84A5-D91B7B8361F0}"/>
              </c:ext>
            </c:extLst>
          </c:dPt>
          <c:dPt>
            <c:idx val="5"/>
            <c:invertIfNegative val="0"/>
            <c:bubble3D val="0"/>
            <c:spPr>
              <a:solidFill>
                <a:srgbClr val="BD09A7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8C1D-463F-84A5-D91B7B8361F0}"/>
              </c:ext>
            </c:extLst>
          </c:dPt>
          <c:dPt>
            <c:idx val="6"/>
            <c:invertIfNegative val="0"/>
            <c:bubble3D val="0"/>
            <c:spPr>
              <a:solidFill>
                <a:srgbClr val="09BDBD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8C1D-463F-84A5-D91B7B8361F0}"/>
              </c:ext>
            </c:extLst>
          </c:dPt>
          <c:dPt>
            <c:idx val="7"/>
            <c:invertIfNegative val="0"/>
            <c:bubble3D val="0"/>
            <c:spPr>
              <a:solidFill>
                <a:srgbClr val="9CCD9A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8C1D-463F-84A5-D91B7B8361F0}"/>
              </c:ext>
            </c:extLst>
          </c:dPt>
          <c:dPt>
            <c:idx val="8"/>
            <c:invertIfNegative val="0"/>
            <c:bubble3D val="0"/>
            <c:spPr>
              <a:solidFill>
                <a:srgbClr val="FFCA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8C1D-463F-84A5-D91B7B8361F0}"/>
              </c:ext>
            </c:extLst>
          </c:dPt>
          <c:dPt>
            <c:idx val="9"/>
            <c:invertIfNegative val="0"/>
            <c:bubble3D val="0"/>
            <c:spPr>
              <a:solidFill>
                <a:srgbClr val="0069B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8C1D-463F-84A5-D91B7B8361F0}"/>
              </c:ext>
            </c:extLst>
          </c:dPt>
          <c:cat>
            <c:strRef>
              <c:f>Sheet1!$A$2:$A$11</c:f>
              <c:strCache>
                <c:ptCount val="10"/>
                <c:pt idx="0">
                  <c:v>Linear TV</c:v>
                </c:pt>
                <c:pt idx="1">
                  <c:v>Print</c:v>
                </c:pt>
                <c:pt idx="2">
                  <c:v>BVOD</c:v>
                </c:pt>
                <c:pt idx="3">
                  <c:v>Online Video</c:v>
                </c:pt>
                <c:pt idx="4">
                  <c:v>Audio</c:v>
                </c:pt>
                <c:pt idx="5">
                  <c:v>Out of Home</c:v>
                </c:pt>
                <c:pt idx="6">
                  <c:v>Generic PPC</c:v>
                </c:pt>
                <c:pt idx="7">
                  <c:v>Online Display</c:v>
                </c:pt>
                <c:pt idx="8">
                  <c:v>Cinema</c:v>
                </c:pt>
                <c:pt idx="9">
                  <c:v>Paid Social</c:v>
                </c:pt>
              </c:strCache>
            </c:strRef>
          </c:cat>
          <c:val>
            <c:numRef>
              <c:f>Sheet1!$B$2:$B$11</c:f>
              <c:numCache>
                <c:formatCode>0%</c:formatCode>
                <c:ptCount val="10"/>
                <c:pt idx="0">
                  <c:v>0.41</c:v>
                </c:pt>
                <c:pt idx="1">
                  <c:v>0.42</c:v>
                </c:pt>
                <c:pt idx="2">
                  <c:v>0.46</c:v>
                </c:pt>
                <c:pt idx="3">
                  <c:v>0.47</c:v>
                </c:pt>
                <c:pt idx="4">
                  <c:v>0.5</c:v>
                </c:pt>
                <c:pt idx="5">
                  <c:v>0.76</c:v>
                </c:pt>
                <c:pt idx="6">
                  <c:v>0.79</c:v>
                </c:pt>
                <c:pt idx="7">
                  <c:v>0.85</c:v>
                </c:pt>
                <c:pt idx="8">
                  <c:v>0.9</c:v>
                </c:pt>
                <c:pt idx="9">
                  <c:v>0.93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C1D-463F-84A5-D91B7B8361F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neg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E3061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C1D-463F-84A5-D91B7B8361F0}"/>
              </c:ext>
            </c:extLst>
          </c:dPt>
          <c:dPt>
            <c:idx val="1"/>
            <c:invertIfNegative val="0"/>
            <c:bubble3D val="0"/>
            <c:spPr>
              <a:solidFill>
                <a:srgbClr val="372D87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8C1D-463F-84A5-D91B7B8361F0}"/>
              </c:ext>
            </c:extLst>
          </c:dPt>
          <c:dPt>
            <c:idx val="2"/>
            <c:invertIfNegative val="0"/>
            <c:bubble3D val="0"/>
            <c:spPr>
              <a:solidFill>
                <a:srgbClr val="EE720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8C1D-463F-84A5-D91B7B8361F0}"/>
              </c:ext>
            </c:extLst>
          </c:dPt>
          <c:dPt>
            <c:idx val="3"/>
            <c:invertIfNegative val="0"/>
            <c:bubble3D val="0"/>
            <c:spPr>
              <a:solidFill>
                <a:srgbClr val="766ACE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8C1D-463F-84A5-D91B7B8361F0}"/>
              </c:ext>
            </c:extLst>
          </c:dPt>
          <c:dPt>
            <c:idx val="4"/>
            <c:invertIfNegative val="0"/>
            <c:bubble3D val="0"/>
            <c:spPr>
              <a:solidFill>
                <a:srgbClr val="BCCF0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C-8C1D-463F-84A5-D91B7B8361F0}"/>
              </c:ext>
            </c:extLst>
          </c:dPt>
          <c:dPt>
            <c:idx val="5"/>
            <c:invertIfNegative val="0"/>
            <c:bubble3D val="0"/>
            <c:spPr>
              <a:solidFill>
                <a:srgbClr val="BD09A7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E-8C1D-463F-84A5-D91B7B8361F0}"/>
              </c:ext>
            </c:extLst>
          </c:dPt>
          <c:dPt>
            <c:idx val="6"/>
            <c:invertIfNegative val="0"/>
            <c:bubble3D val="0"/>
            <c:spPr>
              <a:solidFill>
                <a:srgbClr val="09BDBD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0-8C1D-463F-84A5-D91B7B8361F0}"/>
              </c:ext>
            </c:extLst>
          </c:dPt>
          <c:dPt>
            <c:idx val="7"/>
            <c:invertIfNegative val="0"/>
            <c:bubble3D val="0"/>
            <c:spPr>
              <a:solidFill>
                <a:srgbClr val="9CCD9A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2-8C1D-463F-84A5-D91B7B8361F0}"/>
              </c:ext>
            </c:extLst>
          </c:dPt>
          <c:dPt>
            <c:idx val="8"/>
            <c:invertIfNegative val="0"/>
            <c:bubble3D val="0"/>
            <c:spPr>
              <a:solidFill>
                <a:srgbClr val="FFCA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4-8C1D-463F-84A5-D91B7B8361F0}"/>
              </c:ext>
            </c:extLst>
          </c:dPt>
          <c:dPt>
            <c:idx val="9"/>
            <c:invertIfNegative val="0"/>
            <c:bubble3D val="0"/>
            <c:spPr>
              <a:solidFill>
                <a:srgbClr val="0069B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6-8C1D-463F-84A5-D91B7B8361F0}"/>
              </c:ext>
            </c:extLst>
          </c:dPt>
          <c:cat>
            <c:strRef>
              <c:f>Sheet1!$A$2:$A$11</c:f>
              <c:strCache>
                <c:ptCount val="10"/>
                <c:pt idx="0">
                  <c:v>Linear TV</c:v>
                </c:pt>
                <c:pt idx="1">
                  <c:v>Print</c:v>
                </c:pt>
                <c:pt idx="2">
                  <c:v>BVOD</c:v>
                </c:pt>
                <c:pt idx="3">
                  <c:v>Online Video</c:v>
                </c:pt>
                <c:pt idx="4">
                  <c:v>Audio</c:v>
                </c:pt>
                <c:pt idx="5">
                  <c:v>Out of Home</c:v>
                </c:pt>
                <c:pt idx="6">
                  <c:v>Generic PPC</c:v>
                </c:pt>
                <c:pt idx="7">
                  <c:v>Online Display</c:v>
                </c:pt>
                <c:pt idx="8">
                  <c:v>Cinema</c:v>
                </c:pt>
                <c:pt idx="9">
                  <c:v>Paid Social</c:v>
                </c:pt>
              </c:strCache>
            </c:strRef>
          </c:cat>
          <c:val>
            <c:numRef>
              <c:f>Sheet1!$C$2:$C$11</c:f>
              <c:numCache>
                <c:formatCode>0%</c:formatCode>
                <c:ptCount val="10"/>
                <c:pt idx="0">
                  <c:v>-0.41</c:v>
                </c:pt>
                <c:pt idx="1">
                  <c:v>-0.42</c:v>
                </c:pt>
                <c:pt idx="2">
                  <c:v>-0.46</c:v>
                </c:pt>
                <c:pt idx="3">
                  <c:v>-0.47</c:v>
                </c:pt>
                <c:pt idx="4">
                  <c:v>-0.5</c:v>
                </c:pt>
                <c:pt idx="5">
                  <c:v>-0.76</c:v>
                </c:pt>
                <c:pt idx="6">
                  <c:v>-0.79</c:v>
                </c:pt>
                <c:pt idx="7">
                  <c:v>-0.85</c:v>
                </c:pt>
                <c:pt idx="8">
                  <c:v>-0.9</c:v>
                </c:pt>
                <c:pt idx="9">
                  <c:v>-0.93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C1D-463F-84A5-D91B7B8361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1"/>
        <c:overlap val="100"/>
        <c:axId val="1484780816"/>
        <c:axId val="1484787056"/>
      </c:barChart>
      <c:catAx>
        <c:axId val="14847808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84787056"/>
        <c:crosses val="autoZero"/>
        <c:auto val="1"/>
        <c:lblAlgn val="ctr"/>
        <c:lblOffset val="100"/>
        <c:noMultiLvlLbl val="0"/>
      </c:catAx>
      <c:valAx>
        <c:axId val="1484787056"/>
        <c:scaling>
          <c:orientation val="minMax"/>
          <c:max val="1"/>
          <c:min val="-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1200" dirty="0"/>
                  <a:t>% deviation</a:t>
                </a:r>
                <a:r>
                  <a:rPr lang="en-GB" sz="1200" baseline="0" dirty="0"/>
                  <a:t> from the average observation</a:t>
                </a:r>
                <a:endParaRPr lang="en-GB" sz="1200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GB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84780816"/>
        <c:crosses val="autoZero"/>
        <c:crossBetween val="between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9BDA6F-E1A4-42B2-8FC8-652C64F4EA65}" type="datetimeFigureOut">
              <a:rPr lang="en-GB" smtClean="0"/>
              <a:t>09/10/2025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4B51F8-0AD4-4F38-ACE1-DDA0E9113F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3922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Findings from ‘Profit Ability 2: the new business case for advertising’, shows that the predictability of payback varies greatly by channel. </a:t>
            </a:r>
            <a:r>
              <a:rPr lang="en-US" b="0" i="0" dirty="0">
                <a:solidFill>
                  <a:srgbClr val="2F2F2F"/>
                </a:solidFill>
                <a:effectLst/>
                <a:latin typeface="proxima-nova"/>
              </a:rPr>
              <a:t>Profit Ability 2 was conducted by Ebiquity, EssenceMediacom, Gain Theory, Mindshare, and Wavemaker UK. It’s a meta-analysis of econometric studies from 141 brands covering £1.8 billion of media spend across 10 media channels and 14 business sectors (where 7 are reported individually).</a:t>
            </a: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GB" sz="1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</a:p>
          <a:p>
            <a:pPr algn="just"/>
            <a:r>
              <a:rPr lang="en-GB" sz="1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The charts </a:t>
            </a:r>
            <a:r>
              <a:rPr lang="en-US" dirty="0"/>
              <a:t>presents the percentage standard deviation (the standard deviation divided by the mean, expressed as a percentage). The wider the bar, the more variable around the average ROI a channel is. Channels like Linear TV, Print and BVOD have low variation and therefore represent a lower risk investment. </a:t>
            </a:r>
          </a:p>
          <a:p>
            <a:pPr algn="just"/>
            <a:r>
              <a:rPr lang="en-GB" sz="1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</a:p>
          <a:p>
            <a:r>
              <a:rPr lang="en-GB" sz="1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It’s worth noting that high variability works both ways: although it involves greater risk, there is the possibility of achieving a much higher than average ROI (as well as a much lower one). 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7915E7-EEA8-49E6-8793-8C6773FB6F5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55637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4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359944"/>
            <a:ext cx="11341099" cy="1021181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pPr/>
              <a:t>09/10/2025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377757" y="5365115"/>
            <a:ext cx="11334817" cy="304800"/>
          </a:xfrm>
        </p:spPr>
        <p:txBody>
          <a:bodyPr>
            <a:noAutofit/>
          </a:bodyPr>
          <a:lstStyle>
            <a:lvl1pPr>
              <a:defRPr sz="1000" b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48257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orient="horz" pos="3915" userDrawn="1">
          <p15:clr>
            <a:srgbClr val="FBAE40"/>
          </p15:clr>
        </p15:guide>
        <p15:guide id="3" orient="horz" pos="4025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359944"/>
            <a:ext cx="11341099" cy="102118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38DE-0542-4FAE-989F-105676356085}" type="datetimeFigureOut">
              <a:rPr lang="en-GB" smtClean="0"/>
              <a:t>09/10/2025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5F90B-4EFD-4F87-8571-C292E52EB0A8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377757" y="5365115"/>
            <a:ext cx="11334817" cy="304800"/>
          </a:xfrm>
        </p:spPr>
        <p:txBody>
          <a:bodyPr>
            <a:noAutofit/>
          </a:bodyPr>
          <a:lstStyle>
            <a:lvl1pPr>
              <a:defRPr sz="1000" b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39796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359944"/>
            <a:ext cx="11341099" cy="1021181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pPr/>
              <a:t>09/10/2025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377757" y="5365115"/>
            <a:ext cx="11334817" cy="304800"/>
          </a:xfrm>
        </p:spPr>
        <p:txBody>
          <a:bodyPr>
            <a:noAutofit/>
          </a:bodyPr>
          <a:lstStyle>
            <a:lvl1pPr>
              <a:defRPr sz="1000" b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6216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1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34826"/>
            <a:ext cx="12192000" cy="92317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71476" y="359944"/>
            <a:ext cx="5448300" cy="102118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4972" y="6390640"/>
            <a:ext cx="8929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0">
                <a:solidFill>
                  <a:schemeClr val="bg1"/>
                </a:solidFill>
              </a:defRPr>
            </a:lvl1pPr>
          </a:lstStyle>
          <a:p>
            <a:fld id="{2E6EF22D-7DBE-4099-99F0-B83DD9779912}" type="datetimeFigureOut">
              <a:rPr lang="en-GB" smtClean="0"/>
              <a:pPr/>
              <a:t>09/10/2025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92480" y="6390640"/>
            <a:ext cx="47905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4485" y="6390640"/>
            <a:ext cx="3584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>
                <a:solidFill>
                  <a:schemeClr val="bg1"/>
                </a:solidFill>
              </a:defRPr>
            </a:lvl1pPr>
          </a:lstStyle>
          <a:p>
            <a:fld id="{6623F64F-6692-49A2-80FF-3D660AAAEE7A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idx="1"/>
          </p:nvPr>
        </p:nvSpPr>
        <p:spPr>
          <a:xfrm>
            <a:off x="377757" y="1614207"/>
            <a:ext cx="11334817" cy="36515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custDataLst>
      <p:tags r:id="rId3"/>
    </p:custDataLst>
    <p:extLst>
      <p:ext uri="{BB962C8B-B14F-4D97-AF65-F5344CB8AC3E}">
        <p14:creationId xmlns:p14="http://schemas.microsoft.com/office/powerpoint/2010/main" val="2116753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000"/>
        </a:spcBef>
        <a:spcAft>
          <a:spcPts val="0"/>
        </a:spcAft>
        <a:buFont typeface="Arial" panose="020B0604020202020204" pitchFamily="34" charset="0"/>
        <a:buNone/>
        <a:defRPr sz="1600" b="0" kern="1200" baseline="0">
          <a:solidFill>
            <a:schemeClr val="bg2"/>
          </a:solidFill>
          <a:latin typeface="+mn-lt"/>
          <a:ea typeface="+mn-ea"/>
          <a:cs typeface="+mn-cs"/>
        </a:defRPr>
      </a:lvl1pPr>
      <a:lvl2pPr marL="225425" indent="-225425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—"/>
        <a:defRPr sz="1600" kern="1200">
          <a:solidFill>
            <a:schemeClr val="bg2"/>
          </a:solidFill>
          <a:latin typeface="+mn-lt"/>
          <a:ea typeface="+mn-ea"/>
          <a:cs typeface="+mn-cs"/>
        </a:defRPr>
      </a:lvl2pPr>
      <a:lvl3pPr marL="223838" indent="-223838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—"/>
        <a:tabLst>
          <a:tab pos="447675" algn="l"/>
        </a:tabLst>
        <a:defRPr sz="1400" kern="1200">
          <a:solidFill>
            <a:schemeClr val="bg2"/>
          </a:solidFill>
          <a:latin typeface="+mn-lt"/>
          <a:ea typeface="+mn-ea"/>
          <a:cs typeface="+mn-cs"/>
        </a:defRPr>
      </a:lvl3pPr>
      <a:lvl4pPr marL="223838" indent="-223838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—"/>
        <a:defRPr sz="1400" kern="1200">
          <a:solidFill>
            <a:schemeClr val="bg2"/>
          </a:solidFill>
          <a:latin typeface="+mn-lt"/>
          <a:ea typeface="+mn-ea"/>
          <a:cs typeface="+mn-cs"/>
        </a:defRPr>
      </a:lvl4pPr>
      <a:lvl5pPr marL="223838" indent="-223838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—"/>
        <a:defRPr sz="1400" kern="1200">
          <a:solidFill>
            <a:schemeClr val="bg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pos="302" userDrawn="1">
          <p15:clr>
            <a:srgbClr val="F26B43"/>
          </p15:clr>
        </p15:guide>
        <p15:guide id="3" pos="7378" userDrawn="1">
          <p15:clr>
            <a:srgbClr val="F26B43"/>
          </p15:clr>
        </p15:guide>
        <p15:guide id="4" orient="horz" pos="2160" userDrawn="1">
          <p15:clr>
            <a:srgbClr val="F26B43"/>
          </p15:clr>
        </p15:guide>
        <p15:guide id="5" orient="horz" pos="4165" userDrawn="1">
          <p15:clr>
            <a:srgbClr val="F26B43"/>
          </p15:clr>
        </p15:guide>
        <p15:guide id="6" orient="horz" pos="3317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5934826"/>
            <a:ext cx="12192000" cy="92317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71476" y="359944"/>
            <a:ext cx="5448300" cy="102118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4972" y="6390640"/>
            <a:ext cx="8929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0">
                <a:solidFill>
                  <a:schemeClr val="bg1"/>
                </a:solidFill>
              </a:defRPr>
            </a:lvl1pPr>
          </a:lstStyle>
          <a:p>
            <a:fld id="{85BD38DE-0542-4FAE-989F-105676356085}" type="datetimeFigureOut">
              <a:rPr lang="en-GB" smtClean="0"/>
              <a:t>09/10/2025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92480" y="6390640"/>
            <a:ext cx="47905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4485" y="6390640"/>
            <a:ext cx="3584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>
                <a:solidFill>
                  <a:schemeClr val="bg1"/>
                </a:solidFill>
              </a:defRPr>
            </a:lvl1pPr>
          </a:lstStyle>
          <a:p>
            <a:fld id="{79E5F90B-4EFD-4F87-8571-C292E52EB0A8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idx="1"/>
          </p:nvPr>
        </p:nvSpPr>
        <p:spPr>
          <a:xfrm>
            <a:off x="377757" y="1614207"/>
            <a:ext cx="11334817" cy="36515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custDataLst>
      <p:tags r:id="rId3"/>
    </p:custDataLst>
    <p:extLst>
      <p:ext uri="{BB962C8B-B14F-4D97-AF65-F5344CB8AC3E}">
        <p14:creationId xmlns:p14="http://schemas.microsoft.com/office/powerpoint/2010/main" val="1042011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36" r:id="rId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000"/>
        </a:spcBef>
        <a:spcAft>
          <a:spcPts val="0"/>
        </a:spcAft>
        <a:buFont typeface="Arial" panose="020B0604020202020204" pitchFamily="34" charset="0"/>
        <a:buNone/>
        <a:defRPr sz="1600" b="0" kern="1200" baseline="0">
          <a:solidFill>
            <a:schemeClr val="bg2"/>
          </a:solidFill>
          <a:latin typeface="+mn-lt"/>
          <a:ea typeface="+mn-ea"/>
          <a:cs typeface="+mn-cs"/>
        </a:defRPr>
      </a:lvl1pPr>
      <a:lvl2pPr marL="225425" indent="-225425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—"/>
        <a:defRPr sz="1600" kern="1200">
          <a:solidFill>
            <a:schemeClr val="bg2"/>
          </a:solidFill>
          <a:latin typeface="+mn-lt"/>
          <a:ea typeface="+mn-ea"/>
          <a:cs typeface="+mn-cs"/>
        </a:defRPr>
      </a:lvl2pPr>
      <a:lvl3pPr marL="223838" indent="-223838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—"/>
        <a:tabLst>
          <a:tab pos="447675" algn="l"/>
        </a:tabLst>
        <a:defRPr sz="1400" kern="1200">
          <a:solidFill>
            <a:schemeClr val="bg2"/>
          </a:solidFill>
          <a:latin typeface="+mn-lt"/>
          <a:ea typeface="+mn-ea"/>
          <a:cs typeface="+mn-cs"/>
        </a:defRPr>
      </a:lvl3pPr>
      <a:lvl4pPr marL="223838" indent="-223838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—"/>
        <a:defRPr sz="1400" kern="1200">
          <a:solidFill>
            <a:schemeClr val="bg2"/>
          </a:solidFill>
          <a:latin typeface="+mn-lt"/>
          <a:ea typeface="+mn-ea"/>
          <a:cs typeface="+mn-cs"/>
        </a:defRPr>
      </a:lvl4pPr>
      <a:lvl5pPr marL="223838" indent="-223838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—"/>
        <a:defRPr sz="1400" kern="1200">
          <a:solidFill>
            <a:schemeClr val="bg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>
          <p15:clr>
            <a:srgbClr val="F26B43"/>
          </p15:clr>
        </p15:guide>
        <p15:guide id="2" pos="302">
          <p15:clr>
            <a:srgbClr val="F26B43"/>
          </p15:clr>
        </p15:guide>
        <p15:guide id="3" pos="7378">
          <p15:clr>
            <a:srgbClr val="F26B43"/>
          </p15:clr>
        </p15:guide>
        <p15:guide id="4" orient="horz" pos="2160">
          <p15:clr>
            <a:srgbClr val="F26B43"/>
          </p15:clr>
        </p15:guide>
        <p15:guide id="5" orient="horz" pos="4165">
          <p15:clr>
            <a:srgbClr val="F26B43"/>
          </p15:clr>
        </p15:guide>
        <p15:guide id="6" orient="horz" pos="3317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5934826"/>
            <a:ext cx="12192000" cy="92317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71476" y="359944"/>
            <a:ext cx="5448300" cy="102118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4972" y="6390640"/>
            <a:ext cx="8929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0">
                <a:solidFill>
                  <a:schemeClr val="bg1"/>
                </a:solidFill>
              </a:defRPr>
            </a:lvl1pPr>
          </a:lstStyle>
          <a:p>
            <a:fld id="{2E6EF22D-7DBE-4099-99F0-B83DD9779912}" type="datetimeFigureOut">
              <a:rPr lang="en-GB" smtClean="0"/>
              <a:pPr/>
              <a:t>09/10/2025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92480" y="6390640"/>
            <a:ext cx="47905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4485" y="6390640"/>
            <a:ext cx="3584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>
                <a:solidFill>
                  <a:schemeClr val="bg1"/>
                </a:solidFill>
              </a:defRPr>
            </a:lvl1pPr>
          </a:lstStyle>
          <a:p>
            <a:fld id="{6623F64F-6692-49A2-80FF-3D660AAAEE7A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idx="1"/>
          </p:nvPr>
        </p:nvSpPr>
        <p:spPr>
          <a:xfrm>
            <a:off x="377757" y="1614207"/>
            <a:ext cx="11334817" cy="36515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custDataLst>
      <p:tags r:id="rId3"/>
    </p:custDataLst>
    <p:extLst>
      <p:ext uri="{BB962C8B-B14F-4D97-AF65-F5344CB8AC3E}">
        <p14:creationId xmlns:p14="http://schemas.microsoft.com/office/powerpoint/2010/main" val="1752056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8" r:id="rId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000"/>
        </a:spcBef>
        <a:spcAft>
          <a:spcPts val="0"/>
        </a:spcAft>
        <a:buFont typeface="Arial" panose="020B0604020202020204" pitchFamily="34" charset="0"/>
        <a:buNone/>
        <a:defRPr sz="1600" b="0" kern="1200" baseline="0">
          <a:solidFill>
            <a:schemeClr val="bg2"/>
          </a:solidFill>
          <a:latin typeface="+mn-lt"/>
          <a:ea typeface="+mn-ea"/>
          <a:cs typeface="+mn-cs"/>
        </a:defRPr>
      </a:lvl1pPr>
      <a:lvl2pPr marL="225425" indent="-225425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—"/>
        <a:defRPr sz="1600" kern="1200">
          <a:solidFill>
            <a:schemeClr val="bg2"/>
          </a:solidFill>
          <a:latin typeface="+mn-lt"/>
          <a:ea typeface="+mn-ea"/>
          <a:cs typeface="+mn-cs"/>
        </a:defRPr>
      </a:lvl2pPr>
      <a:lvl3pPr marL="223838" indent="-223838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—"/>
        <a:tabLst>
          <a:tab pos="447675" algn="l"/>
        </a:tabLst>
        <a:defRPr sz="1400" kern="1200">
          <a:solidFill>
            <a:schemeClr val="bg2"/>
          </a:solidFill>
          <a:latin typeface="+mn-lt"/>
          <a:ea typeface="+mn-ea"/>
          <a:cs typeface="+mn-cs"/>
        </a:defRPr>
      </a:lvl3pPr>
      <a:lvl4pPr marL="223838" indent="-223838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—"/>
        <a:defRPr sz="1400" kern="1200">
          <a:solidFill>
            <a:schemeClr val="bg2"/>
          </a:solidFill>
          <a:latin typeface="+mn-lt"/>
          <a:ea typeface="+mn-ea"/>
          <a:cs typeface="+mn-cs"/>
        </a:defRPr>
      </a:lvl4pPr>
      <a:lvl5pPr marL="223838" indent="-223838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—"/>
        <a:defRPr sz="1400" kern="1200">
          <a:solidFill>
            <a:schemeClr val="bg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>
          <p15:clr>
            <a:srgbClr val="F26B43"/>
          </p15:clr>
        </p15:guide>
        <p15:guide id="2" pos="302">
          <p15:clr>
            <a:srgbClr val="F26B43"/>
          </p15:clr>
        </p15:guide>
        <p15:guide id="3" pos="7378">
          <p15:clr>
            <a:srgbClr val="F26B43"/>
          </p15:clr>
        </p15:guide>
        <p15:guide id="4" orient="horz" pos="2160">
          <p15:clr>
            <a:srgbClr val="F26B43"/>
          </p15:clr>
        </p15:guide>
        <p15:guide id="5" orient="horz" pos="4165">
          <p15:clr>
            <a:srgbClr val="F26B43"/>
          </p15:clr>
        </p15:guide>
        <p15:guide id="6" orient="horz" pos="331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7E5431-FAA3-EACB-C1CF-20ABBA095B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predictability of payback varies greatly by channel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5C7ED8-B8EB-C36F-CBCC-76A84BD5C83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Source: Profit Ability 2 – Ebiquity, EssenceMediacom, Gain Theory, Mindshare, Wavemaker, April 2024​</a:t>
            </a:r>
            <a:endParaRPr lang="en-GB" dirty="0"/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CAA266C1-1E5C-2032-BD03-20F98629818F}"/>
              </a:ext>
            </a:extLst>
          </p:cNvPr>
          <p:cNvGraphicFramePr/>
          <p:nvPr/>
        </p:nvGraphicFramePr>
        <p:xfrm>
          <a:off x="516000" y="1580351"/>
          <a:ext cx="11160000" cy="37847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Arrow: Right 4">
            <a:extLst>
              <a:ext uri="{FF2B5EF4-FFF2-40B4-BE49-F238E27FC236}">
                <a16:creationId xmlns:a16="http://schemas.microsoft.com/office/drawing/2014/main" id="{209AA285-B7D7-31B9-CBE4-EAB17DCF0C3C}"/>
              </a:ext>
            </a:extLst>
          </p:cNvPr>
          <p:cNvSpPr/>
          <p:nvPr/>
        </p:nvSpPr>
        <p:spPr>
          <a:xfrm>
            <a:off x="1688386" y="1118686"/>
            <a:ext cx="8815227" cy="461665"/>
          </a:xfrm>
          <a:prstGeom prst="rightArrow">
            <a:avLst/>
          </a:prstGeom>
          <a:solidFill>
            <a:schemeClr val="bg1">
              <a:lumMod val="85000"/>
            </a:schemeClr>
          </a:solid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Increasing risk / reward of achieving return</a:t>
            </a:r>
          </a:p>
        </p:txBody>
      </p:sp>
    </p:spTree>
    <p:extLst>
      <p:ext uri="{BB962C8B-B14F-4D97-AF65-F5344CB8AC3E}">
        <p14:creationId xmlns:p14="http://schemas.microsoft.com/office/powerpoint/2010/main" val="2504102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Thinkbox">
  <a:themeElements>
    <a:clrScheme name="THINKBOX">
      <a:dk1>
        <a:sysClr val="windowText" lastClr="000000"/>
      </a:dk1>
      <a:lt1>
        <a:sysClr val="window" lastClr="FFFFFF"/>
      </a:lt1>
      <a:dk2>
        <a:srgbClr val="372D87"/>
      </a:dk2>
      <a:lt2>
        <a:srgbClr val="4D4D4D"/>
      </a:lt2>
      <a:accent1>
        <a:srgbClr val="372D87"/>
      </a:accent1>
      <a:accent2>
        <a:srgbClr val="0069B4"/>
      </a:accent2>
      <a:accent3>
        <a:srgbClr val="E10514"/>
      </a:accent3>
      <a:accent4>
        <a:srgbClr val="EB7305"/>
      </a:accent4>
      <a:accent5>
        <a:srgbClr val="009B3C"/>
      </a:accent5>
      <a:accent6>
        <a:srgbClr val="87B923"/>
      </a:accent6>
      <a:hlink>
        <a:srgbClr val="000000"/>
      </a:hlink>
      <a:folHlink>
        <a:srgbClr val="000000"/>
      </a:folHlink>
    </a:clrScheme>
    <a:fontScheme name="Custom 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 w="15875">
          <a:solidFill>
            <a:schemeClr val="accent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2225">
          <a:solidFill>
            <a:srgbClr val="D9D9D9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sz="1600" dirty="0" err="1" smtClean="0">
            <a:solidFill>
              <a:schemeClr val="bg2"/>
            </a:solidFill>
          </a:defRPr>
        </a:defPPr>
      </a:lstStyle>
    </a:txDef>
  </a:objectDefaults>
  <a:extraClrSchemeLst/>
  <a:custClrLst>
    <a:custClr name="Yellow">
      <a:srgbClr val="FFCD00"/>
    </a:custClr>
    <a:custClr name="Light green">
      <a:srgbClr val="B9CD00"/>
    </a:custClr>
    <a:custClr name="Light blue ">
      <a:srgbClr val="00A5D7"/>
    </a:custClr>
  </a:custClrLst>
  <a:extLst>
    <a:ext uri="{05A4C25C-085E-4340-85A3-A5531E510DB2}">
      <thm15:themeFamily xmlns:thm15="http://schemas.microsoft.com/office/thememl/2012/main" name="Office Theme" id="{87B111D4-E9AF-426D-8C9F-EE971196E37C}" vid="{A929D647-F1B9-49CF-A84B-43D843FFC864}"/>
    </a:ext>
  </a:extLst>
</a:theme>
</file>

<file path=ppt/theme/theme2.xml><?xml version="1.0" encoding="utf-8"?>
<a:theme xmlns:a="http://schemas.openxmlformats.org/drawingml/2006/main" name="15_Thinkbox">
  <a:themeElements>
    <a:clrScheme name="THINKBOX">
      <a:dk1>
        <a:sysClr val="windowText" lastClr="000000"/>
      </a:dk1>
      <a:lt1>
        <a:sysClr val="window" lastClr="FFFFFF"/>
      </a:lt1>
      <a:dk2>
        <a:srgbClr val="372D87"/>
      </a:dk2>
      <a:lt2>
        <a:srgbClr val="4D4D4D"/>
      </a:lt2>
      <a:accent1>
        <a:srgbClr val="372D87"/>
      </a:accent1>
      <a:accent2>
        <a:srgbClr val="0069B4"/>
      </a:accent2>
      <a:accent3>
        <a:srgbClr val="E10514"/>
      </a:accent3>
      <a:accent4>
        <a:srgbClr val="EB7305"/>
      </a:accent4>
      <a:accent5>
        <a:srgbClr val="009B3C"/>
      </a:accent5>
      <a:accent6>
        <a:srgbClr val="87B923"/>
      </a:accent6>
      <a:hlink>
        <a:srgbClr val="000000"/>
      </a:hlink>
      <a:folHlink>
        <a:srgbClr val="000000"/>
      </a:folHlink>
    </a:clrScheme>
    <a:fontScheme name="Custom 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 w="15875">
          <a:solidFill>
            <a:schemeClr val="accent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2225">
          <a:solidFill>
            <a:srgbClr val="D9D9D9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sz="1600" dirty="0" err="1" smtClean="0">
            <a:solidFill>
              <a:schemeClr val="bg2"/>
            </a:solidFill>
          </a:defRPr>
        </a:defPPr>
      </a:lstStyle>
    </a:txDef>
  </a:objectDefaults>
  <a:extraClrSchemeLst/>
  <a:custClrLst>
    <a:custClr name="Yellow">
      <a:srgbClr val="FFCD00"/>
    </a:custClr>
    <a:custClr name="Light green">
      <a:srgbClr val="B9CD00"/>
    </a:custClr>
    <a:custClr name="Light blue ">
      <a:srgbClr val="00A5D7"/>
    </a:custClr>
  </a:custClrLst>
  <a:extLst>
    <a:ext uri="{05A4C25C-085E-4340-85A3-A5531E510DB2}">
      <thm15:themeFamily xmlns:thm15="http://schemas.microsoft.com/office/thememl/2012/main" name="Office Theme" id="{87B111D4-E9AF-426D-8C9F-EE971196E37C}" vid="{A929D647-F1B9-49CF-A84B-43D843FFC864}"/>
    </a:ext>
  </a:extLst>
</a:theme>
</file>

<file path=ppt/theme/theme3.xml><?xml version="1.0" encoding="utf-8"?>
<a:theme xmlns:a="http://schemas.openxmlformats.org/drawingml/2006/main" name="7_Thinkbox">
  <a:themeElements>
    <a:clrScheme name="THINKBOX">
      <a:dk1>
        <a:sysClr val="windowText" lastClr="000000"/>
      </a:dk1>
      <a:lt1>
        <a:sysClr val="window" lastClr="FFFFFF"/>
      </a:lt1>
      <a:dk2>
        <a:srgbClr val="372D87"/>
      </a:dk2>
      <a:lt2>
        <a:srgbClr val="4D4D4D"/>
      </a:lt2>
      <a:accent1>
        <a:srgbClr val="372D87"/>
      </a:accent1>
      <a:accent2>
        <a:srgbClr val="0069B4"/>
      </a:accent2>
      <a:accent3>
        <a:srgbClr val="E10514"/>
      </a:accent3>
      <a:accent4>
        <a:srgbClr val="EB7305"/>
      </a:accent4>
      <a:accent5>
        <a:srgbClr val="009B3C"/>
      </a:accent5>
      <a:accent6>
        <a:srgbClr val="87B923"/>
      </a:accent6>
      <a:hlink>
        <a:srgbClr val="000000"/>
      </a:hlink>
      <a:folHlink>
        <a:srgbClr val="000000"/>
      </a:folHlink>
    </a:clrScheme>
    <a:fontScheme name="Custom 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 w="15875">
          <a:solidFill>
            <a:schemeClr val="accent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2225">
          <a:solidFill>
            <a:srgbClr val="D9D9D9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sz="1600" dirty="0" err="1" smtClean="0">
            <a:solidFill>
              <a:schemeClr val="bg2"/>
            </a:solidFill>
          </a:defRPr>
        </a:defPPr>
      </a:lstStyle>
    </a:txDef>
  </a:objectDefaults>
  <a:extraClrSchemeLst/>
  <a:custClrLst>
    <a:custClr name="Yellow">
      <a:srgbClr val="FFCD00"/>
    </a:custClr>
    <a:custClr name="Light green">
      <a:srgbClr val="B9CD00"/>
    </a:custClr>
    <a:custClr name="Light blue ">
      <a:srgbClr val="00A5D7"/>
    </a:custClr>
  </a:custClrLst>
  <a:extLst>
    <a:ext uri="{05A4C25C-085E-4340-85A3-A5531E510DB2}">
      <thm15:themeFamily xmlns:thm15="http://schemas.microsoft.com/office/thememl/2012/main" name="Office Theme" id="{87B111D4-E9AF-426D-8C9F-EE971196E37C}" vid="{A929D647-F1B9-49CF-A84B-43D843FFC864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212</Words>
  <Application>Microsoft Office PowerPoint</Application>
  <PresentationFormat>Widescreen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proxima-nova</vt:lpstr>
      <vt:lpstr>Thinkbox</vt:lpstr>
      <vt:lpstr>15_Thinkbox</vt:lpstr>
      <vt:lpstr>7_Thinkbox</vt:lpstr>
      <vt:lpstr>The predictability of payback varies greatly by channel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Akeel Mungul</dc:creator>
  <cp:lastModifiedBy>Nailah Uddin</cp:lastModifiedBy>
  <cp:revision>12</cp:revision>
  <dcterms:created xsi:type="dcterms:W3CDTF">2022-09-07T13:35:48Z</dcterms:created>
  <dcterms:modified xsi:type="dcterms:W3CDTF">2025-10-09T11:58:34Z</dcterms:modified>
</cp:coreProperties>
</file>