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8.xml" ContentType="application/vnd.openxmlformats-officedocument.theme+xml"/>
  <Override PartName="/ppt/tags/tag1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2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9.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702" r:id="rId3"/>
    <p:sldMasterId id="2147483732" r:id="rId4"/>
    <p:sldMasterId id="2147483760" r:id="rId5"/>
    <p:sldMasterId id="2147483790" r:id="rId6"/>
    <p:sldMasterId id="2147483820" r:id="rId7"/>
  </p:sldMasterIdLst>
  <p:notesMasterIdLst>
    <p:notesMasterId r:id="rId37"/>
  </p:notesMasterIdLst>
  <p:sldIdLst>
    <p:sldId id="379" r:id="rId8"/>
    <p:sldId id="2147376270" r:id="rId9"/>
    <p:sldId id="11348" r:id="rId10"/>
    <p:sldId id="4978" r:id="rId11"/>
    <p:sldId id="2147376279" r:id="rId12"/>
    <p:sldId id="2147376271" r:id="rId13"/>
    <p:sldId id="2147376164" r:id="rId14"/>
    <p:sldId id="2147376172" r:id="rId15"/>
    <p:sldId id="2147376272" r:id="rId16"/>
    <p:sldId id="2147376165" r:id="rId17"/>
    <p:sldId id="2147376173" r:id="rId18"/>
    <p:sldId id="2147376273" r:id="rId19"/>
    <p:sldId id="2147376166" r:id="rId20"/>
    <p:sldId id="2147376174" r:id="rId21"/>
    <p:sldId id="2147376274" r:id="rId22"/>
    <p:sldId id="2147376167" r:id="rId23"/>
    <p:sldId id="2147376175" r:id="rId24"/>
    <p:sldId id="2147376275" r:id="rId25"/>
    <p:sldId id="2147376168" r:id="rId26"/>
    <p:sldId id="2147376176" r:id="rId27"/>
    <p:sldId id="2147376276" r:id="rId28"/>
    <p:sldId id="2147376169" r:id="rId29"/>
    <p:sldId id="2147376177" r:id="rId30"/>
    <p:sldId id="2147376277" r:id="rId31"/>
    <p:sldId id="2147376170" r:id="rId32"/>
    <p:sldId id="2147376178" r:id="rId33"/>
    <p:sldId id="2147376278" r:id="rId34"/>
    <p:sldId id="2147376171" r:id="rId35"/>
    <p:sldId id="214737617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103AB7-3FC4-414E-968B-87F9C4AF87DE}">
          <p14:sldIdLst>
            <p14:sldId id="379"/>
            <p14:sldId id="2147376270"/>
            <p14:sldId id="11348"/>
            <p14:sldId id="4978"/>
            <p14:sldId id="2147376279"/>
          </p14:sldIdLst>
        </p14:section>
        <p14:section name="Video Day - adults" id="{37708310-5241-44DA-A09B-AF2AF0E42831}">
          <p14:sldIdLst>
            <p14:sldId id="2147376271"/>
            <p14:sldId id="2147376164"/>
            <p14:sldId id="2147376172"/>
          </p14:sldIdLst>
        </p14:section>
        <p14:section name="Video Day - Women 16-34" id="{9C8CA59E-C9AA-4E7D-A97C-197B9D2E5D60}">
          <p14:sldIdLst>
            <p14:sldId id="2147376272"/>
            <p14:sldId id="2147376165"/>
            <p14:sldId id="2147376173"/>
          </p14:sldIdLst>
        </p14:section>
        <p14:section name="Video Day - Men 16-34" id="{4CCE4AFB-D370-41B1-BB72-1A479C10E713}">
          <p14:sldIdLst>
            <p14:sldId id="2147376273"/>
            <p14:sldId id="2147376166"/>
            <p14:sldId id="2147376174"/>
          </p14:sldIdLst>
        </p14:section>
        <p14:section name="Video Day Chart - Women" id="{A318617B-E1FF-45F7-A81A-F32978644FB0}">
          <p14:sldIdLst>
            <p14:sldId id="2147376274"/>
            <p14:sldId id="2147376167"/>
            <p14:sldId id="2147376175"/>
          </p14:sldIdLst>
        </p14:section>
        <p14:section name="Video Day Chart - Men" id="{7BEA166A-C48D-4807-B68B-CC9396814618}">
          <p14:sldIdLst>
            <p14:sldId id="2147376275"/>
            <p14:sldId id="2147376168"/>
            <p14:sldId id="2147376176"/>
          </p14:sldIdLst>
        </p14:section>
        <p14:section name="Video Day Chart - 45+" id="{E8CA96D7-446B-4E24-8015-F2655BB3C038}">
          <p14:sldIdLst>
            <p14:sldId id="2147376276"/>
            <p14:sldId id="2147376169"/>
            <p14:sldId id="2147376177"/>
          </p14:sldIdLst>
        </p14:section>
        <p14:section name="Video Day Chart - ABC1 Adults" id="{D6C2C310-C07A-4CEC-9684-A2B6061E2768}">
          <p14:sldIdLst>
            <p14:sldId id="2147376277"/>
            <p14:sldId id="2147376170"/>
            <p14:sldId id="2147376178"/>
          </p14:sldIdLst>
        </p14:section>
        <p14:section name="Video Day Chart - Hp + Ch" id="{26D56EA2-730F-4506-804E-0A6CFF791E61}">
          <p14:sldIdLst>
            <p14:sldId id="2147376278"/>
            <p14:sldId id="2147376171"/>
            <p14:sldId id="21473761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3" autoAdjust="0"/>
    <p:restoredTop sz="73981" autoAdjust="0"/>
  </p:normalViewPr>
  <p:slideViewPr>
    <p:cSldViewPr snapToGrid="0">
      <p:cViewPr varScale="1">
        <p:scale>
          <a:sx n="82" d="100"/>
          <a:sy n="82" d="100"/>
        </p:scale>
        <p:origin x="1728"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30.216512015227213</c:v>
                </c:pt>
                <c:pt idx="1">
                  <c:v>68.144096126423079</c:v>
                </c:pt>
                <c:pt idx="2" formatCode="0.0">
                  <c:v>13.262866064427406</c:v>
                </c:pt>
                <c:pt idx="3" formatCode="0.0">
                  <c:v>9.752291093650582</c:v>
                </c:pt>
                <c:pt idx="4" formatCode="0.0">
                  <c:v>1.6204535409906058</c:v>
                </c:pt>
                <c:pt idx="5" formatCode="0.0">
                  <c:v>0.46666666666666667</c:v>
                </c:pt>
                <c:pt idx="6" formatCode="0.0">
                  <c:v>57.567783053501536</c:v>
                </c:pt>
                <c:pt idx="7" formatCode="0.0">
                  <c:v>64.659233333333333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13.977610524318512</c:v>
                </c:pt>
                <c:pt idx="1">
                  <c:v>49.117072949294119</c:v>
                </c:pt>
                <c:pt idx="2" formatCode="0.0">
                  <c:v>6.4462103107954389</c:v>
                </c:pt>
                <c:pt idx="3" formatCode="0.0">
                  <c:v>5.2583333333333337</c:v>
                </c:pt>
                <c:pt idx="4" formatCode="0.0">
                  <c:v>0.85106741487318172</c:v>
                </c:pt>
                <c:pt idx="5" formatCode="0.0">
                  <c:v>1.1166666666666667</c:v>
                </c:pt>
                <c:pt idx="6" formatCode="0.0">
                  <c:v>39.536969733287179</c:v>
                </c:pt>
                <c:pt idx="7" formatCode="0.0">
                  <c:v>159.95748333333333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0"/>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34.747018363506584</c:v>
                </c:pt>
                <c:pt idx="1">
                  <c:v>39.913746873319766</c:v>
                </c:pt>
                <c:pt idx="2" formatCode="0.0">
                  <c:v>8.6170393190221066</c:v>
                </c:pt>
                <c:pt idx="3" formatCode="0.0">
                  <c:v>0.64605337735042301</c:v>
                </c:pt>
                <c:pt idx="4" formatCode="0.0">
                  <c:v>5.7407882093540135</c:v>
                </c:pt>
                <c:pt idx="5" formatCode="0.0">
                  <c:v>13.83571059771629</c:v>
                </c:pt>
                <c:pt idx="6" formatCode="0.0">
                  <c:v>3.4166666666666679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8.6782372700679958E-3"/>
                  <c:y val="7.314463433532243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3.6159321958616653E-2"/>
                  <c:y val="5.0286936105534176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25.804079337269911</c:v>
                </c:pt>
                <c:pt idx="1">
                  <c:v>82.146948126329562</c:v>
                </c:pt>
                <c:pt idx="2" formatCode="0.0">
                  <c:v>17.085528733198963</c:v>
                </c:pt>
                <c:pt idx="3" formatCode="0.0">
                  <c:v>13.647467893998368</c:v>
                </c:pt>
                <c:pt idx="4" formatCode="0.0">
                  <c:v>1.7198015993541158</c:v>
                </c:pt>
                <c:pt idx="5" formatCode="0.0">
                  <c:v>0.60000000000000009</c:v>
                </c:pt>
                <c:pt idx="6" formatCode="0.0">
                  <c:v>48.797844696221517</c:v>
                </c:pt>
                <c:pt idx="7" formatCode="0.0">
                  <c:v>59.666899999999998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0.41666666666666674</c:v>
                </c:pt>
                <c:pt idx="1">
                  <c:v>14.483333333333333</c:v>
                </c:pt>
                <c:pt idx="2" formatCode="0.0">
                  <c:v>0.60000000000000009</c:v>
                </c:pt>
                <c:pt idx="3" formatCode="0.0">
                  <c:v>38.75</c:v>
                </c:pt>
                <c:pt idx="4" formatCode="0.0">
                  <c:v>57.483566666666668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854E-453A-A03B-8A3EFE47C264}"/>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 16-34</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25.720746003936579</c:v>
                </c:pt>
                <c:pt idx="1">
                  <c:v>67.663614792996228</c:v>
                </c:pt>
                <c:pt idx="2" formatCode="0.0">
                  <c:v>8.5936775295238039</c:v>
                </c:pt>
                <c:pt idx="3" formatCode="0.0">
                  <c:v>8.1585178703418251</c:v>
                </c:pt>
                <c:pt idx="4" formatCode="0.0">
                  <c:v>13.647467893998368</c:v>
                </c:pt>
                <c:pt idx="5" formatCode="0.0">
                  <c:v>10.047844696221519</c:v>
                </c:pt>
                <c:pt idx="6" formatCode="0.0">
                  <c:v>2.1833333333333336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6424939008641828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delete val="1"/>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212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205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8.6782372700679958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13.513798410389393</c:v>
                </c:pt>
                <c:pt idx="1">
                  <c:v>36.860502065459173</c:v>
                </c:pt>
                <c:pt idx="2" formatCode="0.0">
                  <c:v>4.9972258180431277</c:v>
                </c:pt>
                <c:pt idx="3" formatCode="0.0">
                  <c:v>2.986522846444132</c:v>
                </c:pt>
                <c:pt idx="4" formatCode="0.0">
                  <c:v>0.70898333800969093</c:v>
                </c:pt>
                <c:pt idx="5" formatCode="0.0">
                  <c:v>1.2333333333333334</c:v>
                </c:pt>
                <c:pt idx="6" formatCode="0.0">
                  <c:v>41.10167407877487</c:v>
                </c:pt>
                <c:pt idx="7" formatCode="0.0">
                  <c:v>189.86536666666669</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6408542255441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9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2571734026383544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3.3333333333333333E-2</c:v>
                </c:pt>
                <c:pt idx="1">
                  <c:v>9.2166666666666668</c:v>
                </c:pt>
                <c:pt idx="2" formatCode="0.0">
                  <c:v>1.2333333333333334</c:v>
                </c:pt>
                <c:pt idx="3" formatCode="0.0">
                  <c:v>34.18333333333333</c:v>
                </c:pt>
                <c:pt idx="4" formatCode="0.0">
                  <c:v>186.4153666666667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7997-47E8-972C-FEF45474BE4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6516529781770761E-17"/>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AA-400E-876F-0BAC6F09A5C4}"/>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13.497131743722726</c:v>
                </c:pt>
                <c:pt idx="1">
                  <c:v>27.643835398792504</c:v>
                </c:pt>
                <c:pt idx="2" formatCode="0.0">
                  <c:v>4.5037844758826768</c:v>
                </c:pt>
                <c:pt idx="3" formatCode="0.0">
                  <c:v>0.47677467549378399</c:v>
                </c:pt>
                <c:pt idx="4" formatCode="0.0">
                  <c:v>2.986522846444132</c:v>
                </c:pt>
                <c:pt idx="5" formatCode="0.0">
                  <c:v>6.918340745441542</c:v>
                </c:pt>
                <c:pt idx="6" formatCode="0.0">
                  <c:v>3.4499999999999993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6.1162211857183693E-3"/>
                  <c:y val="-4.2148155680722952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4837559228684647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13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6516529781770761E-17"/>
                  <c:y val="-9.14307929191538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10.815255202074505</c:v>
                </c:pt>
                <c:pt idx="1">
                  <c:v>52.794044214444597</c:v>
                </c:pt>
                <c:pt idx="2" formatCode="0.0">
                  <c:v>8.0965633904513208</c:v>
                </c:pt>
                <c:pt idx="3" formatCode="0.0">
                  <c:v>7.6285456876393463</c:v>
                </c:pt>
                <c:pt idx="4" formatCode="0.0">
                  <c:v>0.86297532443167191</c:v>
                </c:pt>
                <c:pt idx="5" formatCode="0.0">
                  <c:v>1.2000000000000002</c:v>
                </c:pt>
                <c:pt idx="6" formatCode="0.0">
                  <c:v>36.56049220067424</c:v>
                </c:pt>
                <c:pt idx="7" formatCode="0.0">
                  <c:v>169.38151666666664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2069423620407979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1.115643206005013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0.15</c:v>
                </c:pt>
                <c:pt idx="1">
                  <c:v>11.166666666666666</c:v>
                </c:pt>
                <c:pt idx="2" formatCode="0.0">
                  <c:v>1.2000000000000002</c:v>
                </c:pt>
                <c:pt idx="3" formatCode="0.0">
                  <c:v>30</c:v>
                </c:pt>
                <c:pt idx="4" formatCode="0.0">
                  <c:v>166.98151666666666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BF7-4F0F-8CE9-64C809E78503}"/>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Men</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10.781921868741172</c:v>
                </c:pt>
                <c:pt idx="1">
                  <c:v>41.627377547777932</c:v>
                </c:pt>
                <c:pt idx="2" formatCode="0.0">
                  <c:v>5.053675113795209</c:v>
                </c:pt>
                <c:pt idx="3" formatCode="0.0">
                  <c:v>2.9262216099894456</c:v>
                </c:pt>
                <c:pt idx="4" formatCode="0.0">
                  <c:v>7.6285456876393463</c:v>
                </c:pt>
                <c:pt idx="5" formatCode="0.0">
                  <c:v>6.5604922006742381</c:v>
                </c:pt>
                <c:pt idx="6" formatCode="0.0">
                  <c:v>2.4000000000000004</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0.25</c:v>
                </c:pt>
                <c:pt idx="1">
                  <c:v>14.133333333333333</c:v>
                </c:pt>
                <c:pt idx="2" formatCode="0.0">
                  <c:v>0.46666666666666667</c:v>
                </c:pt>
                <c:pt idx="3" formatCode="0.0">
                  <c:v>45.6</c:v>
                </c:pt>
                <c:pt idx="4" formatCode="0.0">
                  <c:v>61.859233333333336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517-4A60-9AD3-9475375CF2A9}"/>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27EB-47C3-8853-FB1F55EBAAF6}"/>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c:v>0.11666666666666667</c:v>
                </c:pt>
                <c:pt idx="1">
                  <c:v>12.316666666666668</c:v>
                </c:pt>
                <c:pt idx="2" formatCode="0.0">
                  <c:v>1.1166666666666667</c:v>
                </c:pt>
                <c:pt idx="3" formatCode="0.0">
                  <c:v>32.883333333333333</c:v>
                </c:pt>
                <c:pt idx="4" formatCode="0.0">
                  <c:v>157.20748333333333</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9923E-4"/>
                  <c:y val="-6.5005853910511634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3391186350339984E-2"/>
                  <c:y val="5.0286936105534176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1944813471995315E-2"/>
                  <c:y val="-3.885808699064008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9176677863718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0124610148412663E-2"/>
                  <c:y val="-1.828615858383069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3.9861729625362026</c:v>
                </c:pt>
                <c:pt idx="1">
                  <c:v>31.038608182295913</c:v>
                </c:pt>
                <c:pt idx="2">
                  <c:v>2.4358110689788885</c:v>
                </c:pt>
                <c:pt idx="3">
                  <c:v>2.6960719285753774</c:v>
                </c:pt>
                <c:pt idx="4">
                  <c:v>0.58029564508161313</c:v>
                </c:pt>
                <c:pt idx="5">
                  <c:v>1.6333333333333335</c:v>
                </c:pt>
                <c:pt idx="6">
                  <c:v>25.000210617965589</c:v>
                </c:pt>
                <c:pt idx="7">
                  <c:v>258.75188333333335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3515796498752648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8.0001943804258908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2.8927457566892793E-3"/>
                  <c:y val="-1.8286158583830651E-2"/>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4.571539645957609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c:v>
                </c:pt>
                <c:pt idx="1">
                  <c:v>7.4666666666666668</c:v>
                </c:pt>
                <c:pt idx="2" formatCode="0.0">
                  <c:v>1.6333333333333335</c:v>
                </c:pt>
                <c:pt idx="3" formatCode="0.0">
                  <c:v>21.3</c:v>
                </c:pt>
                <c:pt idx="4" formatCode="0.0">
                  <c:v>255.71855000000002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DCE3-4EFB-BDED-E7F6C949881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45+</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0"/>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3322E-3"/>
                  <c:y val="-1.142884911489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09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3.9861729625362026</c:v>
                </c:pt>
                <c:pt idx="1">
                  <c:v>23.571941515629248</c:v>
                </c:pt>
                <c:pt idx="2">
                  <c:v>2.1134072259250791</c:v>
                </c:pt>
                <c:pt idx="3">
                  <c:v>0.32240384305380926</c:v>
                </c:pt>
                <c:pt idx="4">
                  <c:v>2.6960719285753774</c:v>
                </c:pt>
                <c:pt idx="5">
                  <c:v>3.70021061796559</c:v>
                </c:pt>
                <c:pt idx="6">
                  <c:v>3.033333333333335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111E-3"/>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4837559228684647E-2"/>
                  <c:y val="-1.600038876085178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3391186350339984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339118635033988E-2"/>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0"/>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10.730925726814665</c:v>
                </c:pt>
                <c:pt idx="1">
                  <c:v>40.083526260837985</c:v>
                </c:pt>
                <c:pt idx="2">
                  <c:v>5.8013261859811376</c:v>
                </c:pt>
                <c:pt idx="3">
                  <c:v>5.652632196281159</c:v>
                </c:pt>
                <c:pt idx="4">
                  <c:v>0.95693036842458823</c:v>
                </c:pt>
                <c:pt idx="5">
                  <c:v>0.91666666666666674</c:v>
                </c:pt>
                <c:pt idx="6">
                  <c:v>37.96101993485081</c:v>
                </c:pt>
                <c:pt idx="7">
                  <c:v>149.58779999999996</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5086779525509973E-3"/>
                  <c:y val="-2.4000583141277756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Ads</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layout>
                <c:manualLayout>
                  <c:x val="-1.4463728783446661E-3"/>
                  <c:y val="-1.6000388760851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1.4071343015758313E-2"/>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8.3333333333333329E-2</c:v>
                </c:pt>
                <c:pt idx="1">
                  <c:v>8.35</c:v>
                </c:pt>
                <c:pt idx="2" formatCode="0.0">
                  <c:v>0.91666666666666674</c:v>
                </c:pt>
                <c:pt idx="3" formatCode="0.0">
                  <c:v>31.233333333333334</c:v>
                </c:pt>
                <c:pt idx="4" formatCode="0.0">
                  <c:v>146.05446666666663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6EE-4416-A63A-5F1068110EBC}"/>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ABC1 Ads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719E-3"/>
                  <c:y val="6.85730946893643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10.714259060147997</c:v>
                </c:pt>
                <c:pt idx="1">
                  <c:v>31.733526260837984</c:v>
                </c:pt>
                <c:pt idx="2">
                  <c:v>4.2798820476530812</c:v>
                </c:pt>
                <c:pt idx="3">
                  <c:v>1.4547774716613895</c:v>
                </c:pt>
                <c:pt idx="4">
                  <c:v>5.652632196281159</c:v>
                </c:pt>
                <c:pt idx="5">
                  <c:v>6.7276866015174779</c:v>
                </c:pt>
                <c:pt idx="6">
                  <c:v>3.533333333333335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6799E-3"/>
                  <c:y val="1.1785573192779529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4837559228684647E-2"/>
                  <c:y val="6.8573094689364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4.6283932107029316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7854915133786116E-3"/>
                  <c:y val="-6.857309468936562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4463728783446661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16.317753462779077</c:v>
                </c:pt>
                <c:pt idx="1">
                  <c:v>55.903581642380495</c:v>
                </c:pt>
                <c:pt idx="2" formatCode="0.0">
                  <c:v>7.1551234687707197</c:v>
                </c:pt>
                <c:pt idx="3" formatCode="0.0">
                  <c:v>4.3636555278990725</c:v>
                </c:pt>
                <c:pt idx="4" formatCode="0.0">
                  <c:v>2.555357059125813</c:v>
                </c:pt>
                <c:pt idx="5" formatCode="0.0">
                  <c:v>0.8666666666666667</c:v>
                </c:pt>
                <c:pt idx="6" formatCode="0.0">
                  <c:v>61.523581544412068</c:v>
                </c:pt>
                <c:pt idx="7" formatCode="0.0">
                  <c:v>118.15628333333335</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514346805276708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1.4463728783446661E-3"/>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1.4857503849362453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0.1</c:v>
                </c:pt>
                <c:pt idx="1">
                  <c:v>16.350000000000001</c:v>
                </c:pt>
                <c:pt idx="2" formatCode="0.0">
                  <c:v>0.8666666666666667</c:v>
                </c:pt>
                <c:pt idx="3" formatCode="0.0">
                  <c:v>52.816666666666663</c:v>
                </c:pt>
                <c:pt idx="4" formatCode="0.0">
                  <c:v>114.57295000000002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559F-4ACB-8A7C-188C485984F1}"/>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hp + ch</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878F"/>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16.267753462779076</c:v>
                </c:pt>
                <c:pt idx="1">
                  <c:v>39.553581642380493</c:v>
                </c:pt>
                <c:pt idx="2">
                  <c:v>6.3121611759132827</c:v>
                </c:pt>
                <c:pt idx="3">
                  <c:v>0.79296229285743647</c:v>
                </c:pt>
                <c:pt idx="4">
                  <c:v>4.3636555278990725</c:v>
                </c:pt>
                <c:pt idx="5">
                  <c:v>8.7069148777453993</c:v>
                </c:pt>
                <c:pt idx="6">
                  <c:v>3.5833333333333321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878F"/>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4.8</c:v>
                </c:pt>
                <c:pt idx="3">
                  <c:v>1.6</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30.166512015227212</c:v>
                </c:pt>
                <c:pt idx="1">
                  <c:v>54.010762793089746</c:v>
                </c:pt>
                <c:pt idx="2" formatCode="0.0">
                  <c:v>8.6092520558560057</c:v>
                </c:pt>
                <c:pt idx="3" formatCode="0.0">
                  <c:v>4.4536140085713996</c:v>
                </c:pt>
                <c:pt idx="4" formatCode="0.0">
                  <c:v>9.752291093650582</c:v>
                </c:pt>
                <c:pt idx="5" formatCode="0.0">
                  <c:v>11.967783053501536</c:v>
                </c:pt>
                <c:pt idx="6" formatCode="0.0">
                  <c:v>2.8000000000000007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c:v>13.9</c:v>
                </c:pt>
                <c:pt idx="1">
                  <c:v>36.799999999999997</c:v>
                </c:pt>
                <c:pt idx="2" formatCode="0.0">
                  <c:v>4.8</c:v>
                </c:pt>
                <c:pt idx="3" formatCode="0.0">
                  <c:v>1.6</c:v>
                </c:pt>
                <c:pt idx="4" formatCode="0.0">
                  <c:v>5.3</c:v>
                </c:pt>
                <c:pt idx="5" formatCode="0.0">
                  <c:v>6.7</c:v>
                </c:pt>
                <c:pt idx="6" formatCode="0.0">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3"/>
              <c:layout>
                <c:manualLayout>
                  <c:x val="4.1944813471995267E-2"/>
                  <c:y val="3.8858086990639959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Sheet1!$B$2:$B$6</c:f>
              <c:numCache>
                <c:formatCode>0.00</c:formatCode>
                <c:ptCount val="5"/>
                <c:pt idx="0" formatCode="0.0">
                  <c:v>1.1474784000000002</c:v>
                </c:pt>
                <c:pt idx="1">
                  <c:v>2.6948954865671642</c:v>
                </c:pt>
                <c:pt idx="2">
                  <c:v>0.53200000000000003</c:v>
                </c:pt>
                <c:pt idx="3" formatCode="0.0">
                  <c:v>0.15898410746548847</c:v>
                </c:pt>
                <c:pt idx="4" formatCode="0.0">
                  <c:v>5.27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6.7979525282199207E-2"/>
                  <c:y val="-4.5715396459576521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c:v>
                </c:pt>
              </c:strCache>
            </c:strRef>
          </c:cat>
          <c:val>
            <c:numRef>
              <c:f>Sheet1!$D$2:$D$6</c:f>
              <c:numCache>
                <c:formatCode>0.00</c:formatCode>
                <c:ptCount val="5"/>
                <c:pt idx="0" formatCode="0.0">
                  <c:v>0.53124000000000005</c:v>
                </c:pt>
                <c:pt idx="1">
                  <c:v>1.9387737313432838</c:v>
                </c:pt>
                <c:pt idx="2">
                  <c:v>0.25600000000000001</c:v>
                </c:pt>
                <c:pt idx="3" formatCode="0.0">
                  <c:v>0.08</c:v>
                </c:pt>
                <c:pt idx="4" formatCode="0.0">
                  <c:v>14.200000000000001</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7771025506842654E-3"/>
                  <c:y val="3.5672407788535696E-4"/>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4.6283932107029316E-2"/>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5.0623050742063365E-2"/>
                  <c:y val="2.5143468052767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5.3033059563541522E-17"/>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4.3391186350340248E-3"/>
                  <c:y val="-2.28576982297882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12.206691543861867</c:v>
                </c:pt>
                <c:pt idx="1">
                  <c:v>44.645694312043211</c:v>
                </c:pt>
                <c:pt idx="2" formatCode="0.0">
                  <c:v>6.5293370713077934</c:v>
                </c:pt>
                <c:pt idx="3" formatCode="0.0">
                  <c:v>5.2583333333333337</c:v>
                </c:pt>
                <c:pt idx="4" formatCode="0.0">
                  <c:v>0.78434729022155258</c:v>
                </c:pt>
                <c:pt idx="5" formatCode="0.0">
                  <c:v>1.2166666666666666</c:v>
                </c:pt>
                <c:pt idx="6" formatCode="0.0">
                  <c:v>38.870248699578141</c:v>
                </c:pt>
                <c:pt idx="7" formatCode="0.0">
                  <c:v>179.87180000000001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a:ln>
                <a:solidFill>
                  <a:srgbClr val="292265"/>
                </a:solidFill>
              </a:ln>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3515796498752648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9176677863718647E-2"/>
                  <c:y val="2.285769822978826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2.285769822978742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1983E-4"/>
                  <c:y val="-1.0285964203404717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39AC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delete val="1"/>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formatCode="0.0">
                  <c:v>0.1</c:v>
                </c:pt>
                <c:pt idx="1">
                  <c:v>10.166666666666666</c:v>
                </c:pt>
                <c:pt idx="2" formatCode="0.0">
                  <c:v>1.2166666666666666</c:v>
                </c:pt>
                <c:pt idx="3" formatCode="0.0">
                  <c:v>32.11666666666666</c:v>
                </c:pt>
                <c:pt idx="4" formatCode="0.0">
                  <c:v>176.92180000000002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CA70-4634-AB43-E4EEFB60AB3A}"/>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Adults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a:ln>
                <a:noFill/>
              </a:ln>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12.173358210528534</c:v>
                </c:pt>
                <c:pt idx="1">
                  <c:v>34.479027645376547</c:v>
                </c:pt>
                <c:pt idx="2" formatCode="0.0">
                  <c:v>4.7817323178228648</c:v>
                </c:pt>
                <c:pt idx="3" formatCode="0.0">
                  <c:v>1.6809380868182624</c:v>
                </c:pt>
                <c:pt idx="4" formatCode="0.0">
                  <c:v>5.2583333333333337</c:v>
                </c:pt>
                <c:pt idx="5" formatCode="0.0">
                  <c:v>6.7535820329114831</c:v>
                </c:pt>
                <c:pt idx="6" formatCode="0.0">
                  <c:v>2.9499999999999993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13.9</c:v>
                </c:pt>
                <c:pt idx="1">
                  <c:v>36.799999999999997</c:v>
                </c:pt>
                <c:pt idx="2">
                  <c:v>4.7602857250805659</c:v>
                </c:pt>
                <c:pt idx="3">
                  <c:v>1.6192579190482064</c:v>
                </c:pt>
                <c:pt idx="4">
                  <c:v>5.3</c:v>
                </c:pt>
                <c:pt idx="5">
                  <c:v>6.7</c:v>
                </c:pt>
                <c:pt idx="6">
                  <c:v>2.8</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BDE3FF"/>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292265"/>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2.5620160843497328E-3"/>
                  <c:y val="-2.2500974151902903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4.7730304985373978E-2"/>
                  <c:y val="2.2857698229788177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3.9052067715305984E-2"/>
                  <c:y val="4.8001166282555262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3017355905101995E-2"/>
                  <c:y val="6.857309468936469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34.780351696839915</c:v>
                </c:pt>
                <c:pt idx="1">
                  <c:v>53.697080206653098</c:v>
                </c:pt>
                <c:pt idx="2" formatCode="0.0">
                  <c:v>9.3130926963725305</c:v>
                </c:pt>
                <c:pt idx="3" formatCode="0.0">
                  <c:v>5.7407882093540135</c:v>
                </c:pt>
                <c:pt idx="4" formatCode="0.0">
                  <c:v>1.5181383578394778</c:v>
                </c:pt>
                <c:pt idx="5" formatCode="0.0">
                  <c:v>0.33333333333333337</c:v>
                </c:pt>
                <c:pt idx="6" formatCode="0.0">
                  <c:v>66.485710597716292</c:v>
                </c:pt>
                <c:pt idx="7" formatCode="0.0">
                  <c:v>69.495433333333338</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19-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2069423620407979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0623050742063316E-2"/>
                  <c:y val="3.200077752170356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0"/>
                  <c:y val="0"/>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7.2318643917233306E-4"/>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14</c:v>
                </c:pt>
                <c:pt idx="1">
                  <c:v>49.1</c:v>
                </c:pt>
                <c:pt idx="2" formatCode="#,##0.0">
                  <c:v>6.4</c:v>
                </c:pt>
                <c:pt idx="3">
                  <c:v>5.3</c:v>
                </c:pt>
                <c:pt idx="4">
                  <c:v>0.9</c:v>
                </c:pt>
                <c:pt idx="5">
                  <c:v>1.1000000000000001</c:v>
                </c:pt>
                <c:pt idx="6">
                  <c:v>39.5</c:v>
                </c:pt>
                <c:pt idx="7">
                  <c:v>160</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Women 16-34</c:v>
                </c:pt>
              </c:strCache>
            </c:strRef>
          </c:tx>
          <c:dPt>
            <c:idx val="0"/>
            <c:bubble3D val="0"/>
            <c:spPr>
              <a:solidFill>
                <a:srgbClr val="004F87"/>
              </a:solidFill>
            </c:spPr>
            <c:extLst>
              <c:ext xmlns:c16="http://schemas.microsoft.com/office/drawing/2014/chart" uri="{C3380CC4-5D6E-409C-BE32-E72D297353CC}">
                <c16:uniqueId val="{00000001-AAFF-45A3-A865-F04D69EBD962}"/>
              </c:ext>
            </c:extLst>
          </c:dPt>
          <c:dPt>
            <c:idx val="1"/>
            <c:bubble3D val="0"/>
            <c:spPr>
              <a:solidFill>
                <a:srgbClr val="7BC8FF"/>
              </a:solidFill>
            </c:spPr>
            <c:extLst>
              <c:ext xmlns:c16="http://schemas.microsoft.com/office/drawing/2014/chart" uri="{C3380CC4-5D6E-409C-BE32-E72D297353CC}">
                <c16:uniqueId val="{00000003-AAFF-45A3-A865-F04D69EBD962}"/>
              </c:ext>
            </c:extLst>
          </c:dPt>
          <c:dPt>
            <c:idx val="2"/>
            <c:bubble3D val="0"/>
            <c:spPr>
              <a:solidFill>
                <a:srgbClr val="00B050"/>
              </a:solidFill>
            </c:spPr>
            <c:extLst>
              <c:ext xmlns:c16="http://schemas.microsoft.com/office/drawing/2014/chart" uri="{C3380CC4-5D6E-409C-BE32-E72D297353CC}">
                <c16:uniqueId val="{00000005-AAFF-45A3-A865-F04D69EBD962}"/>
              </c:ext>
            </c:extLst>
          </c:dPt>
          <c:dPt>
            <c:idx val="3"/>
            <c:bubble3D val="0"/>
            <c:spPr>
              <a:solidFill>
                <a:srgbClr val="FD9199"/>
              </a:solidFill>
            </c:spPr>
            <c:extLst>
              <c:ext xmlns:c16="http://schemas.microsoft.com/office/drawing/2014/chart" uri="{C3380CC4-5D6E-409C-BE32-E72D297353CC}">
                <c16:uniqueId val="{00000007-AAFF-45A3-A865-F04D69EBD962}"/>
              </c:ext>
            </c:extLst>
          </c:dPt>
          <c:dPt>
            <c:idx val="4"/>
            <c:bubble3D val="0"/>
            <c:spPr>
              <a:solidFill>
                <a:srgbClr val="E10514"/>
              </a:solidFill>
              <a:ln>
                <a:noFill/>
              </a:ln>
            </c:spPr>
            <c:extLst>
              <c:ext xmlns:c16="http://schemas.microsoft.com/office/drawing/2014/chart" uri="{C3380CC4-5D6E-409C-BE32-E72D297353CC}">
                <c16:uniqueId val="{00000001-7242-4FCE-BD53-6674485E89C6}"/>
              </c:ext>
            </c:extLst>
          </c:dPt>
          <c:dPt>
            <c:idx val="5"/>
            <c:bubble3D val="0"/>
            <c:spPr>
              <a:solidFill>
                <a:srgbClr val="E10514"/>
              </a:solidFill>
            </c:spPr>
            <c:extLst>
              <c:ext xmlns:c16="http://schemas.microsoft.com/office/drawing/2014/chart" uri="{C3380CC4-5D6E-409C-BE32-E72D297353CC}">
                <c16:uniqueId val="{0000000B-AAFF-45A3-A865-F04D69EBD962}"/>
              </c:ext>
            </c:extLst>
          </c:dPt>
          <c:dPt>
            <c:idx val="6"/>
            <c:bubble3D val="0"/>
            <c:spPr>
              <a:solidFill>
                <a:srgbClr val="00B050"/>
              </a:solidFill>
            </c:spPr>
            <c:extLst>
              <c:ext xmlns:c16="http://schemas.microsoft.com/office/drawing/2014/chart" uri="{C3380CC4-5D6E-409C-BE32-E72D297353CC}">
                <c16:uniqueId val="{0000000D-AAFF-45A3-A865-F04D69EBD962}"/>
              </c:ext>
            </c:extLst>
          </c:dPt>
          <c:dPt>
            <c:idx val="7"/>
            <c:bubble3D val="0"/>
            <c:spPr>
              <a:solidFill>
                <a:srgbClr val="FFFF00"/>
              </a:solidFill>
            </c:spPr>
            <c:extLst>
              <c:ext xmlns:c16="http://schemas.microsoft.com/office/drawing/2014/chart" uri="{C3380CC4-5D6E-409C-BE32-E72D297353CC}">
                <c16:uniqueId val="{0000000F-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1"/>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AAFF-45A3-A865-F04D69EBD962}"/>
                </c:ext>
              </c:extLst>
            </c:dLbl>
            <c:dLbl>
              <c:idx val="2"/>
              <c:layout>
                <c:manualLayout>
                  <c:x val="2.5620160843497328E-3"/>
                  <c:y val="2.6424939008641412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2.8927457566892793E-3"/>
                  <c:y val="-8.3810591988779792E-17"/>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2793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42-4FCE-BD53-6674485E89C6}"/>
                </c:ext>
              </c:extLst>
            </c:dLbl>
            <c:dLbl>
              <c:idx val="5"/>
              <c:layout>
                <c:manualLayout>
                  <c:x val="-1.446372878344666E-2"/>
                  <c:y val="8.5716368361705972E-2"/>
                </c:manualLayout>
              </c:layout>
              <c:showLegendKey val="0"/>
              <c:showVal val="0"/>
              <c:showCatName val="0"/>
              <c:showSerName val="0"/>
              <c:showPercent val="1"/>
              <c:showBubbleSize val="0"/>
              <c:extLst>
                <c:ext xmlns:c15="http://schemas.microsoft.com/office/drawing/2012/chart" uri="{CE6537A1-D6FC-4f65-9D91-7224C49458BB}">
                  <c15:layout>
                    <c:manualLayout>
                      <c:w val="4.9682908371139284E-2"/>
                      <c:h val="3.0857892610214151E-2"/>
                    </c:manualLayout>
                  </c15:layout>
                </c:ext>
                <c:ext xmlns:c16="http://schemas.microsoft.com/office/drawing/2014/chart" uri="{C3380CC4-5D6E-409C-BE32-E72D297353CC}">
                  <c16:uniqueId val="{0000000B-AAFF-45A3-A865-F04D69EBD962}"/>
                </c:ext>
              </c:extLst>
            </c:dLbl>
            <c:dLbl>
              <c:idx val="6"/>
              <c:layout>
                <c:manualLayout>
                  <c:x val="5.7854915133786645E-3"/>
                  <c:y val="2.28576982297874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1.7356474540135992E-2"/>
                  <c:y val="4.3429626636597614E-2"/>
                </c:manualLayout>
              </c:layout>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Sheet1!$B$2:$B$6</c:f>
              <c:numCache>
                <c:formatCode>#,##0.0</c:formatCode>
                <c:ptCount val="5"/>
                <c:pt idx="0">
                  <c:v>8.3333333333333343E-2</c:v>
                </c:pt>
                <c:pt idx="1">
                  <c:v>13.783333333333333</c:v>
                </c:pt>
                <c:pt idx="2" formatCode="0.0">
                  <c:v>0.33333333333333337</c:v>
                </c:pt>
                <c:pt idx="3" formatCode="0.0">
                  <c:v>52.65</c:v>
                </c:pt>
                <c:pt idx="4" formatCode="0.0">
                  <c:v>66.078766666666667</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1"/>
            <c:bubble3D val="0"/>
            <c:spPr>
              <a:solidFill>
                <a:schemeClr val="accent4">
                  <a:lumMod val="20000"/>
                  <a:lumOff val="80000"/>
                </a:schemeClr>
              </a:solidFill>
            </c:spPr>
            <c:extLst>
              <c:ext xmlns:c16="http://schemas.microsoft.com/office/drawing/2014/chart" uri="{C3380CC4-5D6E-409C-BE32-E72D297353CC}">
                <c16:uniqueId val="{0000001B-26F4-490D-B34B-7EA6E8496725}"/>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4F87"/>
              </a:solidFill>
            </c:spPr>
            <c:extLst>
              <c:ext xmlns:c16="http://schemas.microsoft.com/office/drawing/2014/chart" uri="{C3380CC4-5D6E-409C-BE32-E72D297353CC}">
                <c16:uniqueId val="{00000034-6A64-426F-B744-EB64BAC57489}"/>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B050"/>
              </a:solidFill>
            </c:spPr>
            <c:extLst>
              <c:ext xmlns:c16="http://schemas.microsoft.com/office/drawing/2014/chart" uri="{C3380CC4-5D6E-409C-BE32-E72D297353CC}">
                <c16:uniqueId val="{0000001D-AAFF-45A3-A865-F04D69EBD962}"/>
              </c:ext>
            </c:extLst>
          </c:dPt>
          <c:dPt>
            <c:idx val="3"/>
            <c:bubble3D val="0"/>
            <c:spPr>
              <a:solidFill>
                <a:srgbClr val="FD9199"/>
              </a:solidFill>
            </c:spPr>
            <c:extLst>
              <c:ext xmlns:c16="http://schemas.microsoft.com/office/drawing/2014/chart" uri="{C3380CC4-5D6E-409C-BE32-E72D297353CC}">
                <c16:uniqueId val="{0000001F-AAFF-45A3-A865-F04D69EBD962}"/>
              </c:ext>
            </c:extLst>
          </c:dPt>
          <c:dPt>
            <c:idx val="4"/>
            <c:bubble3D val="0"/>
            <c:spPr>
              <a:solidFill>
                <a:srgbClr val="E10514"/>
              </a:solidFill>
            </c:spPr>
            <c:extLst>
              <c:ext xmlns:c16="http://schemas.microsoft.com/office/drawing/2014/chart" uri="{C3380CC4-5D6E-409C-BE32-E72D297353CC}">
                <c16:uniqueId val="{00000002-7242-4FCE-BD53-6674485E89C6}"/>
              </c:ext>
            </c:extLst>
          </c:dPt>
          <c:dPt>
            <c:idx val="5"/>
            <c:bubble3D val="0"/>
            <c:spPr>
              <a:solidFill>
                <a:srgbClr val="E10514"/>
              </a:solidFill>
            </c:spPr>
            <c:extLst>
              <c:ext xmlns:c16="http://schemas.microsoft.com/office/drawing/2014/chart" uri="{C3380CC4-5D6E-409C-BE32-E72D297353CC}">
                <c16:uniqueId val="{00000023-AAFF-45A3-A865-F04D69EBD962}"/>
              </c:ext>
            </c:extLst>
          </c:dPt>
          <c:dPt>
            <c:idx val="6"/>
            <c:bubble3D val="0"/>
            <c:spPr>
              <a:solidFill>
                <a:srgbClr val="00B050"/>
              </a:solidFill>
            </c:spPr>
            <c:extLst>
              <c:ext xmlns:c16="http://schemas.microsoft.com/office/drawing/2014/chart" uri="{C3380CC4-5D6E-409C-BE32-E72D297353CC}">
                <c16:uniqueId val="{00000025-AAFF-45A3-A865-F04D69EBD962}"/>
              </c:ext>
            </c:extLst>
          </c:dPt>
          <c:dPt>
            <c:idx val="7"/>
            <c:bubble3D val="0"/>
            <c:spPr>
              <a:solidFill>
                <a:srgbClr val="FFFF00"/>
              </a:solidFill>
            </c:spPr>
            <c:extLst>
              <c:ext xmlns:c16="http://schemas.microsoft.com/office/drawing/2014/chart" uri="{C3380CC4-5D6E-409C-BE32-E72D297353CC}">
                <c16:uniqueId val="{00000027-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2"/>
              <c:layout>
                <c:manualLayout>
                  <c:x val="4.3391186350339979E-3"/>
                  <c:y val="-6.857309468936478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1.4463728783446661E-3"/>
                  <c:y val="-2.2857698229788678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1.4463728783446661E-3"/>
                  <c:y val="-6.8573094689365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242-4FCE-BD53-6674485E89C6}"/>
                </c:ext>
              </c:extLst>
            </c:dLbl>
            <c:dLbl>
              <c:idx val="5"/>
              <c:layout>
                <c:manualLayout>
                  <c:x val="-1.1570983026757355E-2"/>
                  <c:y val="-0.1348604195557507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6.3640406647165304E-2"/>
                  <c:y val="4.5715396459576523E-3"/>
                </c:manualLayout>
              </c:layout>
              <c:numFmt formatCode="0.0%" sourceLinked="0"/>
              <c:spPr>
                <a:noFill/>
                <a:ln>
                  <a:noFill/>
                </a:ln>
                <a:effectLst/>
              </c:spPr>
              <c:txPr>
                <a:bodyPr/>
                <a:lstStyle/>
                <a:p>
                  <a:pPr>
                    <a:defRPr sz="1000">
                      <a:solidFill>
                        <a:schemeClr val="tx1">
                          <a:lumMod val="50000"/>
                          <a:lumOff val="50000"/>
                        </a:schemeClr>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7-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Other online video</c:v>
                </c:pt>
                <c:pt idx="1">
                  <c:v>YouTube</c:v>
                </c:pt>
                <c:pt idx="2">
                  <c:v>Blu-Ray / DVD</c:v>
                </c:pt>
                <c:pt idx="3">
                  <c:v>SVOD / Other AVOD</c:v>
                </c:pt>
                <c:pt idx="4">
                  <c:v>Broadcaster TV</c:v>
                </c:pt>
              </c:strCache>
            </c:strRef>
          </c:cat>
          <c:val>
            <c:numRef>
              <c:f>Sheet1!$D$2:$D$6</c:f>
              <c:numCache>
                <c:formatCode>##,##0.0</c:formatCode>
                <c:ptCount val="5"/>
                <c:pt idx="0" formatCode="0.0">
                  <c:v>0.1</c:v>
                </c:pt>
                <c:pt idx="1">
                  <c:v>12.3</c:v>
                </c:pt>
                <c:pt idx="2" formatCode="0.0">
                  <c:v>1.1000000000000001</c:v>
                </c:pt>
                <c:pt idx="3" formatCode="0.0">
                  <c:v>32.9</c:v>
                </c:pt>
                <c:pt idx="4" formatCode="0.0">
                  <c:v>157.19999999999999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5491418014205967"/>
          <c:w val="0.29307272806994067"/>
          <c:h val="0.321759898778193"/>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02B89-B75D-49FB-ABF2-605CE0AC3640}" type="datetimeFigureOut">
              <a:rPr lang="en-GB" smtClean="0"/>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5AE6A-FC86-4838-A2A3-D08A46407DD3}" type="slidenum">
              <a:rPr lang="en-GB" smtClean="0"/>
              <a:t>‹#›</a:t>
            </a:fld>
            <a:endParaRPr lang="en-GB"/>
          </a:p>
        </p:txBody>
      </p:sp>
    </p:spTree>
    <p:extLst>
      <p:ext uri="{BB962C8B-B14F-4D97-AF65-F5344CB8AC3E}">
        <p14:creationId xmlns:p14="http://schemas.microsoft.com/office/powerpoint/2010/main" val="25589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6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82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23.9% for Men 16-34s.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15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4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04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65.2% for Women.</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1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22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7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58.9% for Men.</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97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5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57.9% of video viewing for all individuals and 26.3%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79.3% for 45+.</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800" dirty="0"/>
              <a:t>n.b. Barb data for 45+audiences fall outside of Barb’s gold standard methodology for PC / Tablet viewership.</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17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n.b. Barb data for 45+ audiences fall outside of Barb’s gold standard methodology for PC / Tablet viewership.</a:t>
            </a: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44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a:t>n.b. Barb data for 45+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764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59.4% for ABC1 Adults.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800" dirty="0"/>
              <a:t>n.b. Barb data for ABC1 Ads audiences fall outside of Barb’s gold standard methodology for PC / Tablet viewership.</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60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n.b. Barb data for ABC1 Adults audiences fall outside of Barb’s gold standard methodology for PC / Tablet viewership.</a:t>
            </a: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949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a:t>n.b. Barb data for ABC1 Adult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103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44.3% for HP + Ch.</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n.b. Barb data for HP + Ch audiences fall outside of Barb’s gold standard methodology for PC / Tablet viewership.</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11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2400" dirty="0">
                <a:effectLst/>
                <a:latin typeface="Calibri" panose="020F0502020204030204" pitchFamily="34" charset="0"/>
                <a:ea typeface="Calibri" panose="020F0502020204030204" pitchFamily="34" charset="0"/>
              </a:rPr>
              <a:t>  </a:t>
            </a:r>
          </a:p>
          <a:p>
            <a:r>
              <a:rPr lang="en-GB" sz="14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n.b. Barb data for HP + Ch audiences fall outside of Barb’s gold standard methodology for PC / Tablet viewership.</a:t>
            </a:r>
          </a:p>
          <a:p>
            <a:endParaRPr lang="en-GB"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994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a:t>n.b. Barb data for HP + Ch audiences fall outside of Barb’s gold standard methodology for PC / Tablet viewership.</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17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1800" dirty="0">
                <a:effectLst/>
                <a:latin typeface="Calibri" panose="020F0502020204030204" pitchFamily="34" charset="0"/>
                <a:ea typeface="Calibri" panose="020F0502020204030204" pitchFamily="34" charset="0"/>
              </a:rPr>
              <a:t>  </a:t>
            </a:r>
          </a:p>
          <a:p>
            <a:r>
              <a:rPr lang="en-GB" sz="1100" b="1" i="0" u="none" strike="noStrike" kern="1200" baseline="0" dirty="0">
                <a:solidFill>
                  <a:schemeClr val="tx1"/>
                </a:solidFill>
                <a:latin typeface="+mn-lt"/>
                <a:ea typeface="+mn-ea"/>
                <a:cs typeface="+mn-cs"/>
              </a:rPr>
              <a:t>Methodology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Without a single source data provider on time-spent watching AV advertising, this analysis takes a jigsaw approach, using a variety of data sources to build the most accurate picture of AV viewing time possible. </a:t>
            </a:r>
          </a:p>
          <a:p>
            <a:pPr marL="0" indent="0">
              <a:buFontTx/>
              <a:buNone/>
            </a:pPr>
            <a:endParaRPr lang="en-GB" dirty="0"/>
          </a:p>
          <a:p>
            <a:pPr marL="0" indent="0">
              <a:buFontTx/>
              <a:buNone/>
            </a:pPr>
            <a:r>
              <a:rPr lang="en-GB" dirty="0"/>
              <a:t>The data approach used to build the estimate for each platform:</a:t>
            </a:r>
          </a:p>
          <a:p>
            <a:pPr marL="171450" indent="-171450">
              <a:buFont typeface="Arial" panose="020B0604020202020204" pitchFamily="34" charset="0"/>
              <a:buChar char="•"/>
            </a:pPr>
            <a:r>
              <a:rPr lang="en-GB" dirty="0"/>
              <a:t>Broadcaster TV: Barb data for linear and playback advertising time and the broadcasters’ own census data for BVOD advertising viewing time.</a:t>
            </a:r>
          </a:p>
          <a:p>
            <a:pPr marL="171450" indent="-171450">
              <a:buFont typeface="Arial" panose="020B0604020202020204" pitchFamily="34" charset="0"/>
              <a:buChar char="•"/>
            </a:pPr>
            <a:r>
              <a:rPr lang="en-GB" dirty="0"/>
              <a:t>Cinema: The UK Cinema Association provides total box office seats sold. We’ve estimated 15 minutes of advertising per seat. </a:t>
            </a:r>
          </a:p>
          <a:p>
            <a:pPr marL="171450" indent="-171450">
              <a:buFont typeface="Arial" panose="020B0604020202020204" pitchFamily="34" charset="0"/>
              <a:buChar char="•"/>
            </a:pPr>
            <a:r>
              <a:rPr lang="en-GB" dirty="0"/>
              <a:t>YouTube: Barb data for time spent viewing content, ViewersLogic panel data to estimate out of home viewing not measured by Barb, broadcasters’ own data of ad load per hour of YouTube viewing, and agency data for average duration of </a:t>
            </a:r>
            <a:r>
              <a:rPr lang="en-GB"/>
              <a:t>ad view.</a:t>
            </a:r>
            <a:endParaRPr lang="en-GB" dirty="0"/>
          </a:p>
          <a:p>
            <a:pPr marL="171450" indent="-171450">
              <a:buFont typeface="Arial" panose="020B0604020202020204" pitchFamily="34" charset="0"/>
              <a:buChar char="•"/>
            </a:pPr>
            <a:r>
              <a:rPr lang="en-GB" dirty="0"/>
              <a:t>TikTok: Barb data for time spent viewing content, ViewersLogic panel data to estimate out of home viewing not measured by Barb, Thinkbox estimates for ad load per hour of TikTok viewing, and agency data for average duration of view. </a:t>
            </a:r>
          </a:p>
          <a:p>
            <a:pPr marL="171450" indent="-171450">
              <a:buFont typeface="Arial" panose="020B0604020202020204" pitchFamily="34" charset="0"/>
              <a:buChar char="•"/>
            </a:pPr>
            <a:r>
              <a:rPr lang="en-GB" dirty="0"/>
              <a:t>Other online video: IPA TouchPoints data for % of other online video viewing relative to all video viewing, Thinkbox estimate of % ad time to content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62.2% for adults.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5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effectLst/>
                <a:latin typeface="Calibri" panose="020F0502020204030204" pitchFamily="34" charset="0"/>
                <a:ea typeface="Calibri" panose="020F0502020204030204" pitchFamily="34" charset="0"/>
              </a:rPr>
              <a:t>TV set viewing continues to dominate the majority of people’s video consumption.  </a:t>
            </a:r>
          </a:p>
          <a:p>
            <a:r>
              <a:rPr lang="en-GB" sz="1600" dirty="0">
                <a:effectLst/>
                <a:latin typeface="Calibri" panose="020F0502020204030204" pitchFamily="34" charset="0"/>
                <a:ea typeface="Calibri" panose="020F0502020204030204" pitchFamily="34" charset="0"/>
              </a:rPr>
              <a:t>  </a:t>
            </a:r>
          </a:p>
          <a:p>
            <a:r>
              <a:rPr lang="en-GB" sz="1050" b="1" i="0" u="none" strike="noStrike" kern="1200" baseline="0" dirty="0">
                <a:solidFill>
                  <a:schemeClr val="tx1"/>
                </a:solidFill>
                <a:latin typeface="+mn-lt"/>
                <a:ea typeface="+mn-ea"/>
                <a:cs typeface="+mn-cs"/>
              </a:rPr>
              <a:t>Methodology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27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a:solidFill>
                  <a:schemeClr val="tx1"/>
                </a:solidFill>
                <a:latin typeface="+mn-lt"/>
                <a:ea typeface="+mn-ea"/>
                <a:cs typeface="+mn-cs"/>
              </a:rPr>
              <a:t>Methodology</a:t>
            </a: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a:t>
            </a:r>
            <a:endParaRPr lang="en-GB"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8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a:solidFill>
                  <a:schemeClr val="tx1"/>
                </a:solidFill>
                <a:latin typeface="+mn-lt"/>
                <a:ea typeface="+mn-ea"/>
                <a:cs typeface="+mn-cs"/>
              </a:rPr>
              <a:t>Broadcaster TV accounts for 57.9% of video viewing for all individuals and 28.8% for Women 16-34s.</a:t>
            </a:r>
          </a:p>
          <a:p>
            <a:endParaRPr lang="en-GB" sz="800" b="1" i="0" u="none" strike="noStrike" kern="1200" baseline="0" dirty="0">
              <a:solidFill>
                <a:schemeClr val="tx1"/>
              </a:solidFill>
              <a:latin typeface="+mn-lt"/>
              <a:ea typeface="+mn-ea"/>
              <a:cs typeface="+mn-cs"/>
            </a:endParaRPr>
          </a:p>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2023 data from Barb, ViewersLogic, Pornhub, the IPA’s TouchPoints and UK Cinema Association.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ViewersLogic and IPA TouchPoints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ViewersLogic and IPA TouchPoints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778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9.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0.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5.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9.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0.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1.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2.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4.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6.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3.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95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566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84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8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674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462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610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60128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960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7043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19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727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147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8794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40882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3854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71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22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27673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131331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765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338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5490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875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729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864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7273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58424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29/04/2024</a:t>
            </a:fld>
            <a:endParaRPr lang="en-GB" dirty="0">
              <a:solidFill>
                <a:srgbClr val="51525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dirty="0">
              <a:solidFill>
                <a:srgbClr val="515254">
                  <a:tint val="75000"/>
                </a:srgbClr>
              </a:solidFill>
            </a:endParaRPr>
          </a:p>
        </p:txBody>
      </p:sp>
    </p:spTree>
    <p:extLst>
      <p:ext uri="{BB962C8B-B14F-4D97-AF65-F5344CB8AC3E}">
        <p14:creationId xmlns:p14="http://schemas.microsoft.com/office/powerpoint/2010/main" val="38224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764" y="29164"/>
            <a:ext cx="10094912" cy="957509"/>
          </a:xfrm>
        </p:spPr>
        <p:txBody>
          <a:bodyPr/>
          <a:lstStyle/>
          <a:p>
            <a:r>
              <a:rPr lang="en-US"/>
              <a:t>Click to edit Master title style</a:t>
            </a:r>
            <a:endParaRPr lang="en-GB"/>
          </a:p>
        </p:txBody>
      </p:sp>
      <p:sp>
        <p:nvSpPr>
          <p:cNvPr id="3" name="Content Placeholder 2"/>
          <p:cNvSpPr>
            <a:spLocks noGrp="1"/>
          </p:cNvSpPr>
          <p:nvPr>
            <p:ph sz="half" idx="1"/>
          </p:nvPr>
        </p:nvSpPr>
        <p:spPr>
          <a:xfrm>
            <a:off x="607764"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66443" y="1205127"/>
            <a:ext cx="5472608" cy="5088565"/>
          </a:xfrm>
        </p:spPr>
        <p:txBody>
          <a:bodyPr>
            <a:no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585B9F-EF5C-4314-BCBC-A6F82ED753B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3F885-FE6B-4251-84D2-F6CEF084999B}" type="slidenum">
              <a:rPr lang="en-GB" smtClean="0"/>
              <a:t>‹#›</a:t>
            </a:fld>
            <a:endParaRPr lang="en-GB" dirty="0"/>
          </a:p>
        </p:txBody>
      </p:sp>
    </p:spTree>
    <p:extLst>
      <p:ext uri="{BB962C8B-B14F-4D97-AF65-F5344CB8AC3E}">
        <p14:creationId xmlns:p14="http://schemas.microsoft.com/office/powerpoint/2010/main" val="29451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258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753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9240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408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033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4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1767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9570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9602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3546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8888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3194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223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26933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389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691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923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8984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3116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4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648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11927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84323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257291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8136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9536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4616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8054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9511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319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9660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538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625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296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56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15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375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9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22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4328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7079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4464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2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809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32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135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8636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07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583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3879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2058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978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838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122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68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0307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831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909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7885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593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238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7814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554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921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769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848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5191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2469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6075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012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8144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75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719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90142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387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3915">
          <p15:clr>
            <a:srgbClr val="FBAE40"/>
          </p15:clr>
        </p15:guide>
        <p15:guide id="3" orient="horz" pos="40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ine Titl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2" name="Title 1"/>
          <p:cNvSpPr>
            <a:spLocks noGrp="1"/>
          </p:cNvSpPr>
          <p:nvPr>
            <p:ph type="ctrTitle"/>
          </p:nvPr>
        </p:nvSpPr>
        <p:spPr>
          <a:xfrm>
            <a:off x="576648" y="804344"/>
            <a:ext cx="3887171" cy="2112000"/>
          </a:xfrm>
        </p:spPr>
        <p:txBody>
          <a:bodyPr anchor="t">
            <a:normAutofit/>
          </a:bodyPr>
          <a:lstStyle>
            <a:lvl1pPr algn="l">
              <a:defRPr sz="37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648" y="2938157"/>
            <a:ext cx="3887171" cy="2123024"/>
          </a:xfrm>
        </p:spPr>
        <p:txBody>
          <a:bodyPr>
            <a:normAutofit/>
          </a:bodyPr>
          <a:lstStyle>
            <a:lvl1pPr marL="0" indent="0" algn="l">
              <a:buNone/>
              <a:defRPr sz="19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76648" y="548680"/>
            <a:ext cx="2844800" cy="240000"/>
          </a:xfrm>
        </p:spPr>
        <p:txBody>
          <a:bodyPr/>
          <a:lstStyle>
            <a:lvl1pPr>
              <a:defRPr sz="1400" b="1">
                <a:solidFill>
                  <a:schemeClr val="bg1"/>
                </a:solidFill>
              </a:defRPr>
            </a:lvl1pPr>
          </a:lstStyle>
          <a:p>
            <a:fld id="{59585B9F-EF5C-4314-BCBC-A6F82ED753B2}" type="datetimeFigureOut">
              <a:rPr lang="en-GB" smtClean="0"/>
              <a:pPr/>
              <a:t>29/04/2024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3F885-FE6B-4251-84D2-F6CEF084999B}" type="slidenum">
              <a:rPr lang="en-GB" smtClean="0"/>
              <a:t>‹#›</a:t>
            </a:fld>
            <a:endParaRPr lang="en-GB"/>
          </a:p>
        </p:txBody>
      </p:sp>
      <p:cxnSp>
        <p:nvCxnSpPr>
          <p:cNvPr id="7" name="Straight Connector 6"/>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2" name="Straight Connector 11"/>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4" name="Straight Connector 13"/>
          <p:cNvCxnSpPr/>
          <p:nvPr/>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cxnSp>
        <p:nvCxnSpPr>
          <p:cNvPr id="16" name="Straight Connector 15"/>
          <p:cNvCxnSpPr/>
          <p:nvPr userDrawn="1"/>
        </p:nvCxnSpPr>
        <p:spPr>
          <a:xfrm>
            <a:off x="716827" y="488405"/>
            <a:ext cx="36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458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fontAlgn="auto">
              <a:spcBef>
                <a:spcPts val="0"/>
              </a:spcBef>
              <a:spcAft>
                <a:spcPts val="0"/>
              </a:spcAft>
              <a:defRPr/>
            </a:pPr>
            <a:fld id="{CC1F650A-73F3-45B0-B89C-37B7A7A179DA}" type="slidenum">
              <a:rPr lang="en-GB" sz="1000">
                <a:solidFill>
                  <a:prstClr val="black"/>
                </a:solidFill>
                <a:latin typeface="Century Gothic" panose="020B0502020202020204" pitchFamily="34" charset="0"/>
                <a:cs typeface="+mn-cs"/>
              </a:rPr>
              <a:pPr fontAlgn="auto">
                <a:spcBef>
                  <a:spcPts val="0"/>
                </a:spcBef>
                <a:spcAft>
                  <a:spcPts val="0"/>
                </a:spcAft>
                <a:defRPr/>
              </a:pPr>
              <a:t>‹#›</a:t>
            </a:fld>
            <a:endParaRPr lang="en-GB" sz="1000" dirty="0">
              <a:solidFill>
                <a:prstClr val="black"/>
              </a:solidFill>
              <a:latin typeface="Century Gothic" panose="020B0502020202020204" pitchFamily="34" charset="0"/>
              <a:cs typeface="+mn-cs"/>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11263737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8"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9"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1"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4672" y="4549775"/>
            <a:ext cx="1722656" cy="1260000"/>
          </a:xfrm>
          <a:prstGeom prst="rect">
            <a:avLst/>
          </a:prstGeom>
        </p:spPr>
      </p:pic>
    </p:spTree>
    <p:extLst>
      <p:ext uri="{BB962C8B-B14F-4D97-AF65-F5344CB8AC3E}">
        <p14:creationId xmlns:p14="http://schemas.microsoft.com/office/powerpoint/2010/main" val="295690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4" name="Text Placeholder 2"/>
          <p:cNvSpPr txBox="1">
            <a:spLocks/>
          </p:cNvSpPr>
          <p:nvPr userDrawn="1"/>
        </p:nvSpPr>
        <p:spPr>
          <a:xfrm>
            <a:off x="825500" y="3213101"/>
            <a:ext cx="10972800" cy="576263"/>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1400" b="1"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b="0" dirty="0">
              <a:solidFill>
                <a:srgbClr val="FFFFFF"/>
              </a:solidFill>
            </a:endParaRPr>
          </a:p>
          <a:p>
            <a:pPr>
              <a:defRPr/>
            </a:pPr>
            <a:endParaRPr lang="en-US" sz="2000" b="0" dirty="0">
              <a:solidFill>
                <a:srgbClr val="FFFFFF"/>
              </a:solidFill>
            </a:endParaRPr>
          </a:p>
          <a:p>
            <a:pPr>
              <a:defRPr/>
            </a:pPr>
            <a:endParaRPr lang="en-US" sz="2000" b="0" dirty="0">
              <a:solidFill>
                <a:srgbClr val="FFFFFF"/>
              </a:solidFill>
            </a:endParaRPr>
          </a:p>
        </p:txBody>
      </p:sp>
      <p:sp>
        <p:nvSpPr>
          <p:cNvPr id="5" name="TextBox 4"/>
          <p:cNvSpPr txBox="1"/>
          <p:nvPr userDrawn="1"/>
        </p:nvSpPr>
        <p:spPr>
          <a:xfrm>
            <a:off x="5236634" y="4365626"/>
            <a:ext cx="1824567" cy="369332"/>
          </a:xfrm>
          <a:prstGeom prst="rect">
            <a:avLst/>
          </a:prstGeom>
          <a:noFill/>
        </p:spPr>
        <p:txBody>
          <a:bodyPr>
            <a:spAutoFit/>
          </a:bodyPr>
          <a:lstStyle/>
          <a:p>
            <a:pPr>
              <a:defRPr/>
            </a:pPr>
            <a:r>
              <a:rPr lang="en-GB" b="1" dirty="0">
                <a:solidFill>
                  <a:srgbClr val="FFFFFF"/>
                </a:solidFill>
                <a:cs typeface="Arial" charset="0"/>
              </a:rPr>
              <a:t>Client logo</a:t>
            </a:r>
          </a:p>
        </p:txBody>
      </p:sp>
      <p:sp>
        <p:nvSpPr>
          <p:cNvPr id="6" name="TextBox 5"/>
          <p:cNvSpPr txBox="1"/>
          <p:nvPr userDrawn="1"/>
        </p:nvSpPr>
        <p:spPr>
          <a:xfrm>
            <a:off x="1562100" y="30164"/>
            <a:ext cx="9025467" cy="230187"/>
          </a:xfrm>
          <a:prstGeom prst="rect">
            <a:avLst/>
          </a:prstGeom>
          <a:noFill/>
        </p:spPr>
        <p:txBody>
          <a:bodyPr>
            <a:spAutoFit/>
          </a:bodyPr>
          <a:lstStyle/>
          <a:p>
            <a:pPr algn="ctr">
              <a:defRPr/>
            </a:pPr>
            <a:r>
              <a:rPr lang="en-GB" sz="900" dirty="0">
                <a:solidFill>
                  <a:prstClr val="black"/>
                </a:solidFill>
                <a:cs typeface="Arial" charset="0"/>
              </a:rPr>
              <a:t>This document is confidential and intended solely for the use and information of the addressee </a:t>
            </a:r>
          </a:p>
        </p:txBody>
      </p:sp>
      <p:sp>
        <p:nvSpPr>
          <p:cNvPr id="8" name="Rounded Rectangle 7"/>
          <p:cNvSpPr/>
          <p:nvPr userDrawn="1"/>
        </p:nvSpPr>
        <p:spPr>
          <a:xfrm>
            <a:off x="239185" y="260350"/>
            <a:ext cx="11713633" cy="6383338"/>
          </a:xfrm>
          <a:prstGeom prst="roundRect">
            <a:avLst>
              <a:gd name="adj" fmla="val 3594"/>
            </a:avLst>
          </a:prstGeom>
          <a:solidFill>
            <a:srgbClr val="374046"/>
          </a:solidFill>
          <a:ln>
            <a:solidFill>
              <a:srgbClr val="3722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5" name="Content Placeholder 13"/>
          <p:cNvSpPr>
            <a:spLocks noGrp="1"/>
          </p:cNvSpPr>
          <p:nvPr>
            <p:ph sz="quarter" idx="10" hasCustomPrompt="1"/>
          </p:nvPr>
        </p:nvSpPr>
        <p:spPr>
          <a:xfrm>
            <a:off x="2267861" y="3384550"/>
            <a:ext cx="7680852" cy="468312"/>
          </a:xfrm>
          <a:prstGeom prst="rect">
            <a:avLst/>
          </a:prstGeom>
        </p:spPr>
        <p:txBody>
          <a:bodyPr/>
          <a:lstStyle>
            <a:lvl1pPr marL="50400" indent="0" algn="ctr">
              <a:buNone/>
              <a:defRPr sz="2400" b="0">
                <a:solidFill>
                  <a:schemeClr val="bg1"/>
                </a:solidFill>
              </a:defRPr>
            </a:lvl1pPr>
          </a:lstStyle>
          <a:p>
            <a:pPr lvl="0"/>
            <a:r>
              <a:rPr lang="en-US" dirty="0"/>
              <a:t>Click to add title</a:t>
            </a:r>
          </a:p>
        </p:txBody>
      </p:sp>
      <p:sp>
        <p:nvSpPr>
          <p:cNvPr id="16" name="Content Placeholder 13"/>
          <p:cNvSpPr>
            <a:spLocks noGrp="1"/>
          </p:cNvSpPr>
          <p:nvPr>
            <p:ph sz="quarter" idx="11" hasCustomPrompt="1"/>
          </p:nvPr>
        </p:nvSpPr>
        <p:spPr>
          <a:xfrm>
            <a:off x="2267861" y="3875087"/>
            <a:ext cx="7680852" cy="468312"/>
          </a:xfrm>
          <a:prstGeom prst="rect">
            <a:avLst/>
          </a:prstGeom>
        </p:spPr>
        <p:txBody>
          <a:bodyPr/>
          <a:lstStyle>
            <a:lvl1pPr marL="50400" indent="0" algn="ctr">
              <a:buNone/>
              <a:defRPr sz="1800" b="0">
                <a:solidFill>
                  <a:schemeClr val="bg1"/>
                </a:solidFill>
              </a:defRPr>
            </a:lvl1pPr>
          </a:lstStyle>
          <a:p>
            <a:pPr lvl="0"/>
            <a:r>
              <a:rPr lang="en-US" dirty="0"/>
              <a:t>Click to add sub title</a:t>
            </a:r>
          </a:p>
        </p:txBody>
      </p:sp>
      <p:pic>
        <p:nvPicPr>
          <p:cNvPr id="13" name="Picture 8" descr="mtm_white-01.png"/>
          <p:cNvPicPr>
            <a:picLocks noChangeAspect="1"/>
          </p:cNvPicPr>
          <p:nvPr userDrawn="1"/>
        </p:nvPicPr>
        <p:blipFill>
          <a:blip r:embed="rId2" cstate="print"/>
          <a:srcRect/>
          <a:stretch>
            <a:fillRect/>
          </a:stretch>
        </p:blipFill>
        <p:spPr bwMode="auto">
          <a:xfrm>
            <a:off x="5052219" y="1196975"/>
            <a:ext cx="2087562" cy="1250950"/>
          </a:xfrm>
          <a:prstGeom prst="rect">
            <a:avLst/>
          </a:prstGeom>
          <a:noFill/>
          <a:ln w="9525">
            <a:noFill/>
            <a:miter lim="800000"/>
            <a:headEnd/>
            <a:tailEnd/>
          </a:ln>
        </p:spPr>
      </p:pic>
      <p:grpSp>
        <p:nvGrpSpPr>
          <p:cNvPr id="2" name="Group 1"/>
          <p:cNvGrpSpPr/>
          <p:nvPr userDrawn="1"/>
        </p:nvGrpSpPr>
        <p:grpSpPr>
          <a:xfrm>
            <a:off x="4297140" y="4549775"/>
            <a:ext cx="3597720" cy="1260000"/>
            <a:chOff x="3710672" y="4549775"/>
            <a:chExt cx="3597720" cy="126000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0672" y="4549775"/>
              <a:ext cx="1722656" cy="1260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5736" y="4549775"/>
              <a:ext cx="1722656" cy="1260000"/>
            </a:xfrm>
            <a:prstGeom prst="rect">
              <a:avLst/>
            </a:prstGeom>
          </p:spPr>
        </p:pic>
      </p:grpSp>
    </p:spTree>
    <p:extLst>
      <p:ext uri="{BB962C8B-B14F-4D97-AF65-F5344CB8AC3E}">
        <p14:creationId xmlns:p14="http://schemas.microsoft.com/office/powerpoint/2010/main" val="22414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_1">
    <p:spTree>
      <p:nvGrpSpPr>
        <p:cNvPr id="1" name=""/>
        <p:cNvGrpSpPr/>
        <p:nvPr/>
      </p:nvGrpSpPr>
      <p:grpSpPr>
        <a:xfrm>
          <a:off x="0" y="0"/>
          <a:ext cx="0" cy="0"/>
          <a:chOff x="0" y="0"/>
          <a:chExt cx="0" cy="0"/>
        </a:xfrm>
      </p:grpSpPr>
      <p:sp>
        <p:nvSpPr>
          <p:cNvPr id="5" name="Rectangle 4"/>
          <p:cNvSpPr/>
          <p:nvPr userDrawn="1"/>
        </p:nvSpPr>
        <p:spPr>
          <a:xfrm>
            <a:off x="621" y="0"/>
            <a:ext cx="12191380" cy="6858000"/>
          </a:xfrm>
          <a:prstGeom prst="rect">
            <a:avLst/>
          </a:prstGeom>
          <a:solidFill>
            <a:srgbClr val="37404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2" name="Text Placeholder 21"/>
          <p:cNvSpPr>
            <a:spLocks noGrp="1"/>
          </p:cNvSpPr>
          <p:nvPr>
            <p:ph type="body" sz="quarter" idx="11" hasCustomPrompt="1"/>
          </p:nvPr>
        </p:nvSpPr>
        <p:spPr>
          <a:xfrm>
            <a:off x="478367" y="1952625"/>
            <a:ext cx="11235267" cy="3727450"/>
          </a:xfrm>
          <a:prstGeom prst="rect">
            <a:avLst/>
          </a:prstGeom>
        </p:spPr>
        <p:txBody>
          <a:bodyPr/>
          <a:lstStyle>
            <a:lvl1pPr marL="457200" indent="-457200">
              <a:buFont typeface="+mj-lt"/>
              <a:buAutoNum type="arabicPeriod"/>
              <a:defRPr sz="2400">
                <a:solidFill>
                  <a:schemeClr val="bg1"/>
                </a:solidFill>
              </a:defRPr>
            </a:lvl1pPr>
            <a:lvl2pPr marL="684000" indent="-457200">
              <a:buFont typeface="+mj-lt"/>
              <a:buAutoNum type="arabicPeriod"/>
              <a:defRPr sz="2400">
                <a:solidFill>
                  <a:schemeClr val="bg1"/>
                </a:solidFill>
              </a:defRPr>
            </a:lvl2pPr>
            <a:lvl3pPr marL="910800" indent="-457200">
              <a:buFont typeface="+mj-lt"/>
              <a:buAutoNum type="arabicPeriod"/>
              <a:defRPr sz="2400">
                <a:solidFill>
                  <a:schemeClr val="bg1"/>
                </a:solidFill>
              </a:defRPr>
            </a:lvl3pPr>
            <a:lvl4pPr marL="1198800" indent="-457200">
              <a:buFont typeface="+mj-lt"/>
              <a:buAutoNum type="arabicPeriod"/>
              <a:defRPr sz="2400">
                <a:solidFill>
                  <a:schemeClr val="bg1"/>
                </a:solidFill>
              </a:defRPr>
            </a:lvl4pPr>
            <a:lvl5pPr marL="1429200" indent="-457200">
              <a:buFont typeface="+mj-lt"/>
              <a:buAutoNum type="arabicPeriod"/>
              <a:defRPr sz="2400">
                <a:solidFill>
                  <a:schemeClr val="bg1"/>
                </a:solidFill>
              </a:defRPr>
            </a:lvl5pPr>
          </a:lstStyle>
          <a:p>
            <a:pPr lvl="0"/>
            <a:r>
              <a:rPr lang="en-US" dirty="0"/>
              <a:t>Click to add text</a:t>
            </a:r>
          </a:p>
        </p:txBody>
      </p:sp>
      <p:sp>
        <p:nvSpPr>
          <p:cNvPr id="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4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1926797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_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endParaRPr lang="en-GB" sz="1400" b="1" dirty="0">
              <a:solidFill>
                <a:prstClr val="white"/>
              </a:solidFill>
            </a:endParaRPr>
          </a:p>
        </p:txBody>
      </p:sp>
      <p:sp>
        <p:nvSpPr>
          <p:cNvPr id="2" name="Title 1"/>
          <p:cNvSpPr>
            <a:spLocks noGrp="1"/>
          </p:cNvSpPr>
          <p:nvPr>
            <p:ph type="title" hasCustomPrompt="1"/>
          </p:nvPr>
        </p:nvSpPr>
        <p:spPr>
          <a:xfrm>
            <a:off x="914400" y="3110236"/>
            <a:ext cx="10363200" cy="637531"/>
          </a:xfrm>
          <a:prstGeom prst="rect">
            <a:avLst/>
          </a:prstGeom>
        </p:spPr>
        <p:txBody>
          <a:bodyPr anchor="t"/>
          <a:lstStyle>
            <a:lvl1pPr marL="514350" indent="-514350" algn="ctr">
              <a:buFont typeface="+mj-lt"/>
              <a:buAutoNum type="arabicPeriod"/>
              <a:defRPr sz="3000" b="0" cap="none" baseline="0">
                <a:solidFill>
                  <a:schemeClr val="tx1"/>
                </a:solidFill>
              </a:defRPr>
            </a:lvl1pPr>
          </a:lstStyle>
          <a:p>
            <a:r>
              <a:rPr lang="en-US" dirty="0"/>
              <a:t>Click to add text</a:t>
            </a:r>
            <a:endParaRPr lang="en-GB" dirty="0"/>
          </a:p>
        </p:txBody>
      </p:sp>
    </p:spTree>
    <p:extLst>
      <p:ext uri="{BB962C8B-B14F-4D97-AF65-F5344CB8AC3E}">
        <p14:creationId xmlns:p14="http://schemas.microsoft.com/office/powerpoint/2010/main" val="333066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Whole Slide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11233633"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pic>
        <p:nvPicPr>
          <p:cNvPr id="14" name="Picture 9" descr="mtm_95black-03.jpg"/>
          <p:cNvPicPr>
            <a:picLocks noChangeAspect="1"/>
          </p:cNvPicPr>
          <p:nvPr userDrawn="1"/>
        </p:nvPicPr>
        <p:blipFill>
          <a:blip r:embed="rId3" cstate="print"/>
          <a:srcRect t="16380" b="27570"/>
          <a:stretch>
            <a:fillRect/>
          </a:stretch>
        </p:blipFill>
        <p:spPr bwMode="auto">
          <a:xfrm>
            <a:off x="5712619" y="0"/>
            <a:ext cx="766763" cy="260350"/>
          </a:xfrm>
          <a:prstGeom prst="rect">
            <a:avLst/>
          </a:prstGeom>
          <a:noFill/>
          <a:ln w="9525">
            <a:noFill/>
            <a:miter lim="800000"/>
            <a:headEnd/>
            <a:tailEnd/>
          </a:ln>
        </p:spPr>
      </p:pic>
    </p:spTree>
    <p:extLst>
      <p:ext uri="{BB962C8B-B14F-4D97-AF65-F5344CB8AC3E}">
        <p14:creationId xmlns:p14="http://schemas.microsoft.com/office/powerpoint/2010/main" val="4016670377"/>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1" name="Text Placeholder 5"/>
          <p:cNvSpPr>
            <a:spLocks noGrp="1"/>
          </p:cNvSpPr>
          <p:nvPr>
            <p:ph type="body" sz="quarter" idx="11"/>
          </p:nvPr>
        </p:nvSpPr>
        <p:spPr>
          <a:xfrm>
            <a:off x="480000" y="1952626"/>
            <a:ext cx="5472067"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4"/>
          </p:nvPr>
        </p:nvSpPr>
        <p:spPr>
          <a:xfrm>
            <a:off x="6239934" y="1952626"/>
            <a:ext cx="5472069" cy="4321175"/>
          </a:xfrm>
          <a:prstGeom prst="rect">
            <a:avLst/>
          </a:prstGeom>
        </p:spPr>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182713076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oundRect">
            <a:avLst>
              <a:gd name="adj" fmla="val 5012"/>
            </a:avLst>
          </a:prstGeom>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Text Placeholder 5"/>
          <p:cNvSpPr>
            <a:spLocks noGrp="1"/>
          </p:cNvSpPr>
          <p:nvPr>
            <p:ph type="body" sz="quarter" idx="14"/>
          </p:nvPr>
        </p:nvSpPr>
        <p:spPr>
          <a:xfrm>
            <a:off x="6239933" y="1952626"/>
            <a:ext cx="5473700" cy="4321175"/>
          </a:xfrm>
          <a:prstGeom prst="roundRect">
            <a:avLst>
              <a:gd name="adj" fmla="val 4807"/>
            </a:avLst>
          </a:prstGeom>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5990910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514975"/>
            <a:ext cx="11233633" cy="936000"/>
          </a:xfrm>
          <a:prstGeom prst="rect">
            <a:avLst/>
          </a:prstGeom>
        </p:spPr>
        <p:txBody>
          <a:bodyPr lIns="0" tIns="36000" rIns="0" bIns="36000" anchor="t"/>
          <a:lstStyle>
            <a:lvl1pPr>
              <a:defRPr sz="2800"/>
            </a:lvl1pPr>
          </a:lstStyle>
          <a:p>
            <a:r>
              <a:rPr lang="en-US" dirty="0"/>
              <a:t>Click to add title</a:t>
            </a:r>
            <a:endParaRPr lang="en-GB" dirty="0"/>
          </a:p>
        </p:txBody>
      </p:sp>
      <p:pic>
        <p:nvPicPr>
          <p:cNvPr id="12" name="Picture 9" descr="mtm_95black-03.jpg"/>
          <p:cNvPicPr>
            <a:picLocks noChangeAspect="1"/>
          </p:cNvPicPr>
          <p:nvPr userDrawn="1"/>
        </p:nvPicPr>
        <p:blipFill>
          <a:blip r:embed="rId2" cstate="print"/>
          <a:srcRect t="16380" b="27570"/>
          <a:stretch>
            <a:fillRect/>
          </a:stretch>
        </p:blipFill>
        <p:spPr bwMode="auto">
          <a:xfrm>
            <a:off x="5600701" y="0"/>
            <a:ext cx="1022351" cy="26035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5" y="-75629"/>
            <a:ext cx="12192000" cy="408285"/>
          </a:xfrm>
          <a:prstGeom prst="rect">
            <a:avLst/>
          </a:prstGeom>
        </p:spPr>
      </p:pic>
      <p:sp>
        <p:nvSpPr>
          <p:cNvPr id="9" name="TextBox 8"/>
          <p:cNvSpPr txBox="1"/>
          <p:nvPr userDrawn="1"/>
        </p:nvSpPr>
        <p:spPr>
          <a:xfrm>
            <a:off x="11448000" y="44625"/>
            <a:ext cx="341760" cy="246221"/>
          </a:xfrm>
          <a:prstGeom prst="rect">
            <a:avLst/>
          </a:prstGeom>
          <a:noFill/>
        </p:spPr>
        <p:txBody>
          <a:bodyPr wrap="none">
            <a:spAutoFit/>
          </a:bodyPr>
          <a:lstStyle/>
          <a:p>
            <a:pPr>
              <a:defRPr/>
            </a:pPr>
            <a:fld id="{CC1F650A-73F3-45B0-B89C-37B7A7A179DA}" type="slidenum">
              <a:rPr lang="en-GB" sz="1000">
                <a:solidFill>
                  <a:prstClr val="black"/>
                </a:solidFill>
                <a:cs typeface="Arial" charset="0"/>
              </a:rPr>
              <a:pPr>
                <a:defRPr/>
              </a:pPr>
              <a:t>‹#›</a:t>
            </a:fld>
            <a:endParaRPr lang="en-GB" sz="1000" dirty="0">
              <a:solidFill>
                <a:prstClr val="black"/>
              </a:solidFill>
              <a:cs typeface="Arial" charset="0"/>
            </a:endParaRPr>
          </a:p>
        </p:txBody>
      </p:sp>
      <p:sp>
        <p:nvSpPr>
          <p:cNvPr id="10" name="Text Placeholder 15"/>
          <p:cNvSpPr>
            <a:spLocks noGrp="1"/>
          </p:cNvSpPr>
          <p:nvPr>
            <p:ph type="body" sz="quarter" idx="12" hasCustomPrompt="1"/>
          </p:nvPr>
        </p:nvSpPr>
        <p:spPr>
          <a:xfrm>
            <a:off x="479998" y="0"/>
            <a:ext cx="3550135" cy="289424"/>
          </a:xfrm>
          <a:prstGeom prst="rect">
            <a:avLst/>
          </a:prstGeom>
        </p:spPr>
        <p:txBody>
          <a:bodyPr anchor="b"/>
          <a:lstStyle>
            <a:lvl1pPr marL="0" indent="0">
              <a:buNone/>
              <a:defRPr sz="1000"/>
            </a:lvl1pPr>
          </a:lstStyle>
          <a:p>
            <a:pPr lvl="0"/>
            <a:r>
              <a:rPr lang="en-US" dirty="0"/>
              <a:t>Click to add doc section/title</a:t>
            </a:r>
          </a:p>
        </p:txBody>
      </p:sp>
      <p:sp>
        <p:nvSpPr>
          <p:cNvPr id="14" name="Text Placeholder 5"/>
          <p:cNvSpPr>
            <a:spLocks noGrp="1"/>
          </p:cNvSpPr>
          <p:nvPr>
            <p:ph type="body" sz="quarter" idx="11"/>
          </p:nvPr>
        </p:nvSpPr>
        <p:spPr>
          <a:xfrm>
            <a:off x="480000" y="1952626"/>
            <a:ext cx="5472067" cy="4321175"/>
          </a:xfrm>
          <a:prstGeom prst="rect">
            <a:avLst/>
          </a:prstGeom>
          <a:ln>
            <a:noFill/>
          </a:ln>
        </p:spPr>
        <p:style>
          <a:lnRef idx="2">
            <a:schemeClr val="accent1"/>
          </a:lnRef>
          <a:fillRef idx="1">
            <a:schemeClr val="lt1"/>
          </a:fillRef>
          <a:effectRef idx="0">
            <a:schemeClr val="accent1"/>
          </a:effectRef>
          <a:fontRef idx="none"/>
        </p:style>
        <p:txBody>
          <a:bodyPr lIns="0" tIns="0" rIns="0"/>
          <a:lstStyle>
            <a:lvl1pPr>
              <a:defRPr sz="1600"/>
            </a:lvl1pPr>
            <a:lvl2pPr>
              <a:defRPr sz="1600"/>
            </a:lvl2pPr>
            <a:lvl3pPr>
              <a:defRPr sz="1600"/>
            </a:lvl3pPr>
          </a:lstStyle>
          <a:p>
            <a:pPr lvl="0"/>
            <a:r>
              <a:rPr lang="en-US"/>
              <a:t>Click to edit Master text styles</a:t>
            </a:r>
          </a:p>
          <a:p>
            <a:pPr lvl="1"/>
            <a:r>
              <a:rPr lang="en-US"/>
              <a:t>Second level</a:t>
            </a:r>
          </a:p>
          <a:p>
            <a:pPr lvl="2"/>
            <a:r>
              <a:rPr lang="en-US"/>
              <a:t>Third level</a:t>
            </a:r>
          </a:p>
        </p:txBody>
      </p:sp>
      <p:sp>
        <p:nvSpPr>
          <p:cNvPr id="16" name="Chart Placeholder 3"/>
          <p:cNvSpPr>
            <a:spLocks noGrp="1"/>
          </p:cNvSpPr>
          <p:nvPr>
            <p:ph type="chart" sz="quarter" idx="15" hasCustomPrompt="1"/>
          </p:nvPr>
        </p:nvSpPr>
        <p:spPr>
          <a:xfrm>
            <a:off x="6239934" y="1952626"/>
            <a:ext cx="5473700" cy="4321175"/>
          </a:xfrm>
          <a:prstGeom prst="rect">
            <a:avLst/>
          </a:prstGeom>
        </p:spPr>
        <p:txBody>
          <a:bodyPr/>
          <a:lstStyle>
            <a:lvl1pPr>
              <a:defRPr/>
            </a:lvl1pPr>
          </a:lstStyle>
          <a:p>
            <a:r>
              <a:rPr lang="en-GB" dirty="0"/>
              <a:t>Click icon below to add chart – select from Templates folder</a:t>
            </a:r>
          </a:p>
        </p:txBody>
      </p:sp>
      <p:sp>
        <p:nvSpPr>
          <p:cNvPr id="11" name="Text Placeholder 3"/>
          <p:cNvSpPr>
            <a:spLocks noGrp="1"/>
          </p:cNvSpPr>
          <p:nvPr>
            <p:ph type="body" sz="quarter" idx="13" hasCustomPrompt="1"/>
          </p:nvPr>
        </p:nvSpPr>
        <p:spPr>
          <a:xfrm>
            <a:off x="479999" y="6489700"/>
            <a:ext cx="11233635" cy="368300"/>
          </a:xfrm>
          <a:prstGeom prst="rect">
            <a:avLst/>
          </a:prstGeom>
        </p:spPr>
        <p:txBody>
          <a:bodyPr/>
          <a:lstStyle>
            <a:lvl1pPr marL="0" indent="0">
              <a:spcBef>
                <a:spcPts val="0"/>
              </a:spcBef>
              <a:spcAft>
                <a:spcPts val="0"/>
              </a:spcAft>
              <a:buNone/>
              <a:defRPr sz="900" baseline="0"/>
            </a:lvl1pPr>
          </a:lstStyle>
          <a:p>
            <a:pPr lvl="0"/>
            <a:r>
              <a:rPr lang="en-US" dirty="0"/>
              <a:t>Click to add sources/notes</a:t>
            </a:r>
          </a:p>
        </p:txBody>
      </p:sp>
    </p:spTree>
    <p:extLst>
      <p:ext uri="{BB962C8B-B14F-4D97-AF65-F5344CB8AC3E}">
        <p14:creationId xmlns:p14="http://schemas.microsoft.com/office/powerpoint/2010/main" val="3008507910"/>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62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4046"/>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9" hasCustomPrompt="1"/>
          </p:nvPr>
        </p:nvSpPr>
        <p:spPr>
          <a:xfrm>
            <a:off x="1090046" y="514975"/>
            <a:ext cx="10623585" cy="936000"/>
          </a:xfrm>
          <a:prstGeom prst="rect">
            <a:avLst/>
          </a:prstGeom>
        </p:spPr>
        <p:txBody>
          <a:bodyPr/>
          <a:lstStyle>
            <a:lvl1pPr marL="0" indent="0">
              <a:buNone/>
              <a:defRPr sz="2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Thank you for reading/listening</a:t>
            </a:r>
          </a:p>
        </p:txBody>
      </p:sp>
      <p:sp>
        <p:nvSpPr>
          <p:cNvPr id="4" name="Text Placeholder 3"/>
          <p:cNvSpPr>
            <a:spLocks noGrp="1"/>
          </p:cNvSpPr>
          <p:nvPr>
            <p:ph type="body" sz="quarter" idx="10" hasCustomPrompt="1"/>
          </p:nvPr>
        </p:nvSpPr>
        <p:spPr>
          <a:xfrm>
            <a:off x="478367"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7" name="Text Placeholder 3"/>
          <p:cNvSpPr>
            <a:spLocks noGrp="1"/>
          </p:cNvSpPr>
          <p:nvPr>
            <p:ph type="body" sz="quarter" idx="12" hasCustomPrompt="1"/>
          </p:nvPr>
        </p:nvSpPr>
        <p:spPr>
          <a:xfrm>
            <a:off x="478367" y="2454277"/>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8" name="Text Placeholder 3"/>
          <p:cNvSpPr>
            <a:spLocks noGrp="1"/>
          </p:cNvSpPr>
          <p:nvPr>
            <p:ph type="body" sz="quarter" idx="13" hasCustomPrompt="1"/>
          </p:nvPr>
        </p:nvSpPr>
        <p:spPr>
          <a:xfrm>
            <a:off x="478367" y="3377144"/>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9" name="Text Placeholder 3"/>
          <p:cNvSpPr>
            <a:spLocks noGrp="1"/>
          </p:cNvSpPr>
          <p:nvPr>
            <p:ph type="body" sz="quarter" idx="14" hasCustomPrompt="1"/>
          </p:nvPr>
        </p:nvSpPr>
        <p:spPr>
          <a:xfrm>
            <a:off x="478367" y="389890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
        <p:nvSpPr>
          <p:cNvPr id="10" name="Text Placeholder 3"/>
          <p:cNvSpPr>
            <a:spLocks noGrp="1"/>
          </p:cNvSpPr>
          <p:nvPr>
            <p:ph type="body" sz="quarter" idx="15" hasCustomPrompt="1"/>
          </p:nvPr>
        </p:nvSpPr>
        <p:spPr>
          <a:xfrm>
            <a:off x="6191251" y="1952625"/>
            <a:ext cx="5522384" cy="401108"/>
          </a:xfrm>
          <a:prstGeom prst="rect">
            <a:avLst/>
          </a:prstGeom>
        </p:spPr>
        <p:txBody>
          <a:bodyPr/>
          <a:lstStyle>
            <a:lvl1pPr marL="0" indent="0">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name</a:t>
            </a:r>
          </a:p>
        </p:txBody>
      </p:sp>
      <p:sp>
        <p:nvSpPr>
          <p:cNvPr id="11" name="Text Placeholder 3"/>
          <p:cNvSpPr>
            <a:spLocks noGrp="1"/>
          </p:cNvSpPr>
          <p:nvPr>
            <p:ph type="body" sz="quarter" idx="16" hasCustomPrompt="1"/>
          </p:nvPr>
        </p:nvSpPr>
        <p:spPr>
          <a:xfrm>
            <a:off x="6191251" y="2454276"/>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job title</a:t>
            </a:r>
          </a:p>
        </p:txBody>
      </p:sp>
      <p:sp>
        <p:nvSpPr>
          <p:cNvPr id="12" name="Text Placeholder 3"/>
          <p:cNvSpPr>
            <a:spLocks noGrp="1"/>
          </p:cNvSpPr>
          <p:nvPr>
            <p:ph type="body" sz="quarter" idx="17" hasCustomPrompt="1"/>
          </p:nvPr>
        </p:nvSpPr>
        <p:spPr>
          <a:xfrm>
            <a:off x="6191251" y="3377143"/>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telephone number</a:t>
            </a:r>
          </a:p>
        </p:txBody>
      </p:sp>
      <p:sp>
        <p:nvSpPr>
          <p:cNvPr id="13" name="Text Placeholder 3"/>
          <p:cNvSpPr>
            <a:spLocks noGrp="1"/>
          </p:cNvSpPr>
          <p:nvPr>
            <p:ph type="body" sz="quarter" idx="18" hasCustomPrompt="1"/>
          </p:nvPr>
        </p:nvSpPr>
        <p:spPr>
          <a:xfrm>
            <a:off x="6191251" y="3898902"/>
            <a:ext cx="5522384" cy="401108"/>
          </a:xfrm>
          <a:prstGeom prst="rect">
            <a:avLst/>
          </a:prstGeom>
        </p:spPr>
        <p:txBody>
          <a:bodyPr/>
          <a:lstStyle>
            <a:lvl1pPr marL="0" indent="0">
              <a:buNone/>
              <a:defRPr sz="1800" b="0"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add email</a:t>
            </a:r>
          </a:p>
        </p:txBody>
      </p:sp>
    </p:spTree>
    <p:extLst>
      <p:ext uri="{BB962C8B-B14F-4D97-AF65-F5344CB8AC3E}">
        <p14:creationId xmlns:p14="http://schemas.microsoft.com/office/powerpoint/2010/main" val="3772964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9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301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2672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38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1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516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49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5174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6379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8660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4705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820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10380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3373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0936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7058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23997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981E92-320F-428D-AE9E-6ED8AAFCF980}"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6077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279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0407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524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F981E92-320F-428D-AE9E-6ED8AAFCF980}"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Tree>
    <p:custDataLst>
      <p:tags r:id="rId1"/>
    </p:custDataLst>
    <p:extLst>
      <p:ext uri="{BB962C8B-B14F-4D97-AF65-F5344CB8AC3E}">
        <p14:creationId xmlns:p14="http://schemas.microsoft.com/office/powerpoint/2010/main" val="1353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0E2C877-0506-4A3A-B5DF-8149D82B0B2E}"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1064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9649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03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700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2941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8699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F981E92-320F-428D-AE9E-6ED8AAFCF980}"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3447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1E92-320F-428D-AE9E-6ED8AAFCF980}"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E2C877-0506-4A3A-B5DF-8149D82B0B2E}"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716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F981E92-320F-428D-AE9E-6ED8AAFCF980}"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E2C877-0506-4A3A-B5DF-8149D82B0B2E}"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3039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706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3"/>
            <a:ext cx="5298141" cy="2412000"/>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9" name="Text Placeholder 6">
            <a:extLst>
              <a:ext uri="{FF2B5EF4-FFF2-40B4-BE49-F238E27FC236}">
                <a16:creationId xmlns:a16="http://schemas.microsoft.com/office/drawing/2014/main" id="{77FD7B46-C0E5-4A41-9337-30B99A971FC8}"/>
              </a:ext>
            </a:extLst>
          </p:cNvPr>
          <p:cNvSpPr>
            <a:spLocks noGrp="1"/>
          </p:cNvSpPr>
          <p:nvPr>
            <p:ph type="body" sz="quarter" idx="17"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98181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1237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831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7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06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780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8779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23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dirty="0"/>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0054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2244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3225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2277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497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0611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140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9191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3101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1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30105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Tree>
    <p:custDataLst>
      <p:tags r:id="rId1"/>
    </p:custDataLst>
    <p:extLst>
      <p:ext uri="{BB962C8B-B14F-4D97-AF65-F5344CB8AC3E}">
        <p14:creationId xmlns:p14="http://schemas.microsoft.com/office/powerpoint/2010/main" val="7063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119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3268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accent5"/>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68417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382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6707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583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4594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0134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85058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7477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936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700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1.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ags" Target="../tags/tag3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ags" Target="../tags/tag62.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image" Target="../media/image1.jpeg"/><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9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image" Target="../media/image7.jpeg"/><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tags" Target="../tags/tag11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image" Target="../media/image7.jpeg"/><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tags" Target="../tags/tag148.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23243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2"/>
          <p:cNvSpPr txBox="1">
            <a:spLocks/>
          </p:cNvSpPr>
          <p:nvPr userDrawn="1"/>
        </p:nvSpPr>
        <p:spPr bwMode="auto">
          <a:xfrm>
            <a:off x="431800" y="6498000"/>
            <a:ext cx="11328400" cy="3600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304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1pPr>
            <a:lvl2pPr marL="4608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2pPr>
            <a:lvl3pPr marL="6912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3pPr>
            <a:lvl4pPr marL="921600" indent="-230400" algn="l" rtl="0" fontAlgn="base">
              <a:spcBef>
                <a:spcPct val="20000"/>
              </a:spcBef>
              <a:spcAft>
                <a:spcPct val="0"/>
              </a:spcAft>
              <a:buFont typeface="Arial" charset="0"/>
              <a:buChar char="–"/>
              <a:tabLst>
                <a:tab pos="982663" algn="l"/>
              </a:tabLst>
              <a:defRPr sz="1800" kern="1200">
                <a:solidFill>
                  <a:schemeClr val="tx1"/>
                </a:solidFill>
                <a:latin typeface="Century Gothic" panose="020B0502020202020204" pitchFamily="34" charset="0"/>
                <a:ea typeface="+mn-ea"/>
                <a:cs typeface="+mn-cs"/>
              </a:defRPr>
            </a:lvl4pPr>
            <a:lvl5pPr marL="1152000" indent="-230400" algn="l" rtl="0" fontAlgn="base">
              <a:spcBef>
                <a:spcPct val="20000"/>
              </a:spcBef>
              <a:spcAft>
                <a:spcPct val="0"/>
              </a:spcAft>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endParaRPr lang="en-GB" sz="800" dirty="0">
              <a:solidFill>
                <a:prstClr val="black"/>
              </a:solidFill>
            </a:endParaRPr>
          </a:p>
        </p:txBody>
      </p:sp>
    </p:spTree>
    <p:extLst>
      <p:ext uri="{BB962C8B-B14F-4D97-AF65-F5344CB8AC3E}">
        <p14:creationId xmlns:p14="http://schemas.microsoft.com/office/powerpoint/2010/main" val="15056698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rtl="0" eaLnBrk="1" fontAlgn="base" hangingPunct="1">
        <a:spcBef>
          <a:spcPct val="0"/>
        </a:spcBef>
        <a:spcAft>
          <a:spcPct val="0"/>
        </a:spcAft>
        <a:defRPr lang="en-GB" sz="2400" kern="1200" dirty="0" smtClean="0">
          <a:solidFill>
            <a:schemeClr val="tx1"/>
          </a:solidFill>
          <a:latin typeface="Century Gothic" panose="020B0502020202020204" pitchFamily="34" charset="0"/>
          <a:ea typeface="+mn-ea"/>
          <a:cs typeface="+mn-cs"/>
        </a:defRPr>
      </a:lvl1pPr>
      <a:lvl2pPr algn="l" rtl="0" eaLnBrk="1" fontAlgn="base" hangingPunct="1">
        <a:spcBef>
          <a:spcPct val="0"/>
        </a:spcBef>
        <a:spcAft>
          <a:spcPct val="0"/>
        </a:spcAft>
        <a:defRPr sz="2400">
          <a:solidFill>
            <a:schemeClr val="tx1"/>
          </a:solidFill>
          <a:latin typeface="Century Gothic" pitchFamily="34" charset="0"/>
        </a:defRPr>
      </a:lvl2pPr>
      <a:lvl3pPr algn="l" rtl="0" eaLnBrk="1" fontAlgn="base" hangingPunct="1">
        <a:spcBef>
          <a:spcPct val="0"/>
        </a:spcBef>
        <a:spcAft>
          <a:spcPct val="0"/>
        </a:spcAft>
        <a:defRPr sz="2400">
          <a:solidFill>
            <a:schemeClr val="tx1"/>
          </a:solidFill>
          <a:latin typeface="Century Gothic" pitchFamily="34" charset="0"/>
        </a:defRPr>
      </a:lvl3pPr>
      <a:lvl4pPr algn="l" rtl="0" eaLnBrk="1" fontAlgn="base" hangingPunct="1">
        <a:spcBef>
          <a:spcPct val="0"/>
        </a:spcBef>
        <a:spcAft>
          <a:spcPct val="0"/>
        </a:spcAft>
        <a:defRPr sz="2400">
          <a:solidFill>
            <a:schemeClr val="tx1"/>
          </a:solidFill>
          <a:latin typeface="Century Gothic" pitchFamily="34" charset="0"/>
        </a:defRPr>
      </a:lvl4pPr>
      <a:lvl5pPr algn="l" rtl="0" eaLnBrk="1" fontAlgn="base" hangingPunct="1">
        <a:spcBef>
          <a:spcPct val="0"/>
        </a:spcBef>
        <a:spcAft>
          <a:spcPct val="0"/>
        </a:spcAft>
        <a:defRPr sz="2400">
          <a:solidFill>
            <a:schemeClr val="tx1"/>
          </a:solidFill>
          <a:latin typeface="Century Gothic" pitchFamily="34" charset="0"/>
        </a:defRPr>
      </a:lvl5pPr>
      <a:lvl6pPr marL="457200" algn="l" rtl="0" eaLnBrk="1" fontAlgn="base" hangingPunct="1">
        <a:spcBef>
          <a:spcPct val="0"/>
        </a:spcBef>
        <a:spcAft>
          <a:spcPct val="0"/>
        </a:spcAft>
        <a:defRPr sz="2400">
          <a:solidFill>
            <a:schemeClr val="tx1"/>
          </a:solidFill>
          <a:latin typeface="Century Gothic" pitchFamily="34" charset="0"/>
        </a:defRPr>
      </a:lvl6pPr>
      <a:lvl7pPr marL="914400" algn="l" rtl="0" eaLnBrk="1" fontAlgn="base" hangingPunct="1">
        <a:spcBef>
          <a:spcPct val="0"/>
        </a:spcBef>
        <a:spcAft>
          <a:spcPct val="0"/>
        </a:spcAft>
        <a:defRPr sz="2400">
          <a:solidFill>
            <a:schemeClr val="tx1"/>
          </a:solidFill>
          <a:latin typeface="Century Gothic" pitchFamily="34" charset="0"/>
        </a:defRPr>
      </a:lvl7pPr>
      <a:lvl8pPr marL="1371600" algn="l" rtl="0" eaLnBrk="1" fontAlgn="base" hangingPunct="1">
        <a:spcBef>
          <a:spcPct val="0"/>
        </a:spcBef>
        <a:spcAft>
          <a:spcPct val="0"/>
        </a:spcAft>
        <a:defRPr sz="2400">
          <a:solidFill>
            <a:schemeClr val="tx1"/>
          </a:solidFill>
          <a:latin typeface="Century Gothic" pitchFamily="34" charset="0"/>
        </a:defRPr>
      </a:lvl8pPr>
      <a:lvl9pPr marL="1828800" algn="l" rtl="0" eaLnBrk="1" fontAlgn="base" hangingPunct="1">
        <a:spcBef>
          <a:spcPct val="0"/>
        </a:spcBef>
        <a:spcAft>
          <a:spcPct val="0"/>
        </a:spcAft>
        <a:defRPr sz="2400">
          <a:solidFill>
            <a:schemeClr val="tx1"/>
          </a:solidFill>
          <a:latin typeface="Century Gothic" pitchFamily="34" charset="0"/>
        </a:defRPr>
      </a:lvl9pPr>
    </p:titleStyle>
    <p:bodyStyle>
      <a:lvl1pPr marL="226800" indent="-226800" algn="l" rtl="0" eaLnBrk="1" fontAlgn="base" hangingPunct="1">
        <a:spcBef>
          <a:spcPts val="800"/>
        </a:spcBef>
        <a:spcAft>
          <a:spcPts val="800"/>
        </a:spcAft>
        <a:buFont typeface="Arial" charset="0"/>
        <a:buChar char="•"/>
        <a:defRPr lang="en-US" sz="1100" kern="1200" smtClean="0">
          <a:solidFill>
            <a:prstClr val="black"/>
          </a:solidFill>
          <a:latin typeface="Century Gothic" panose="020B0502020202020204" pitchFamily="34" charset="0"/>
          <a:ea typeface="+mn-ea"/>
          <a:cs typeface="+mn-cs"/>
        </a:defRPr>
      </a:lvl1pPr>
      <a:lvl2pPr marL="453600" indent="-226800" algn="l" rtl="0" eaLnBrk="1" fontAlgn="base" hangingPunct="1">
        <a:spcBef>
          <a:spcPts val="800"/>
        </a:spcBef>
        <a:spcAft>
          <a:spcPts val="800"/>
        </a:spcAft>
        <a:buFont typeface="Century Gothic" panose="020B0502020202020204" pitchFamily="34" charset="0"/>
        <a:buChar char="–"/>
        <a:defRPr lang="en-US" sz="1100" b="0" kern="1200" smtClean="0">
          <a:solidFill>
            <a:prstClr val="black"/>
          </a:solidFill>
          <a:latin typeface="Century Gothic" panose="020B0502020202020204" pitchFamily="34" charset="0"/>
          <a:ea typeface="+mn-ea"/>
          <a:cs typeface="+mn-cs"/>
        </a:defRPr>
      </a:lvl2pPr>
      <a:lvl3pPr marL="680400" indent="-226800" algn="l" rtl="0" eaLnBrk="1" fontAlgn="base" hangingPunct="1">
        <a:spcBef>
          <a:spcPts val="800"/>
        </a:spcBef>
        <a:spcAft>
          <a:spcPts val="800"/>
        </a:spcAft>
        <a:buFont typeface="Century Gothic" panose="020B0502020202020204" pitchFamily="34" charset="0"/>
        <a:buChar char="▪"/>
        <a:defRPr lang="en-US" sz="1100" kern="1200" smtClean="0">
          <a:solidFill>
            <a:prstClr val="black"/>
          </a:solidFill>
          <a:latin typeface="Century Gothic" panose="020B0502020202020204" pitchFamily="34" charset="0"/>
          <a:ea typeface="+mn-ea"/>
          <a:cs typeface="+mn-cs"/>
        </a:defRPr>
      </a:lvl3pPr>
      <a:lvl4pPr marL="913050" indent="-171450" algn="l" rtl="0" eaLnBrk="1" fontAlgn="base" hangingPunct="1">
        <a:spcBef>
          <a:spcPts val="800"/>
        </a:spcBef>
        <a:spcAft>
          <a:spcPts val="800"/>
        </a:spcAft>
        <a:buFont typeface="Arial" panose="020B0604020202020204" pitchFamily="34" charset="0"/>
        <a:buChar char="•"/>
        <a:tabLst>
          <a:tab pos="982663" algn="l"/>
        </a:tabLst>
        <a:defRPr lang="en-US" sz="1100" kern="1200" smtClean="0">
          <a:solidFill>
            <a:prstClr val="black"/>
          </a:solidFill>
          <a:latin typeface="Century Gothic" panose="020B0502020202020204" pitchFamily="34" charset="0"/>
          <a:ea typeface="+mn-ea"/>
          <a:cs typeface="+mn-cs"/>
        </a:defRPr>
      </a:lvl4pPr>
      <a:lvl5pPr marL="1152000" indent="-180000" algn="l" rtl="0" eaLnBrk="1" fontAlgn="base" hangingPunct="1">
        <a:spcBef>
          <a:spcPts val="800"/>
        </a:spcBef>
        <a:spcAft>
          <a:spcPts val="800"/>
        </a:spcAft>
        <a:buFont typeface="Arial" panose="020B0604020202020204" pitchFamily="34" charset="0"/>
        <a:buChar char="•"/>
        <a:defRPr lang="en-GB" sz="1100" kern="1200">
          <a:solidFill>
            <a:prstClr val="black"/>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0">
          <p15:clr>
            <a:srgbClr val="F26B43"/>
          </p15:clr>
        </p15:guide>
        <p15:guide id="2" orient="horz" pos="4088">
          <p15:clr>
            <a:srgbClr val="F26B43"/>
          </p15:clr>
        </p15:guide>
        <p15:guide id="3" pos="301">
          <p15:clr>
            <a:srgbClr val="F26B43"/>
          </p15:clr>
        </p15:guide>
        <p15:guide id="4" pos="7379">
          <p15:clr>
            <a:srgbClr val="F26B43"/>
          </p15:clr>
        </p15:guide>
        <p15:guide id="5" orient="horz" pos="3952">
          <p15:clr>
            <a:srgbClr val="F26B43"/>
          </p15:clr>
        </p15:guide>
        <p15:guide id="6" orient="horz" pos="2523">
          <p15:clr>
            <a:srgbClr val="F26B43"/>
          </p15:clr>
        </p15:guide>
        <p15:guide id="7" orient="horz" pos="2659">
          <p15:clr>
            <a:srgbClr val="F26B43"/>
          </p15:clr>
        </p15:guide>
        <p15:guide id="8" pos="2540">
          <p15:clr>
            <a:srgbClr val="F26B43"/>
          </p15:clr>
        </p15:guide>
        <p15:guide id="9" pos="2721">
          <p15:clr>
            <a:srgbClr val="F26B43"/>
          </p15:clr>
        </p15:guide>
        <p15:guide id="10" pos="4959">
          <p15:clr>
            <a:srgbClr val="F26B43"/>
          </p15:clr>
        </p15:guide>
        <p15:guide id="11" pos="3749">
          <p15:clr>
            <a:srgbClr val="F26B43"/>
          </p15:clr>
        </p15:guide>
        <p15:guide id="12" pos="3931">
          <p15:clr>
            <a:srgbClr val="F26B43"/>
          </p15:clr>
        </p15:guide>
        <p15:guide id="13" pos="51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F981E92-320F-428D-AE9E-6ED8AAFCF980}" type="datetimeFigureOut">
              <a:rPr lang="en-GB" smtClean="0"/>
              <a:t>29/04/2024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0E2C877-0506-4A3A-B5DF-8149D82B0B2E}"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2962798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29"/>
    </p:custDataLst>
    <p:extLst>
      <p:ext uri="{BB962C8B-B14F-4D97-AF65-F5344CB8AC3E}">
        <p14:creationId xmlns:p14="http://schemas.microsoft.com/office/powerpoint/2010/main" val="1968514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accent5"/>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9853112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54826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29/04/2024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0815043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7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screen with a football game on it&#10;&#10;Description automatically generated">
            <a:extLst>
              <a:ext uri="{FF2B5EF4-FFF2-40B4-BE49-F238E27FC236}">
                <a16:creationId xmlns:a16="http://schemas.microsoft.com/office/drawing/2014/main" id="{D48BD81A-E1F4-4363-2485-BF52F2B34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p:txBody>
          <a:bodyPr/>
          <a:lstStyle/>
          <a:p>
            <a:r>
              <a:rPr lang="en-GB" dirty="0"/>
              <a:t>Video Day</a:t>
            </a:r>
          </a:p>
        </p:txBody>
      </p:sp>
      <p:sp>
        <p:nvSpPr>
          <p:cNvPr id="13" name="Text Placeholder 12"/>
          <p:cNvSpPr>
            <a:spLocks noGrp="1"/>
          </p:cNvSpPr>
          <p:nvPr>
            <p:ph type="body" sz="quarter" idx="15"/>
          </p:nvPr>
        </p:nvSpPr>
        <p:spPr>
          <a:xfrm>
            <a:off x="565622" y="571616"/>
            <a:ext cx="1034578" cy="352613"/>
          </a:xfrm>
        </p:spPr>
        <p:txBody>
          <a:bodyPr>
            <a:normAutofit fontScale="92500" lnSpcReduction="20000"/>
          </a:bodyPr>
          <a:lstStyle/>
          <a:p>
            <a:r>
              <a:rPr lang="en-GB" sz="2400" dirty="0"/>
              <a:t>2023</a:t>
            </a:r>
          </a:p>
        </p:txBody>
      </p:sp>
      <p:sp>
        <p:nvSpPr>
          <p:cNvPr id="16" name="Freeform 7"/>
          <p:cNvSpPr>
            <a:spLocks/>
          </p:cNvSpPr>
          <p:nvPr/>
        </p:nvSpPr>
        <p:spPr bwMode="auto">
          <a:xfrm>
            <a:off x="457324" y="423925"/>
            <a:ext cx="1034579" cy="576786"/>
          </a:xfrm>
          <a:custGeom>
            <a:avLst/>
            <a:gdLst>
              <a:gd name="T0" fmla="*/ 26 w 452"/>
              <a:gd name="T1" fmla="*/ 2 h 132"/>
              <a:gd name="T2" fmla="*/ 26 w 452"/>
              <a:gd name="T3" fmla="*/ 0 h 132"/>
              <a:gd name="T4" fmla="*/ 13 w 452"/>
              <a:gd name="T5" fmla="*/ 3 h 132"/>
              <a:gd name="T6" fmla="*/ 4 w 452"/>
              <a:gd name="T7" fmla="*/ 11 h 132"/>
              <a:gd name="T8" fmla="*/ 0 w 452"/>
              <a:gd name="T9" fmla="*/ 26 h 132"/>
              <a:gd name="T10" fmla="*/ 0 w 452"/>
              <a:gd name="T11" fmla="*/ 132 h 132"/>
              <a:gd name="T12" fmla="*/ 426 w 452"/>
              <a:gd name="T13" fmla="*/ 132 h 132"/>
              <a:gd name="T14" fmla="*/ 438 w 452"/>
              <a:gd name="T15" fmla="*/ 129 h 132"/>
              <a:gd name="T16" fmla="*/ 447 w 452"/>
              <a:gd name="T17" fmla="*/ 121 h 132"/>
              <a:gd name="T18" fmla="*/ 452 w 452"/>
              <a:gd name="T19" fmla="*/ 106 h 132"/>
              <a:gd name="T20" fmla="*/ 452 w 452"/>
              <a:gd name="T21" fmla="*/ 26 h 132"/>
              <a:gd name="T22" fmla="*/ 448 w 452"/>
              <a:gd name="T23" fmla="*/ 13 h 132"/>
              <a:gd name="T24" fmla="*/ 441 w 452"/>
              <a:gd name="T25" fmla="*/ 4 h 132"/>
              <a:gd name="T26" fmla="*/ 426 w 452"/>
              <a:gd name="T27" fmla="*/ 0 h 132"/>
              <a:gd name="T28" fmla="*/ 26 w 452"/>
              <a:gd name="T29" fmla="*/ 0 h 132"/>
              <a:gd name="T30" fmla="*/ 26 w 452"/>
              <a:gd name="T31" fmla="*/ 2 h 132"/>
              <a:gd name="T32" fmla="*/ 26 w 452"/>
              <a:gd name="T33" fmla="*/ 4 h 132"/>
              <a:gd name="T34" fmla="*/ 426 w 452"/>
              <a:gd name="T35" fmla="*/ 4 h 132"/>
              <a:gd name="T36" fmla="*/ 438 w 452"/>
              <a:gd name="T37" fmla="*/ 7 h 132"/>
              <a:gd name="T38" fmla="*/ 446 w 452"/>
              <a:gd name="T39" fmla="*/ 19 h 132"/>
              <a:gd name="T40" fmla="*/ 447 w 452"/>
              <a:gd name="T41" fmla="*/ 24 h 132"/>
              <a:gd name="T42" fmla="*/ 448 w 452"/>
              <a:gd name="T43" fmla="*/ 25 h 132"/>
              <a:gd name="T44" fmla="*/ 448 w 452"/>
              <a:gd name="T45" fmla="*/ 26 h 132"/>
              <a:gd name="T46" fmla="*/ 448 w 452"/>
              <a:gd name="T47" fmla="*/ 26 h 132"/>
              <a:gd name="T48" fmla="*/ 448 w 452"/>
              <a:gd name="T49" fmla="*/ 106 h 132"/>
              <a:gd name="T50" fmla="*/ 444 w 452"/>
              <a:gd name="T51" fmla="*/ 119 h 132"/>
              <a:gd name="T52" fmla="*/ 433 w 452"/>
              <a:gd name="T53" fmla="*/ 127 h 132"/>
              <a:gd name="T54" fmla="*/ 428 w 452"/>
              <a:gd name="T55" fmla="*/ 128 h 132"/>
              <a:gd name="T56" fmla="*/ 426 w 452"/>
              <a:gd name="T57" fmla="*/ 128 h 132"/>
              <a:gd name="T58" fmla="*/ 426 w 452"/>
              <a:gd name="T59" fmla="*/ 128 h 132"/>
              <a:gd name="T60" fmla="*/ 426 w 452"/>
              <a:gd name="T61" fmla="*/ 128 h 132"/>
              <a:gd name="T62" fmla="*/ 4 w 452"/>
              <a:gd name="T63" fmla="*/ 128 h 132"/>
              <a:gd name="T64" fmla="*/ 4 w 452"/>
              <a:gd name="T65" fmla="*/ 26 h 132"/>
              <a:gd name="T66" fmla="*/ 7 w 452"/>
              <a:gd name="T67" fmla="*/ 13 h 132"/>
              <a:gd name="T68" fmla="*/ 19 w 452"/>
              <a:gd name="T69" fmla="*/ 5 h 132"/>
              <a:gd name="T70" fmla="*/ 24 w 452"/>
              <a:gd name="T71" fmla="*/ 4 h 132"/>
              <a:gd name="T72" fmla="*/ 25 w 452"/>
              <a:gd name="T73" fmla="*/ 4 h 132"/>
              <a:gd name="T74" fmla="*/ 25 w 452"/>
              <a:gd name="T75" fmla="*/ 4 h 132"/>
              <a:gd name="T76" fmla="*/ 26 w 452"/>
              <a:gd name="T77" fmla="*/ 4 h 132"/>
              <a:gd name="T78" fmla="*/ 26 w 452"/>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132">
                <a:moveTo>
                  <a:pt x="26" y="2"/>
                </a:moveTo>
                <a:cubicBezTo>
                  <a:pt x="26" y="0"/>
                  <a:pt x="26" y="0"/>
                  <a:pt x="26" y="0"/>
                </a:cubicBezTo>
                <a:cubicBezTo>
                  <a:pt x="25" y="0"/>
                  <a:pt x="19" y="0"/>
                  <a:pt x="13" y="3"/>
                </a:cubicBezTo>
                <a:cubicBezTo>
                  <a:pt x="9" y="5"/>
                  <a:pt x="6" y="7"/>
                  <a:pt x="4" y="11"/>
                </a:cubicBezTo>
                <a:cubicBezTo>
                  <a:pt x="1" y="14"/>
                  <a:pt x="0" y="19"/>
                  <a:pt x="0" y="26"/>
                </a:cubicBezTo>
                <a:cubicBezTo>
                  <a:pt x="0" y="132"/>
                  <a:pt x="0" y="132"/>
                  <a:pt x="0" y="132"/>
                </a:cubicBezTo>
                <a:cubicBezTo>
                  <a:pt x="426" y="132"/>
                  <a:pt x="426" y="132"/>
                  <a:pt x="426" y="132"/>
                </a:cubicBezTo>
                <a:cubicBezTo>
                  <a:pt x="426" y="132"/>
                  <a:pt x="432" y="132"/>
                  <a:pt x="438" y="129"/>
                </a:cubicBezTo>
                <a:cubicBezTo>
                  <a:pt x="442" y="127"/>
                  <a:pt x="445" y="124"/>
                  <a:pt x="447" y="121"/>
                </a:cubicBezTo>
                <a:cubicBezTo>
                  <a:pt x="450" y="117"/>
                  <a:pt x="452" y="112"/>
                  <a:pt x="452" y="106"/>
                </a:cubicBezTo>
                <a:cubicBezTo>
                  <a:pt x="452" y="26"/>
                  <a:pt x="452" y="26"/>
                  <a:pt x="452" y="26"/>
                </a:cubicBezTo>
                <a:cubicBezTo>
                  <a:pt x="452" y="26"/>
                  <a:pt x="452" y="19"/>
                  <a:pt x="448" y="13"/>
                </a:cubicBezTo>
                <a:cubicBezTo>
                  <a:pt x="447" y="10"/>
                  <a:pt x="444" y="6"/>
                  <a:pt x="441" y="4"/>
                </a:cubicBezTo>
                <a:cubicBezTo>
                  <a:pt x="437" y="1"/>
                  <a:pt x="432" y="0"/>
                  <a:pt x="426" y="0"/>
                </a:cubicBezTo>
                <a:cubicBezTo>
                  <a:pt x="26" y="0"/>
                  <a:pt x="26" y="0"/>
                  <a:pt x="26" y="0"/>
                </a:cubicBezTo>
                <a:cubicBezTo>
                  <a:pt x="26" y="2"/>
                  <a:pt x="26" y="2"/>
                  <a:pt x="26" y="2"/>
                </a:cubicBezTo>
                <a:cubicBezTo>
                  <a:pt x="26" y="4"/>
                  <a:pt x="26" y="4"/>
                  <a:pt x="26" y="4"/>
                </a:cubicBezTo>
                <a:cubicBezTo>
                  <a:pt x="426" y="4"/>
                  <a:pt x="426" y="4"/>
                  <a:pt x="426" y="4"/>
                </a:cubicBezTo>
                <a:cubicBezTo>
                  <a:pt x="431" y="4"/>
                  <a:pt x="435" y="5"/>
                  <a:pt x="438" y="7"/>
                </a:cubicBezTo>
                <a:cubicBezTo>
                  <a:pt x="443" y="10"/>
                  <a:pt x="445" y="15"/>
                  <a:pt x="446" y="19"/>
                </a:cubicBezTo>
                <a:cubicBezTo>
                  <a:pt x="447" y="21"/>
                  <a:pt x="447" y="22"/>
                  <a:pt x="447" y="24"/>
                </a:cubicBezTo>
                <a:cubicBezTo>
                  <a:pt x="447" y="24"/>
                  <a:pt x="448" y="25"/>
                  <a:pt x="448" y="25"/>
                </a:cubicBezTo>
                <a:cubicBezTo>
                  <a:pt x="448" y="26"/>
                  <a:pt x="448" y="26"/>
                  <a:pt x="448" y="26"/>
                </a:cubicBezTo>
                <a:cubicBezTo>
                  <a:pt x="448" y="26"/>
                  <a:pt x="448" y="26"/>
                  <a:pt x="448" y="26"/>
                </a:cubicBezTo>
                <a:cubicBezTo>
                  <a:pt x="448" y="106"/>
                  <a:pt x="448" y="106"/>
                  <a:pt x="448" y="106"/>
                </a:cubicBezTo>
                <a:cubicBezTo>
                  <a:pt x="448" y="111"/>
                  <a:pt x="446" y="115"/>
                  <a:pt x="444" y="119"/>
                </a:cubicBezTo>
                <a:cubicBezTo>
                  <a:pt x="441" y="123"/>
                  <a:pt x="437" y="125"/>
                  <a:pt x="433" y="127"/>
                </a:cubicBezTo>
                <a:cubicBezTo>
                  <a:pt x="431" y="127"/>
                  <a:pt x="429" y="127"/>
                  <a:pt x="428" y="128"/>
                </a:cubicBezTo>
                <a:cubicBezTo>
                  <a:pt x="427" y="128"/>
                  <a:pt x="426" y="128"/>
                  <a:pt x="426" y="128"/>
                </a:cubicBezTo>
                <a:cubicBezTo>
                  <a:pt x="426" y="128"/>
                  <a:pt x="426" y="128"/>
                  <a:pt x="426" y="128"/>
                </a:cubicBezTo>
                <a:cubicBezTo>
                  <a:pt x="426" y="128"/>
                  <a:pt x="426" y="128"/>
                  <a:pt x="426"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373380" y="4183083"/>
            <a:ext cx="3264884" cy="246221"/>
          </a:xfrm>
          <a:prstGeom prst="rect">
            <a:avLst/>
          </a:prstGeom>
          <a:noFill/>
        </p:spPr>
        <p:txBody>
          <a:bodyPr wrap="square" rtlCol="0">
            <a:spAutoFit/>
          </a:bodyPr>
          <a:lstStyle/>
          <a:p>
            <a:pPr algn="l"/>
            <a:r>
              <a:rPr lang="en-GB" sz="1000" dirty="0">
                <a:solidFill>
                  <a:schemeClr val="bg1"/>
                </a:solidFill>
              </a:rPr>
              <a:t>TNT – This Isn’t Just Sport. This Is Everything</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2 hr, 13 mins (</a:t>
            </a:r>
            <a:r>
              <a:rPr lang="en-GB" sz="1400" kern="0">
                <a:solidFill>
                  <a:prstClr val="black"/>
                </a:solidFill>
                <a:latin typeface="Arial"/>
              </a:rPr>
              <a:t>55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75160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1 hr, 47 mins (</a:t>
            </a:r>
            <a:r>
              <a:rPr lang="en-GB" sz="1400" kern="0">
                <a:solidFill>
                  <a:prstClr val="black"/>
                </a:solidFill>
                <a:latin typeface="Arial"/>
              </a:rPr>
              <a:t>44</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15737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000" cy="2522956"/>
          </a:xfrm>
        </p:spPr>
        <p:txBody>
          <a:bodyPr>
            <a:normAutofit/>
          </a:bodyPr>
          <a:lstStyle/>
          <a:p>
            <a:r>
              <a:rPr lang="en-GB"/>
              <a:t>2023 video viewing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Men</a:t>
            </a:r>
            <a:r>
              <a:rPr kumimoji="0" lang="en-GB" sz="1400" b="0" i="0" u="none" strike="noStrike" kern="0" cap="none" spc="0" normalizeH="0" baseline="0" noProof="0">
                <a:ln>
                  <a:noFill/>
                </a:ln>
                <a:solidFill>
                  <a:prstClr val="black"/>
                </a:solidFill>
                <a:effectLst/>
                <a:uLnTx/>
                <a:uFillTx/>
                <a:latin typeface="Arial"/>
                <a:ea typeface="+mn-ea"/>
                <a:cs typeface="+mn-cs"/>
              </a:rPr>
              <a:t> 16-34: 4 hrs, </a:t>
            </a:r>
            <a:r>
              <a:rPr lang="en-GB" sz="1400" kern="0">
                <a:solidFill>
                  <a:prstClr val="black"/>
                </a:solidFill>
                <a:latin typeface="Arial"/>
              </a:rPr>
              <a:t>9</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0">
                <a:solidFill>
                  <a:prstClr val="black"/>
                </a:solidFill>
                <a:latin typeface="Arial"/>
              </a:rPr>
              <a:t>Men</a:t>
            </a:r>
            <a:r>
              <a:rPr kumimoji="0" lang="en-GB" sz="1200" b="1" i="0" u="none" strike="noStrike" kern="0" cap="none" spc="0" normalizeH="0" baseline="0" noProof="0">
                <a:ln>
                  <a:noFill/>
                </a:ln>
                <a:solidFill>
                  <a:prstClr val="black"/>
                </a:solidFill>
                <a:effectLst/>
                <a:uLnTx/>
                <a:uFillTx/>
                <a:latin typeface="Arial"/>
                <a:ea typeface="+mn-ea"/>
                <a:cs typeface="+mn-cs"/>
              </a:rPr>
              <a:t> 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5947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16-34: 1 hr, 52 mins (</a:t>
            </a:r>
            <a:r>
              <a:rPr lang="en-GB" sz="1400" kern="0">
                <a:solidFill>
                  <a:prstClr val="black"/>
                </a:solidFill>
                <a:latin typeface="Arial"/>
              </a:rPr>
              <a:t>45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12524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16-34: </a:t>
            </a:r>
            <a:r>
              <a:rPr lang="en-GB" sz="1400" kern="0">
                <a:solidFill>
                  <a:prstClr val="black"/>
                </a:solidFill>
                <a:latin typeface="Arial"/>
              </a:rPr>
              <a:t>2 hrs</a:t>
            </a:r>
            <a:r>
              <a:rPr kumimoji="0" lang="en-GB" sz="1400" b="0" i="0" u="none" strike="noStrike" kern="0" cap="none" spc="0" normalizeH="0" baseline="0" noProof="0">
                <a:ln>
                  <a:noFill/>
                </a:ln>
                <a:solidFill>
                  <a:prstClr val="black"/>
                </a:solidFill>
                <a:effectLst/>
                <a:uLnTx/>
                <a:uFillTx/>
                <a:latin typeface="Arial"/>
                <a:ea typeface="+mn-ea"/>
                <a:cs typeface="+mn-cs"/>
              </a:rPr>
              <a:t>, 16 mins (</a:t>
            </a:r>
            <a:r>
              <a:rPr lang="en-GB" sz="1400" kern="0">
                <a:solidFill>
                  <a:prstClr val="black"/>
                </a:solidFill>
                <a:latin typeface="Arial"/>
              </a:rPr>
              <a:t>55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 16-34</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998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Women</a:t>
            </a:r>
            <a:r>
              <a:rPr kumimoji="0" lang="en-GB" sz="1400" b="0" i="0" u="none" strike="noStrike" kern="0" cap="none" spc="0" normalizeH="0" baseline="0" noProof="0">
                <a:ln>
                  <a:noFill/>
                </a:ln>
                <a:solidFill>
                  <a:prstClr val="black"/>
                </a:solidFill>
                <a:effectLst/>
                <a:uLnTx/>
                <a:uFillTx/>
                <a:latin typeface="Arial"/>
                <a:ea typeface="+mn-ea"/>
                <a:cs typeface="+mn-cs"/>
              </a:rPr>
              <a:t>: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51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Women</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222759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3 hrs, 51 mins (79%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410168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Women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59 mins (</a:t>
            </a:r>
            <a:r>
              <a:rPr lang="en-GB" sz="1400" kern="0">
                <a:solidFill>
                  <a:prstClr val="black"/>
                </a:solidFill>
                <a:latin typeface="Arial"/>
              </a:rPr>
              <a:t>20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Women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8265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Men</a:t>
            </a:r>
            <a:r>
              <a:rPr kumimoji="0" lang="en-GB" sz="1400" b="0" i="0" u="none" strike="noStrike" kern="0" cap="none" spc="0" normalizeH="0" baseline="0" noProof="0">
                <a:ln>
                  <a:noFill/>
                </a:ln>
                <a:solidFill>
                  <a:prstClr val="black"/>
                </a:solidFill>
                <a:effectLst/>
                <a:uLnTx/>
                <a:uFillTx/>
                <a:latin typeface="Arial"/>
                <a:ea typeface="+mn-ea"/>
                <a:cs typeface="+mn-cs"/>
              </a:rPr>
              <a:t>: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Men</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15372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Men: 3 hrs, </a:t>
            </a:r>
            <a:r>
              <a:rPr lang="en-GB" sz="1400" kern="0">
                <a:solidFill>
                  <a:prstClr val="black"/>
                </a:solidFill>
                <a:latin typeface="Arial"/>
              </a:rPr>
              <a:t>30 </a:t>
            </a:r>
            <a:r>
              <a:rPr kumimoji="0" lang="en-GB" sz="1400" b="0" i="0" u="none" strike="noStrike" kern="0" cap="none" spc="0" normalizeH="0" baseline="0" noProof="0">
                <a:ln>
                  <a:noFill/>
                </a:ln>
                <a:solidFill>
                  <a:prstClr val="black"/>
                </a:solidFill>
                <a:effectLst/>
                <a:uLnTx/>
                <a:uFillTx/>
                <a:latin typeface="Arial"/>
                <a:ea typeface="+mn-ea"/>
                <a:cs typeface="+mn-cs"/>
              </a:rPr>
              <a:t>mins (</a:t>
            </a:r>
            <a:r>
              <a:rPr lang="en-GB" sz="1400" kern="0">
                <a:solidFill>
                  <a:prstClr val="black"/>
                </a:solidFill>
                <a:latin typeface="Arial"/>
              </a:rPr>
              <a:t>73</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40454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4</a:t>
            </a:r>
            <a:r>
              <a:rPr kumimoji="0" lang="en-GB" sz="1400" b="0" i="0" u="none" strike="noStrike" kern="0" cap="none" spc="0" normalizeH="0" baseline="0" noProof="0">
                <a:ln>
                  <a:noFill/>
                </a:ln>
                <a:solidFill>
                  <a:prstClr val="black"/>
                </a:solidFill>
                <a:effectLst/>
                <a:uLnTx/>
                <a:uFillTx/>
                <a:latin typeface="Arial"/>
                <a:ea typeface="+mn-ea"/>
                <a:cs typeface="+mn-cs"/>
              </a:rPr>
              <a:t> hrs, 6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Men</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M</a:t>
            </a:r>
            <a:r>
              <a:rPr kumimoji="0" lang="en-GB" sz="1400" b="0" i="0" u="none" strike="noStrike" kern="0" cap="none" spc="0" normalizeH="0" baseline="0" noProof="0" err="1">
                <a:ln>
                  <a:noFill/>
                </a:ln>
                <a:solidFill>
                  <a:prstClr val="black"/>
                </a:solidFill>
                <a:effectLst/>
                <a:uLnTx/>
                <a:uFillTx/>
                <a:latin typeface="Arial"/>
                <a:ea typeface="+mn-ea"/>
                <a:cs typeface="+mn-cs"/>
              </a:rPr>
              <a:t>en</a:t>
            </a:r>
            <a:r>
              <a:rPr kumimoji="0" lang="en-GB" sz="1400" b="0" i="0" u="none" strike="noStrike" kern="0" cap="none" spc="0" normalizeH="0" baseline="0" noProof="0">
                <a:ln>
                  <a:noFill/>
                </a:ln>
                <a:solidFill>
                  <a:prstClr val="black"/>
                </a:solidFill>
                <a:effectLst/>
                <a:uLnTx/>
                <a:uFillTx/>
                <a:latin typeface="Arial"/>
                <a:ea typeface="+mn-ea"/>
                <a:cs typeface="+mn-cs"/>
              </a:rPr>
              <a:t>: 1 hr 17 mins (27%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Men</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9709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45+</a:t>
            </a:r>
            <a:r>
              <a:rPr kumimoji="0" lang="en-GB" sz="1400" b="0" i="0" u="none" strike="noStrike" kern="0" cap="none" spc="0" normalizeH="0" baseline="0" noProof="0">
                <a:ln>
                  <a:noFill/>
                </a:ln>
                <a:solidFill>
                  <a:prstClr val="black"/>
                </a:solidFill>
                <a:effectLst/>
                <a:uLnTx/>
                <a:uFillTx/>
                <a:latin typeface="Arial"/>
                <a:ea typeface="+mn-ea"/>
                <a:cs typeface="+mn-cs"/>
              </a:rPr>
              <a:t>: 5 hrs, </a:t>
            </a:r>
            <a:r>
              <a:rPr lang="en-GB" sz="1400" kern="0">
                <a:solidFill>
                  <a:prstClr val="black"/>
                </a:solidFill>
                <a:latin typeface="Arial"/>
              </a:rPr>
              <a:t>26 </a:t>
            </a:r>
            <a:r>
              <a:rPr kumimoji="0" lang="en-GB" sz="1400" b="0" i="0" u="none" strike="noStrike" kern="0" cap="none" spc="0" normalizeH="0" baseline="0" noProof="0">
                <a:ln>
                  <a:noFill/>
                </a:ln>
                <a:solidFill>
                  <a:prstClr val="black"/>
                </a:solidFill>
                <a:effectLst/>
                <a:uLnTx/>
                <a:uFillTx/>
                <a:latin typeface="Arial"/>
                <a:ea typeface="+mn-ea"/>
                <a:cs typeface="+mn-cs"/>
              </a:rPr>
              <a:t>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45+</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113683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a:t>
            </a:r>
            <a:r>
              <a:rPr lang="en-GB" sz="1400" kern="0">
                <a:solidFill>
                  <a:prstClr val="black"/>
                </a:solidFill>
                <a:latin typeface="Arial"/>
              </a:rPr>
              <a:t>4 </a:t>
            </a:r>
            <a:r>
              <a:rPr kumimoji="0" lang="en-GB" sz="1400" b="0" i="0" u="none" strike="noStrike" kern="0" cap="none" spc="0" normalizeH="0" baseline="0" noProof="0">
                <a:ln>
                  <a:noFill/>
                </a:ln>
                <a:solidFill>
                  <a:prstClr val="black"/>
                </a:solidFill>
                <a:effectLst/>
                <a:uLnTx/>
                <a:uFillTx/>
                <a:latin typeface="Arial"/>
                <a:ea typeface="+mn-ea"/>
                <a:cs typeface="+mn-cs"/>
              </a:rPr>
              <a:t>hrs, </a:t>
            </a:r>
            <a:r>
              <a:rPr lang="en-GB" sz="1400" kern="0">
                <a:solidFill>
                  <a:prstClr val="black"/>
                </a:solidFill>
                <a:latin typeface="Arial"/>
              </a:rPr>
              <a:t>46 </a:t>
            </a:r>
            <a:r>
              <a:rPr kumimoji="0" lang="en-GB" sz="1400" b="0" i="0" u="none" strike="noStrike" kern="0" cap="none" spc="0" normalizeH="0" baseline="0" noProof="0">
                <a:ln>
                  <a:noFill/>
                </a:ln>
                <a:solidFill>
                  <a:prstClr val="black"/>
                </a:solidFill>
                <a:effectLst/>
                <a:uLnTx/>
                <a:uFillTx/>
                <a:latin typeface="Arial"/>
                <a:ea typeface="+mn-ea"/>
                <a:cs typeface="+mn-cs"/>
              </a:rPr>
              <a:t>mins (</a:t>
            </a:r>
            <a:r>
              <a:rPr lang="en-GB" sz="1400" kern="0">
                <a:solidFill>
                  <a:prstClr val="black"/>
                </a:solidFill>
                <a:latin typeface="Arial"/>
              </a:rPr>
              <a:t>88</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9504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45+</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45+: 39 mins (</a:t>
            </a:r>
            <a:r>
              <a:rPr lang="en-GB" sz="1400" kern="0">
                <a:solidFill>
                  <a:prstClr val="black"/>
                </a:solidFill>
                <a:latin typeface="Arial"/>
              </a:rPr>
              <a:t>12</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45+</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2102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ABC1 Adults: 4 </a:t>
            </a:r>
            <a:r>
              <a:rPr kumimoji="0" lang="en-GB" sz="1400" b="0" i="0" u="none" strike="noStrike" kern="0" cap="none" spc="0" normalizeH="0" baseline="0" noProof="0">
                <a:ln>
                  <a:noFill/>
                </a:ln>
                <a:solidFill>
                  <a:prstClr val="black"/>
                </a:solidFill>
                <a:effectLst/>
                <a:uLnTx/>
                <a:uFillTx/>
                <a:latin typeface="Arial"/>
                <a:ea typeface="+mn-ea"/>
                <a:cs typeface="+mn-cs"/>
              </a:rPr>
              <a:t>hrs, 12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ABC1 Adults</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7535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ABC1 Adults</a:t>
            </a:r>
            <a:r>
              <a:rPr kumimoji="0" lang="en-GB" sz="1400" b="0" i="0" u="none" strike="noStrike" kern="0" cap="none" spc="0" normalizeH="0" baseline="0" noProof="0">
                <a:ln>
                  <a:noFill/>
                </a:ln>
                <a:solidFill>
                  <a:prstClr val="black"/>
                </a:solidFill>
                <a:effectLst/>
                <a:uLnTx/>
                <a:uFillTx/>
                <a:latin typeface="Arial"/>
                <a:ea typeface="+mn-ea"/>
                <a:cs typeface="+mn-cs"/>
              </a:rPr>
              <a:t>: 3 hrs, 7</a:t>
            </a:r>
            <a:r>
              <a:rPr lang="en-GB" sz="1400" kern="0">
                <a:solidFill>
                  <a:prstClr val="black"/>
                </a:solidFill>
                <a:latin typeface="Arial"/>
              </a:rPr>
              <a:t> </a:t>
            </a:r>
            <a:r>
              <a:rPr kumimoji="0" lang="en-GB" sz="1400" b="0" i="0" u="none" strike="noStrike" kern="0" cap="none" spc="0" normalizeH="0" baseline="0" noProof="0">
                <a:ln>
                  <a:noFill/>
                </a:ln>
                <a:solidFill>
                  <a:prstClr val="black"/>
                </a:solidFill>
                <a:effectLst/>
                <a:uLnTx/>
                <a:uFillTx/>
                <a:latin typeface="Arial"/>
                <a:ea typeface="+mn-ea"/>
                <a:cs typeface="+mn-cs"/>
              </a:rPr>
              <a:t>mins (74%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2090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ABC1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A</a:t>
            </a:r>
            <a:r>
              <a:rPr kumimoji="0" lang="en-GB" sz="1400" b="0" i="0" u="none" strike="noStrike" kern="0" cap="none" spc="0" normalizeH="0" baseline="0" noProof="0">
                <a:ln>
                  <a:noFill/>
                </a:ln>
                <a:solidFill>
                  <a:prstClr val="black"/>
                </a:solidFill>
                <a:effectLst/>
                <a:uLnTx/>
                <a:uFillTx/>
                <a:latin typeface="Arial"/>
                <a:ea typeface="+mn-ea"/>
                <a:cs typeface="+mn-cs"/>
              </a:rPr>
              <a:t>BC1 Adults: 1 hr 4 min (</a:t>
            </a:r>
            <a:r>
              <a:rPr lang="en-GB" sz="1400" kern="0">
                <a:solidFill>
                  <a:prstClr val="black"/>
                </a:solidFill>
                <a:latin typeface="Arial"/>
              </a:rPr>
              <a:t>25</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ABC1 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91437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HP + Ch: 4 </a:t>
            </a:r>
            <a:r>
              <a:rPr kumimoji="0" lang="en-GB" sz="1400" b="0" i="0" u="none" strike="noStrike" kern="0" cap="none" spc="0" normalizeH="0" baseline="0" noProof="0">
                <a:ln>
                  <a:noFill/>
                </a:ln>
                <a:solidFill>
                  <a:prstClr val="black"/>
                </a:solidFill>
                <a:effectLst/>
                <a:uLnTx/>
                <a:uFillTx/>
                <a:latin typeface="Arial"/>
                <a:ea typeface="+mn-ea"/>
                <a:cs typeface="+mn-cs"/>
              </a:rPr>
              <a:t>hrs, 27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a:solidFill>
                  <a:prstClr val="black"/>
                </a:solidFill>
                <a:latin typeface="Arial"/>
              </a:rPr>
              <a:t>HP + Ch</a:t>
            </a:r>
            <a:endParaRPr kumimoji="0" lang="en-GB" sz="1400" b="1" i="0" u="none" strike="noStrike" kern="0" cap="none" spc="0" normalizeH="0" baseline="0" noProof="0">
              <a:ln>
                <a:noFill/>
              </a:ln>
              <a:solidFill>
                <a:prstClr val="black"/>
              </a:solidFill>
              <a:effectLst/>
              <a:uLnTx/>
              <a:uFillTx/>
              <a:latin typeface="Arial"/>
              <a:ea typeface="+mn-ea"/>
              <a:cs typeface="+mn-cs"/>
            </a:endParaRP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286416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a:solidFill>
                  <a:prstClr val="black"/>
                </a:solidFill>
                <a:latin typeface="Arial"/>
              </a:rPr>
              <a:t>HP + Ch</a:t>
            </a:r>
            <a:r>
              <a:rPr kumimoji="0" lang="en-GB" sz="1400" b="0" i="0" u="none" strike="noStrike" kern="0" cap="none" spc="0" normalizeH="0" baseline="0" noProof="0">
                <a:ln>
                  <a:noFill/>
                </a:ln>
                <a:solidFill>
                  <a:prstClr val="black"/>
                </a:solidFill>
                <a:effectLst/>
                <a:uLnTx/>
                <a:uFillTx/>
                <a:latin typeface="Arial"/>
                <a:ea typeface="+mn-ea"/>
                <a:cs typeface="+mn-cs"/>
              </a:rPr>
              <a:t>: 3</a:t>
            </a:r>
            <a:r>
              <a:rPr lang="en-GB" sz="1400" kern="0">
                <a:solidFill>
                  <a:prstClr val="black"/>
                </a:solidFill>
                <a:latin typeface="Arial"/>
              </a:rPr>
              <a:t> </a:t>
            </a:r>
            <a:r>
              <a:rPr kumimoji="0" lang="en-GB" sz="1400" b="0" i="0" u="none" strike="noStrike" kern="0" cap="none" spc="0" normalizeH="0" baseline="0" noProof="0">
                <a:ln>
                  <a:noFill/>
                </a:ln>
                <a:solidFill>
                  <a:prstClr val="black"/>
                </a:solidFill>
                <a:effectLst/>
                <a:uLnTx/>
                <a:uFillTx/>
                <a:latin typeface="Arial"/>
                <a:ea typeface="+mn-ea"/>
                <a:cs typeface="+mn-cs"/>
              </a:rPr>
              <a:t>hrs, 5</a:t>
            </a:r>
            <a:r>
              <a:rPr lang="en-GB" sz="1400" kern="0">
                <a:solidFill>
                  <a:prstClr val="black"/>
                </a:solidFill>
                <a:latin typeface="Arial"/>
              </a:rPr>
              <a:t> </a:t>
            </a:r>
            <a:r>
              <a:rPr kumimoji="0" lang="en-GB" sz="1400" b="0" i="0" u="none" strike="noStrike" kern="0" cap="none" spc="0" normalizeH="0" baseline="0" noProof="0">
                <a:ln>
                  <a:noFill/>
                </a:ln>
                <a:solidFill>
                  <a:prstClr val="black"/>
                </a:solidFill>
                <a:effectLst/>
                <a:uLnTx/>
                <a:uFillTx/>
                <a:latin typeface="Arial"/>
                <a:ea typeface="+mn-ea"/>
                <a:cs typeface="+mn-cs"/>
              </a:rPr>
              <a:t>mins (69%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5326"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34665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HP + Ch</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HP + Ch: 1 hr 20 mins (</a:t>
            </a:r>
            <a:r>
              <a:rPr lang="en-GB" sz="1400" kern="0">
                <a:solidFill>
                  <a:prstClr val="black"/>
                </a:solidFill>
                <a:latin typeface="Arial"/>
              </a:rPr>
              <a:t>30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05912" y="1172932"/>
            <a:ext cx="13801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HP + Ch</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29166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2 hrs, </a:t>
            </a:r>
            <a:r>
              <a:rPr lang="en-GB" sz="1400" kern="0">
                <a:solidFill>
                  <a:prstClr val="black"/>
                </a:solidFill>
                <a:latin typeface="Arial"/>
              </a:rPr>
              <a:t>2</a:t>
            </a:r>
            <a:r>
              <a:rPr kumimoji="0" lang="en-GB" sz="1400" b="0" i="0" u="none" strike="noStrike" kern="0" cap="none" spc="0" normalizeH="0" baseline="0" noProof="0">
                <a:ln>
                  <a:noFill/>
                </a:ln>
                <a:solidFill>
                  <a:prstClr val="black"/>
                </a:solidFill>
                <a:effectLst/>
                <a:uLnTx/>
                <a:uFillTx/>
                <a:latin typeface="Arial"/>
                <a:ea typeface="+mn-ea"/>
                <a:cs typeface="+mn-cs"/>
              </a:rPr>
              <a:t> mins (</a:t>
            </a:r>
            <a:r>
              <a:rPr lang="en-GB" sz="1400" kern="0">
                <a:solidFill>
                  <a:prstClr val="black"/>
                </a:solidFill>
                <a:latin typeface="Arial"/>
              </a:rPr>
              <a:t>50</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5025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2 hrs, 2 mins (50%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745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A0402100-1BA0-4908-8129-D8012CD1B1E8}"/>
              </a:ext>
            </a:extLst>
          </p:cNvPr>
          <p:cNvSpPr>
            <a:spLocks noGrp="1"/>
          </p:cNvSpPr>
          <p:nvPr>
            <p:ph type="body" sz="quarter" idx="15"/>
          </p:nvPr>
        </p:nvSpPr>
        <p:spPr>
          <a:xfrm>
            <a:off x="378000" y="5364000"/>
            <a:ext cx="11334817" cy="304800"/>
          </a:xfrm>
        </p:spPr>
        <p:txBody>
          <a:bodyPr/>
          <a:lstStyle/>
          <a:p>
            <a:r>
              <a:rPr lang="en-GB" dirty="0"/>
              <a:t>Source: 2023, Barb / Broadcaster stream data / IPA TouchPoints 2023 / UK Cinema Association / ViewersLogic to model OOH viewing time *YouTube ad time modelled at 4.1% of content time, TikTok ad time modelled at 3.4% of content time using agency and broadcaster data, Other online modelled at 4% of content time)</a:t>
            </a:r>
          </a:p>
          <a:p>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17.0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3176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a:t>
            </a:r>
            <a:r>
              <a:rPr lang="en-GB" sz="1400" kern="0">
                <a:solidFill>
                  <a:prstClr val="black"/>
                </a:solidFill>
                <a:latin typeface="Arial"/>
              </a:rPr>
              <a:t>9.8</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218376" y="593085"/>
            <a:ext cx="3492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advertising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6561" y="388810"/>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a:ln>
                  <a:noFill/>
                </a:ln>
                <a:solidFill>
                  <a:srgbClr val="372D87"/>
                </a:solidFill>
                <a:effectLst/>
                <a:uLnTx/>
                <a:uFillTx/>
                <a:latin typeface="Arial"/>
                <a:ea typeface="+mj-ea"/>
                <a:cs typeface="+mj-cs"/>
              </a:rPr>
              <a:t>Broadcasters account for over 80% of all video advertising</a:t>
            </a:r>
          </a:p>
        </p:txBody>
      </p:sp>
    </p:spTree>
    <p:extLst>
      <p:ext uri="{BB962C8B-B14F-4D97-AF65-F5344CB8AC3E}">
        <p14:creationId xmlns:p14="http://schemas.microsoft.com/office/powerpoint/2010/main" val="28713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2023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a:t>
            </a:r>
            <a:r>
              <a:rPr lang="en-GB" sz="1400" kern="0">
                <a:solidFill>
                  <a:prstClr val="black"/>
                </a:solidFill>
                <a:latin typeface="Arial"/>
              </a:rPr>
              <a:t>36</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4 hrs, 49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8523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TV set video viewing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3 hrs, 24 mins (74%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a:t>
            </a:r>
            <a:r>
              <a:rPr lang="en-GB" sz="1400" kern="0">
                <a:solidFill>
                  <a:prstClr val="black"/>
                </a:solidFill>
                <a:latin typeface="Arial"/>
              </a:rPr>
              <a:t>3 </a:t>
            </a:r>
            <a:r>
              <a:rPr kumimoji="0" lang="en-GB" sz="1400" b="0" i="0" u="none" strike="noStrike" kern="0" cap="none" spc="0" normalizeH="0" baseline="0" noProof="0">
                <a:ln>
                  <a:noFill/>
                </a:ln>
                <a:solidFill>
                  <a:prstClr val="black"/>
                </a:solidFill>
                <a:effectLst/>
                <a:uLnTx/>
                <a:uFillTx/>
                <a:latin typeface="Arial"/>
                <a:ea typeface="+mn-ea"/>
                <a:cs typeface="+mn-cs"/>
              </a:rPr>
              <a:t>hrs, </a:t>
            </a:r>
            <a:r>
              <a:rPr lang="en-GB" sz="1400" kern="0">
                <a:solidFill>
                  <a:prstClr val="black"/>
                </a:solidFill>
                <a:latin typeface="Arial"/>
              </a:rPr>
              <a:t>41</a:t>
            </a:r>
            <a:r>
              <a:rPr kumimoji="0" lang="en-GB" sz="1400" b="0" i="0" u="none" strike="noStrike" kern="0" cap="none" spc="0" normalizeH="0" baseline="0" noProof="0">
                <a:ln>
                  <a:noFill/>
                </a:ln>
                <a:solidFill>
                  <a:prstClr val="black"/>
                </a:solidFill>
                <a:effectLst/>
                <a:uLnTx/>
                <a:uFillTx/>
                <a:latin typeface="Arial"/>
                <a:ea typeface="+mn-ea"/>
                <a:cs typeface="+mn-cs"/>
              </a:rPr>
              <a:t> mins (</a:t>
            </a:r>
            <a:r>
              <a:rPr lang="en-GB" sz="1400" kern="0">
                <a:solidFill>
                  <a:prstClr val="black"/>
                </a:solidFill>
                <a:latin typeface="Arial"/>
              </a:rPr>
              <a:t>76</a:t>
            </a:r>
            <a:r>
              <a:rPr kumimoji="0" lang="en-GB" sz="1400" b="0" i="0" u="none" strike="noStrike" kern="0" cap="none" spc="0" normalizeH="0" baseline="0" noProof="0">
                <a:ln>
                  <a:noFill/>
                </a:ln>
                <a:solidFill>
                  <a:prstClr val="black"/>
                </a:solidFill>
                <a:effectLst/>
                <a:uLnTx/>
                <a:uFillTx/>
                <a:latin typeface="Arial"/>
                <a:ea typeface="+mn-ea"/>
                <a:cs typeface="+mn-cs"/>
              </a:rPr>
              <a:t>%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(TV set)</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150298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Adults</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12 mins (26%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Adults: 1 hr, 8 mins (24%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Adults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3765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000" cy="2522956"/>
          </a:xfrm>
        </p:spPr>
        <p:txBody>
          <a:bodyPr>
            <a:normAutofit/>
          </a:bodyPr>
          <a:lstStyle/>
          <a:p>
            <a:r>
              <a:rPr lang="en-GB"/>
              <a:t>2023 video viewing – Women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36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579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Women 16-34: 4 hrs, </a:t>
            </a:r>
            <a:r>
              <a:rPr lang="en-GB" sz="1400" kern="0">
                <a:solidFill>
                  <a:prstClr val="black"/>
                </a:solidFill>
                <a:latin typeface="Arial"/>
              </a:rPr>
              <a:t>1</a:t>
            </a:r>
            <a:r>
              <a:rPr kumimoji="0" lang="en-GB" sz="1400" b="0" i="0" u="none" strike="noStrike" kern="0" cap="none" spc="0" normalizeH="0" baseline="0" noProof="0">
                <a:ln>
                  <a:noFill/>
                </a:ln>
                <a:solidFill>
                  <a:prstClr val="black"/>
                </a:solidFill>
                <a:effectLst/>
                <a:uLnTx/>
                <a:uFillTx/>
                <a:latin typeface="Arial"/>
                <a:ea typeface="+mn-ea"/>
                <a:cs typeface="+mn-cs"/>
              </a:rPr>
              <a:t>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461363" y="1208639"/>
            <a:ext cx="12692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Arial"/>
                <a:ea typeface="+mn-ea"/>
                <a:cs typeface="+mn-cs"/>
              </a:rPr>
              <a:t>Women 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2023, Barb / ViewersLogic / IPA TouchPoints 2023 / Pornhub / </a:t>
            </a:r>
            <a:r>
              <a:rPr lang="en-GB"/>
              <a:t>UK Cinema Association</a:t>
            </a:r>
            <a:endParaRPr lang="en-GB">
              <a:solidFill>
                <a:srgbClr val="4D4D4D"/>
              </a:solidFill>
            </a:endParaRPr>
          </a:p>
          <a:p>
            <a:endParaRPr lang="en-GB">
              <a:solidFill>
                <a:srgbClr val="4D4D4D"/>
              </a:solidFill>
            </a:endParaRPr>
          </a:p>
        </p:txBody>
      </p:sp>
    </p:spTree>
    <p:extLst>
      <p:ext uri="{BB962C8B-B14F-4D97-AF65-F5344CB8AC3E}">
        <p14:creationId xmlns:p14="http://schemas.microsoft.com/office/powerpoint/2010/main" val="3060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1E1EE7C-81F2-4E5A-A73A-D246A2FC6E37"/>
  <p:tag name="ISPRINGONLINEFOLDERID" val="0"/>
  <p:tag name="ISPRINGONLINEFOLDERPATH" val="Content List"/>
  <p:tag name="ISPRINGCLOUDFOLDERID" val="24"/>
  <p:tag name="ISPRINGCLOUDFOLDERDOMAIN" val="https://thinkbox.ispringcloud.eu"/>
  <p:tag name="ISPRING_PLAYERS_CUSTOMIZATION" val="UEsDBBQAAgAIAKaF/E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aJeFA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Jol4UE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Jol4UK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CaJeFC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CaJeFA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bWbiUJNhwnhWDwAA+xwAABcAAAB1bml2ZXJzYWwvdW5pdmVyc2FsLnBuZ+2Za1SS2frAsZtNnXTW6dR0UmTmzDROY2rqpIYC5akcUzG18o41pqaF5iiiGFBzppzywjRNklemzAsaoIl4QbDGhBIvKQLljYqM4E3J5KIgcLDmrPX/+v/uh3e9a+/9e/bez7P3fvbzrH3lCNJ/04btG0Ag0KaA7w+EgUCrA0GgVU3r11lqApJebbP8rDLD/P1A9EF7haWwJnl/8H4QqJm0cenkWkv5k3PfR2WCQFt3LH9WAWFfvQOB7H8NOLD/aA5qZlLa+EoXx5/jpDhp/VPv/s7i0dyOJ/xGn0RvvPVz6toHx6OW9p/ceVPg8o/Cw6ddr/68K+zO9s1riAd3+4Xd3vbm4L67f9iNFfiFf9Ox/quca/s+QV3WQrblUmCqAfl53Z7MpNf9pTAf+dxl67yk1z4eckPlXg+pvL+iJTmpp0v9vrFFYIuAGt7WCPKmMuWOViBQ9vG2EMwRzRNvSYLCKcKhINmipLdzQwFO+4OiVF5F2rgKBKrwFPnnNav1ttJfNlrUqzguCkhWtuQqDoBAF4QNUEU/xza20HHVXy0jn1iYuspIS3n9w7+DQPs+L7FUrGpeAwJ9+ovFJBf27bKMu+YHC/b5pxbDgi6uoCvoCrqCrqAr6Aq6gq6gK+gKuoKuoP9fVHy1xmcQn6RtdayqwBvYUgrH1OOVlNRKRR8fp7NOogXMIivQ0+IMqfZ4ub5KIDXNtzjNRIjvYargZhpUw4HI4Zq+5izV6s+S001v+AZp1V7lKOsuuoy1BwTiA+EUw5+DXQvxhhut8BSYf2s/fWZIgm7v72SkTkfiXnfIdd07WqjUZbwJLHO6Wp7zp3rW7T7tFqpp6sYRZa4pxvUhBixyZ3tjYtL0wb/cSHjMPlxOGatNiVnNV7VLnRkCrYV/HO6axLEkqwaSmL0nBe/P9sWUp72/1GfB7YfuoPH/aJNqrjzzn2XvzpO6Ev5VVTWBUV3izBfx8c/JcC52L5aoLvOZNS1cFD67qyO+Gps5Pt5pAqeTbI3v+QypDXYq86R2Kv5R28zt6RJOITVLWj9PWIiY6uya44YKxLl6ZjRjrkvgEiEJlSbjpbK5cmYRVsDJ+9u596NsMxu6PCM4ZrxWg8qPhH5xnaXpTM2fr8qUJ+uMysUOH2r4lmOYKsVc6+rYB0d9aJgo+RAlfuf9yODJpFbOmRgJi/FrvczpW71215awnZ9vdW57mxg0wE4fzQXc9e9TSzuLoTSuagMVyhXX0bE4U09Jo6BBwBDQEnnz6BHPKWfdsoXCusfvCa6Lc5lA+BC7XG/c0Zzl9zUawIiQyUb2my1GKk5DKMUWHe8IOh7eFtP7IGeig1TZbZrtyzEUWoWHDrs1n+44WOfsruKGysE9HSXURMBAU+XFssSNKvKWKAwEerZD31ZCxfgMRo6J7wDrThiUX0aztXmHhQEADLopHMIPBLjffhy1OnrHWVydb6VnQ4SJDz7l6Xhwv/SygnUXu6iUdsKg9yw6vmEefD3pVSsHdw/psb7o2LYNDRtu9ZTEZE18jT4zglndhGfr+Zt4y307hxO3w2jmbx+OfFLKpJG+nbF31BwmEifOXMPJT+gHrcuv3z5RSFKgS/2Sh38UoHinh/EJk5GpAhdy8fgddHBnGogFvO8hzSK+VWnvYCCVtR3q3nyZZ2TJx8UKramUnVp6I/TVpN3P4pcMHA7dzeOrWROHdjl3pv9SI/o6zgs0njlBNKq/Co42D6eUVZuOjZX/PRCx8MA2KYKB4qRB8frydG4Hsb/1n2QKilc/GKEEol0G1FBU3kwrIKcMqn/EdQyr8+IwIyx4AzPTV9StpiDPaGb9jIQ+d4gwAb9lhxA7W7JYWTP8YQdmP7VoII2yqID1SFDcyncow+uFFO7sA2vIhCFXReUXQdNiawfD+SGOHyb3O2IzfBZbi+ceNFyD4fX1ughBlt5dmNl38rqYyBxUe96cjdFB1bq9dGF90hKuAk6YKA4XAnGJxe8NgTGkmpbkocHBir2Z99Ftk56G117dHd0Pz6bnVxczNnkgXeOFgq84ocBHlRxyX10D5EQltU5bDJSikK5eZQRGI3JM7N8atEtjkwalZX0jmmZmWJcONOS8mYkZfqLqGs3Y4gK+a4x4pQSulnVW2sSkDac8PqkrguIL2VzKqARzPj8KT5SpYCJdNB/MimVHNTPfuNVWrT8My64RAhlpUEWn1dNi/eSN6iAcsv4zAY5nfJQ9O9Gx+pYHjDNqSnCOiA9JeP6ytyCPTzI8EiDH1lVjkibWyXAaOBb9n7l3R4PRLXrchITOANrHbOYHY3j4OUzSpDR+LHWXBkz1PISPw1WLkP4h0m1CkKLomBBjWJCR4rv7obGdp4GFXLtsHFhW2ZWdpXTH1ZKFAo1Gg3FIXF7MsWHYrrOp+R3Y2OtjUZRo5uqB4VF0qFXoeIcJ3HPL76vJdZilBZuBrmkbH7SyyXCI+kQhAE44afCSaV2KzNhkg/3cOZoumi4mc1JS9BfZEFulvBvioWyurYWw9e1QjonWo5kdybKciHNL8DzFe9OXc3rhkFWrNMpQaHxJVKl1hFMwr1EJ5/zakBCwi9DInyKDKT7KBWjaBAKVOJK9jebBQSbGMqJJULo4z9d3tpxcFs2IrguL172I5mpngHOu0iFqK175LnQqSkk1+I05FJx1LtEfUhW5IdOXXOTwCTtW3RAC6RzOF+XySrHnh9RQPXKKr9uE8uBUQGM99y47a9dgxD7y3FyDQ7XSLeG8bzn8mmhzciW8MmsSZN8dvKRh5xqKON3esNihzzA5pUY+AflPxI0nrmM1n0lLSpngQ0AQLRCGyJ5Qs97gZ1E6uC/d4M1J21Ji/DOBgq1QeEofjuK/QJMOsrYGcl6kfhmSjLMub8tQtrsPdtm9arJLxYGNsKxJCfiW9IcKFBI8KxsLdUSfeb5Qo6DMpazXqGWBAbbvUj6Y0dNNaORNPWYYeWVTpLuyM6VwXx4S7JJibkb8KDFU4RcBbvlvrJ7TlQr0E0MfJ0Q6dMV4/mk+sJcpydyOx0fJpoPqyAo0lxownnCNxg+jLWTpbUR2uVM8qqzPe94FO6wRBTGqu/OhsV6n8XHY0TLF9OgLarXlkNyfCxQiJPMOCP1cjTrh0cnrdLsLsrYrCiOPWlw+RbI/tsZe6xMIM6YF8iMuHdIbJYmO6PxhqHD8j1oxjUtXsSmb65q/K4NTss/dQMkVao2zwZf99s5M86MrOclU2as7D8M4YCi31/v/LgxxK6cQQm105EBjzVqFTM46w3PkZXwwBcr8ws5AegiEqLzEhLP4ONd6EjHnlu5LgEkg1/v9UEGY+l4I6W2c1/kviI3rUcFjNtWY2rb9wRzZsXiJ6UditzCyYVqoJmhPn6fPKAAArwkOmvxsRBt5qpH4/JbnoWjFlJtCJqy8i0Uq3S175z/22f8OTr/gVpLKGypDutbZkIMtVinoAuSDA4SXeAQijz+DtT/CF6UofO8Xjahl+6mOPGissrlBmjHLvxxGisLgut954H+6GyDZdH/O0HeDr4VckVAUBFmWPrfaRAObcdx6vFg9ONKlMEpNum+ITz7/y4J1lHn9QrSurEf7wHBeUxzW3XMU8K3sYS1Cw3WXmLCtzz74gllfDUbh83DheEL3lr0uEruz0c/m036Fc12qkWc4m4Vkidc+Yrps04ggyJXoSwdP28RdZ2HCvjgamqW6ZEgmzpGJsDy93ZDDO5E/vX+Q8IrLSTyw2d4lGDas8f9brdKtBsmgLOqhzh5wlHr5FvXhGidVKsR2hpemHUVSzWdP5CHumWhRamsHnLS50EDCV/0Gv9Ladwe9OzoZZ6dW+xwwwnSdQ+PWkBA7CYOSXgfhA0B520BEZaftHXTGTRovLFhaeqj1Wm3zsGivMiKLryia8vILgSBEXq/U696oznTt55HGCslSflEx7t+1aJhm1jb+JsfIsn27dtiJ0eUu0aHOZ6SXRrMGr7tsbE8aDoLkKzNOLNXvw0+SdqD1PyFDlq9UWXEmpZSzWA1RIf7FgFtOlEJNOKVKFqvtVoGtjL5uZSgUn98llUVlj3gu+6BNPIWX92FGHi0c4tWg2L1dZwAAi0fCn3ecbUJz+0bR8bqLTGebFk1kA7UozGnqdTC6CZU0sf9Zb8A4TglG4LO11mTT7nVhYZaIbCTRSnL2Q5gAK18wl6TdCAAQUHSmosCWP9NUaLmcX/MsUupBCiddJcPsvLq1w3C9ew8b8DLlZA/1IuRb559TjONvEVwdcde7CPP7+Dl54pbxMouzOiuRVOX8aA7NbXOkGd58N+AxBIO0Pbj3Mfbw1+TbKbG/17qppxlm4O088T0pTwkoFCTjwPUWW8Jb3ctBb8f4DWtsDiNcG59+jJJQuEWR0f/1ZCVzqlrorpGoxMaFuM2BjqdGWA6cGZiKYtSZY2Gf+hHN/cSppsw4fpEgFv/Cp2Vc1WW+PN2+54738z/U8/eufgxkVFPWLg4KHTnt0ofIaJ46hP+C/r/QyD89Tzdk/8sfv2XTBVkdFKjhSru9Y/zV1R+nw9ucFOdv6SOtWA8uiatiDlYLd5MhhO/ohoa/xH9QZB3OuL9fYbGFJuq1rKqagNp+YWCcJzMPlDG51XGUYLiKbh/INrGmB24mojBISE+jNLRsNjaEmP6Y/y4NvdPG+xtj192X7YjiUHKc5JrFu5UD9WbzSECFHlbJpFdHJ0UkT5pDUqpuJKSQnZaSBtw1McRVvsaL+a5xuXp9MQYPg3FM93us4Xof6+z7HZi/tG/QB81n+J4UJ6a9nB8B2ZPilow1iVonLIZo8kb9Ebu3BNnj2ovOLOGEShdv5SXpUO3my9ug/Y5Eoy4Zaxojvyz2dhy/NESE8azSF3WNZjsiCnQiSnNbTH877sKO7ygwzLfC+XOrpvuajxYDx54KPRu5yiWtjnBaaznHD785nPoMGtK5CwSiP7uEHz+mc8KmEAkiTHxvdPPDgTl6C2TcMFmD0Atd+d6p0ry5Xk7i/wROuDVnFVAXqNJ4/YDUNPlMKM3RXj6iZxMX6jgkQOTuZ0nYxI4laaGIxQfsZFW7sZiD2AlvkCmZWQ4W6dwPCZ13iwLBsAaBzjU2IqGZiy/8ZVeWn9SOYUZKySjCnqr1lqboY46V1O5g0w0nUu/ymyOyXFldxolsWBzbHMJba8kNkQXK21VA89H5pTbUTbx2ZDrna0vaGHcMfBSmFvcnmW03F+f/fPD3UBpo+VXzIPIA3e/ET/8FUEsDBBQAAgAIAG1m4lAfHhdHSwAAAGoAAAAbAAAAdW5pdmVyc2FsL3VuaXZlcnNhbC5wbmcueG1ss7GvyM1RKEstKs7Mz7NVMtQzULK34+WyKShKLctMLVeoAIoBBSFASaESyDVCcMszU0oybJUsDC0RYhmpmekZJbZKZoYmcEF9oJEAUEsBAgAAFAACAAgApoX8SqkBxHb7AgAAsAgAABQAAAAAAAAAAQAAAAAAAAAAAHVuaXZlcnNhbC9wbGF5ZXIueG1sUEsBAgAAFAACAAgAJol4UDG0PgfdBAAAahIAAB0AAAAAAAAAAQAAAAAALQMAAHVuaXZlcnNhbC9jb21tb25fbWVzc2FnZXMubG5nUEsBAgAAFAACAAgAJol4UEdLVwP8AwAAFxEAACcAAAAAAAAAAQAAAAAARQgAAHVuaXZlcnNhbC9mbGFzaF9wdWJsaXNoaW5nX3NldHRpbmdzLnhtbFBLAQIAABQAAgAIACaJeFChhBdN4wIAAJQKAAAhAAAAAAAAAAEAAAAAAIYMAAB1bml2ZXJzYWwvZmxhc2hfc2tpbl9zZXR0aW5ncy54bWxQSwECAAAUAAIACAAmiXhQqWCQH+gDAACoEAAAJgAAAAAAAAABAAAAAACoDwAAdW5pdmVyc2FsL2h0bWxfcHVibGlzaGluZ19zZXR0aW5ncy54bWxQSwECAAAUAAIACAAmiXhQMmKji5ABAAADBgAAHwAAAAAAAAABAAAAAADUEwAAdW5pdmVyc2FsL2h0bWxfc2tpbl9zZXR0aW5ncy5qc1BLAQIAABQAAgAIAG1m4lCTYcJ4Vg8AAPscAAAXAAAAAAAAAAAAAAAAAKEVAAB1bml2ZXJzYWwvdW5pdmVyc2FsLnBuZ1BLAQIAABQAAgAIAG1m4lAfHhdHSwAAAGoAAAAbAAAAAAAAAAEAAAAAACwlAAB1bml2ZXJzYWwvdW5pdmVyc2FsLnBuZy54bWxQSwUGAAAAAAgACABgAgAAsCUAAAAA"/>
  <p:tag name="ISPRING_PRESENTATION_TITLE" val="Video Day"/>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Advanced 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3_MTM Theme">
  <a:themeElements>
    <a:clrScheme name="Custom 3">
      <a:dk1>
        <a:sysClr val="windowText" lastClr="000000"/>
      </a:dk1>
      <a:lt1>
        <a:sysClr val="window" lastClr="FFFFFF"/>
      </a:lt1>
      <a:dk2>
        <a:srgbClr val="A7A7AB"/>
      </a:dk2>
      <a:lt2>
        <a:srgbClr val="EBECEC"/>
      </a:lt2>
      <a:accent1>
        <a:srgbClr val="009AD6"/>
      </a:accent1>
      <a:accent2>
        <a:srgbClr val="FF7A14"/>
      </a:accent2>
      <a:accent3>
        <a:srgbClr val="3BA933"/>
      </a:accent3>
      <a:accent4>
        <a:srgbClr val="FFCF20"/>
      </a:accent4>
      <a:accent5>
        <a:srgbClr val="E14B75"/>
      </a:accent5>
      <a:accent6>
        <a:srgbClr val="A7A7AB"/>
      </a:accent6>
      <a:hlink>
        <a:srgbClr val="009AD6"/>
      </a:hlink>
      <a:folHlink>
        <a:srgbClr val="A7A7AB"/>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6350">
          <a:noFill/>
        </a:ln>
        <a:effectLst/>
      </a:spPr>
      <a:bodyPr lIns="36000" tIns="36000" rIns="36000" bIns="36000" rtlCol="0" anchor="ctr"/>
      <a:lstStyle>
        <a:defPPr algn="ctr">
          <a:defRPr sz="1400" b="1" dirty="0" err="1" smtClean="0">
            <a:solidFill>
              <a:schemeClr val="bg1"/>
            </a:solidFill>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000" tIns="18000" rIns="18000" bIns="18000" rtlCol="0">
        <a:spAutoFit/>
      </a:bodyPr>
      <a:lstStyle>
        <a:defPPr>
          <a:defRPr sz="1400" dirty="0" err="1" smtClean="0">
            <a:latin typeface="+mj-lt"/>
          </a:defRPr>
        </a:defPPr>
      </a:lstStyle>
    </a:txDef>
  </a:objectDefaults>
  <a:extraClrSchemeLst/>
  <a:extLst>
    <a:ext uri="{05A4C25C-085E-4340-85A3-A5531E510DB2}">
      <thm15:themeFamily xmlns:thm15="http://schemas.microsoft.com/office/thememl/2012/main" name="20170313_Research Presentation Template" id="{EE7B0700-0792-4C16-9EF9-7EA1829CB175}" vid="{677AED5B-E54B-4DB9-875C-F192148B79B6}"/>
    </a:ext>
  </a:extLst>
</a:theme>
</file>

<file path=ppt/theme/theme3.xml><?xml version="1.0" encoding="utf-8"?>
<a:theme xmlns:a="http://schemas.openxmlformats.org/drawingml/2006/main" name="1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4.xml><?xml version="1.0" encoding="utf-8"?>
<a:theme xmlns:a="http://schemas.openxmlformats.org/drawingml/2006/main" name="Thinkbox_Dark Blue">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5.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6.xml><?xml version="1.0" encoding="utf-8"?>
<a:theme xmlns:a="http://schemas.openxmlformats.org/drawingml/2006/main" name="2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7.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7818</Words>
  <Application>Microsoft Office PowerPoint</Application>
  <PresentationFormat>Widescreen</PresentationFormat>
  <Paragraphs>511</Paragraphs>
  <Slides>29</Slides>
  <Notes>29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29</vt:i4>
      </vt:variant>
    </vt:vector>
  </HeadingPairs>
  <TitlesOfParts>
    <vt:vector size="39" baseType="lpstr">
      <vt:lpstr>Arial</vt:lpstr>
      <vt:lpstr>Calibri</vt:lpstr>
      <vt:lpstr>Century Gothic</vt:lpstr>
      <vt:lpstr>Thinkbox</vt:lpstr>
      <vt:lpstr>3_MTM Theme</vt:lpstr>
      <vt:lpstr>1_Thinkbox</vt:lpstr>
      <vt:lpstr>Thinkbox_Dark Blue</vt:lpstr>
      <vt:lpstr>Thinkbox_Red</vt:lpstr>
      <vt:lpstr>2_Thinkbox</vt:lpstr>
      <vt:lpstr>3_Thinkbox</vt:lpstr>
      <vt:lpstr>Video Day</vt:lpstr>
      <vt:lpstr>2023 video viewing – 16-34</vt:lpstr>
      <vt:lpstr>TV set video viewing – 16-34s</vt:lpstr>
      <vt:lpstr>Device Video Viewing Time – 16-34</vt:lpstr>
      <vt:lpstr>PowerPoint Presentation</vt:lpstr>
      <vt:lpstr>2023 video viewing – Adults</vt:lpstr>
      <vt:lpstr>TV set video viewing – Adults</vt:lpstr>
      <vt:lpstr>Device Video Viewing Time – Adults</vt:lpstr>
      <vt:lpstr>2023 video viewing – Women 16-34</vt:lpstr>
      <vt:lpstr>TV set video viewing – Women 16-34</vt:lpstr>
      <vt:lpstr>Device Video Viewing Time – Women 16-34</vt:lpstr>
      <vt:lpstr>2023 video viewing – Men 16-34</vt:lpstr>
      <vt:lpstr>TV set video viewing – Men 16-34</vt:lpstr>
      <vt:lpstr>Device Video Viewing Time – Men 16-34</vt:lpstr>
      <vt:lpstr>2023 video viewing – Women</vt:lpstr>
      <vt:lpstr>TV set video viewing – Women</vt:lpstr>
      <vt:lpstr>Device Video Viewing Time – Women</vt:lpstr>
      <vt:lpstr>2023 video viewing – Men</vt:lpstr>
      <vt:lpstr>TV set video viewing – Men</vt:lpstr>
      <vt:lpstr>Device Video Viewing Time – Men</vt:lpstr>
      <vt:lpstr>2023 video viewing – 45+</vt:lpstr>
      <vt:lpstr>TV set video viewing – 45+</vt:lpstr>
      <vt:lpstr>Device Video Viewing Time – 45+</vt:lpstr>
      <vt:lpstr>2023 video viewing – ABC1 Adults</vt:lpstr>
      <vt:lpstr>TV set video viewing – ABC1 Adults</vt:lpstr>
      <vt:lpstr>Device Video Viewing Time – ABC1 Adults</vt:lpstr>
      <vt:lpstr>2023 video viewing – HP + Ch</vt:lpstr>
      <vt:lpstr>TV set video viewing – HP + Ch</vt:lpstr>
      <vt:lpstr>Device Video Viewing Time – HP + 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Day</dc:title>
  <dc:creator>Oliver Robertson</dc:creator>
  <cp:lastModifiedBy>Nailah Uddin</cp:lastModifiedBy>
  <cp:revision>296</cp:revision>
  <dcterms:created xsi:type="dcterms:W3CDTF">2018-12-17T11:20:57Z</dcterms:created>
  <dcterms:modified xsi:type="dcterms:W3CDTF">2024-04-29T13:50:22Z</dcterms:modified>
</cp:coreProperties>
</file>