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3.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4.xml" ContentType="application/vnd.openxmlformats-officedocument.them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5.xml" ContentType="application/vnd.openxmlformats-officedocument.them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6.xml" ContentType="application/vnd.openxmlformats-officedocument.them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7.xml" ContentType="application/vnd.openxmlformats-officedocument.them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heme/theme8.xml" ContentType="application/vnd.openxmlformats-officedocument.theme+xml"/>
  <Override PartName="/ppt/tags/tag17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5.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6.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7.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8.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notesSlides/notesSlide10.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notesSlides/notesSlide11.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notesSlides/notesSlide12.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notesSlides/notesSlide13.xml" ContentType="application/vnd.openxmlformats-officedocument.presentationml.notesSlide+xml"/>
  <Override PartName="/ppt/charts/chart12.xml" ContentType="application/vnd.openxmlformats-officedocument.drawingml.chart+xml"/>
  <Override PartName="/ppt/theme/themeOverride12.xml" ContentType="application/vnd.openxmlformats-officedocument.themeOverride+xml"/>
  <Override PartName="/ppt/notesSlides/notesSlide14.xml" ContentType="application/vnd.openxmlformats-officedocument.presentationml.notesSlide+xml"/>
  <Override PartName="/ppt/charts/chart13.xml" ContentType="application/vnd.openxmlformats-officedocument.drawingml.chart+xml"/>
  <Override PartName="/ppt/theme/themeOverride13.xml" ContentType="application/vnd.openxmlformats-officedocument.themeOverride+xml"/>
  <Override PartName="/ppt/notesSlides/notesSlide15.xml" ContentType="application/vnd.openxmlformats-officedocument.presentationml.notesSlide+xml"/>
  <Override PartName="/ppt/charts/chart14.xml" ContentType="application/vnd.openxmlformats-officedocument.drawingml.chart+xml"/>
  <Override PartName="/ppt/theme/themeOverride14.xml" ContentType="application/vnd.openxmlformats-officedocument.themeOverride+xml"/>
  <Override PartName="/ppt/notesSlides/notesSlide16.xml" ContentType="application/vnd.openxmlformats-officedocument.presentationml.notesSlide+xml"/>
  <Override PartName="/ppt/charts/chart15.xml" ContentType="application/vnd.openxmlformats-officedocument.drawingml.chart+xml"/>
  <Override PartName="/ppt/theme/themeOverride15.xml" ContentType="application/vnd.openxmlformats-officedocument.themeOverride+xml"/>
  <Override PartName="/ppt/notesSlides/notesSlide17.xml" ContentType="application/vnd.openxmlformats-officedocument.presentationml.notesSlide+xml"/>
  <Override PartName="/ppt/charts/chart16.xml" ContentType="application/vnd.openxmlformats-officedocument.drawingml.chart+xml"/>
  <Override PartName="/ppt/theme/themeOverride16.xml" ContentType="application/vnd.openxmlformats-officedocument.themeOverride+xml"/>
  <Override PartName="/ppt/notesSlides/notesSlide18.xml" ContentType="application/vnd.openxmlformats-officedocument.presentationml.notesSlide+xml"/>
  <Override PartName="/ppt/charts/chart17.xml" ContentType="application/vnd.openxmlformats-officedocument.drawingml.chart+xml"/>
  <Override PartName="/ppt/theme/themeOverride17.xml" ContentType="application/vnd.openxmlformats-officedocument.themeOverride+xml"/>
  <Override PartName="/ppt/notesSlides/notesSlide19.xml" ContentType="application/vnd.openxmlformats-officedocument.presentationml.notesSlide+xml"/>
  <Override PartName="/ppt/charts/chart18.xml" ContentType="application/vnd.openxmlformats-officedocument.drawingml.chart+xml"/>
  <Override PartName="/ppt/theme/themeOverride18.xml" ContentType="application/vnd.openxmlformats-officedocument.themeOverride+xml"/>
  <Override PartName="/ppt/notesSlides/notesSlide20.xml" ContentType="application/vnd.openxmlformats-officedocument.presentationml.notesSlide+xml"/>
  <Override PartName="/ppt/charts/chart19.xml" ContentType="application/vnd.openxmlformats-officedocument.drawingml.chart+xml"/>
  <Override PartName="/ppt/theme/themeOverride19.xml" ContentType="application/vnd.openxmlformats-officedocument.themeOverride+xml"/>
  <Override PartName="/ppt/notesSlides/notesSlide21.xml" ContentType="application/vnd.openxmlformats-officedocument.presentationml.notesSlide+xml"/>
  <Override PartName="/ppt/charts/chart20.xml" ContentType="application/vnd.openxmlformats-officedocument.drawingml.chart+xml"/>
  <Override PartName="/ppt/theme/themeOverride20.xml" ContentType="application/vnd.openxmlformats-officedocument.themeOverride+xml"/>
  <Override PartName="/ppt/notesSlides/notesSlide22.xml" ContentType="application/vnd.openxmlformats-officedocument.presentationml.notesSlide+xml"/>
  <Override PartName="/ppt/charts/chart21.xml" ContentType="application/vnd.openxmlformats-officedocument.drawingml.chart+xml"/>
  <Override PartName="/ppt/theme/themeOverride21.xml" ContentType="application/vnd.openxmlformats-officedocument.themeOverride+xml"/>
  <Override PartName="/ppt/notesSlides/notesSlide23.xml" ContentType="application/vnd.openxmlformats-officedocument.presentationml.notesSlide+xml"/>
  <Override PartName="/ppt/charts/chart22.xml" ContentType="application/vnd.openxmlformats-officedocument.drawingml.chart+xml"/>
  <Override PartName="/ppt/theme/themeOverride22.xml" ContentType="application/vnd.openxmlformats-officedocument.themeOverride+xml"/>
  <Override PartName="/ppt/notesSlides/notesSlide24.xml" ContentType="application/vnd.openxmlformats-officedocument.presentationml.notesSlide+xml"/>
  <Override PartName="/ppt/charts/chart23.xml" ContentType="application/vnd.openxmlformats-officedocument.drawingml.chart+xml"/>
  <Override PartName="/ppt/theme/themeOverride23.xml" ContentType="application/vnd.openxmlformats-officedocument.themeOverride+xml"/>
  <Override PartName="/ppt/notesSlides/notesSlide25.xml" ContentType="application/vnd.openxmlformats-officedocument.presentationml.notesSlide+xml"/>
  <Override PartName="/ppt/charts/chart24.xml" ContentType="application/vnd.openxmlformats-officedocument.drawingml.chart+xml"/>
  <Override PartName="/ppt/theme/themeOverride24.xml" ContentType="application/vnd.openxmlformats-officedocument.themeOverride+xml"/>
  <Override PartName="/ppt/notesSlides/notesSlide26.xml" ContentType="application/vnd.openxmlformats-officedocument.presentationml.notesSlide+xml"/>
  <Override PartName="/ppt/charts/chart25.xml" ContentType="application/vnd.openxmlformats-officedocument.drawingml.chart+xml"/>
  <Override PartName="/ppt/theme/themeOverride25.xml" ContentType="application/vnd.openxmlformats-officedocument.themeOverride+xml"/>
  <Override PartName="/ppt/notesSlides/notesSlide27.xml" ContentType="application/vnd.openxmlformats-officedocument.presentationml.notesSlide+xml"/>
  <Override PartName="/ppt/charts/chart26.xml" ContentType="application/vnd.openxmlformats-officedocument.drawingml.chart+xml"/>
  <Override PartName="/ppt/theme/themeOverride26.xml" ContentType="application/vnd.openxmlformats-officedocument.themeOverride+xml"/>
  <Override PartName="/ppt/notesSlides/notesSlide28.xml" ContentType="application/vnd.openxmlformats-officedocument.presentationml.notesSlide+xml"/>
  <Override PartName="/ppt/charts/chart27.xml" ContentType="application/vnd.openxmlformats-officedocument.drawingml.chart+xml"/>
  <Override PartName="/ppt/theme/themeOverride27.xml" ContentType="application/vnd.openxmlformats-officedocument.themeOverride+xml"/>
  <Override PartName="/ppt/notesSlides/notesSlide29.xml" ContentType="application/vnd.openxmlformats-officedocument.presentationml.notesSlide+xml"/>
  <Override PartName="/ppt/charts/chart28.xml" ContentType="application/vnd.openxmlformats-officedocument.drawingml.chart+xml"/>
  <Override PartName="/ppt/theme/themeOverride2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2" r:id="rId2"/>
    <p:sldMasterId id="2147483702" r:id="rId3"/>
    <p:sldMasterId id="2147483732" r:id="rId4"/>
    <p:sldMasterId id="2147483760" r:id="rId5"/>
    <p:sldMasterId id="2147483790" r:id="rId6"/>
    <p:sldMasterId id="2147483820" r:id="rId7"/>
  </p:sldMasterIdLst>
  <p:notesMasterIdLst>
    <p:notesMasterId r:id="rId37"/>
  </p:notesMasterIdLst>
  <p:sldIdLst>
    <p:sldId id="379" r:id="rId8"/>
    <p:sldId id="2147376131" r:id="rId9"/>
    <p:sldId id="11348" r:id="rId10"/>
    <p:sldId id="4978" r:id="rId11"/>
    <p:sldId id="2147376128" r:id="rId12"/>
    <p:sldId id="2147376132" r:id="rId13"/>
    <p:sldId id="2147376164" r:id="rId14"/>
    <p:sldId id="2147376172" r:id="rId15"/>
    <p:sldId id="2147376133" r:id="rId16"/>
    <p:sldId id="2147376165" r:id="rId17"/>
    <p:sldId id="2147376173" r:id="rId18"/>
    <p:sldId id="2147376134" r:id="rId19"/>
    <p:sldId id="2147376166" r:id="rId20"/>
    <p:sldId id="2147376174" r:id="rId21"/>
    <p:sldId id="2147376135" r:id="rId22"/>
    <p:sldId id="2147376167" r:id="rId23"/>
    <p:sldId id="2147376175" r:id="rId24"/>
    <p:sldId id="2147376136" r:id="rId25"/>
    <p:sldId id="2147376168" r:id="rId26"/>
    <p:sldId id="2147376176" r:id="rId27"/>
    <p:sldId id="2147376137" r:id="rId28"/>
    <p:sldId id="2147376169" r:id="rId29"/>
    <p:sldId id="2147376177" r:id="rId30"/>
    <p:sldId id="2147376138" r:id="rId31"/>
    <p:sldId id="2147376170" r:id="rId32"/>
    <p:sldId id="2147376178" r:id="rId33"/>
    <p:sldId id="2147376139" r:id="rId34"/>
    <p:sldId id="2147376171" r:id="rId35"/>
    <p:sldId id="2147376179" r:id="rId36"/>
  </p:sldIdLst>
  <p:sldSz cx="12192000" cy="6858000"/>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A103AB7-3FC4-414E-968B-87F9C4AF87DE}">
          <p14:sldIdLst>
            <p14:sldId id="379"/>
            <p14:sldId id="2147376131"/>
            <p14:sldId id="11348"/>
            <p14:sldId id="4978"/>
            <p14:sldId id="2147376128"/>
          </p14:sldIdLst>
        </p14:section>
        <p14:section name="Video Day - adults" id="{37708310-5241-44DA-A09B-AF2AF0E42831}">
          <p14:sldIdLst>
            <p14:sldId id="2147376132"/>
            <p14:sldId id="2147376164"/>
            <p14:sldId id="2147376172"/>
          </p14:sldIdLst>
        </p14:section>
        <p14:section name="Video Day - Women 16-34" id="{9C8CA59E-C9AA-4E7D-A97C-197B9D2E5D60}">
          <p14:sldIdLst>
            <p14:sldId id="2147376133"/>
            <p14:sldId id="2147376165"/>
            <p14:sldId id="2147376173"/>
          </p14:sldIdLst>
        </p14:section>
        <p14:section name="Video Day - Men 16-34" id="{4CCE4AFB-D370-41B1-BB72-1A479C10E713}">
          <p14:sldIdLst>
            <p14:sldId id="2147376134"/>
            <p14:sldId id="2147376166"/>
            <p14:sldId id="2147376174"/>
          </p14:sldIdLst>
        </p14:section>
        <p14:section name="Video Day Chart - Women" id="{A318617B-E1FF-45F7-A81A-F32978644FB0}">
          <p14:sldIdLst>
            <p14:sldId id="2147376135"/>
            <p14:sldId id="2147376167"/>
            <p14:sldId id="2147376175"/>
          </p14:sldIdLst>
        </p14:section>
        <p14:section name="Video Day Chart - Men" id="{7BEA166A-C48D-4807-B68B-CC9396814618}">
          <p14:sldIdLst>
            <p14:sldId id="2147376136"/>
            <p14:sldId id="2147376168"/>
            <p14:sldId id="2147376176"/>
          </p14:sldIdLst>
        </p14:section>
        <p14:section name="Video Day Chart - 45+" id="{E8CA96D7-446B-4E24-8015-F2655BB3C038}">
          <p14:sldIdLst>
            <p14:sldId id="2147376137"/>
            <p14:sldId id="2147376169"/>
            <p14:sldId id="2147376177"/>
          </p14:sldIdLst>
        </p14:section>
        <p14:section name="Video Day Chart - ABC1 Adults" id="{D6C2C310-C07A-4CEC-9684-A2B6061E2768}">
          <p14:sldIdLst>
            <p14:sldId id="2147376138"/>
            <p14:sldId id="2147376170"/>
            <p14:sldId id="2147376178"/>
          </p14:sldIdLst>
        </p14:section>
        <p14:section name="Video Day Chart - Hp + Ch" id="{26D56EA2-730F-4506-804E-0A6CFF791E61}">
          <p14:sldIdLst>
            <p14:sldId id="2147376139"/>
            <p14:sldId id="2147376171"/>
            <p14:sldId id="214737617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4D4D4D"/>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63" autoAdjust="0"/>
    <p:restoredTop sz="73981" autoAdjust="0"/>
  </p:normalViewPr>
  <p:slideViewPr>
    <p:cSldViewPr snapToGrid="0">
      <p:cViewPr varScale="1">
        <p:scale>
          <a:sx n="78" d="100"/>
          <a:sy n="78" d="100"/>
        </p:scale>
        <p:origin x="1890" y="90"/>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ags" Target="tags/tag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8.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16-34s</c:v>
                </c:pt>
              </c:strCache>
            </c:strRef>
          </c:tx>
          <c:dPt>
            <c:idx val="0"/>
            <c:bubble3D val="0"/>
            <c:spPr>
              <a:solidFill>
                <a:srgbClr val="0069B4">
                  <a:lumMod val="20000"/>
                  <a:lumOff val="80000"/>
                </a:srgbClr>
              </a:solidFill>
            </c:spPr>
            <c:extLst>
              <c:ext xmlns:c16="http://schemas.microsoft.com/office/drawing/2014/chart" uri="{C3380CC4-5D6E-409C-BE32-E72D297353CC}">
                <c16:uniqueId val="{00000001-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03-AAFF-45A3-A865-F04D69EBD962}"/>
              </c:ext>
            </c:extLst>
          </c:dPt>
          <c:dPt>
            <c:idx val="2"/>
            <c:bubble3D val="0"/>
            <c:spPr>
              <a:solidFill>
                <a:srgbClr val="004F87"/>
              </a:solidFill>
            </c:spPr>
            <c:extLst>
              <c:ext xmlns:c16="http://schemas.microsoft.com/office/drawing/2014/chart" uri="{C3380CC4-5D6E-409C-BE32-E72D297353CC}">
                <c16:uniqueId val="{00000005-AAFF-45A3-A865-F04D69EBD962}"/>
              </c:ext>
            </c:extLst>
          </c:dPt>
          <c:dPt>
            <c:idx val="3"/>
            <c:bubble3D val="0"/>
            <c:spPr>
              <a:solidFill>
                <a:srgbClr val="372D87">
                  <a:lumMod val="75000"/>
                </a:srgbClr>
              </a:solidFill>
            </c:spPr>
            <c:extLst>
              <c:ext xmlns:c16="http://schemas.microsoft.com/office/drawing/2014/chart" uri="{C3380CC4-5D6E-409C-BE32-E72D297353CC}">
                <c16:uniqueId val="{00000007-AAFF-45A3-A865-F04D69EBD962}"/>
              </c:ext>
            </c:extLst>
          </c:dPt>
          <c:dPt>
            <c:idx val="4"/>
            <c:bubble3D val="0"/>
            <c:spPr>
              <a:solidFill>
                <a:srgbClr val="2AFF7C"/>
              </a:solidFill>
              <a:ln>
                <a:noFill/>
              </a:ln>
            </c:spPr>
            <c:extLst>
              <c:ext xmlns:c16="http://schemas.microsoft.com/office/drawing/2014/chart" uri="{C3380CC4-5D6E-409C-BE32-E72D297353CC}">
                <c16:uniqueId val="{00000009-AAFF-45A3-A865-F04D69EBD962}"/>
              </c:ext>
            </c:extLst>
          </c:dPt>
          <c:dPt>
            <c:idx val="5"/>
            <c:bubble3D val="0"/>
            <c:spPr>
              <a:solidFill>
                <a:srgbClr val="00B050"/>
              </a:solidFill>
            </c:spPr>
            <c:extLst>
              <c:ext xmlns:c16="http://schemas.microsoft.com/office/drawing/2014/chart" uri="{C3380CC4-5D6E-409C-BE32-E72D297353CC}">
                <c16:uniqueId val="{0000000B-AAFF-45A3-A865-F04D69EBD962}"/>
              </c:ext>
            </c:extLst>
          </c:dPt>
          <c:dPt>
            <c:idx val="6"/>
            <c:bubble3D val="0"/>
            <c:spPr>
              <a:solidFill>
                <a:srgbClr val="E10514">
                  <a:lumMod val="40000"/>
                  <a:lumOff val="60000"/>
                </a:srgbClr>
              </a:solidFill>
            </c:spPr>
            <c:extLst>
              <c:ext xmlns:c16="http://schemas.microsoft.com/office/drawing/2014/chart" uri="{C3380CC4-5D6E-409C-BE32-E72D297353CC}">
                <c16:uniqueId val="{0000000D-AAFF-45A3-A865-F04D69EBD962}"/>
              </c:ext>
            </c:extLst>
          </c:dPt>
          <c:dPt>
            <c:idx val="7"/>
            <c:bubble3D val="0"/>
            <c:spPr>
              <a:solidFill>
                <a:srgbClr val="E10514"/>
              </a:solidFill>
            </c:spPr>
            <c:extLst>
              <c:ext xmlns:c16="http://schemas.microsoft.com/office/drawing/2014/chart" uri="{C3380CC4-5D6E-409C-BE32-E72D297353CC}">
                <c16:uniqueId val="{0000000F-AAFF-45A3-A865-F04D69EBD962}"/>
              </c:ext>
            </c:extLst>
          </c:dPt>
          <c:dPt>
            <c:idx val="8"/>
            <c:bubble3D val="0"/>
            <c:spPr>
              <a:solidFill>
                <a:srgbClr val="E10514"/>
              </a:solidFill>
            </c:spPr>
            <c:extLst>
              <c:ext xmlns:c16="http://schemas.microsoft.com/office/drawing/2014/chart" uri="{C3380CC4-5D6E-409C-BE32-E72D297353CC}">
                <c16:uniqueId val="{00000011-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1-AAFF-45A3-A865-F04D69EBD962}"/>
                </c:ext>
              </c:extLst>
            </c:dLbl>
            <c:dLbl>
              <c:idx val="1"/>
              <c:layout>
                <c:manualLayout>
                  <c:x val="-3.3072967233954622E-4"/>
                  <c:y val="-2.7072513797860638E-2"/>
                </c:manualLayout>
              </c:layout>
              <c:numFmt formatCode="0.0%" sourceLinked="0"/>
              <c:spPr/>
              <c:txPr>
                <a:bodyPr/>
                <a:lstStyle/>
                <a:p>
                  <a:pPr>
                    <a:defRPr lang="en-US" sz="1000"/>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AFF-45A3-A865-F04D69EBD962}"/>
                </c:ext>
              </c:extLst>
            </c:dLbl>
            <c:dLbl>
              <c:idx val="2"/>
              <c:layout>
                <c:manualLayout>
                  <c:x val="3.7184310612561693E-4"/>
                  <c:y val="1.2854305571427282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FF-45A3-A865-F04D69EBD962}"/>
                </c:ext>
              </c:extLst>
            </c:dLbl>
            <c:dLbl>
              <c:idx val="3"/>
              <c:layout>
                <c:manualLayout>
                  <c:x val="0"/>
                  <c:y val="6.8573094689363939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2.8927457566893322E-3"/>
                  <c:y val="5.7144245574470481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AFF-45A3-A865-F04D69EBD962}"/>
                </c:ext>
              </c:extLst>
            </c:dLbl>
            <c:dLbl>
              <c:idx val="5"/>
              <c:layout>
                <c:manualLayout>
                  <c:x val="-1.446372878344719E-3"/>
                  <c:y val="-6.8573094689364858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AFF-45A3-A865-F04D69EBD962}"/>
                </c:ext>
              </c:extLst>
            </c:dLbl>
            <c:dLbl>
              <c:idx val="6"/>
              <c:layout>
                <c:manualLayout>
                  <c:x val="4.3391186350339979E-3"/>
                  <c:y val="2.285769822978826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7"/>
              <c:layout>
                <c:manualLayout>
                  <c:x val="2.8927457566893322E-3"/>
                  <c:y val="-8.3810591988779792E-17"/>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AAFF-45A3-A865-F04D69EBD962}"/>
                </c:ext>
              </c:extLst>
            </c:dLbl>
            <c:dLbl>
              <c:idx val="8"/>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Sheet1!$B$2:$B$9</c:f>
              <c:numCache>
                <c:formatCode>0.0</c:formatCode>
                <c:ptCount val="8"/>
                <c:pt idx="0">
                  <c:v>25.9</c:v>
                </c:pt>
                <c:pt idx="1">
                  <c:v>63</c:v>
                </c:pt>
                <c:pt idx="2">
                  <c:v>12.7</c:v>
                </c:pt>
                <c:pt idx="3">
                  <c:v>7.6</c:v>
                </c:pt>
                <c:pt idx="4">
                  <c:v>1.4</c:v>
                </c:pt>
                <c:pt idx="5">
                  <c:v>0.7</c:v>
                </c:pt>
                <c:pt idx="6">
                  <c:v>54.9</c:v>
                </c:pt>
                <c:pt idx="7">
                  <c:v>61.1</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0"/>
            <c:bubble3D val="0"/>
            <c:spPr>
              <a:solidFill>
                <a:schemeClr val="accent4">
                  <a:lumMod val="20000"/>
                  <a:lumOff val="80000"/>
                </a:schemeClr>
              </a:solidFill>
            </c:spPr>
            <c:extLst>
              <c:ext xmlns:c16="http://schemas.microsoft.com/office/drawing/2014/chart" uri="{C3380CC4-5D6E-409C-BE32-E72D297353CC}">
                <c16:uniqueId val="{00000016-AAFF-45A3-A865-F04D69EBD962}"/>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Sheet1!$C$2:$C$9</c:f>
              <c:numCache>
                <c:formatCode>General</c:formatCode>
                <c:ptCount val="8"/>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c:v>
                </c:pt>
              </c:strCache>
            </c:strRef>
          </c:tx>
          <c:dPt>
            <c:idx val="0"/>
            <c:bubble3D val="0"/>
            <c:spPr>
              <a:solidFill>
                <a:srgbClr val="BDE3FF"/>
              </a:solidFill>
            </c:spPr>
            <c:extLst>
              <c:ext xmlns:c16="http://schemas.microsoft.com/office/drawing/2014/chart" uri="{C3380CC4-5D6E-409C-BE32-E72D297353CC}">
                <c16:uniqueId val="{00000019-AAFF-45A3-A865-F04D69EBD962}"/>
              </c:ext>
            </c:extLst>
          </c:dPt>
          <c:dPt>
            <c:idx val="1"/>
            <c:bubble3D val="0"/>
            <c:spPr>
              <a:solidFill>
                <a:srgbClr val="7BC8FF"/>
              </a:solidFill>
            </c:spPr>
            <c:extLst>
              <c:ext xmlns:c16="http://schemas.microsoft.com/office/drawing/2014/chart" uri="{C3380CC4-5D6E-409C-BE32-E72D297353CC}">
                <c16:uniqueId val="{0000001B-AAFF-45A3-A865-F04D69EBD962}"/>
              </c:ext>
            </c:extLst>
          </c:dPt>
          <c:dPt>
            <c:idx val="2"/>
            <c:bubble3D val="0"/>
            <c:spPr>
              <a:solidFill>
                <a:srgbClr val="004F87"/>
              </a:solidFill>
            </c:spPr>
            <c:extLst>
              <c:ext xmlns:c16="http://schemas.microsoft.com/office/drawing/2014/chart" uri="{C3380CC4-5D6E-409C-BE32-E72D297353CC}">
                <c16:uniqueId val="{0000001D-AAFF-45A3-A865-F04D69EBD962}"/>
              </c:ext>
            </c:extLst>
          </c:dPt>
          <c:dPt>
            <c:idx val="3"/>
            <c:bubble3D val="0"/>
            <c:spPr>
              <a:solidFill>
                <a:srgbClr val="292265"/>
              </a:solidFill>
            </c:spPr>
            <c:extLst>
              <c:ext xmlns:c16="http://schemas.microsoft.com/office/drawing/2014/chart" uri="{C3380CC4-5D6E-409C-BE32-E72D297353CC}">
                <c16:uniqueId val="{0000001F-AAFF-45A3-A865-F04D69EBD962}"/>
              </c:ext>
            </c:extLst>
          </c:dPt>
          <c:dPt>
            <c:idx val="4"/>
            <c:bubble3D val="0"/>
            <c:spPr>
              <a:solidFill>
                <a:srgbClr val="2AFF7C"/>
              </a:solidFill>
            </c:spPr>
            <c:extLst>
              <c:ext xmlns:c16="http://schemas.microsoft.com/office/drawing/2014/chart" uri="{C3380CC4-5D6E-409C-BE32-E72D297353CC}">
                <c16:uniqueId val="{00000021-AAFF-45A3-A865-F04D69EBD962}"/>
              </c:ext>
            </c:extLst>
          </c:dPt>
          <c:dPt>
            <c:idx val="5"/>
            <c:bubble3D val="0"/>
            <c:spPr>
              <a:solidFill>
                <a:srgbClr val="00B050"/>
              </a:solidFill>
            </c:spPr>
            <c:extLst>
              <c:ext xmlns:c16="http://schemas.microsoft.com/office/drawing/2014/chart" uri="{C3380CC4-5D6E-409C-BE32-E72D297353CC}">
                <c16:uniqueId val="{00000023-AAFF-45A3-A865-F04D69EBD962}"/>
              </c:ext>
            </c:extLst>
          </c:dPt>
          <c:dPt>
            <c:idx val="6"/>
            <c:bubble3D val="0"/>
            <c:spPr>
              <a:solidFill>
                <a:srgbClr val="E10514">
                  <a:lumMod val="40000"/>
                  <a:lumOff val="60000"/>
                </a:srgbClr>
              </a:solidFill>
            </c:spPr>
            <c:extLst>
              <c:ext xmlns:c16="http://schemas.microsoft.com/office/drawing/2014/chart" uri="{C3380CC4-5D6E-409C-BE32-E72D297353CC}">
                <c16:uniqueId val="{00000025-AAFF-45A3-A865-F04D69EBD962}"/>
              </c:ext>
            </c:extLst>
          </c:dPt>
          <c:dPt>
            <c:idx val="7"/>
            <c:bubble3D val="0"/>
            <c:spPr>
              <a:solidFill>
                <a:srgbClr val="E10514"/>
              </a:solidFill>
            </c:spPr>
            <c:extLst>
              <c:ext xmlns:c16="http://schemas.microsoft.com/office/drawing/2014/chart" uri="{C3380CC4-5D6E-409C-BE32-E72D297353CC}">
                <c16:uniqueId val="{00000027-AAFF-45A3-A865-F04D69EBD962}"/>
              </c:ext>
            </c:extLst>
          </c:dPt>
          <c:dPt>
            <c:idx val="8"/>
            <c:bubble3D val="0"/>
            <c:spPr>
              <a:solidFill>
                <a:srgbClr val="E10514"/>
              </a:solidFill>
            </c:spPr>
            <c:extLst>
              <c:ext xmlns:c16="http://schemas.microsoft.com/office/drawing/2014/chart" uri="{C3380CC4-5D6E-409C-BE32-E72D297353CC}">
                <c16:uniqueId val="{00000029-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0"/>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9-AAFF-45A3-A865-F04D69EBD962}"/>
                </c:ext>
              </c:extLst>
            </c:dLbl>
            <c:dLbl>
              <c:idx val="1"/>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B-AAFF-45A3-A865-F04D69EBD962}"/>
                </c:ext>
              </c:extLst>
            </c:dLbl>
            <c:dLbl>
              <c:idx val="3"/>
              <c:layout>
                <c:manualLayout>
                  <c:x val="1.4463728783446661E-3"/>
                  <c:y val="-2.285769822978867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4"/>
              <c:layout>
                <c:manualLayout>
                  <c:x val="5.0623050742063205E-2"/>
                  <c:y val="9.1430792919153046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1-AAFF-45A3-A865-F04D69EBD962}"/>
                </c:ext>
              </c:extLst>
            </c:dLbl>
            <c:dLbl>
              <c:idx val="5"/>
              <c:layout>
                <c:manualLayout>
                  <c:x val="4.7730304985373978E-2"/>
                  <c:y val="2.0571928406809433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4.3391186350339979E-3"/>
                  <c:y val="2.285769822978826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7"/>
              <c:layout>
                <c:manualLayout>
                  <c:x val="-2.169559317516999E-3"/>
                  <c:y val="-2.1714813318298932E-2"/>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7-AAFF-45A3-A865-F04D69EBD962}"/>
                </c:ext>
              </c:extLst>
            </c:dLbl>
            <c:dLbl>
              <c:idx val="8"/>
              <c:layout>
                <c:manualLayout>
                  <c:x val="-2.8927457566893452E-3"/>
                  <c:y val="-3.428654734468238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9-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Sheet1!$D$2:$D$9</c:f>
              <c:numCache>
                <c:formatCode>0.0</c:formatCode>
                <c:ptCount val="8"/>
                <c:pt idx="0">
                  <c:v>12</c:v>
                </c:pt>
                <c:pt idx="1">
                  <c:v>44.4</c:v>
                </c:pt>
                <c:pt idx="2" formatCode="#,##0.0">
                  <c:v>5.3</c:v>
                </c:pt>
                <c:pt idx="3">
                  <c:v>8.4</c:v>
                </c:pt>
                <c:pt idx="4">
                  <c:v>0.8</c:v>
                </c:pt>
                <c:pt idx="5">
                  <c:v>1.2</c:v>
                </c:pt>
                <c:pt idx="6">
                  <c:v>37.1</c:v>
                </c:pt>
                <c:pt idx="7">
                  <c:v>160.69999999999999</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layout>
        <c:manualLayout>
          <c:xMode val="edge"/>
          <c:yMode val="edge"/>
          <c:x val="0.66552069138901337"/>
          <c:y val="0.31148455350546195"/>
          <c:w val="0.29307272806994067"/>
          <c:h val="0.55947996036799097"/>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Women 16-34</c:v>
                </c:pt>
              </c:strCache>
            </c:strRef>
          </c:tx>
          <c:dPt>
            <c:idx val="0"/>
            <c:bubble3D val="0"/>
            <c:spPr>
              <a:solidFill>
                <a:srgbClr val="0069B4">
                  <a:lumMod val="20000"/>
                  <a:lumOff val="80000"/>
                </a:srgbClr>
              </a:solidFill>
            </c:spPr>
            <c:extLst>
              <c:ext xmlns:c16="http://schemas.microsoft.com/office/drawing/2014/chart" uri="{C3380CC4-5D6E-409C-BE32-E72D297353CC}">
                <c16:uniqueId val="{00000001-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03-AAFF-45A3-A865-F04D69EBD962}"/>
              </c:ext>
            </c:extLst>
          </c:dPt>
          <c:dPt>
            <c:idx val="2"/>
            <c:bubble3D val="0"/>
            <c:spPr>
              <a:solidFill>
                <a:srgbClr val="004F87"/>
              </a:solidFill>
            </c:spPr>
            <c:extLst>
              <c:ext xmlns:c16="http://schemas.microsoft.com/office/drawing/2014/chart" uri="{C3380CC4-5D6E-409C-BE32-E72D297353CC}">
                <c16:uniqueId val="{00000005-AAFF-45A3-A865-F04D69EBD962}"/>
              </c:ext>
            </c:extLst>
          </c:dPt>
          <c:dPt>
            <c:idx val="3"/>
            <c:bubble3D val="0"/>
            <c:spPr>
              <a:solidFill>
                <a:srgbClr val="372D87"/>
              </a:solidFill>
            </c:spPr>
            <c:extLst>
              <c:ext xmlns:c16="http://schemas.microsoft.com/office/drawing/2014/chart" uri="{C3380CC4-5D6E-409C-BE32-E72D297353CC}">
                <c16:uniqueId val="{00000007-AAFF-45A3-A865-F04D69EBD962}"/>
              </c:ext>
            </c:extLst>
          </c:dPt>
          <c:dPt>
            <c:idx val="4"/>
            <c:bubble3D val="0"/>
            <c:spPr>
              <a:solidFill>
                <a:srgbClr val="292265"/>
              </a:solidFill>
            </c:spPr>
            <c:extLst>
              <c:ext xmlns:c16="http://schemas.microsoft.com/office/drawing/2014/chart" uri="{C3380CC4-5D6E-409C-BE32-E72D297353CC}">
                <c16:uniqueId val="{00000002-89AA-400E-876F-0BAC6F09A5C4}"/>
              </c:ext>
            </c:extLst>
          </c:dPt>
          <c:dPt>
            <c:idx val="5"/>
            <c:bubble3D val="0"/>
            <c:spPr>
              <a:solidFill>
                <a:srgbClr val="FD878F"/>
              </a:solidFill>
            </c:spPr>
            <c:extLst>
              <c:ext xmlns:c16="http://schemas.microsoft.com/office/drawing/2014/chart" uri="{C3380CC4-5D6E-409C-BE32-E72D297353CC}">
                <c16:uniqueId val="{0000000B-AAFF-45A3-A865-F04D69EBD962}"/>
              </c:ext>
            </c:extLst>
          </c:dPt>
          <c:dPt>
            <c:idx val="6"/>
            <c:bubble3D val="0"/>
            <c:spPr>
              <a:solidFill>
                <a:srgbClr val="E10514"/>
              </a:solidFill>
            </c:spPr>
            <c:extLst>
              <c:ext xmlns:c16="http://schemas.microsoft.com/office/drawing/2014/chart" uri="{C3380CC4-5D6E-409C-BE32-E72D297353CC}">
                <c16:uniqueId val="{0000000D-AAFF-45A3-A865-F04D69EBD962}"/>
              </c:ext>
            </c:extLst>
          </c:dPt>
          <c:dPt>
            <c:idx val="8"/>
            <c:bubble3D val="0"/>
            <c:spPr>
              <a:solidFill>
                <a:srgbClr val="FFC000"/>
              </a:solidFill>
            </c:spPr>
            <c:extLst>
              <c:ext xmlns:c16="http://schemas.microsoft.com/office/drawing/2014/chart" uri="{C3380CC4-5D6E-409C-BE32-E72D297353CC}">
                <c16:uniqueId val="{00000011-AAFF-45A3-A865-F04D69EBD962}"/>
              </c:ext>
            </c:extLst>
          </c:dPt>
          <c:dPt>
            <c:idx val="9"/>
            <c:bubble3D val="0"/>
            <c:spPr>
              <a:solidFill>
                <a:srgbClr val="E10514"/>
              </a:solidFill>
            </c:spPr>
            <c:extLst>
              <c:ext xmlns:c16="http://schemas.microsoft.com/office/drawing/2014/chart" uri="{C3380CC4-5D6E-409C-BE32-E72D297353CC}">
                <c16:uniqueId val="{00000013-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1-AAFF-45A3-A865-F04D69EBD962}"/>
                </c:ext>
              </c:extLst>
            </c:dLbl>
            <c:dLbl>
              <c:idx val="1"/>
              <c:layout>
                <c:manualLayout>
                  <c:x val="1.1156432060050669E-3"/>
                  <c:y val="-1.9290457450935529E-3"/>
                </c:manualLayout>
              </c:layout>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AFF-45A3-A865-F04D69EBD962}"/>
                </c:ext>
              </c:extLst>
            </c:dLbl>
            <c:dLbl>
              <c:idx val="3"/>
              <c:layout>
                <c:manualLayout>
                  <c:x val="-2.8927457566893587E-3"/>
                  <c:y val="4.571539645957568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0"/>
                  <c:y val="-4.5715396459576523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89AA-400E-876F-0BAC6F09A5C4}"/>
                </c:ext>
              </c:extLst>
            </c:dLbl>
            <c:dLbl>
              <c:idx val="5"/>
              <c:layout>
                <c:manualLayout>
                  <c:x val="2.8927457566893322E-3"/>
                  <c:y val="-4.5715396459576523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AFF-45A3-A865-F04D69EBD962}"/>
                </c:ext>
              </c:extLst>
            </c:dLbl>
            <c:dLbl>
              <c:idx val="6"/>
              <c:layout>
                <c:manualLayout>
                  <c:x val="-1.4463728783446661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8"/>
              <c:layout>
                <c:manualLayout>
                  <c:x val="7.2318643917233302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dLbl>
              <c:idx val="9"/>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Sheet1!$B$2:$B$8</c:f>
              <c:numCache>
                <c:formatCode>0.0</c:formatCode>
                <c:ptCount val="7"/>
                <c:pt idx="0">
                  <c:v>30.7</c:v>
                </c:pt>
                <c:pt idx="1">
                  <c:v>39.700000000000003</c:v>
                </c:pt>
                <c:pt idx="2">
                  <c:v>6.5</c:v>
                </c:pt>
                <c:pt idx="3">
                  <c:v>1.1000000000000001</c:v>
                </c:pt>
                <c:pt idx="4">
                  <c:v>1.1000000000000001</c:v>
                </c:pt>
                <c:pt idx="5">
                  <c:v>15.9</c:v>
                </c:pt>
                <c:pt idx="6">
                  <c:v>6.3</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0"/>
            <c:bubble3D val="0"/>
            <c:spPr>
              <a:solidFill>
                <a:schemeClr val="accent4">
                  <a:lumMod val="20000"/>
                  <a:lumOff val="80000"/>
                </a:schemeClr>
              </a:solidFill>
            </c:spPr>
            <c:extLst>
              <c:ext xmlns:c16="http://schemas.microsoft.com/office/drawing/2014/chart" uri="{C3380CC4-5D6E-409C-BE32-E72D297353CC}">
                <c16:uniqueId val="{00000016-AAFF-45A3-A865-F04D69EBD962}"/>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Sheet1!$C$2:$C$8</c:f>
              <c:numCache>
                <c:formatCode>General</c:formatCode>
                <c:ptCount val="7"/>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Inds2</c:v>
                </c:pt>
              </c:strCache>
            </c:strRef>
          </c:tx>
          <c:dPt>
            <c:idx val="0"/>
            <c:bubble3D val="0"/>
            <c:spPr>
              <a:solidFill>
                <a:srgbClr val="0069B4">
                  <a:lumMod val="20000"/>
                  <a:lumOff val="80000"/>
                </a:srgbClr>
              </a:solidFill>
            </c:spPr>
            <c:extLst>
              <c:ext xmlns:c16="http://schemas.microsoft.com/office/drawing/2014/chart" uri="{C3380CC4-5D6E-409C-BE32-E72D297353CC}">
                <c16:uniqueId val="{00000019-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1B-AAFF-45A3-A865-F04D69EBD962}"/>
              </c:ext>
            </c:extLst>
          </c:dPt>
          <c:dPt>
            <c:idx val="2"/>
            <c:bubble3D val="0"/>
            <c:spPr>
              <a:solidFill>
                <a:srgbClr val="004F87"/>
              </a:solidFill>
            </c:spPr>
            <c:extLst>
              <c:ext xmlns:c16="http://schemas.microsoft.com/office/drawing/2014/chart" uri="{C3380CC4-5D6E-409C-BE32-E72D297353CC}">
                <c16:uniqueId val="{0000001D-AAFF-45A3-A865-F04D69EBD962}"/>
              </c:ext>
            </c:extLst>
          </c:dPt>
          <c:dPt>
            <c:idx val="3"/>
            <c:bubble3D val="0"/>
            <c:spPr>
              <a:solidFill>
                <a:srgbClr val="372D87"/>
              </a:solidFill>
            </c:spPr>
            <c:extLst>
              <c:ext xmlns:c16="http://schemas.microsoft.com/office/drawing/2014/chart" uri="{C3380CC4-5D6E-409C-BE32-E72D297353CC}">
                <c16:uniqueId val="{0000001F-AAFF-45A3-A865-F04D69EBD962}"/>
              </c:ext>
            </c:extLst>
          </c:dPt>
          <c:dPt>
            <c:idx val="4"/>
            <c:bubble3D val="0"/>
            <c:spPr>
              <a:solidFill>
                <a:srgbClr val="292265"/>
              </a:solidFill>
            </c:spPr>
            <c:extLst>
              <c:ext xmlns:c16="http://schemas.microsoft.com/office/drawing/2014/chart" uri="{C3380CC4-5D6E-409C-BE32-E72D297353CC}">
                <c16:uniqueId val="{00000001-89AA-400E-876F-0BAC6F09A5C4}"/>
              </c:ext>
            </c:extLst>
          </c:dPt>
          <c:dPt>
            <c:idx val="5"/>
            <c:bubble3D val="0"/>
            <c:spPr>
              <a:solidFill>
                <a:srgbClr val="FD878F"/>
              </a:solidFill>
            </c:spPr>
            <c:extLst>
              <c:ext xmlns:c16="http://schemas.microsoft.com/office/drawing/2014/chart" uri="{C3380CC4-5D6E-409C-BE32-E72D297353CC}">
                <c16:uniqueId val="{00000023-AAFF-45A3-A865-F04D69EBD962}"/>
              </c:ext>
            </c:extLst>
          </c:dPt>
          <c:dPt>
            <c:idx val="6"/>
            <c:bubble3D val="0"/>
            <c:spPr>
              <a:solidFill>
                <a:srgbClr val="E10514"/>
              </a:solidFill>
            </c:spPr>
            <c:extLst>
              <c:ext xmlns:c16="http://schemas.microsoft.com/office/drawing/2014/chart" uri="{C3380CC4-5D6E-409C-BE32-E72D297353CC}">
                <c16:uniqueId val="{00000025-AAFF-45A3-A865-F04D69EBD962}"/>
              </c:ext>
            </c:extLst>
          </c:dPt>
          <c:dPt>
            <c:idx val="8"/>
            <c:bubble3D val="0"/>
            <c:spPr>
              <a:solidFill>
                <a:srgbClr val="FFC000"/>
              </a:solidFill>
            </c:spPr>
            <c:extLst>
              <c:ext xmlns:c16="http://schemas.microsoft.com/office/drawing/2014/chart" uri="{C3380CC4-5D6E-409C-BE32-E72D297353CC}">
                <c16:uniqueId val="{00000029-AAFF-45A3-A865-F04D69EBD962}"/>
              </c:ext>
            </c:extLst>
          </c:dPt>
          <c:dPt>
            <c:idx val="9"/>
            <c:bubble3D val="0"/>
            <c:spPr>
              <a:solidFill>
                <a:srgbClr val="E10514"/>
              </a:solidFill>
            </c:spPr>
            <c:extLst>
              <c:ext xmlns:c16="http://schemas.microsoft.com/office/drawing/2014/chart" uri="{C3380CC4-5D6E-409C-BE32-E72D297353CC}">
                <c16:uniqueId val="{0000002B-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0"/>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9-AAFF-45A3-A865-F04D69EBD962}"/>
                </c:ext>
              </c:extLst>
            </c:dLbl>
            <c:dLbl>
              <c:idx val="1"/>
              <c:layout>
                <c:manualLayout>
                  <c:x val="4.3391186350339979E-3"/>
                  <c:y val="-6.857309468936478E-3"/>
                </c:manualLayout>
              </c:layout>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B-AAFF-45A3-A865-F04D69EBD962}"/>
                </c:ext>
              </c:extLst>
            </c:dLbl>
            <c:dLbl>
              <c:idx val="3"/>
              <c:layout>
                <c:manualLayout>
                  <c:x val="1.4463728783446661E-3"/>
                  <c:y val="-2.285769822978867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5"/>
              <c:layout>
                <c:manualLayout>
                  <c:x val="2.8927457566893322E-3"/>
                  <c:y val="-2.285769822978826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4.3391186350339979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8"/>
              <c:layout>
                <c:manualLayout>
                  <c:x val="5.0623050742063316E-3"/>
                  <c:y val="-5.7144245574470651E-3"/>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9-AAFF-45A3-A865-F04D69EBD962}"/>
                </c:ext>
              </c:extLst>
            </c:dLbl>
            <c:dLbl>
              <c:idx val="9"/>
              <c:layout>
                <c:manualLayout>
                  <c:x val="-2.8927457566893322E-3"/>
                  <c:y val="-2.742923787574599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B-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Sheet1!$D$2:$D$8</c:f>
              <c:numCache>
                <c:formatCode>0.0</c:formatCode>
                <c:ptCount val="7"/>
                <c:pt idx="0" formatCode="##,##0.0">
                  <c:v>11.9</c:v>
                </c:pt>
                <c:pt idx="1">
                  <c:v>35.1</c:v>
                </c:pt>
                <c:pt idx="2">
                  <c:v>3.6</c:v>
                </c:pt>
                <c:pt idx="3">
                  <c:v>1.6</c:v>
                </c:pt>
                <c:pt idx="4">
                  <c:v>8.4</c:v>
                </c:pt>
                <c:pt idx="5">
                  <c:v>8</c:v>
                </c:pt>
                <c:pt idx="6">
                  <c:v>5.2</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Men 16-34</c:v>
                </c:pt>
              </c:strCache>
            </c:strRef>
          </c:tx>
          <c:dPt>
            <c:idx val="0"/>
            <c:bubble3D val="0"/>
            <c:spPr>
              <a:solidFill>
                <a:srgbClr val="0069B4">
                  <a:lumMod val="20000"/>
                  <a:lumOff val="80000"/>
                </a:srgbClr>
              </a:solidFill>
            </c:spPr>
            <c:extLst>
              <c:ext xmlns:c16="http://schemas.microsoft.com/office/drawing/2014/chart" uri="{C3380CC4-5D6E-409C-BE32-E72D297353CC}">
                <c16:uniqueId val="{00000001-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03-AAFF-45A3-A865-F04D69EBD962}"/>
              </c:ext>
            </c:extLst>
          </c:dPt>
          <c:dPt>
            <c:idx val="2"/>
            <c:bubble3D val="0"/>
            <c:spPr>
              <a:solidFill>
                <a:srgbClr val="004F87"/>
              </a:solidFill>
            </c:spPr>
            <c:extLst>
              <c:ext xmlns:c16="http://schemas.microsoft.com/office/drawing/2014/chart" uri="{C3380CC4-5D6E-409C-BE32-E72D297353CC}">
                <c16:uniqueId val="{00000005-AAFF-45A3-A865-F04D69EBD962}"/>
              </c:ext>
            </c:extLst>
          </c:dPt>
          <c:dPt>
            <c:idx val="3"/>
            <c:bubble3D val="0"/>
            <c:spPr>
              <a:solidFill>
                <a:srgbClr val="292265"/>
              </a:solidFill>
            </c:spPr>
            <c:extLst>
              <c:ext xmlns:c16="http://schemas.microsoft.com/office/drawing/2014/chart" uri="{C3380CC4-5D6E-409C-BE32-E72D297353CC}">
                <c16:uniqueId val="{00000007-AAFF-45A3-A865-F04D69EBD962}"/>
              </c:ext>
            </c:extLst>
          </c:dPt>
          <c:dPt>
            <c:idx val="4"/>
            <c:bubble3D val="0"/>
            <c:spPr>
              <a:solidFill>
                <a:srgbClr val="2AFF7C"/>
              </a:solidFill>
              <a:ln>
                <a:noFill/>
              </a:ln>
            </c:spPr>
            <c:extLst>
              <c:ext xmlns:c16="http://schemas.microsoft.com/office/drawing/2014/chart" uri="{C3380CC4-5D6E-409C-BE32-E72D297353CC}">
                <c16:uniqueId val="{00000009-AAFF-45A3-A865-F04D69EBD962}"/>
              </c:ext>
            </c:extLst>
          </c:dPt>
          <c:dPt>
            <c:idx val="5"/>
            <c:bubble3D val="0"/>
            <c:spPr>
              <a:solidFill>
                <a:srgbClr val="00B050"/>
              </a:solidFill>
            </c:spPr>
            <c:extLst>
              <c:ext xmlns:c16="http://schemas.microsoft.com/office/drawing/2014/chart" uri="{C3380CC4-5D6E-409C-BE32-E72D297353CC}">
                <c16:uniqueId val="{0000000B-AAFF-45A3-A865-F04D69EBD962}"/>
              </c:ext>
            </c:extLst>
          </c:dPt>
          <c:dPt>
            <c:idx val="6"/>
            <c:bubble3D val="0"/>
            <c:spPr>
              <a:solidFill>
                <a:srgbClr val="E10514">
                  <a:lumMod val="40000"/>
                  <a:lumOff val="60000"/>
                </a:srgbClr>
              </a:solidFill>
            </c:spPr>
            <c:extLst>
              <c:ext xmlns:c16="http://schemas.microsoft.com/office/drawing/2014/chart" uri="{C3380CC4-5D6E-409C-BE32-E72D297353CC}">
                <c16:uniqueId val="{0000000D-AAFF-45A3-A865-F04D69EBD962}"/>
              </c:ext>
            </c:extLst>
          </c:dPt>
          <c:dPt>
            <c:idx val="7"/>
            <c:bubble3D val="0"/>
            <c:spPr>
              <a:solidFill>
                <a:srgbClr val="E10514"/>
              </a:solidFill>
            </c:spPr>
            <c:extLst>
              <c:ext xmlns:c16="http://schemas.microsoft.com/office/drawing/2014/chart" uri="{C3380CC4-5D6E-409C-BE32-E72D297353CC}">
                <c16:uniqueId val="{0000000F-AAFF-45A3-A865-F04D69EBD962}"/>
              </c:ext>
            </c:extLst>
          </c:dPt>
          <c:dPt>
            <c:idx val="8"/>
            <c:bubble3D val="0"/>
            <c:spPr>
              <a:solidFill>
                <a:srgbClr val="E10514"/>
              </a:solidFill>
            </c:spPr>
            <c:extLst>
              <c:ext xmlns:c16="http://schemas.microsoft.com/office/drawing/2014/chart" uri="{C3380CC4-5D6E-409C-BE32-E72D297353CC}">
                <c16:uniqueId val="{00000011-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1-AAFF-45A3-A865-F04D69EBD962}"/>
                </c:ext>
              </c:extLst>
            </c:dLbl>
            <c:dLbl>
              <c:idx val="1"/>
              <c:layout>
                <c:manualLayout>
                  <c:x val="2.5620160843497328E-3"/>
                  <c:y val="-2.2500974151902903E-2"/>
                </c:manualLayout>
              </c:layout>
              <c:numFmt formatCode="0.0%" sourceLinked="0"/>
              <c:spPr/>
              <c:txPr>
                <a:bodyPr/>
                <a:lstStyle/>
                <a:p>
                  <a:pPr>
                    <a:defRPr lang="en-US" sz="1000"/>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AFF-45A3-A865-F04D69EBD962}"/>
                </c:ext>
              </c:extLst>
            </c:dLbl>
            <c:dLbl>
              <c:idx val="2"/>
              <c:layout>
                <c:manualLayout>
                  <c:x val="3.7184310612561693E-4"/>
                  <c:y val="1.2854305571427282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FF-45A3-A865-F04D69EBD962}"/>
                </c:ext>
              </c:extLst>
            </c:dLbl>
            <c:dLbl>
              <c:idx val="3"/>
              <c:layout>
                <c:manualLayout>
                  <c:x val="0"/>
                  <c:y val="6.8573094689363939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8.6782372700679958E-3"/>
                  <c:y val="7.3144634335322437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AFF-45A3-A865-F04D69EBD962}"/>
                </c:ext>
              </c:extLst>
            </c:dLbl>
            <c:dLbl>
              <c:idx val="5"/>
              <c:layout>
                <c:manualLayout>
                  <c:x val="-3.6159321958616653E-2"/>
                  <c:y val="5.0286936105534176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AFF-45A3-A865-F04D69EBD962}"/>
                </c:ext>
              </c:extLst>
            </c:dLbl>
            <c:dLbl>
              <c:idx val="6"/>
              <c:layout>
                <c:manualLayout>
                  <c:x val="4.3391186350339979E-3"/>
                  <c:y val="2.285769822978826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7"/>
              <c:layout>
                <c:manualLayout>
                  <c:x val="7.2318643917233302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AAFF-45A3-A865-F04D69EBD962}"/>
                </c:ext>
              </c:extLst>
            </c:dLbl>
            <c:dLbl>
              <c:idx val="8"/>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Sheet1!$B$2:$B$9</c:f>
              <c:numCache>
                <c:formatCode>0.0</c:formatCode>
                <c:ptCount val="8"/>
                <c:pt idx="0">
                  <c:v>21.3</c:v>
                </c:pt>
                <c:pt idx="1">
                  <c:v>75.599999999999994</c:v>
                </c:pt>
                <c:pt idx="2">
                  <c:v>17.5</c:v>
                </c:pt>
                <c:pt idx="3">
                  <c:v>14.2</c:v>
                </c:pt>
                <c:pt idx="4">
                  <c:v>1.5</c:v>
                </c:pt>
                <c:pt idx="5">
                  <c:v>0.8</c:v>
                </c:pt>
                <c:pt idx="6">
                  <c:v>47.9</c:v>
                </c:pt>
                <c:pt idx="7">
                  <c:v>54.9</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0"/>
            <c:bubble3D val="0"/>
            <c:spPr>
              <a:solidFill>
                <a:schemeClr val="accent4">
                  <a:lumMod val="20000"/>
                  <a:lumOff val="80000"/>
                </a:schemeClr>
              </a:solidFill>
            </c:spPr>
            <c:extLst>
              <c:ext xmlns:c16="http://schemas.microsoft.com/office/drawing/2014/chart" uri="{C3380CC4-5D6E-409C-BE32-E72D297353CC}">
                <c16:uniqueId val="{00000016-AAFF-45A3-A865-F04D69EBD962}"/>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Sheet1!$C$2:$C$9</c:f>
              <c:numCache>
                <c:formatCode>General</c:formatCode>
                <c:ptCount val="8"/>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c:v>
                </c:pt>
              </c:strCache>
            </c:strRef>
          </c:tx>
          <c:dPt>
            <c:idx val="0"/>
            <c:bubble3D val="0"/>
            <c:spPr>
              <a:solidFill>
                <a:srgbClr val="0069B4">
                  <a:lumMod val="20000"/>
                  <a:lumOff val="80000"/>
                </a:srgbClr>
              </a:solidFill>
            </c:spPr>
            <c:extLst>
              <c:ext xmlns:c16="http://schemas.microsoft.com/office/drawing/2014/chart" uri="{C3380CC4-5D6E-409C-BE32-E72D297353CC}">
                <c16:uniqueId val="{00000019-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1B-AAFF-45A3-A865-F04D69EBD962}"/>
              </c:ext>
            </c:extLst>
          </c:dPt>
          <c:dPt>
            <c:idx val="2"/>
            <c:bubble3D val="0"/>
            <c:spPr>
              <a:solidFill>
                <a:srgbClr val="004F87"/>
              </a:solidFill>
            </c:spPr>
            <c:extLst>
              <c:ext xmlns:c16="http://schemas.microsoft.com/office/drawing/2014/chart" uri="{C3380CC4-5D6E-409C-BE32-E72D297353CC}">
                <c16:uniqueId val="{0000001D-AAFF-45A3-A865-F04D69EBD962}"/>
              </c:ext>
            </c:extLst>
          </c:dPt>
          <c:dPt>
            <c:idx val="3"/>
            <c:bubble3D val="0"/>
            <c:spPr>
              <a:solidFill>
                <a:srgbClr val="292265"/>
              </a:solidFill>
            </c:spPr>
            <c:extLst>
              <c:ext xmlns:c16="http://schemas.microsoft.com/office/drawing/2014/chart" uri="{C3380CC4-5D6E-409C-BE32-E72D297353CC}">
                <c16:uniqueId val="{0000001F-AAFF-45A3-A865-F04D69EBD962}"/>
              </c:ext>
            </c:extLst>
          </c:dPt>
          <c:dPt>
            <c:idx val="4"/>
            <c:bubble3D val="0"/>
            <c:spPr>
              <a:solidFill>
                <a:srgbClr val="2AFF7C"/>
              </a:solidFill>
            </c:spPr>
            <c:extLst>
              <c:ext xmlns:c16="http://schemas.microsoft.com/office/drawing/2014/chart" uri="{C3380CC4-5D6E-409C-BE32-E72D297353CC}">
                <c16:uniqueId val="{00000021-AAFF-45A3-A865-F04D69EBD962}"/>
              </c:ext>
            </c:extLst>
          </c:dPt>
          <c:dPt>
            <c:idx val="5"/>
            <c:bubble3D val="0"/>
            <c:spPr>
              <a:solidFill>
                <a:srgbClr val="00B050"/>
              </a:solidFill>
            </c:spPr>
            <c:extLst>
              <c:ext xmlns:c16="http://schemas.microsoft.com/office/drawing/2014/chart" uri="{C3380CC4-5D6E-409C-BE32-E72D297353CC}">
                <c16:uniqueId val="{00000023-AAFF-45A3-A865-F04D69EBD962}"/>
              </c:ext>
            </c:extLst>
          </c:dPt>
          <c:dPt>
            <c:idx val="6"/>
            <c:bubble3D val="0"/>
            <c:spPr>
              <a:solidFill>
                <a:srgbClr val="E10514">
                  <a:lumMod val="40000"/>
                  <a:lumOff val="60000"/>
                </a:srgbClr>
              </a:solidFill>
            </c:spPr>
            <c:extLst>
              <c:ext xmlns:c16="http://schemas.microsoft.com/office/drawing/2014/chart" uri="{C3380CC4-5D6E-409C-BE32-E72D297353CC}">
                <c16:uniqueId val="{00000025-AAFF-45A3-A865-F04D69EBD962}"/>
              </c:ext>
            </c:extLst>
          </c:dPt>
          <c:dPt>
            <c:idx val="7"/>
            <c:bubble3D val="0"/>
            <c:spPr>
              <a:solidFill>
                <a:srgbClr val="E10514"/>
              </a:solidFill>
            </c:spPr>
            <c:extLst>
              <c:ext xmlns:c16="http://schemas.microsoft.com/office/drawing/2014/chart" uri="{C3380CC4-5D6E-409C-BE32-E72D297353CC}">
                <c16:uniqueId val="{00000027-AAFF-45A3-A865-F04D69EBD962}"/>
              </c:ext>
            </c:extLst>
          </c:dPt>
          <c:dPt>
            <c:idx val="8"/>
            <c:bubble3D val="0"/>
            <c:spPr>
              <a:solidFill>
                <a:srgbClr val="E10514"/>
              </a:solidFill>
            </c:spPr>
            <c:extLst>
              <c:ext xmlns:c16="http://schemas.microsoft.com/office/drawing/2014/chart" uri="{C3380CC4-5D6E-409C-BE32-E72D297353CC}">
                <c16:uniqueId val="{00000029-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0"/>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9-AAFF-45A3-A865-F04D69EBD962}"/>
                </c:ext>
              </c:extLst>
            </c:dLbl>
            <c:dLbl>
              <c:idx val="1"/>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B-AAFF-45A3-A865-F04D69EBD962}"/>
                </c:ext>
              </c:extLst>
            </c:dLbl>
            <c:dLbl>
              <c:idx val="3"/>
              <c:layout>
                <c:manualLayout>
                  <c:x val="1.4463728783446661E-3"/>
                  <c:y val="-2.285769822978867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4"/>
              <c:layout>
                <c:manualLayout>
                  <c:x val="5.0623050742063205E-2"/>
                  <c:y val="9.1430792919153046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1-AAFF-45A3-A865-F04D69EBD962}"/>
                </c:ext>
              </c:extLst>
            </c:dLbl>
            <c:dLbl>
              <c:idx val="5"/>
              <c:layout>
                <c:manualLayout>
                  <c:x val="5.0623050742063316E-2"/>
                  <c:y val="3.2000777521703563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4.3391186350339979E-3"/>
                  <c:y val="2.285769822978826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7"/>
              <c:layout>
                <c:manualLayout>
                  <c:x val="-2.169559317516999E-3"/>
                  <c:y val="-2.1714813318298932E-2"/>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7-AAFF-45A3-A865-F04D69EBD962}"/>
                </c:ext>
              </c:extLst>
            </c:dLbl>
            <c:dLbl>
              <c:idx val="8"/>
              <c:layout>
                <c:manualLayout>
                  <c:x val="-2.8927457566893452E-3"/>
                  <c:y val="-3.428654734468238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9-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Sheet1!$D$2:$D$9</c:f>
              <c:numCache>
                <c:formatCode>0.0</c:formatCode>
                <c:ptCount val="8"/>
                <c:pt idx="0">
                  <c:v>12</c:v>
                </c:pt>
                <c:pt idx="1">
                  <c:v>44.4</c:v>
                </c:pt>
                <c:pt idx="2" formatCode="#,##0.0">
                  <c:v>5.3</c:v>
                </c:pt>
                <c:pt idx="3">
                  <c:v>8.4</c:v>
                </c:pt>
                <c:pt idx="4">
                  <c:v>0.8</c:v>
                </c:pt>
                <c:pt idx="5">
                  <c:v>1.2</c:v>
                </c:pt>
                <c:pt idx="6">
                  <c:v>37.1</c:v>
                </c:pt>
                <c:pt idx="7">
                  <c:v>160.69999999999999</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layout>
        <c:manualLayout>
          <c:xMode val="edge"/>
          <c:yMode val="edge"/>
          <c:x val="0.66552069138901337"/>
          <c:y val="0.31148455350546195"/>
          <c:w val="0.29307272806994067"/>
          <c:h val="0.55947996036799097"/>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Men 16-34</c:v>
                </c:pt>
              </c:strCache>
            </c:strRef>
          </c:tx>
          <c:dPt>
            <c:idx val="0"/>
            <c:bubble3D val="0"/>
            <c:spPr>
              <a:solidFill>
                <a:srgbClr val="004F87"/>
              </a:solidFill>
            </c:spPr>
            <c:extLst>
              <c:ext xmlns:c16="http://schemas.microsoft.com/office/drawing/2014/chart" uri="{C3380CC4-5D6E-409C-BE32-E72D297353CC}">
                <c16:uniqueId val="{00000001-AAFF-45A3-A865-F04D69EBD962}"/>
              </c:ext>
            </c:extLst>
          </c:dPt>
          <c:dPt>
            <c:idx val="1"/>
            <c:bubble3D val="0"/>
            <c:spPr>
              <a:solidFill>
                <a:srgbClr val="7BC8FF"/>
              </a:solidFill>
            </c:spPr>
            <c:extLst>
              <c:ext xmlns:c16="http://schemas.microsoft.com/office/drawing/2014/chart" uri="{C3380CC4-5D6E-409C-BE32-E72D297353CC}">
                <c16:uniqueId val="{00000003-AAFF-45A3-A865-F04D69EBD962}"/>
              </c:ext>
            </c:extLst>
          </c:dPt>
          <c:dPt>
            <c:idx val="2"/>
            <c:bubble3D val="0"/>
            <c:spPr>
              <a:solidFill>
                <a:srgbClr val="00B050"/>
              </a:solidFill>
            </c:spPr>
            <c:extLst>
              <c:ext xmlns:c16="http://schemas.microsoft.com/office/drawing/2014/chart" uri="{C3380CC4-5D6E-409C-BE32-E72D297353CC}">
                <c16:uniqueId val="{00000005-AAFF-45A3-A865-F04D69EBD962}"/>
              </c:ext>
            </c:extLst>
          </c:dPt>
          <c:dPt>
            <c:idx val="3"/>
            <c:bubble3D val="0"/>
            <c:spPr>
              <a:solidFill>
                <a:srgbClr val="FD9199"/>
              </a:solidFill>
            </c:spPr>
            <c:extLst>
              <c:ext xmlns:c16="http://schemas.microsoft.com/office/drawing/2014/chart" uri="{C3380CC4-5D6E-409C-BE32-E72D297353CC}">
                <c16:uniqueId val="{00000007-AAFF-45A3-A865-F04D69EBD962}"/>
              </c:ext>
            </c:extLst>
          </c:dPt>
          <c:dPt>
            <c:idx val="4"/>
            <c:bubble3D val="0"/>
            <c:spPr>
              <a:solidFill>
                <a:srgbClr val="E10514"/>
              </a:solidFill>
              <a:ln>
                <a:noFill/>
              </a:ln>
            </c:spPr>
            <c:extLst>
              <c:ext xmlns:c16="http://schemas.microsoft.com/office/drawing/2014/chart" uri="{C3380CC4-5D6E-409C-BE32-E72D297353CC}">
                <c16:uniqueId val="{00000001-7242-4FCE-BD53-6674485E89C6}"/>
              </c:ext>
            </c:extLst>
          </c:dPt>
          <c:dPt>
            <c:idx val="5"/>
            <c:bubble3D val="0"/>
            <c:spPr>
              <a:solidFill>
                <a:srgbClr val="E10514"/>
              </a:solidFill>
            </c:spPr>
            <c:extLst>
              <c:ext xmlns:c16="http://schemas.microsoft.com/office/drawing/2014/chart" uri="{C3380CC4-5D6E-409C-BE32-E72D297353CC}">
                <c16:uniqueId val="{0000000B-AAFF-45A3-A865-F04D69EBD962}"/>
              </c:ext>
            </c:extLst>
          </c:dPt>
          <c:dPt>
            <c:idx val="6"/>
            <c:bubble3D val="0"/>
            <c:spPr>
              <a:solidFill>
                <a:srgbClr val="00B050"/>
              </a:solidFill>
            </c:spPr>
            <c:extLst>
              <c:ext xmlns:c16="http://schemas.microsoft.com/office/drawing/2014/chart" uri="{C3380CC4-5D6E-409C-BE32-E72D297353CC}">
                <c16:uniqueId val="{0000000D-AAFF-45A3-A865-F04D69EBD962}"/>
              </c:ext>
            </c:extLst>
          </c:dPt>
          <c:dPt>
            <c:idx val="7"/>
            <c:bubble3D val="0"/>
            <c:spPr>
              <a:solidFill>
                <a:srgbClr val="FFFF00"/>
              </a:solidFill>
            </c:spPr>
            <c:extLst>
              <c:ext xmlns:c16="http://schemas.microsoft.com/office/drawing/2014/chart" uri="{C3380CC4-5D6E-409C-BE32-E72D297353CC}">
                <c16:uniqueId val="{0000000F-AAFF-45A3-A865-F04D69EBD962}"/>
              </c:ext>
            </c:extLst>
          </c:dPt>
          <c:dPt>
            <c:idx val="8"/>
            <c:bubble3D val="0"/>
            <c:spPr>
              <a:solidFill>
                <a:srgbClr val="FFC000"/>
              </a:solidFill>
            </c:spPr>
            <c:extLst>
              <c:ext xmlns:c16="http://schemas.microsoft.com/office/drawing/2014/chart" uri="{C3380CC4-5D6E-409C-BE32-E72D297353CC}">
                <c16:uniqueId val="{00000011-AAFF-45A3-A865-F04D69EBD962}"/>
              </c:ext>
            </c:extLst>
          </c:dPt>
          <c:dPt>
            <c:idx val="9"/>
            <c:bubble3D val="0"/>
            <c:spPr>
              <a:solidFill>
                <a:srgbClr val="E10514"/>
              </a:solidFill>
            </c:spPr>
            <c:extLst>
              <c:ext xmlns:c16="http://schemas.microsoft.com/office/drawing/2014/chart" uri="{C3380CC4-5D6E-409C-BE32-E72D297353CC}">
                <c16:uniqueId val="{00000013-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1"/>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3-AAFF-45A3-A865-F04D69EBD962}"/>
                </c:ext>
              </c:extLst>
            </c:dLbl>
            <c:dLbl>
              <c:idx val="2"/>
              <c:layout>
                <c:manualLayout>
                  <c:x val="2.5620160843497328E-3"/>
                  <c:y val="2.6424939008641412E-3"/>
                </c:manualLayout>
              </c:layout>
              <c:numFmt formatCode="0.0%" sourceLinked="0"/>
              <c:spPr/>
              <c:txPr>
                <a:bodyPr/>
                <a:lstStyle/>
                <a:p>
                  <a:pPr>
                    <a:defRPr sz="10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FF-45A3-A865-F04D69EBD962}"/>
                </c:ext>
              </c:extLst>
            </c:dLbl>
            <c:dLbl>
              <c:idx val="3"/>
              <c:layout>
                <c:manualLayout>
                  <c:x val="2.8927457566892793E-3"/>
                  <c:y val="-8.3810591988779792E-17"/>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2.8927457566892793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242-4FCE-BD53-6674485E89C6}"/>
                </c:ext>
              </c:extLst>
            </c:dLbl>
            <c:dLbl>
              <c:idx val="5"/>
              <c:layout>
                <c:manualLayout>
                  <c:x val="-1.446372878344666E-2"/>
                  <c:y val="8.5716368361705972E-2"/>
                </c:manualLayout>
              </c:layout>
              <c:showLegendKey val="0"/>
              <c:showVal val="0"/>
              <c:showCatName val="0"/>
              <c:showSerName val="0"/>
              <c:showPercent val="1"/>
              <c:showBubbleSize val="0"/>
              <c:extLst>
                <c:ext xmlns:c15="http://schemas.microsoft.com/office/drawing/2012/chart" uri="{CE6537A1-D6FC-4f65-9D91-7224C49458BB}">
                  <c15:layout>
                    <c:manualLayout>
                      <c:w val="4.9682908371139284E-2"/>
                      <c:h val="3.0857892610214151E-2"/>
                    </c:manualLayout>
                  </c15:layout>
                </c:ext>
                <c:ext xmlns:c16="http://schemas.microsoft.com/office/drawing/2014/chart" uri="{C3380CC4-5D6E-409C-BE32-E72D297353CC}">
                  <c16:uniqueId val="{0000000B-AAFF-45A3-A865-F04D69EBD962}"/>
                </c:ext>
              </c:extLst>
            </c:dLbl>
            <c:dLbl>
              <c:idx val="6"/>
              <c:layout>
                <c:manualLayout>
                  <c:x val="5.7854915133786645E-3"/>
                  <c:y val="2.285769822978742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7"/>
              <c:layout>
                <c:manualLayout>
                  <c:x val="1.7356474540135992E-2"/>
                  <c:y val="4.3429626636597614E-2"/>
                </c:manualLayout>
              </c:layout>
              <c:numFmt formatCode="0.0%" sourceLinked="0"/>
              <c:spPr>
                <a:noFill/>
                <a:ln>
                  <a:noFill/>
                </a:ln>
                <a:effectLst/>
              </c:spPr>
              <c:txPr>
                <a:bodyPr/>
                <a:lstStyle/>
                <a:p>
                  <a:pPr>
                    <a:defRPr sz="1000">
                      <a:solidFill>
                        <a:schemeClr val="bg2"/>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AAFF-45A3-A865-F04D69EBD962}"/>
                </c:ext>
              </c:extLst>
            </c:dLbl>
            <c:dLbl>
              <c:idx val="8"/>
              <c:layout>
                <c:manualLayout>
                  <c:x val="7.2318643917233302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dLbl>
              <c:idx val="9"/>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Sheet1!$A$2:$A$6</c:f>
              <c:strCache>
                <c:ptCount val="5"/>
                <c:pt idx="0">
                  <c:v>Other online video</c:v>
                </c:pt>
                <c:pt idx="1">
                  <c:v>YouTube</c:v>
                </c:pt>
                <c:pt idx="2">
                  <c:v>Blu-Ray / DVD</c:v>
                </c:pt>
                <c:pt idx="3">
                  <c:v>SVOD / Other AVOD</c:v>
                </c:pt>
                <c:pt idx="4">
                  <c:v>Broadcaster TV</c:v>
                </c:pt>
              </c:strCache>
            </c:strRef>
          </c:cat>
          <c:val>
            <c:numRef>
              <c:f>Sheet1!$B$2:$B$6</c:f>
              <c:numCache>
                <c:formatCode>##,##0.0</c:formatCode>
                <c:ptCount val="5"/>
                <c:pt idx="0" formatCode="0.0">
                  <c:v>0.7</c:v>
                </c:pt>
                <c:pt idx="1">
                  <c:v>10</c:v>
                </c:pt>
                <c:pt idx="2" formatCode="0.0">
                  <c:v>0.8</c:v>
                </c:pt>
                <c:pt idx="3" formatCode="0.0">
                  <c:v>35.9</c:v>
                </c:pt>
                <c:pt idx="4" formatCode="0.0">
                  <c:v>50.9</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1"/>
            <c:bubble3D val="0"/>
            <c:spPr>
              <a:solidFill>
                <a:schemeClr val="accent4">
                  <a:lumMod val="20000"/>
                  <a:lumOff val="80000"/>
                </a:schemeClr>
              </a:solidFill>
            </c:spPr>
            <c:extLst>
              <c:ext xmlns:c16="http://schemas.microsoft.com/office/drawing/2014/chart" uri="{C3380CC4-5D6E-409C-BE32-E72D297353CC}">
                <c16:uniqueId val="{0000001B-26F4-490D-B34B-7EA6E8496725}"/>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Other online video</c:v>
                </c:pt>
                <c:pt idx="1">
                  <c:v>YouTube</c:v>
                </c:pt>
                <c:pt idx="2">
                  <c:v>Blu-Ray / DVD</c:v>
                </c:pt>
                <c:pt idx="3">
                  <c:v>SVOD / Other AVOD</c:v>
                </c:pt>
                <c:pt idx="4">
                  <c:v>Broadcaster TV</c:v>
                </c:pt>
              </c:strCache>
            </c:strRef>
          </c:cat>
          <c:val>
            <c:numRef>
              <c:f>Sheet1!$C$2:$C$6</c:f>
              <c:numCache>
                <c:formatCode>General</c:formatCode>
                <c:ptCount val="5"/>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Inds2</c:v>
                </c:pt>
              </c:strCache>
            </c:strRef>
          </c:tx>
          <c:dPt>
            <c:idx val="0"/>
            <c:bubble3D val="0"/>
            <c:spPr>
              <a:solidFill>
                <a:srgbClr val="004F87"/>
              </a:solidFill>
            </c:spPr>
            <c:extLst>
              <c:ext xmlns:c16="http://schemas.microsoft.com/office/drawing/2014/chart" uri="{C3380CC4-5D6E-409C-BE32-E72D297353CC}">
                <c16:uniqueId val="{00000034-854E-453A-A03B-8A3EFE47C264}"/>
              </c:ext>
            </c:extLst>
          </c:dPt>
          <c:dPt>
            <c:idx val="1"/>
            <c:bubble3D val="0"/>
            <c:spPr>
              <a:solidFill>
                <a:srgbClr val="7BC8FF"/>
              </a:solidFill>
            </c:spPr>
            <c:extLst>
              <c:ext xmlns:c16="http://schemas.microsoft.com/office/drawing/2014/chart" uri="{C3380CC4-5D6E-409C-BE32-E72D297353CC}">
                <c16:uniqueId val="{0000001B-AAFF-45A3-A865-F04D69EBD962}"/>
              </c:ext>
            </c:extLst>
          </c:dPt>
          <c:dPt>
            <c:idx val="2"/>
            <c:bubble3D val="0"/>
            <c:spPr>
              <a:solidFill>
                <a:srgbClr val="00B050"/>
              </a:solidFill>
            </c:spPr>
            <c:extLst>
              <c:ext xmlns:c16="http://schemas.microsoft.com/office/drawing/2014/chart" uri="{C3380CC4-5D6E-409C-BE32-E72D297353CC}">
                <c16:uniqueId val="{0000001D-AAFF-45A3-A865-F04D69EBD962}"/>
              </c:ext>
            </c:extLst>
          </c:dPt>
          <c:dPt>
            <c:idx val="3"/>
            <c:bubble3D val="0"/>
            <c:spPr>
              <a:solidFill>
                <a:srgbClr val="FD9199"/>
              </a:solidFill>
            </c:spPr>
            <c:extLst>
              <c:ext xmlns:c16="http://schemas.microsoft.com/office/drawing/2014/chart" uri="{C3380CC4-5D6E-409C-BE32-E72D297353CC}">
                <c16:uniqueId val="{0000001F-AAFF-45A3-A865-F04D69EBD962}"/>
              </c:ext>
            </c:extLst>
          </c:dPt>
          <c:dPt>
            <c:idx val="4"/>
            <c:bubble3D val="0"/>
            <c:spPr>
              <a:solidFill>
                <a:srgbClr val="E10514"/>
              </a:solidFill>
            </c:spPr>
            <c:extLst>
              <c:ext xmlns:c16="http://schemas.microsoft.com/office/drawing/2014/chart" uri="{C3380CC4-5D6E-409C-BE32-E72D297353CC}">
                <c16:uniqueId val="{00000002-7242-4FCE-BD53-6674485E89C6}"/>
              </c:ext>
            </c:extLst>
          </c:dPt>
          <c:dPt>
            <c:idx val="5"/>
            <c:bubble3D val="0"/>
            <c:spPr>
              <a:solidFill>
                <a:srgbClr val="E10514"/>
              </a:solidFill>
            </c:spPr>
            <c:extLst>
              <c:ext xmlns:c16="http://schemas.microsoft.com/office/drawing/2014/chart" uri="{C3380CC4-5D6E-409C-BE32-E72D297353CC}">
                <c16:uniqueId val="{00000023-AAFF-45A3-A865-F04D69EBD962}"/>
              </c:ext>
            </c:extLst>
          </c:dPt>
          <c:dPt>
            <c:idx val="6"/>
            <c:bubble3D val="0"/>
            <c:spPr>
              <a:solidFill>
                <a:srgbClr val="00B050"/>
              </a:solidFill>
            </c:spPr>
            <c:extLst>
              <c:ext xmlns:c16="http://schemas.microsoft.com/office/drawing/2014/chart" uri="{C3380CC4-5D6E-409C-BE32-E72D297353CC}">
                <c16:uniqueId val="{00000025-AAFF-45A3-A865-F04D69EBD962}"/>
              </c:ext>
            </c:extLst>
          </c:dPt>
          <c:dPt>
            <c:idx val="7"/>
            <c:bubble3D val="0"/>
            <c:spPr>
              <a:solidFill>
                <a:srgbClr val="FFFF00"/>
              </a:solidFill>
            </c:spPr>
            <c:extLst>
              <c:ext xmlns:c16="http://schemas.microsoft.com/office/drawing/2014/chart" uri="{C3380CC4-5D6E-409C-BE32-E72D297353CC}">
                <c16:uniqueId val="{00000027-AAFF-45A3-A865-F04D69EBD962}"/>
              </c:ext>
            </c:extLst>
          </c:dPt>
          <c:dPt>
            <c:idx val="8"/>
            <c:bubble3D val="0"/>
            <c:spPr>
              <a:solidFill>
                <a:srgbClr val="FFC000"/>
              </a:solidFill>
            </c:spPr>
            <c:extLst>
              <c:ext xmlns:c16="http://schemas.microsoft.com/office/drawing/2014/chart" uri="{C3380CC4-5D6E-409C-BE32-E72D297353CC}">
                <c16:uniqueId val="{00000029-AAFF-45A3-A865-F04D69EBD962}"/>
              </c:ext>
            </c:extLst>
          </c:dPt>
          <c:dPt>
            <c:idx val="9"/>
            <c:bubble3D val="0"/>
            <c:spPr>
              <a:solidFill>
                <a:srgbClr val="E10514"/>
              </a:solidFill>
            </c:spPr>
            <c:extLst>
              <c:ext xmlns:c16="http://schemas.microsoft.com/office/drawing/2014/chart" uri="{C3380CC4-5D6E-409C-BE32-E72D297353CC}">
                <c16:uniqueId val="{0000002B-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1"/>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B-AAFF-45A3-A865-F04D69EBD962}"/>
                </c:ext>
              </c:extLst>
            </c:dLbl>
            <c:dLbl>
              <c:idx val="2"/>
              <c:layout>
                <c:manualLayout>
                  <c:x val="4.3391186350339979E-3"/>
                  <c:y val="-6.857309468936478E-3"/>
                </c:manualLayout>
              </c:layout>
              <c:numFmt formatCode="0.0%" sourceLinked="0"/>
              <c:spPr>
                <a:noFill/>
              </c:spPr>
              <c:txPr>
                <a:bodyPr/>
                <a:lstStyle/>
                <a:p>
                  <a:pPr>
                    <a:defRPr sz="10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D-AAFF-45A3-A865-F04D69EBD962}"/>
                </c:ext>
              </c:extLst>
            </c:dLbl>
            <c:dLbl>
              <c:idx val="3"/>
              <c:layout>
                <c:manualLayout>
                  <c:x val="1.4463728783446661E-3"/>
                  <c:y val="-2.2857698229788678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4"/>
              <c:layout>
                <c:manualLayout>
                  <c:x val="1.4463728783446661E-3"/>
                  <c:y val="-6.8573094689365196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7242-4FCE-BD53-6674485E89C6}"/>
                </c:ext>
              </c:extLst>
            </c:dLbl>
            <c:dLbl>
              <c:idx val="5"/>
              <c:layout>
                <c:manualLayout>
                  <c:x val="-1.1570983026757355E-2"/>
                  <c:y val="-0.1348604195557507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4.3391186350339979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7"/>
              <c:layout>
                <c:manualLayout>
                  <c:x val="6.3640406647165304E-2"/>
                  <c:y val="4.5715396459576523E-3"/>
                </c:manualLayout>
              </c:layout>
              <c:numFmt formatCode="0.0%" sourceLinked="0"/>
              <c:spPr>
                <a:noFill/>
                <a:ln>
                  <a:noFill/>
                </a:ln>
                <a:effectLst/>
              </c:spPr>
              <c:txPr>
                <a:bodyPr/>
                <a:lstStyle/>
                <a:p>
                  <a:pPr>
                    <a:defRPr sz="1000">
                      <a:solidFill>
                        <a:schemeClr val="tx1">
                          <a:lumMod val="50000"/>
                          <a:lumOff val="50000"/>
                        </a:schemeClr>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7-AAFF-45A3-A865-F04D69EBD962}"/>
                </c:ext>
              </c:extLst>
            </c:dLbl>
            <c:dLbl>
              <c:idx val="8"/>
              <c:layout>
                <c:manualLayout>
                  <c:x val="5.0623050742063316E-3"/>
                  <c:y val="-5.7144245574470651E-3"/>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9-AAFF-45A3-A865-F04D69EBD962}"/>
                </c:ext>
              </c:extLst>
            </c:dLbl>
            <c:dLbl>
              <c:idx val="9"/>
              <c:layout>
                <c:manualLayout>
                  <c:x val="-2.8927457566893322E-3"/>
                  <c:y val="-2.742923787574599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B-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Other online video</c:v>
                </c:pt>
                <c:pt idx="1">
                  <c:v>YouTube</c:v>
                </c:pt>
                <c:pt idx="2">
                  <c:v>Blu-Ray / DVD</c:v>
                </c:pt>
                <c:pt idx="3">
                  <c:v>SVOD / Other AVOD</c:v>
                </c:pt>
                <c:pt idx="4">
                  <c:v>Broadcaster TV</c:v>
                </c:pt>
              </c:strCache>
            </c:strRef>
          </c:cat>
          <c:val>
            <c:numRef>
              <c:f>Sheet1!$D$2:$D$6</c:f>
              <c:numCache>
                <c:formatCode>##,##0.0</c:formatCode>
                <c:ptCount val="5"/>
                <c:pt idx="0" formatCode="0.0">
                  <c:v>0.1</c:v>
                </c:pt>
                <c:pt idx="1">
                  <c:v>9.3000000000000007</c:v>
                </c:pt>
                <c:pt idx="2" formatCode="0.0">
                  <c:v>1.2</c:v>
                </c:pt>
                <c:pt idx="3" formatCode="0.0">
                  <c:v>29.2</c:v>
                </c:pt>
                <c:pt idx="4" formatCode="0.0">
                  <c:v>155.5</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layout>
        <c:manualLayout>
          <c:xMode val="edge"/>
          <c:yMode val="edge"/>
          <c:x val="0.66552069138901337"/>
          <c:y val="0.35491418014205967"/>
          <c:w val="0.29307272806994067"/>
          <c:h val="0.321759898778193"/>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Men 16-34</c:v>
                </c:pt>
              </c:strCache>
            </c:strRef>
          </c:tx>
          <c:dPt>
            <c:idx val="0"/>
            <c:bubble3D val="0"/>
            <c:spPr>
              <a:solidFill>
                <a:srgbClr val="0069B4">
                  <a:lumMod val="20000"/>
                  <a:lumOff val="80000"/>
                </a:srgbClr>
              </a:solidFill>
            </c:spPr>
            <c:extLst>
              <c:ext xmlns:c16="http://schemas.microsoft.com/office/drawing/2014/chart" uri="{C3380CC4-5D6E-409C-BE32-E72D297353CC}">
                <c16:uniqueId val="{00000001-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03-AAFF-45A3-A865-F04D69EBD962}"/>
              </c:ext>
            </c:extLst>
          </c:dPt>
          <c:dPt>
            <c:idx val="2"/>
            <c:bubble3D val="0"/>
            <c:spPr>
              <a:solidFill>
                <a:srgbClr val="004F87"/>
              </a:solidFill>
            </c:spPr>
            <c:extLst>
              <c:ext xmlns:c16="http://schemas.microsoft.com/office/drawing/2014/chart" uri="{C3380CC4-5D6E-409C-BE32-E72D297353CC}">
                <c16:uniqueId val="{00000005-AAFF-45A3-A865-F04D69EBD962}"/>
              </c:ext>
            </c:extLst>
          </c:dPt>
          <c:dPt>
            <c:idx val="3"/>
            <c:bubble3D val="0"/>
            <c:spPr>
              <a:solidFill>
                <a:srgbClr val="372D87"/>
              </a:solidFill>
            </c:spPr>
            <c:extLst>
              <c:ext xmlns:c16="http://schemas.microsoft.com/office/drawing/2014/chart" uri="{C3380CC4-5D6E-409C-BE32-E72D297353CC}">
                <c16:uniqueId val="{00000007-AAFF-45A3-A865-F04D69EBD962}"/>
              </c:ext>
            </c:extLst>
          </c:dPt>
          <c:dPt>
            <c:idx val="4"/>
            <c:bubble3D val="0"/>
            <c:spPr>
              <a:solidFill>
                <a:srgbClr val="292265"/>
              </a:solidFill>
            </c:spPr>
            <c:extLst>
              <c:ext xmlns:c16="http://schemas.microsoft.com/office/drawing/2014/chart" uri="{C3380CC4-5D6E-409C-BE32-E72D297353CC}">
                <c16:uniqueId val="{00000002-89AA-400E-876F-0BAC6F09A5C4}"/>
              </c:ext>
            </c:extLst>
          </c:dPt>
          <c:dPt>
            <c:idx val="5"/>
            <c:bubble3D val="0"/>
            <c:spPr>
              <a:solidFill>
                <a:srgbClr val="FD878F"/>
              </a:solidFill>
            </c:spPr>
            <c:extLst>
              <c:ext xmlns:c16="http://schemas.microsoft.com/office/drawing/2014/chart" uri="{C3380CC4-5D6E-409C-BE32-E72D297353CC}">
                <c16:uniqueId val="{0000000B-AAFF-45A3-A865-F04D69EBD962}"/>
              </c:ext>
            </c:extLst>
          </c:dPt>
          <c:dPt>
            <c:idx val="6"/>
            <c:bubble3D val="0"/>
            <c:spPr>
              <a:solidFill>
                <a:srgbClr val="E10514"/>
              </a:solidFill>
            </c:spPr>
            <c:extLst>
              <c:ext xmlns:c16="http://schemas.microsoft.com/office/drawing/2014/chart" uri="{C3380CC4-5D6E-409C-BE32-E72D297353CC}">
                <c16:uniqueId val="{0000000D-AAFF-45A3-A865-F04D69EBD962}"/>
              </c:ext>
            </c:extLst>
          </c:dPt>
          <c:dPt>
            <c:idx val="8"/>
            <c:bubble3D val="0"/>
            <c:spPr>
              <a:solidFill>
                <a:srgbClr val="FFC000"/>
              </a:solidFill>
            </c:spPr>
            <c:extLst>
              <c:ext xmlns:c16="http://schemas.microsoft.com/office/drawing/2014/chart" uri="{C3380CC4-5D6E-409C-BE32-E72D297353CC}">
                <c16:uniqueId val="{00000011-AAFF-45A3-A865-F04D69EBD962}"/>
              </c:ext>
            </c:extLst>
          </c:dPt>
          <c:dPt>
            <c:idx val="9"/>
            <c:bubble3D val="0"/>
            <c:spPr>
              <a:solidFill>
                <a:srgbClr val="E10514"/>
              </a:solidFill>
            </c:spPr>
            <c:extLst>
              <c:ext xmlns:c16="http://schemas.microsoft.com/office/drawing/2014/chart" uri="{C3380CC4-5D6E-409C-BE32-E72D297353CC}">
                <c16:uniqueId val="{00000013-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1-AAFF-45A3-A865-F04D69EBD962}"/>
                </c:ext>
              </c:extLst>
            </c:dLbl>
            <c:dLbl>
              <c:idx val="1"/>
              <c:layout>
                <c:manualLayout>
                  <c:x val="1.1156432060050669E-3"/>
                  <c:y val="-1.9290457450935529E-3"/>
                </c:manualLayout>
              </c:layout>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AFF-45A3-A865-F04D69EBD962}"/>
                </c:ext>
              </c:extLst>
            </c:dLbl>
            <c:dLbl>
              <c:idx val="3"/>
              <c:layout>
                <c:manualLayout>
                  <c:x val="-2.8927457566893587E-3"/>
                  <c:y val="4.571539645957568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5"/>
              <c:layout>
                <c:manualLayout>
                  <c:x val="2.8927457566893322E-3"/>
                  <c:y val="-4.5715396459576523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AFF-45A3-A865-F04D69EBD962}"/>
                </c:ext>
              </c:extLst>
            </c:dLbl>
            <c:dLbl>
              <c:idx val="6"/>
              <c:layout>
                <c:manualLayout>
                  <c:x val="1.4463728783446661E-3"/>
                  <c:y val="4.5715396459576523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8"/>
              <c:layout>
                <c:manualLayout>
                  <c:x val="7.2318643917233302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dLbl>
              <c:idx val="9"/>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Sheet1!$B$2:$B$8</c:f>
              <c:numCache>
                <c:formatCode>0.0</c:formatCode>
                <c:ptCount val="7"/>
                <c:pt idx="0">
                  <c:v>21.2</c:v>
                </c:pt>
                <c:pt idx="1">
                  <c:v>65.599999999999994</c:v>
                </c:pt>
                <c:pt idx="2">
                  <c:v>8.5</c:v>
                </c:pt>
                <c:pt idx="3">
                  <c:v>8.3000000000000007</c:v>
                </c:pt>
                <c:pt idx="4">
                  <c:v>14.2</c:v>
                </c:pt>
                <c:pt idx="5">
                  <c:v>12</c:v>
                </c:pt>
                <c:pt idx="6">
                  <c:v>4</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0"/>
            <c:bubble3D val="0"/>
            <c:spPr>
              <a:solidFill>
                <a:schemeClr val="accent4">
                  <a:lumMod val="20000"/>
                  <a:lumOff val="80000"/>
                </a:schemeClr>
              </a:solidFill>
            </c:spPr>
            <c:extLst>
              <c:ext xmlns:c16="http://schemas.microsoft.com/office/drawing/2014/chart" uri="{C3380CC4-5D6E-409C-BE32-E72D297353CC}">
                <c16:uniqueId val="{00000016-AAFF-45A3-A865-F04D69EBD962}"/>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Sheet1!$C$2:$C$8</c:f>
              <c:numCache>
                <c:formatCode>General</c:formatCode>
                <c:ptCount val="7"/>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Inds2</c:v>
                </c:pt>
              </c:strCache>
            </c:strRef>
          </c:tx>
          <c:dPt>
            <c:idx val="0"/>
            <c:bubble3D val="0"/>
            <c:spPr>
              <a:solidFill>
                <a:srgbClr val="0069B4">
                  <a:lumMod val="20000"/>
                  <a:lumOff val="80000"/>
                </a:srgbClr>
              </a:solidFill>
            </c:spPr>
            <c:extLst>
              <c:ext xmlns:c16="http://schemas.microsoft.com/office/drawing/2014/chart" uri="{C3380CC4-5D6E-409C-BE32-E72D297353CC}">
                <c16:uniqueId val="{00000019-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1B-AAFF-45A3-A865-F04D69EBD962}"/>
              </c:ext>
            </c:extLst>
          </c:dPt>
          <c:dPt>
            <c:idx val="2"/>
            <c:bubble3D val="0"/>
            <c:spPr>
              <a:solidFill>
                <a:srgbClr val="004F87"/>
              </a:solidFill>
            </c:spPr>
            <c:extLst>
              <c:ext xmlns:c16="http://schemas.microsoft.com/office/drawing/2014/chart" uri="{C3380CC4-5D6E-409C-BE32-E72D297353CC}">
                <c16:uniqueId val="{0000001D-AAFF-45A3-A865-F04D69EBD962}"/>
              </c:ext>
            </c:extLst>
          </c:dPt>
          <c:dPt>
            <c:idx val="3"/>
            <c:bubble3D val="0"/>
            <c:spPr>
              <a:solidFill>
                <a:srgbClr val="372D87"/>
              </a:solidFill>
            </c:spPr>
            <c:extLst>
              <c:ext xmlns:c16="http://schemas.microsoft.com/office/drawing/2014/chart" uri="{C3380CC4-5D6E-409C-BE32-E72D297353CC}">
                <c16:uniqueId val="{0000001F-AAFF-45A3-A865-F04D69EBD962}"/>
              </c:ext>
            </c:extLst>
          </c:dPt>
          <c:dPt>
            <c:idx val="4"/>
            <c:bubble3D val="0"/>
            <c:spPr>
              <a:solidFill>
                <a:srgbClr val="292265"/>
              </a:solidFill>
            </c:spPr>
            <c:extLst>
              <c:ext xmlns:c16="http://schemas.microsoft.com/office/drawing/2014/chart" uri="{C3380CC4-5D6E-409C-BE32-E72D297353CC}">
                <c16:uniqueId val="{00000001-89AA-400E-876F-0BAC6F09A5C4}"/>
              </c:ext>
            </c:extLst>
          </c:dPt>
          <c:dPt>
            <c:idx val="5"/>
            <c:bubble3D val="0"/>
            <c:spPr>
              <a:solidFill>
                <a:srgbClr val="FD878F"/>
              </a:solidFill>
            </c:spPr>
            <c:extLst>
              <c:ext xmlns:c16="http://schemas.microsoft.com/office/drawing/2014/chart" uri="{C3380CC4-5D6E-409C-BE32-E72D297353CC}">
                <c16:uniqueId val="{00000023-AAFF-45A3-A865-F04D69EBD962}"/>
              </c:ext>
            </c:extLst>
          </c:dPt>
          <c:dPt>
            <c:idx val="6"/>
            <c:bubble3D val="0"/>
            <c:spPr>
              <a:solidFill>
                <a:srgbClr val="E10514"/>
              </a:solidFill>
            </c:spPr>
            <c:extLst>
              <c:ext xmlns:c16="http://schemas.microsoft.com/office/drawing/2014/chart" uri="{C3380CC4-5D6E-409C-BE32-E72D297353CC}">
                <c16:uniqueId val="{00000025-AAFF-45A3-A865-F04D69EBD962}"/>
              </c:ext>
            </c:extLst>
          </c:dPt>
          <c:dPt>
            <c:idx val="8"/>
            <c:bubble3D val="0"/>
            <c:spPr>
              <a:solidFill>
                <a:srgbClr val="FFC000"/>
              </a:solidFill>
            </c:spPr>
            <c:extLst>
              <c:ext xmlns:c16="http://schemas.microsoft.com/office/drawing/2014/chart" uri="{C3380CC4-5D6E-409C-BE32-E72D297353CC}">
                <c16:uniqueId val="{00000029-AAFF-45A3-A865-F04D69EBD962}"/>
              </c:ext>
            </c:extLst>
          </c:dPt>
          <c:dPt>
            <c:idx val="9"/>
            <c:bubble3D val="0"/>
            <c:spPr>
              <a:solidFill>
                <a:srgbClr val="E10514"/>
              </a:solidFill>
            </c:spPr>
            <c:extLst>
              <c:ext xmlns:c16="http://schemas.microsoft.com/office/drawing/2014/chart" uri="{C3380CC4-5D6E-409C-BE32-E72D297353CC}">
                <c16:uniqueId val="{0000002B-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0"/>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9-AAFF-45A3-A865-F04D69EBD962}"/>
                </c:ext>
              </c:extLst>
            </c:dLbl>
            <c:dLbl>
              <c:idx val="1"/>
              <c:layout>
                <c:manualLayout>
                  <c:x val="4.3391186350339979E-3"/>
                  <c:y val="-6.857309468936478E-3"/>
                </c:manualLayout>
              </c:layout>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B-AAFF-45A3-A865-F04D69EBD962}"/>
                </c:ext>
              </c:extLst>
            </c:dLbl>
            <c:dLbl>
              <c:idx val="3"/>
              <c:layout>
                <c:manualLayout>
                  <c:x val="1.4463728783446661E-3"/>
                  <c:y val="-2.285769822978867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5"/>
              <c:layout>
                <c:manualLayout>
                  <c:x val="2.8927457566893322E-3"/>
                  <c:y val="-2.285769822978826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4.3391186350339979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8"/>
              <c:layout>
                <c:manualLayout>
                  <c:x val="5.0623050742063316E-3"/>
                  <c:y val="-5.7144245574470651E-3"/>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9-AAFF-45A3-A865-F04D69EBD962}"/>
                </c:ext>
              </c:extLst>
            </c:dLbl>
            <c:dLbl>
              <c:idx val="9"/>
              <c:layout>
                <c:manualLayout>
                  <c:x val="-2.8927457566893322E-3"/>
                  <c:y val="-2.742923787574599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B-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Sheet1!$D$2:$D$8</c:f>
              <c:numCache>
                <c:formatCode>0.0</c:formatCode>
                <c:ptCount val="7"/>
                <c:pt idx="0" formatCode="##,##0.0">
                  <c:v>11.9</c:v>
                </c:pt>
                <c:pt idx="1">
                  <c:v>35.1</c:v>
                </c:pt>
                <c:pt idx="2">
                  <c:v>3.6</c:v>
                </c:pt>
                <c:pt idx="3">
                  <c:v>1.6</c:v>
                </c:pt>
                <c:pt idx="4">
                  <c:v>8.4</c:v>
                </c:pt>
                <c:pt idx="5">
                  <c:v>8</c:v>
                </c:pt>
                <c:pt idx="6">
                  <c:v>5.2</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Women</c:v>
                </c:pt>
              </c:strCache>
            </c:strRef>
          </c:tx>
          <c:dPt>
            <c:idx val="0"/>
            <c:bubble3D val="0"/>
            <c:spPr>
              <a:solidFill>
                <a:srgbClr val="0069B4">
                  <a:lumMod val="20000"/>
                  <a:lumOff val="80000"/>
                </a:srgbClr>
              </a:solidFill>
            </c:spPr>
            <c:extLst>
              <c:ext xmlns:c16="http://schemas.microsoft.com/office/drawing/2014/chart" uri="{C3380CC4-5D6E-409C-BE32-E72D297353CC}">
                <c16:uniqueId val="{00000001-AAFF-45A3-A865-F04D69EBD962}"/>
              </c:ext>
            </c:extLst>
          </c:dPt>
          <c:dPt>
            <c:idx val="1"/>
            <c:bubble3D val="0"/>
            <c:spPr>
              <a:solidFill>
                <a:srgbClr val="7BC8FF"/>
              </a:solidFill>
            </c:spPr>
            <c:extLst>
              <c:ext xmlns:c16="http://schemas.microsoft.com/office/drawing/2014/chart" uri="{C3380CC4-5D6E-409C-BE32-E72D297353CC}">
                <c16:uniqueId val="{00000003-AAFF-45A3-A865-F04D69EBD962}"/>
              </c:ext>
            </c:extLst>
          </c:dPt>
          <c:dPt>
            <c:idx val="2"/>
            <c:bubble3D val="0"/>
            <c:spPr>
              <a:solidFill>
                <a:srgbClr val="004F87"/>
              </a:solidFill>
            </c:spPr>
            <c:extLst>
              <c:ext xmlns:c16="http://schemas.microsoft.com/office/drawing/2014/chart" uri="{C3380CC4-5D6E-409C-BE32-E72D297353CC}">
                <c16:uniqueId val="{00000005-AAFF-45A3-A865-F04D69EBD962}"/>
              </c:ext>
            </c:extLst>
          </c:dPt>
          <c:dPt>
            <c:idx val="3"/>
            <c:bubble3D val="0"/>
            <c:spPr>
              <a:solidFill>
                <a:srgbClr val="292265"/>
              </a:solidFill>
            </c:spPr>
            <c:extLst>
              <c:ext xmlns:c16="http://schemas.microsoft.com/office/drawing/2014/chart" uri="{C3380CC4-5D6E-409C-BE32-E72D297353CC}">
                <c16:uniqueId val="{00000007-AAFF-45A3-A865-F04D69EBD962}"/>
              </c:ext>
            </c:extLst>
          </c:dPt>
          <c:dPt>
            <c:idx val="4"/>
            <c:bubble3D val="0"/>
            <c:spPr>
              <a:solidFill>
                <a:srgbClr val="2AFF7C"/>
              </a:solidFill>
              <a:ln>
                <a:noFill/>
              </a:ln>
            </c:spPr>
            <c:extLst>
              <c:ext xmlns:c16="http://schemas.microsoft.com/office/drawing/2014/chart" uri="{C3380CC4-5D6E-409C-BE32-E72D297353CC}">
                <c16:uniqueId val="{00000009-AAFF-45A3-A865-F04D69EBD962}"/>
              </c:ext>
            </c:extLst>
          </c:dPt>
          <c:dPt>
            <c:idx val="5"/>
            <c:bubble3D val="0"/>
            <c:spPr>
              <a:solidFill>
                <a:srgbClr val="00B050"/>
              </a:solidFill>
            </c:spPr>
            <c:extLst>
              <c:ext xmlns:c16="http://schemas.microsoft.com/office/drawing/2014/chart" uri="{C3380CC4-5D6E-409C-BE32-E72D297353CC}">
                <c16:uniqueId val="{0000000B-AAFF-45A3-A865-F04D69EBD962}"/>
              </c:ext>
            </c:extLst>
          </c:dPt>
          <c:dPt>
            <c:idx val="6"/>
            <c:bubble3D val="0"/>
            <c:spPr>
              <a:solidFill>
                <a:srgbClr val="E10514">
                  <a:lumMod val="40000"/>
                  <a:lumOff val="60000"/>
                </a:srgbClr>
              </a:solidFill>
            </c:spPr>
            <c:extLst>
              <c:ext xmlns:c16="http://schemas.microsoft.com/office/drawing/2014/chart" uri="{C3380CC4-5D6E-409C-BE32-E72D297353CC}">
                <c16:uniqueId val="{0000000D-AAFF-45A3-A865-F04D69EBD962}"/>
              </c:ext>
            </c:extLst>
          </c:dPt>
          <c:dPt>
            <c:idx val="7"/>
            <c:bubble3D val="0"/>
            <c:spPr>
              <a:solidFill>
                <a:srgbClr val="E10514"/>
              </a:solidFill>
            </c:spPr>
            <c:extLst>
              <c:ext xmlns:c16="http://schemas.microsoft.com/office/drawing/2014/chart" uri="{C3380CC4-5D6E-409C-BE32-E72D297353CC}">
                <c16:uniqueId val="{0000000F-AAFF-45A3-A865-F04D69EBD962}"/>
              </c:ext>
            </c:extLst>
          </c:dPt>
          <c:dPt>
            <c:idx val="8"/>
            <c:bubble3D val="0"/>
            <c:spPr>
              <a:solidFill>
                <a:srgbClr val="E10514"/>
              </a:solidFill>
            </c:spPr>
            <c:extLst>
              <c:ext xmlns:c16="http://schemas.microsoft.com/office/drawing/2014/chart" uri="{C3380CC4-5D6E-409C-BE32-E72D297353CC}">
                <c16:uniqueId val="{00000011-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1-AAFF-45A3-A865-F04D69EBD962}"/>
                </c:ext>
              </c:extLst>
            </c:dLbl>
            <c:dLbl>
              <c:idx val="1"/>
              <c:layout>
                <c:manualLayout>
                  <c:x val="2.5620160843497328E-3"/>
                  <c:y val="2.6424939008641828E-3"/>
                </c:manualLayout>
              </c:layout>
              <c:numFmt formatCode="0.0%" sourceLinked="0"/>
              <c:spPr/>
              <c:txPr>
                <a:bodyPr/>
                <a:lstStyle/>
                <a:p>
                  <a:pPr>
                    <a:defRPr lang="en-US" sz="1000"/>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AFF-45A3-A865-F04D69EBD962}"/>
                </c:ext>
              </c:extLst>
            </c:dLbl>
            <c:dLbl>
              <c:idx val="2"/>
              <c:layout>
                <c:manualLayout>
                  <c:x val="3.7184310612561693E-4"/>
                  <c:y val="1.2854305571427282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FF-45A3-A865-F04D69EBD962}"/>
                </c:ext>
              </c:extLst>
            </c:dLbl>
            <c:dLbl>
              <c:idx val="3"/>
              <c:delete val="1"/>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4.6283932107029212E-2"/>
                  <c:y val="-2.2857698229788261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AFF-45A3-A865-F04D69EBD962}"/>
                </c:ext>
              </c:extLst>
            </c:dLbl>
            <c:dLbl>
              <c:idx val="5"/>
              <c:layout>
                <c:manualLayout>
                  <c:x val="5.0623050742063205E-2"/>
                  <c:y val="-2.285769822978826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AFF-45A3-A865-F04D69EBD962}"/>
                </c:ext>
              </c:extLst>
            </c:dLbl>
            <c:dLbl>
              <c:idx val="6"/>
              <c:layout>
                <c:manualLayout>
                  <c:x val="1.4463728783446661E-3"/>
                  <c:y val="2.285769822978742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7"/>
              <c:layout>
                <c:manualLayout>
                  <c:x val="-8.6782372700679958E-3"/>
                  <c:y val="-2.742923787574599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AAFF-45A3-A865-F04D69EBD962}"/>
                </c:ext>
              </c:extLst>
            </c:dLbl>
            <c:dLbl>
              <c:idx val="8"/>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Sheet1!$B$2:$B$9</c:f>
              <c:numCache>
                <c:formatCode>0.0</c:formatCode>
                <c:ptCount val="8"/>
                <c:pt idx="0">
                  <c:v>11.3</c:v>
                </c:pt>
                <c:pt idx="1">
                  <c:v>33.799999999999997</c:v>
                </c:pt>
                <c:pt idx="2">
                  <c:v>3.6</c:v>
                </c:pt>
                <c:pt idx="3">
                  <c:v>1.5</c:v>
                </c:pt>
                <c:pt idx="4">
                  <c:v>0.6</c:v>
                </c:pt>
                <c:pt idx="5">
                  <c:v>1.3</c:v>
                </c:pt>
                <c:pt idx="6">
                  <c:v>38.6</c:v>
                </c:pt>
                <c:pt idx="7">
                  <c:v>194.1</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0"/>
            <c:bubble3D val="0"/>
            <c:spPr>
              <a:solidFill>
                <a:schemeClr val="accent4">
                  <a:lumMod val="20000"/>
                  <a:lumOff val="80000"/>
                </a:schemeClr>
              </a:solidFill>
            </c:spPr>
            <c:extLst>
              <c:ext xmlns:c16="http://schemas.microsoft.com/office/drawing/2014/chart" uri="{C3380CC4-5D6E-409C-BE32-E72D297353CC}">
                <c16:uniqueId val="{00000016-AAFF-45A3-A865-F04D69EBD962}"/>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Sheet1!$C$2:$C$9</c:f>
              <c:numCache>
                <c:formatCode>General</c:formatCode>
                <c:ptCount val="8"/>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c:v>
                </c:pt>
              </c:strCache>
            </c:strRef>
          </c:tx>
          <c:dPt>
            <c:idx val="0"/>
            <c:bubble3D val="0"/>
            <c:spPr>
              <a:solidFill>
                <a:srgbClr val="0069B4">
                  <a:lumMod val="20000"/>
                  <a:lumOff val="80000"/>
                </a:srgbClr>
              </a:solidFill>
            </c:spPr>
            <c:extLst>
              <c:ext xmlns:c16="http://schemas.microsoft.com/office/drawing/2014/chart" uri="{C3380CC4-5D6E-409C-BE32-E72D297353CC}">
                <c16:uniqueId val="{00000019-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1B-AAFF-45A3-A865-F04D69EBD962}"/>
              </c:ext>
            </c:extLst>
          </c:dPt>
          <c:dPt>
            <c:idx val="2"/>
            <c:bubble3D val="0"/>
            <c:spPr>
              <a:solidFill>
                <a:srgbClr val="004F87"/>
              </a:solidFill>
            </c:spPr>
            <c:extLst>
              <c:ext xmlns:c16="http://schemas.microsoft.com/office/drawing/2014/chart" uri="{C3380CC4-5D6E-409C-BE32-E72D297353CC}">
                <c16:uniqueId val="{0000001D-AAFF-45A3-A865-F04D69EBD962}"/>
              </c:ext>
            </c:extLst>
          </c:dPt>
          <c:dPt>
            <c:idx val="3"/>
            <c:bubble3D val="0"/>
            <c:spPr>
              <a:solidFill>
                <a:srgbClr val="292265"/>
              </a:solidFill>
            </c:spPr>
            <c:extLst>
              <c:ext xmlns:c16="http://schemas.microsoft.com/office/drawing/2014/chart" uri="{C3380CC4-5D6E-409C-BE32-E72D297353CC}">
                <c16:uniqueId val="{0000001F-AAFF-45A3-A865-F04D69EBD962}"/>
              </c:ext>
            </c:extLst>
          </c:dPt>
          <c:dPt>
            <c:idx val="4"/>
            <c:bubble3D val="0"/>
            <c:spPr>
              <a:solidFill>
                <a:srgbClr val="2AFF7C"/>
              </a:solidFill>
            </c:spPr>
            <c:extLst>
              <c:ext xmlns:c16="http://schemas.microsoft.com/office/drawing/2014/chart" uri="{C3380CC4-5D6E-409C-BE32-E72D297353CC}">
                <c16:uniqueId val="{00000021-AAFF-45A3-A865-F04D69EBD962}"/>
              </c:ext>
            </c:extLst>
          </c:dPt>
          <c:dPt>
            <c:idx val="5"/>
            <c:bubble3D val="0"/>
            <c:spPr>
              <a:solidFill>
                <a:srgbClr val="00B050"/>
              </a:solidFill>
            </c:spPr>
            <c:extLst>
              <c:ext xmlns:c16="http://schemas.microsoft.com/office/drawing/2014/chart" uri="{C3380CC4-5D6E-409C-BE32-E72D297353CC}">
                <c16:uniqueId val="{00000023-AAFF-45A3-A865-F04D69EBD962}"/>
              </c:ext>
            </c:extLst>
          </c:dPt>
          <c:dPt>
            <c:idx val="6"/>
            <c:bubble3D val="0"/>
            <c:spPr>
              <a:solidFill>
                <a:srgbClr val="E10514">
                  <a:lumMod val="40000"/>
                  <a:lumOff val="60000"/>
                </a:srgbClr>
              </a:solidFill>
            </c:spPr>
            <c:extLst>
              <c:ext xmlns:c16="http://schemas.microsoft.com/office/drawing/2014/chart" uri="{C3380CC4-5D6E-409C-BE32-E72D297353CC}">
                <c16:uniqueId val="{00000025-AAFF-45A3-A865-F04D69EBD962}"/>
              </c:ext>
            </c:extLst>
          </c:dPt>
          <c:dPt>
            <c:idx val="7"/>
            <c:bubble3D val="0"/>
            <c:spPr>
              <a:solidFill>
                <a:srgbClr val="E10514"/>
              </a:solidFill>
            </c:spPr>
            <c:extLst>
              <c:ext xmlns:c16="http://schemas.microsoft.com/office/drawing/2014/chart" uri="{C3380CC4-5D6E-409C-BE32-E72D297353CC}">
                <c16:uniqueId val="{00000027-AAFF-45A3-A865-F04D69EBD962}"/>
              </c:ext>
            </c:extLst>
          </c:dPt>
          <c:dPt>
            <c:idx val="8"/>
            <c:bubble3D val="0"/>
            <c:spPr>
              <a:solidFill>
                <a:srgbClr val="E10514"/>
              </a:solidFill>
            </c:spPr>
            <c:extLst>
              <c:ext xmlns:c16="http://schemas.microsoft.com/office/drawing/2014/chart" uri="{C3380CC4-5D6E-409C-BE32-E72D297353CC}">
                <c16:uniqueId val="{00000029-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0"/>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9-AAFF-45A3-A865-F04D69EBD962}"/>
                </c:ext>
              </c:extLst>
            </c:dLbl>
            <c:dLbl>
              <c:idx val="1"/>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B-AAFF-45A3-A865-F04D69EBD962}"/>
                </c:ext>
              </c:extLst>
            </c:dLbl>
            <c:dLbl>
              <c:idx val="3"/>
              <c:layout>
                <c:manualLayout>
                  <c:x val="1.4463728783446661E-3"/>
                  <c:y val="-2.285769822978867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4"/>
              <c:layout>
                <c:manualLayout>
                  <c:x val="5.6408542255441979E-2"/>
                  <c:y val="9.1430792919153046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1-AAFF-45A3-A865-F04D69EBD962}"/>
                </c:ext>
              </c:extLst>
            </c:dLbl>
            <c:dLbl>
              <c:idx val="5"/>
              <c:layout>
                <c:manualLayout>
                  <c:x val="5.0623050742063316E-2"/>
                  <c:y val="3.2000777521703563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1.4463728783446661E-3"/>
                  <c:y val="-2.2857698229789098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7"/>
              <c:layout>
                <c:manualLayout>
                  <c:x val="-7.2318643917233306E-4"/>
                  <c:y val="-1.2571734026383544E-2"/>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7-AAFF-45A3-A865-F04D69EBD962}"/>
                </c:ext>
              </c:extLst>
            </c:dLbl>
            <c:dLbl>
              <c:idx val="8"/>
              <c:layout>
                <c:manualLayout>
                  <c:x val="-2.8927457566893452E-3"/>
                  <c:y val="-3.428654734468238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9-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Sheet1!$D$2:$D$9</c:f>
              <c:numCache>
                <c:formatCode>0.0</c:formatCode>
                <c:ptCount val="8"/>
                <c:pt idx="0">
                  <c:v>12</c:v>
                </c:pt>
                <c:pt idx="1">
                  <c:v>44.4</c:v>
                </c:pt>
                <c:pt idx="2" formatCode="#,##0.0">
                  <c:v>5.3</c:v>
                </c:pt>
                <c:pt idx="3">
                  <c:v>8.4</c:v>
                </c:pt>
                <c:pt idx="4">
                  <c:v>0.8</c:v>
                </c:pt>
                <c:pt idx="5">
                  <c:v>1.2</c:v>
                </c:pt>
                <c:pt idx="6">
                  <c:v>37.1</c:v>
                </c:pt>
                <c:pt idx="7">
                  <c:v>160.69999999999999</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layout>
        <c:manualLayout>
          <c:xMode val="edge"/>
          <c:yMode val="edge"/>
          <c:x val="0.66552069138901337"/>
          <c:y val="0.31148455350546195"/>
          <c:w val="0.29307272806994067"/>
          <c:h val="0.55947996036799097"/>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Women</c:v>
                </c:pt>
              </c:strCache>
            </c:strRef>
          </c:tx>
          <c:dPt>
            <c:idx val="0"/>
            <c:bubble3D val="0"/>
            <c:spPr>
              <a:solidFill>
                <a:srgbClr val="39ACFF"/>
              </a:solidFill>
            </c:spPr>
            <c:extLst>
              <c:ext xmlns:c16="http://schemas.microsoft.com/office/drawing/2014/chart" uri="{C3380CC4-5D6E-409C-BE32-E72D297353CC}">
                <c16:uniqueId val="{00000001-AAFF-45A3-A865-F04D69EBD962}"/>
              </c:ext>
            </c:extLst>
          </c:dPt>
          <c:dPt>
            <c:idx val="1"/>
            <c:bubble3D val="0"/>
            <c:spPr>
              <a:solidFill>
                <a:srgbClr val="7BC8FF"/>
              </a:solidFill>
            </c:spPr>
            <c:extLst>
              <c:ext xmlns:c16="http://schemas.microsoft.com/office/drawing/2014/chart" uri="{C3380CC4-5D6E-409C-BE32-E72D297353CC}">
                <c16:uniqueId val="{00000003-AAFF-45A3-A865-F04D69EBD962}"/>
              </c:ext>
            </c:extLst>
          </c:dPt>
          <c:dPt>
            <c:idx val="2"/>
            <c:bubble3D val="0"/>
            <c:spPr>
              <a:solidFill>
                <a:srgbClr val="00B050"/>
              </a:solidFill>
            </c:spPr>
            <c:extLst>
              <c:ext xmlns:c16="http://schemas.microsoft.com/office/drawing/2014/chart" uri="{C3380CC4-5D6E-409C-BE32-E72D297353CC}">
                <c16:uniqueId val="{00000005-AAFF-45A3-A865-F04D69EBD962}"/>
              </c:ext>
            </c:extLst>
          </c:dPt>
          <c:dPt>
            <c:idx val="3"/>
            <c:bubble3D val="0"/>
            <c:spPr>
              <a:solidFill>
                <a:srgbClr val="FD9199"/>
              </a:solidFill>
            </c:spPr>
            <c:extLst>
              <c:ext xmlns:c16="http://schemas.microsoft.com/office/drawing/2014/chart" uri="{C3380CC4-5D6E-409C-BE32-E72D297353CC}">
                <c16:uniqueId val="{00000007-AAFF-45A3-A865-F04D69EBD962}"/>
              </c:ext>
            </c:extLst>
          </c:dPt>
          <c:dPt>
            <c:idx val="4"/>
            <c:bubble3D val="0"/>
            <c:spPr>
              <a:solidFill>
                <a:srgbClr val="E10514"/>
              </a:solidFill>
              <a:ln>
                <a:noFill/>
              </a:ln>
            </c:spPr>
            <c:extLst>
              <c:ext xmlns:c16="http://schemas.microsoft.com/office/drawing/2014/chart" uri="{C3380CC4-5D6E-409C-BE32-E72D297353CC}">
                <c16:uniqueId val="{00000001-7242-4FCE-BD53-6674485E89C6}"/>
              </c:ext>
            </c:extLst>
          </c:dPt>
          <c:dPt>
            <c:idx val="5"/>
            <c:bubble3D val="0"/>
            <c:spPr>
              <a:solidFill>
                <a:srgbClr val="E10514"/>
              </a:solidFill>
            </c:spPr>
            <c:extLst>
              <c:ext xmlns:c16="http://schemas.microsoft.com/office/drawing/2014/chart" uri="{C3380CC4-5D6E-409C-BE32-E72D297353CC}">
                <c16:uniqueId val="{0000000B-AAFF-45A3-A865-F04D69EBD962}"/>
              </c:ext>
            </c:extLst>
          </c:dPt>
          <c:dPt>
            <c:idx val="6"/>
            <c:bubble3D val="0"/>
            <c:spPr>
              <a:solidFill>
                <a:srgbClr val="00B050"/>
              </a:solidFill>
            </c:spPr>
            <c:extLst>
              <c:ext xmlns:c16="http://schemas.microsoft.com/office/drawing/2014/chart" uri="{C3380CC4-5D6E-409C-BE32-E72D297353CC}">
                <c16:uniqueId val="{0000000D-AAFF-45A3-A865-F04D69EBD962}"/>
              </c:ext>
            </c:extLst>
          </c:dPt>
          <c:dPt>
            <c:idx val="7"/>
            <c:bubble3D val="0"/>
            <c:spPr>
              <a:solidFill>
                <a:srgbClr val="FFFF00"/>
              </a:solidFill>
            </c:spPr>
            <c:extLst>
              <c:ext xmlns:c16="http://schemas.microsoft.com/office/drawing/2014/chart" uri="{C3380CC4-5D6E-409C-BE32-E72D297353CC}">
                <c16:uniqueId val="{0000000F-AAFF-45A3-A865-F04D69EBD962}"/>
              </c:ext>
            </c:extLst>
          </c:dPt>
          <c:dPt>
            <c:idx val="8"/>
            <c:bubble3D val="0"/>
            <c:spPr>
              <a:solidFill>
                <a:srgbClr val="FFC000"/>
              </a:solidFill>
            </c:spPr>
            <c:extLst>
              <c:ext xmlns:c16="http://schemas.microsoft.com/office/drawing/2014/chart" uri="{C3380CC4-5D6E-409C-BE32-E72D297353CC}">
                <c16:uniqueId val="{00000011-AAFF-45A3-A865-F04D69EBD962}"/>
              </c:ext>
            </c:extLst>
          </c:dPt>
          <c:dPt>
            <c:idx val="9"/>
            <c:bubble3D val="0"/>
            <c:spPr>
              <a:solidFill>
                <a:srgbClr val="E10514"/>
              </a:solidFill>
            </c:spPr>
            <c:extLst>
              <c:ext xmlns:c16="http://schemas.microsoft.com/office/drawing/2014/chart" uri="{C3380CC4-5D6E-409C-BE32-E72D297353CC}">
                <c16:uniqueId val="{00000013-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delete val="1"/>
              <c:extLst>
                <c:ext xmlns:c15="http://schemas.microsoft.com/office/drawing/2012/chart" uri="{CE6537A1-D6FC-4f65-9D91-7224C49458BB}"/>
                <c:ext xmlns:c16="http://schemas.microsoft.com/office/drawing/2014/chart" uri="{C3380CC4-5D6E-409C-BE32-E72D297353CC}">
                  <c16:uniqueId val="{00000001-AAFF-45A3-A865-F04D69EBD962}"/>
                </c:ext>
              </c:extLst>
            </c:dLbl>
            <c:dLbl>
              <c:idx val="1"/>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3-AAFF-45A3-A865-F04D69EBD962}"/>
                </c:ext>
              </c:extLst>
            </c:dLbl>
            <c:dLbl>
              <c:idx val="2"/>
              <c:layout>
                <c:manualLayout>
                  <c:x val="2.5620160843497328E-3"/>
                  <c:y val="2.6424939008641412E-3"/>
                </c:manualLayout>
              </c:layout>
              <c:numFmt formatCode="0.0%" sourceLinked="0"/>
              <c:spPr/>
              <c:txPr>
                <a:bodyPr/>
                <a:lstStyle/>
                <a:p>
                  <a:pPr>
                    <a:defRPr sz="10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FF-45A3-A865-F04D69EBD962}"/>
                </c:ext>
              </c:extLst>
            </c:dLbl>
            <c:dLbl>
              <c:idx val="3"/>
              <c:layout>
                <c:manualLayout>
                  <c:x val="2.8927457566892793E-3"/>
                  <c:y val="-8.3810591988779792E-17"/>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2.8927457566892793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242-4FCE-BD53-6674485E89C6}"/>
                </c:ext>
              </c:extLst>
            </c:dLbl>
            <c:dLbl>
              <c:idx val="5"/>
              <c:layout>
                <c:manualLayout>
                  <c:x val="-1.446372878344666E-2"/>
                  <c:y val="8.5716368361705972E-2"/>
                </c:manualLayout>
              </c:layout>
              <c:showLegendKey val="0"/>
              <c:showVal val="0"/>
              <c:showCatName val="0"/>
              <c:showSerName val="0"/>
              <c:showPercent val="1"/>
              <c:showBubbleSize val="0"/>
              <c:extLst>
                <c:ext xmlns:c15="http://schemas.microsoft.com/office/drawing/2012/chart" uri="{CE6537A1-D6FC-4f65-9D91-7224C49458BB}">
                  <c15:layout>
                    <c:manualLayout>
                      <c:w val="4.9682908371139284E-2"/>
                      <c:h val="3.0857892610214151E-2"/>
                    </c:manualLayout>
                  </c15:layout>
                </c:ext>
                <c:ext xmlns:c16="http://schemas.microsoft.com/office/drawing/2014/chart" uri="{C3380CC4-5D6E-409C-BE32-E72D297353CC}">
                  <c16:uniqueId val="{0000000B-AAFF-45A3-A865-F04D69EBD962}"/>
                </c:ext>
              </c:extLst>
            </c:dLbl>
            <c:dLbl>
              <c:idx val="6"/>
              <c:layout>
                <c:manualLayout>
                  <c:x val="5.7854915133786645E-3"/>
                  <c:y val="2.285769822978742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7"/>
              <c:layout>
                <c:manualLayout>
                  <c:x val="1.7356474540135992E-2"/>
                  <c:y val="4.3429626636597614E-2"/>
                </c:manualLayout>
              </c:layout>
              <c:numFmt formatCode="0.0%" sourceLinked="0"/>
              <c:spPr>
                <a:noFill/>
                <a:ln>
                  <a:noFill/>
                </a:ln>
                <a:effectLst/>
              </c:spPr>
              <c:txPr>
                <a:bodyPr/>
                <a:lstStyle/>
                <a:p>
                  <a:pPr>
                    <a:defRPr sz="1000">
                      <a:solidFill>
                        <a:schemeClr val="bg2"/>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AAFF-45A3-A865-F04D69EBD962}"/>
                </c:ext>
              </c:extLst>
            </c:dLbl>
            <c:dLbl>
              <c:idx val="8"/>
              <c:layout>
                <c:manualLayout>
                  <c:x val="7.2318643917233302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dLbl>
              <c:idx val="9"/>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Sheet1!$A$2:$A$6</c:f>
              <c:strCache>
                <c:ptCount val="5"/>
                <c:pt idx="0">
                  <c:v>Other online video</c:v>
                </c:pt>
                <c:pt idx="1">
                  <c:v>YouTube</c:v>
                </c:pt>
                <c:pt idx="2">
                  <c:v>Blu-Ray / DVD</c:v>
                </c:pt>
                <c:pt idx="3">
                  <c:v>SVOD / Other AVOD</c:v>
                </c:pt>
                <c:pt idx="4">
                  <c:v>Broadcaster TV</c:v>
                </c:pt>
              </c:strCache>
            </c:strRef>
          </c:cat>
          <c:val>
            <c:numRef>
              <c:f>Sheet1!$B$2:$B$6</c:f>
              <c:numCache>
                <c:formatCode>##,##0.0</c:formatCode>
                <c:ptCount val="5"/>
                <c:pt idx="0" formatCode="0.0">
                  <c:v>0.1</c:v>
                </c:pt>
                <c:pt idx="1">
                  <c:v>7.2</c:v>
                </c:pt>
                <c:pt idx="2" formatCode="0.0">
                  <c:v>1.3</c:v>
                </c:pt>
                <c:pt idx="3" formatCode="0.0">
                  <c:v>30.8</c:v>
                </c:pt>
                <c:pt idx="4" formatCode="0.0">
                  <c:v>187.2</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1"/>
            <c:bubble3D val="0"/>
            <c:spPr>
              <a:solidFill>
                <a:schemeClr val="accent4">
                  <a:lumMod val="20000"/>
                  <a:lumOff val="80000"/>
                </a:schemeClr>
              </a:solidFill>
            </c:spPr>
            <c:extLst>
              <c:ext xmlns:c16="http://schemas.microsoft.com/office/drawing/2014/chart" uri="{C3380CC4-5D6E-409C-BE32-E72D297353CC}">
                <c16:uniqueId val="{0000001B-26F4-490D-B34B-7EA6E8496725}"/>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Other online video</c:v>
                </c:pt>
                <c:pt idx="1">
                  <c:v>YouTube</c:v>
                </c:pt>
                <c:pt idx="2">
                  <c:v>Blu-Ray / DVD</c:v>
                </c:pt>
                <c:pt idx="3">
                  <c:v>SVOD / Other AVOD</c:v>
                </c:pt>
                <c:pt idx="4">
                  <c:v>Broadcaster TV</c:v>
                </c:pt>
              </c:strCache>
            </c:strRef>
          </c:cat>
          <c:val>
            <c:numRef>
              <c:f>Sheet1!$C$2:$C$6</c:f>
              <c:numCache>
                <c:formatCode>General</c:formatCode>
                <c:ptCount val="5"/>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Inds2</c:v>
                </c:pt>
              </c:strCache>
            </c:strRef>
          </c:tx>
          <c:dPt>
            <c:idx val="0"/>
            <c:bubble3D val="0"/>
            <c:spPr>
              <a:solidFill>
                <a:srgbClr val="004F87"/>
              </a:solidFill>
            </c:spPr>
            <c:extLst>
              <c:ext xmlns:c16="http://schemas.microsoft.com/office/drawing/2014/chart" uri="{C3380CC4-5D6E-409C-BE32-E72D297353CC}">
                <c16:uniqueId val="{00000034-7997-47E8-972C-FEF45474BE41}"/>
              </c:ext>
            </c:extLst>
          </c:dPt>
          <c:dPt>
            <c:idx val="1"/>
            <c:bubble3D val="0"/>
            <c:spPr>
              <a:solidFill>
                <a:srgbClr val="7BC8FF"/>
              </a:solidFill>
            </c:spPr>
            <c:extLst>
              <c:ext xmlns:c16="http://schemas.microsoft.com/office/drawing/2014/chart" uri="{C3380CC4-5D6E-409C-BE32-E72D297353CC}">
                <c16:uniqueId val="{0000001B-AAFF-45A3-A865-F04D69EBD962}"/>
              </c:ext>
            </c:extLst>
          </c:dPt>
          <c:dPt>
            <c:idx val="2"/>
            <c:bubble3D val="0"/>
            <c:spPr>
              <a:solidFill>
                <a:srgbClr val="00B050"/>
              </a:solidFill>
            </c:spPr>
            <c:extLst>
              <c:ext xmlns:c16="http://schemas.microsoft.com/office/drawing/2014/chart" uri="{C3380CC4-5D6E-409C-BE32-E72D297353CC}">
                <c16:uniqueId val="{0000001D-AAFF-45A3-A865-F04D69EBD962}"/>
              </c:ext>
            </c:extLst>
          </c:dPt>
          <c:dPt>
            <c:idx val="3"/>
            <c:bubble3D val="0"/>
            <c:spPr>
              <a:solidFill>
                <a:srgbClr val="FD9199"/>
              </a:solidFill>
            </c:spPr>
            <c:extLst>
              <c:ext xmlns:c16="http://schemas.microsoft.com/office/drawing/2014/chart" uri="{C3380CC4-5D6E-409C-BE32-E72D297353CC}">
                <c16:uniqueId val="{0000001F-AAFF-45A3-A865-F04D69EBD962}"/>
              </c:ext>
            </c:extLst>
          </c:dPt>
          <c:dPt>
            <c:idx val="4"/>
            <c:bubble3D val="0"/>
            <c:spPr>
              <a:solidFill>
                <a:srgbClr val="E10514"/>
              </a:solidFill>
            </c:spPr>
            <c:extLst>
              <c:ext xmlns:c16="http://schemas.microsoft.com/office/drawing/2014/chart" uri="{C3380CC4-5D6E-409C-BE32-E72D297353CC}">
                <c16:uniqueId val="{00000002-7242-4FCE-BD53-6674485E89C6}"/>
              </c:ext>
            </c:extLst>
          </c:dPt>
          <c:dPt>
            <c:idx val="5"/>
            <c:bubble3D val="0"/>
            <c:spPr>
              <a:solidFill>
                <a:srgbClr val="E10514"/>
              </a:solidFill>
            </c:spPr>
            <c:extLst>
              <c:ext xmlns:c16="http://schemas.microsoft.com/office/drawing/2014/chart" uri="{C3380CC4-5D6E-409C-BE32-E72D297353CC}">
                <c16:uniqueId val="{00000023-AAFF-45A3-A865-F04D69EBD962}"/>
              </c:ext>
            </c:extLst>
          </c:dPt>
          <c:dPt>
            <c:idx val="6"/>
            <c:bubble3D val="0"/>
            <c:spPr>
              <a:solidFill>
                <a:srgbClr val="00B050"/>
              </a:solidFill>
            </c:spPr>
            <c:extLst>
              <c:ext xmlns:c16="http://schemas.microsoft.com/office/drawing/2014/chart" uri="{C3380CC4-5D6E-409C-BE32-E72D297353CC}">
                <c16:uniqueId val="{00000025-AAFF-45A3-A865-F04D69EBD962}"/>
              </c:ext>
            </c:extLst>
          </c:dPt>
          <c:dPt>
            <c:idx val="7"/>
            <c:bubble3D val="0"/>
            <c:spPr>
              <a:solidFill>
                <a:srgbClr val="FFFF00"/>
              </a:solidFill>
            </c:spPr>
            <c:extLst>
              <c:ext xmlns:c16="http://schemas.microsoft.com/office/drawing/2014/chart" uri="{C3380CC4-5D6E-409C-BE32-E72D297353CC}">
                <c16:uniqueId val="{00000027-AAFF-45A3-A865-F04D69EBD962}"/>
              </c:ext>
            </c:extLst>
          </c:dPt>
          <c:dPt>
            <c:idx val="8"/>
            <c:bubble3D val="0"/>
            <c:spPr>
              <a:solidFill>
                <a:srgbClr val="FFC000"/>
              </a:solidFill>
            </c:spPr>
            <c:extLst>
              <c:ext xmlns:c16="http://schemas.microsoft.com/office/drawing/2014/chart" uri="{C3380CC4-5D6E-409C-BE32-E72D297353CC}">
                <c16:uniqueId val="{00000029-AAFF-45A3-A865-F04D69EBD962}"/>
              </c:ext>
            </c:extLst>
          </c:dPt>
          <c:dPt>
            <c:idx val="9"/>
            <c:bubble3D val="0"/>
            <c:spPr>
              <a:solidFill>
                <a:srgbClr val="E10514"/>
              </a:solidFill>
            </c:spPr>
            <c:extLst>
              <c:ext xmlns:c16="http://schemas.microsoft.com/office/drawing/2014/chart" uri="{C3380CC4-5D6E-409C-BE32-E72D297353CC}">
                <c16:uniqueId val="{0000002B-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1"/>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B-AAFF-45A3-A865-F04D69EBD962}"/>
                </c:ext>
              </c:extLst>
            </c:dLbl>
            <c:dLbl>
              <c:idx val="2"/>
              <c:layout>
                <c:manualLayout>
                  <c:x val="4.3391186350339979E-3"/>
                  <c:y val="-6.857309468936478E-3"/>
                </c:manualLayout>
              </c:layout>
              <c:numFmt formatCode="0.0%" sourceLinked="0"/>
              <c:spPr>
                <a:noFill/>
              </c:spPr>
              <c:txPr>
                <a:bodyPr/>
                <a:lstStyle/>
                <a:p>
                  <a:pPr>
                    <a:defRPr sz="10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D-AAFF-45A3-A865-F04D69EBD962}"/>
                </c:ext>
              </c:extLst>
            </c:dLbl>
            <c:dLbl>
              <c:idx val="3"/>
              <c:layout>
                <c:manualLayout>
                  <c:x val="1.4463728783446661E-3"/>
                  <c:y val="-2.2857698229788678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4"/>
              <c:layout>
                <c:manualLayout>
                  <c:x val="1.4463728783446661E-3"/>
                  <c:y val="-6.8573094689365196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7242-4FCE-BD53-6674485E89C6}"/>
                </c:ext>
              </c:extLst>
            </c:dLbl>
            <c:dLbl>
              <c:idx val="5"/>
              <c:layout>
                <c:manualLayout>
                  <c:x val="-1.1570983026757355E-2"/>
                  <c:y val="-0.1348604195557507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4.3391186350339979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7"/>
              <c:layout>
                <c:manualLayout>
                  <c:x val="6.3640406647165304E-2"/>
                  <c:y val="4.5715396459576523E-3"/>
                </c:manualLayout>
              </c:layout>
              <c:numFmt formatCode="0.0%" sourceLinked="0"/>
              <c:spPr>
                <a:noFill/>
                <a:ln>
                  <a:noFill/>
                </a:ln>
                <a:effectLst/>
              </c:spPr>
              <c:txPr>
                <a:bodyPr/>
                <a:lstStyle/>
                <a:p>
                  <a:pPr>
                    <a:defRPr sz="1000">
                      <a:solidFill>
                        <a:schemeClr val="tx1">
                          <a:lumMod val="50000"/>
                          <a:lumOff val="50000"/>
                        </a:schemeClr>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7-AAFF-45A3-A865-F04D69EBD962}"/>
                </c:ext>
              </c:extLst>
            </c:dLbl>
            <c:dLbl>
              <c:idx val="8"/>
              <c:layout>
                <c:manualLayout>
                  <c:x val="5.0623050742063316E-3"/>
                  <c:y val="-5.7144245574470651E-3"/>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9-AAFF-45A3-A865-F04D69EBD962}"/>
                </c:ext>
              </c:extLst>
            </c:dLbl>
            <c:dLbl>
              <c:idx val="9"/>
              <c:layout>
                <c:manualLayout>
                  <c:x val="-2.8927457566893322E-3"/>
                  <c:y val="-2.742923787574599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B-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Other online video</c:v>
                </c:pt>
                <c:pt idx="1">
                  <c:v>YouTube</c:v>
                </c:pt>
                <c:pt idx="2">
                  <c:v>Blu-Ray / DVD</c:v>
                </c:pt>
                <c:pt idx="3">
                  <c:v>SVOD / Other AVOD</c:v>
                </c:pt>
                <c:pt idx="4">
                  <c:v>Broadcaster TV</c:v>
                </c:pt>
              </c:strCache>
            </c:strRef>
          </c:cat>
          <c:val>
            <c:numRef>
              <c:f>Sheet1!$D$2:$D$6</c:f>
              <c:numCache>
                <c:formatCode>##,##0.0</c:formatCode>
                <c:ptCount val="5"/>
                <c:pt idx="0" formatCode="0.0">
                  <c:v>0.1</c:v>
                </c:pt>
                <c:pt idx="1">
                  <c:v>9.3000000000000007</c:v>
                </c:pt>
                <c:pt idx="2" formatCode="0.0">
                  <c:v>1.2</c:v>
                </c:pt>
                <c:pt idx="3" formatCode="0.0">
                  <c:v>29.2</c:v>
                </c:pt>
                <c:pt idx="4" formatCode="0.0">
                  <c:v>155.5</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layout>
        <c:manualLayout>
          <c:xMode val="edge"/>
          <c:yMode val="edge"/>
          <c:x val="0.66552069138901337"/>
          <c:y val="0.35491418014205967"/>
          <c:w val="0.29307272806994067"/>
          <c:h val="0.321759898778193"/>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Women</c:v>
                </c:pt>
              </c:strCache>
            </c:strRef>
          </c:tx>
          <c:dPt>
            <c:idx val="0"/>
            <c:bubble3D val="0"/>
            <c:spPr>
              <a:solidFill>
                <a:srgbClr val="0069B4">
                  <a:lumMod val="20000"/>
                  <a:lumOff val="80000"/>
                </a:srgbClr>
              </a:solidFill>
            </c:spPr>
            <c:extLst>
              <c:ext xmlns:c16="http://schemas.microsoft.com/office/drawing/2014/chart" uri="{C3380CC4-5D6E-409C-BE32-E72D297353CC}">
                <c16:uniqueId val="{00000001-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03-AAFF-45A3-A865-F04D69EBD962}"/>
              </c:ext>
            </c:extLst>
          </c:dPt>
          <c:dPt>
            <c:idx val="2"/>
            <c:bubble3D val="0"/>
            <c:spPr>
              <a:solidFill>
                <a:srgbClr val="004F87"/>
              </a:solidFill>
            </c:spPr>
            <c:extLst>
              <c:ext xmlns:c16="http://schemas.microsoft.com/office/drawing/2014/chart" uri="{C3380CC4-5D6E-409C-BE32-E72D297353CC}">
                <c16:uniqueId val="{00000005-AAFF-45A3-A865-F04D69EBD962}"/>
              </c:ext>
            </c:extLst>
          </c:dPt>
          <c:dPt>
            <c:idx val="3"/>
            <c:bubble3D val="0"/>
            <c:spPr>
              <a:solidFill>
                <a:srgbClr val="372D87"/>
              </a:solidFill>
            </c:spPr>
            <c:extLst>
              <c:ext xmlns:c16="http://schemas.microsoft.com/office/drawing/2014/chart" uri="{C3380CC4-5D6E-409C-BE32-E72D297353CC}">
                <c16:uniqueId val="{00000007-AAFF-45A3-A865-F04D69EBD962}"/>
              </c:ext>
            </c:extLst>
          </c:dPt>
          <c:dPt>
            <c:idx val="4"/>
            <c:bubble3D val="0"/>
            <c:spPr>
              <a:solidFill>
                <a:srgbClr val="292265"/>
              </a:solidFill>
            </c:spPr>
            <c:extLst>
              <c:ext xmlns:c16="http://schemas.microsoft.com/office/drawing/2014/chart" uri="{C3380CC4-5D6E-409C-BE32-E72D297353CC}">
                <c16:uniqueId val="{00000002-89AA-400E-876F-0BAC6F09A5C4}"/>
              </c:ext>
            </c:extLst>
          </c:dPt>
          <c:dPt>
            <c:idx val="5"/>
            <c:bubble3D val="0"/>
            <c:spPr>
              <a:solidFill>
                <a:srgbClr val="FD878F"/>
              </a:solidFill>
            </c:spPr>
            <c:extLst>
              <c:ext xmlns:c16="http://schemas.microsoft.com/office/drawing/2014/chart" uri="{C3380CC4-5D6E-409C-BE32-E72D297353CC}">
                <c16:uniqueId val="{0000000B-AAFF-45A3-A865-F04D69EBD962}"/>
              </c:ext>
            </c:extLst>
          </c:dPt>
          <c:dPt>
            <c:idx val="6"/>
            <c:bubble3D val="0"/>
            <c:spPr>
              <a:solidFill>
                <a:srgbClr val="E10514"/>
              </a:solidFill>
            </c:spPr>
            <c:extLst>
              <c:ext xmlns:c16="http://schemas.microsoft.com/office/drawing/2014/chart" uri="{C3380CC4-5D6E-409C-BE32-E72D297353CC}">
                <c16:uniqueId val="{0000000D-AAFF-45A3-A865-F04D69EBD962}"/>
              </c:ext>
            </c:extLst>
          </c:dPt>
          <c:dPt>
            <c:idx val="8"/>
            <c:bubble3D val="0"/>
            <c:spPr>
              <a:solidFill>
                <a:srgbClr val="FFC000"/>
              </a:solidFill>
            </c:spPr>
            <c:extLst>
              <c:ext xmlns:c16="http://schemas.microsoft.com/office/drawing/2014/chart" uri="{C3380CC4-5D6E-409C-BE32-E72D297353CC}">
                <c16:uniqueId val="{00000011-AAFF-45A3-A865-F04D69EBD962}"/>
              </c:ext>
            </c:extLst>
          </c:dPt>
          <c:dPt>
            <c:idx val="9"/>
            <c:bubble3D val="0"/>
            <c:spPr>
              <a:solidFill>
                <a:srgbClr val="E10514"/>
              </a:solidFill>
            </c:spPr>
            <c:extLst>
              <c:ext xmlns:c16="http://schemas.microsoft.com/office/drawing/2014/chart" uri="{C3380CC4-5D6E-409C-BE32-E72D297353CC}">
                <c16:uniqueId val="{00000013-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1-AAFF-45A3-A865-F04D69EBD962}"/>
                </c:ext>
              </c:extLst>
            </c:dLbl>
            <c:dLbl>
              <c:idx val="1"/>
              <c:layout>
                <c:manualLayout>
                  <c:x val="1.1156432060050669E-3"/>
                  <c:y val="-1.9290457450935529E-3"/>
                </c:manualLayout>
              </c:layout>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AFF-45A3-A865-F04D69EBD962}"/>
                </c:ext>
              </c:extLst>
            </c:dLbl>
            <c:dLbl>
              <c:idx val="3"/>
              <c:layout>
                <c:manualLayout>
                  <c:x val="-2.8927457566893587E-3"/>
                  <c:y val="4.571539645957568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2.6516529781770761E-17"/>
                  <c:y val="-4.5715396459576523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89AA-400E-876F-0BAC6F09A5C4}"/>
                </c:ext>
              </c:extLst>
            </c:dLbl>
            <c:dLbl>
              <c:idx val="5"/>
              <c:layout>
                <c:manualLayout>
                  <c:x val="2.8927457566893322E-3"/>
                  <c:y val="-4.5715396459576523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AFF-45A3-A865-F04D69EBD962}"/>
                </c:ext>
              </c:extLst>
            </c:dLbl>
            <c:dLbl>
              <c:idx val="6"/>
              <c:layout>
                <c:manualLayout>
                  <c:x val="-2.8927457566893322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8"/>
              <c:layout>
                <c:manualLayout>
                  <c:x val="7.2318643917233302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dLbl>
              <c:idx val="9"/>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Sheet1!$B$2:$B$8</c:f>
              <c:numCache>
                <c:formatCode>0.0</c:formatCode>
                <c:ptCount val="7"/>
                <c:pt idx="0">
                  <c:v>11.3</c:v>
                </c:pt>
                <c:pt idx="1">
                  <c:v>26.6</c:v>
                </c:pt>
                <c:pt idx="2">
                  <c:v>3</c:v>
                </c:pt>
                <c:pt idx="3">
                  <c:v>0.5</c:v>
                </c:pt>
                <c:pt idx="4">
                  <c:v>1.5</c:v>
                </c:pt>
                <c:pt idx="5">
                  <c:v>7.8</c:v>
                </c:pt>
                <c:pt idx="6">
                  <c:v>6.9</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0"/>
            <c:bubble3D val="0"/>
            <c:spPr>
              <a:solidFill>
                <a:schemeClr val="accent4">
                  <a:lumMod val="20000"/>
                  <a:lumOff val="80000"/>
                </a:schemeClr>
              </a:solidFill>
            </c:spPr>
            <c:extLst>
              <c:ext xmlns:c16="http://schemas.microsoft.com/office/drawing/2014/chart" uri="{C3380CC4-5D6E-409C-BE32-E72D297353CC}">
                <c16:uniqueId val="{00000016-AAFF-45A3-A865-F04D69EBD962}"/>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Sheet1!$C$2:$C$8</c:f>
              <c:numCache>
                <c:formatCode>General</c:formatCode>
                <c:ptCount val="7"/>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Inds2</c:v>
                </c:pt>
              </c:strCache>
            </c:strRef>
          </c:tx>
          <c:dPt>
            <c:idx val="0"/>
            <c:bubble3D val="0"/>
            <c:spPr>
              <a:solidFill>
                <a:srgbClr val="0069B4">
                  <a:lumMod val="20000"/>
                  <a:lumOff val="80000"/>
                </a:srgbClr>
              </a:solidFill>
            </c:spPr>
            <c:extLst>
              <c:ext xmlns:c16="http://schemas.microsoft.com/office/drawing/2014/chart" uri="{C3380CC4-5D6E-409C-BE32-E72D297353CC}">
                <c16:uniqueId val="{00000019-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1B-AAFF-45A3-A865-F04D69EBD962}"/>
              </c:ext>
            </c:extLst>
          </c:dPt>
          <c:dPt>
            <c:idx val="2"/>
            <c:bubble3D val="0"/>
            <c:spPr>
              <a:solidFill>
                <a:srgbClr val="004F87"/>
              </a:solidFill>
            </c:spPr>
            <c:extLst>
              <c:ext xmlns:c16="http://schemas.microsoft.com/office/drawing/2014/chart" uri="{C3380CC4-5D6E-409C-BE32-E72D297353CC}">
                <c16:uniqueId val="{0000001D-AAFF-45A3-A865-F04D69EBD962}"/>
              </c:ext>
            </c:extLst>
          </c:dPt>
          <c:dPt>
            <c:idx val="3"/>
            <c:bubble3D val="0"/>
            <c:spPr>
              <a:solidFill>
                <a:srgbClr val="372D87"/>
              </a:solidFill>
            </c:spPr>
            <c:extLst>
              <c:ext xmlns:c16="http://schemas.microsoft.com/office/drawing/2014/chart" uri="{C3380CC4-5D6E-409C-BE32-E72D297353CC}">
                <c16:uniqueId val="{0000001F-AAFF-45A3-A865-F04D69EBD962}"/>
              </c:ext>
            </c:extLst>
          </c:dPt>
          <c:dPt>
            <c:idx val="4"/>
            <c:bubble3D val="0"/>
            <c:spPr>
              <a:solidFill>
                <a:srgbClr val="292265"/>
              </a:solidFill>
            </c:spPr>
            <c:extLst>
              <c:ext xmlns:c16="http://schemas.microsoft.com/office/drawing/2014/chart" uri="{C3380CC4-5D6E-409C-BE32-E72D297353CC}">
                <c16:uniqueId val="{00000001-89AA-400E-876F-0BAC6F09A5C4}"/>
              </c:ext>
            </c:extLst>
          </c:dPt>
          <c:dPt>
            <c:idx val="5"/>
            <c:bubble3D val="0"/>
            <c:spPr>
              <a:solidFill>
                <a:srgbClr val="FD878F"/>
              </a:solidFill>
            </c:spPr>
            <c:extLst>
              <c:ext xmlns:c16="http://schemas.microsoft.com/office/drawing/2014/chart" uri="{C3380CC4-5D6E-409C-BE32-E72D297353CC}">
                <c16:uniqueId val="{00000023-AAFF-45A3-A865-F04D69EBD962}"/>
              </c:ext>
            </c:extLst>
          </c:dPt>
          <c:dPt>
            <c:idx val="6"/>
            <c:bubble3D val="0"/>
            <c:spPr>
              <a:solidFill>
                <a:srgbClr val="E10514"/>
              </a:solidFill>
            </c:spPr>
            <c:extLst>
              <c:ext xmlns:c16="http://schemas.microsoft.com/office/drawing/2014/chart" uri="{C3380CC4-5D6E-409C-BE32-E72D297353CC}">
                <c16:uniqueId val="{00000025-AAFF-45A3-A865-F04D69EBD962}"/>
              </c:ext>
            </c:extLst>
          </c:dPt>
          <c:dPt>
            <c:idx val="8"/>
            <c:bubble3D val="0"/>
            <c:spPr>
              <a:solidFill>
                <a:srgbClr val="FFC000"/>
              </a:solidFill>
            </c:spPr>
            <c:extLst>
              <c:ext xmlns:c16="http://schemas.microsoft.com/office/drawing/2014/chart" uri="{C3380CC4-5D6E-409C-BE32-E72D297353CC}">
                <c16:uniqueId val="{00000029-AAFF-45A3-A865-F04D69EBD962}"/>
              </c:ext>
            </c:extLst>
          </c:dPt>
          <c:dPt>
            <c:idx val="9"/>
            <c:bubble3D val="0"/>
            <c:spPr>
              <a:solidFill>
                <a:srgbClr val="E10514"/>
              </a:solidFill>
            </c:spPr>
            <c:extLst>
              <c:ext xmlns:c16="http://schemas.microsoft.com/office/drawing/2014/chart" uri="{C3380CC4-5D6E-409C-BE32-E72D297353CC}">
                <c16:uniqueId val="{0000002B-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0"/>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9-AAFF-45A3-A865-F04D69EBD962}"/>
                </c:ext>
              </c:extLst>
            </c:dLbl>
            <c:dLbl>
              <c:idx val="1"/>
              <c:layout>
                <c:manualLayout>
                  <c:x val="4.3391186350339979E-3"/>
                  <c:y val="-6.857309468936478E-3"/>
                </c:manualLayout>
              </c:layout>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B-AAFF-45A3-A865-F04D69EBD962}"/>
                </c:ext>
              </c:extLst>
            </c:dLbl>
            <c:dLbl>
              <c:idx val="3"/>
              <c:layout>
                <c:manualLayout>
                  <c:x val="1.4463728783446661E-3"/>
                  <c:y val="-2.285769822978867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5"/>
              <c:layout>
                <c:manualLayout>
                  <c:x val="2.8927457566893322E-3"/>
                  <c:y val="-2.285769822978826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4.3391186350339979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8"/>
              <c:layout>
                <c:manualLayout>
                  <c:x val="5.0623050742063316E-3"/>
                  <c:y val="-5.7144245574470651E-3"/>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9-AAFF-45A3-A865-F04D69EBD962}"/>
                </c:ext>
              </c:extLst>
            </c:dLbl>
            <c:dLbl>
              <c:idx val="9"/>
              <c:layout>
                <c:manualLayout>
                  <c:x val="-2.8927457566893322E-3"/>
                  <c:y val="-2.742923787574599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B-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Sheet1!$D$2:$D$8</c:f>
              <c:numCache>
                <c:formatCode>0.0</c:formatCode>
                <c:ptCount val="7"/>
                <c:pt idx="0" formatCode="##,##0.0">
                  <c:v>11.9</c:v>
                </c:pt>
                <c:pt idx="1">
                  <c:v>35.1</c:v>
                </c:pt>
                <c:pt idx="2">
                  <c:v>3.6</c:v>
                </c:pt>
                <c:pt idx="3">
                  <c:v>1.6</c:v>
                </c:pt>
                <c:pt idx="4">
                  <c:v>8.4</c:v>
                </c:pt>
                <c:pt idx="5">
                  <c:v>8</c:v>
                </c:pt>
                <c:pt idx="6">
                  <c:v>5.2</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Men</c:v>
                </c:pt>
              </c:strCache>
            </c:strRef>
          </c:tx>
          <c:dPt>
            <c:idx val="0"/>
            <c:bubble3D val="0"/>
            <c:spPr>
              <a:solidFill>
                <a:srgbClr val="0069B4">
                  <a:lumMod val="20000"/>
                  <a:lumOff val="80000"/>
                </a:srgbClr>
              </a:solidFill>
            </c:spPr>
            <c:extLst>
              <c:ext xmlns:c16="http://schemas.microsoft.com/office/drawing/2014/chart" uri="{C3380CC4-5D6E-409C-BE32-E72D297353CC}">
                <c16:uniqueId val="{00000001-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03-AAFF-45A3-A865-F04D69EBD962}"/>
              </c:ext>
            </c:extLst>
          </c:dPt>
          <c:dPt>
            <c:idx val="2"/>
            <c:bubble3D val="0"/>
            <c:spPr>
              <a:solidFill>
                <a:srgbClr val="004F87"/>
              </a:solidFill>
            </c:spPr>
            <c:extLst>
              <c:ext xmlns:c16="http://schemas.microsoft.com/office/drawing/2014/chart" uri="{C3380CC4-5D6E-409C-BE32-E72D297353CC}">
                <c16:uniqueId val="{00000005-AAFF-45A3-A865-F04D69EBD962}"/>
              </c:ext>
            </c:extLst>
          </c:dPt>
          <c:dPt>
            <c:idx val="3"/>
            <c:bubble3D val="0"/>
            <c:spPr>
              <a:solidFill>
                <a:srgbClr val="292265"/>
              </a:solidFill>
            </c:spPr>
            <c:extLst>
              <c:ext xmlns:c16="http://schemas.microsoft.com/office/drawing/2014/chart" uri="{C3380CC4-5D6E-409C-BE32-E72D297353CC}">
                <c16:uniqueId val="{00000007-AAFF-45A3-A865-F04D69EBD962}"/>
              </c:ext>
            </c:extLst>
          </c:dPt>
          <c:dPt>
            <c:idx val="4"/>
            <c:bubble3D val="0"/>
            <c:spPr>
              <a:solidFill>
                <a:srgbClr val="2AFF7C"/>
              </a:solidFill>
              <a:ln>
                <a:noFill/>
              </a:ln>
            </c:spPr>
            <c:extLst>
              <c:ext xmlns:c16="http://schemas.microsoft.com/office/drawing/2014/chart" uri="{C3380CC4-5D6E-409C-BE32-E72D297353CC}">
                <c16:uniqueId val="{00000009-AAFF-45A3-A865-F04D69EBD962}"/>
              </c:ext>
            </c:extLst>
          </c:dPt>
          <c:dPt>
            <c:idx val="5"/>
            <c:bubble3D val="0"/>
            <c:spPr>
              <a:solidFill>
                <a:srgbClr val="00B050"/>
              </a:solidFill>
            </c:spPr>
            <c:extLst>
              <c:ext xmlns:c16="http://schemas.microsoft.com/office/drawing/2014/chart" uri="{C3380CC4-5D6E-409C-BE32-E72D297353CC}">
                <c16:uniqueId val="{0000000B-AAFF-45A3-A865-F04D69EBD962}"/>
              </c:ext>
            </c:extLst>
          </c:dPt>
          <c:dPt>
            <c:idx val="6"/>
            <c:bubble3D val="0"/>
            <c:spPr>
              <a:solidFill>
                <a:srgbClr val="E10514">
                  <a:lumMod val="40000"/>
                  <a:lumOff val="60000"/>
                </a:srgbClr>
              </a:solidFill>
            </c:spPr>
            <c:extLst>
              <c:ext xmlns:c16="http://schemas.microsoft.com/office/drawing/2014/chart" uri="{C3380CC4-5D6E-409C-BE32-E72D297353CC}">
                <c16:uniqueId val="{0000000D-AAFF-45A3-A865-F04D69EBD962}"/>
              </c:ext>
            </c:extLst>
          </c:dPt>
          <c:dPt>
            <c:idx val="7"/>
            <c:bubble3D val="0"/>
            <c:spPr>
              <a:solidFill>
                <a:srgbClr val="E10514"/>
              </a:solidFill>
            </c:spPr>
            <c:extLst>
              <c:ext xmlns:c16="http://schemas.microsoft.com/office/drawing/2014/chart" uri="{C3380CC4-5D6E-409C-BE32-E72D297353CC}">
                <c16:uniqueId val="{0000000F-AAFF-45A3-A865-F04D69EBD962}"/>
              </c:ext>
            </c:extLst>
          </c:dPt>
          <c:dPt>
            <c:idx val="8"/>
            <c:bubble3D val="0"/>
            <c:spPr>
              <a:solidFill>
                <a:srgbClr val="E10514"/>
              </a:solidFill>
            </c:spPr>
            <c:extLst>
              <c:ext xmlns:c16="http://schemas.microsoft.com/office/drawing/2014/chart" uri="{C3380CC4-5D6E-409C-BE32-E72D297353CC}">
                <c16:uniqueId val="{00000011-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1-AAFF-45A3-A865-F04D69EBD962}"/>
                </c:ext>
              </c:extLst>
            </c:dLbl>
            <c:dLbl>
              <c:idx val="1"/>
              <c:layout>
                <c:manualLayout>
                  <c:x val="-6.1162211857183693E-3"/>
                  <c:y val="-4.2148155680722952E-3"/>
                </c:manualLayout>
              </c:layout>
              <c:numFmt formatCode="0.0%" sourceLinked="0"/>
              <c:spPr/>
              <c:txPr>
                <a:bodyPr/>
                <a:lstStyle/>
                <a:p>
                  <a:pPr>
                    <a:defRPr lang="en-US" sz="1000"/>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AFF-45A3-A865-F04D69EBD962}"/>
                </c:ext>
              </c:extLst>
            </c:dLbl>
            <c:dLbl>
              <c:idx val="2"/>
              <c:layout>
                <c:manualLayout>
                  <c:x val="3.7184310612561693E-4"/>
                  <c:y val="1.2854305571427282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FF-45A3-A865-F04D69EBD962}"/>
                </c:ext>
              </c:extLst>
            </c:dLbl>
            <c:dLbl>
              <c:idx val="3"/>
              <c:layout>
                <c:manualLayout>
                  <c:x val="0"/>
                  <c:y val="6.8573094689363939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4.6283932107029316E-2"/>
                  <c:y val="-6.857309468936562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AFF-45A3-A865-F04D69EBD962}"/>
                </c:ext>
              </c:extLst>
            </c:dLbl>
            <c:dLbl>
              <c:idx val="5"/>
              <c:layout>
                <c:manualLayout>
                  <c:x val="4.4837559228684647E-2"/>
                  <c:y val="1.8286158583830609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AFF-45A3-A865-F04D69EBD962}"/>
                </c:ext>
              </c:extLst>
            </c:dLbl>
            <c:dLbl>
              <c:idx val="6"/>
              <c:layout>
                <c:manualLayout>
                  <c:x val="1.446372878344613E-3"/>
                  <c:y val="-4.5715396459576523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7"/>
              <c:layout>
                <c:manualLayout>
                  <c:x val="-2.6516529781770761E-17"/>
                  <c:y val="-9.143079291915387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AAFF-45A3-A865-F04D69EBD962}"/>
                </c:ext>
              </c:extLst>
            </c:dLbl>
            <c:dLbl>
              <c:idx val="8"/>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Sheet1!$B$2:$B$9</c:f>
              <c:numCache>
                <c:formatCode>0.0</c:formatCode>
                <c:ptCount val="8"/>
                <c:pt idx="0">
                  <c:v>8.5</c:v>
                </c:pt>
                <c:pt idx="1">
                  <c:v>46.5</c:v>
                </c:pt>
                <c:pt idx="2">
                  <c:v>7.5</c:v>
                </c:pt>
                <c:pt idx="3">
                  <c:v>18.600000000000001</c:v>
                </c:pt>
                <c:pt idx="4">
                  <c:v>0.8</c:v>
                </c:pt>
                <c:pt idx="5">
                  <c:v>1.3</c:v>
                </c:pt>
                <c:pt idx="6">
                  <c:v>35.1</c:v>
                </c:pt>
                <c:pt idx="7">
                  <c:v>170.1</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0"/>
            <c:bubble3D val="0"/>
            <c:spPr>
              <a:solidFill>
                <a:schemeClr val="accent4">
                  <a:lumMod val="20000"/>
                  <a:lumOff val="80000"/>
                </a:schemeClr>
              </a:solidFill>
            </c:spPr>
            <c:extLst>
              <c:ext xmlns:c16="http://schemas.microsoft.com/office/drawing/2014/chart" uri="{C3380CC4-5D6E-409C-BE32-E72D297353CC}">
                <c16:uniqueId val="{00000016-AAFF-45A3-A865-F04D69EBD962}"/>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Sheet1!$C$2:$C$9</c:f>
              <c:numCache>
                <c:formatCode>General</c:formatCode>
                <c:ptCount val="8"/>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c:v>
                </c:pt>
              </c:strCache>
            </c:strRef>
          </c:tx>
          <c:dPt>
            <c:idx val="0"/>
            <c:bubble3D val="0"/>
            <c:spPr>
              <a:solidFill>
                <a:srgbClr val="0069B4">
                  <a:lumMod val="20000"/>
                  <a:lumOff val="80000"/>
                </a:srgbClr>
              </a:solidFill>
            </c:spPr>
            <c:extLst>
              <c:ext xmlns:c16="http://schemas.microsoft.com/office/drawing/2014/chart" uri="{C3380CC4-5D6E-409C-BE32-E72D297353CC}">
                <c16:uniqueId val="{00000019-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1B-AAFF-45A3-A865-F04D69EBD962}"/>
              </c:ext>
            </c:extLst>
          </c:dPt>
          <c:dPt>
            <c:idx val="2"/>
            <c:bubble3D val="0"/>
            <c:spPr>
              <a:solidFill>
                <a:srgbClr val="004F87"/>
              </a:solidFill>
            </c:spPr>
            <c:extLst>
              <c:ext xmlns:c16="http://schemas.microsoft.com/office/drawing/2014/chart" uri="{C3380CC4-5D6E-409C-BE32-E72D297353CC}">
                <c16:uniqueId val="{0000001D-AAFF-45A3-A865-F04D69EBD962}"/>
              </c:ext>
            </c:extLst>
          </c:dPt>
          <c:dPt>
            <c:idx val="3"/>
            <c:bubble3D val="0"/>
            <c:spPr>
              <a:solidFill>
                <a:srgbClr val="292265"/>
              </a:solidFill>
            </c:spPr>
            <c:extLst>
              <c:ext xmlns:c16="http://schemas.microsoft.com/office/drawing/2014/chart" uri="{C3380CC4-5D6E-409C-BE32-E72D297353CC}">
                <c16:uniqueId val="{0000001F-AAFF-45A3-A865-F04D69EBD962}"/>
              </c:ext>
            </c:extLst>
          </c:dPt>
          <c:dPt>
            <c:idx val="4"/>
            <c:bubble3D val="0"/>
            <c:spPr>
              <a:solidFill>
                <a:srgbClr val="2AFF7C"/>
              </a:solidFill>
            </c:spPr>
            <c:extLst>
              <c:ext xmlns:c16="http://schemas.microsoft.com/office/drawing/2014/chart" uri="{C3380CC4-5D6E-409C-BE32-E72D297353CC}">
                <c16:uniqueId val="{00000021-AAFF-45A3-A865-F04D69EBD962}"/>
              </c:ext>
            </c:extLst>
          </c:dPt>
          <c:dPt>
            <c:idx val="5"/>
            <c:bubble3D val="0"/>
            <c:spPr>
              <a:solidFill>
                <a:srgbClr val="00B050"/>
              </a:solidFill>
            </c:spPr>
            <c:extLst>
              <c:ext xmlns:c16="http://schemas.microsoft.com/office/drawing/2014/chart" uri="{C3380CC4-5D6E-409C-BE32-E72D297353CC}">
                <c16:uniqueId val="{00000023-AAFF-45A3-A865-F04D69EBD962}"/>
              </c:ext>
            </c:extLst>
          </c:dPt>
          <c:dPt>
            <c:idx val="6"/>
            <c:bubble3D val="0"/>
            <c:spPr>
              <a:solidFill>
                <a:srgbClr val="E10514">
                  <a:lumMod val="40000"/>
                  <a:lumOff val="60000"/>
                </a:srgbClr>
              </a:solidFill>
            </c:spPr>
            <c:extLst>
              <c:ext xmlns:c16="http://schemas.microsoft.com/office/drawing/2014/chart" uri="{C3380CC4-5D6E-409C-BE32-E72D297353CC}">
                <c16:uniqueId val="{00000025-AAFF-45A3-A865-F04D69EBD962}"/>
              </c:ext>
            </c:extLst>
          </c:dPt>
          <c:dPt>
            <c:idx val="7"/>
            <c:bubble3D val="0"/>
            <c:spPr>
              <a:solidFill>
                <a:srgbClr val="E10514"/>
              </a:solidFill>
            </c:spPr>
            <c:extLst>
              <c:ext xmlns:c16="http://schemas.microsoft.com/office/drawing/2014/chart" uri="{C3380CC4-5D6E-409C-BE32-E72D297353CC}">
                <c16:uniqueId val="{00000027-AAFF-45A3-A865-F04D69EBD962}"/>
              </c:ext>
            </c:extLst>
          </c:dPt>
          <c:dPt>
            <c:idx val="8"/>
            <c:bubble3D val="0"/>
            <c:spPr>
              <a:solidFill>
                <a:srgbClr val="E10514"/>
              </a:solidFill>
            </c:spPr>
            <c:extLst>
              <c:ext xmlns:c16="http://schemas.microsoft.com/office/drawing/2014/chart" uri="{C3380CC4-5D6E-409C-BE32-E72D297353CC}">
                <c16:uniqueId val="{00000029-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0"/>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9-AAFF-45A3-A865-F04D69EBD962}"/>
                </c:ext>
              </c:extLst>
            </c:dLbl>
            <c:dLbl>
              <c:idx val="1"/>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B-AAFF-45A3-A865-F04D69EBD962}"/>
                </c:ext>
              </c:extLst>
            </c:dLbl>
            <c:dLbl>
              <c:idx val="3"/>
              <c:layout>
                <c:manualLayout>
                  <c:x val="1.4463728783446661E-3"/>
                  <c:y val="-2.285769822978867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4"/>
              <c:layout>
                <c:manualLayout>
                  <c:x val="5.0623050742063205E-2"/>
                  <c:y val="9.1430792919153046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1-AAFF-45A3-A865-F04D69EBD962}"/>
                </c:ext>
              </c:extLst>
            </c:dLbl>
            <c:dLbl>
              <c:idx val="5"/>
              <c:layout>
                <c:manualLayout>
                  <c:x val="5.2069423620407979E-2"/>
                  <c:y val="3.2000777521703563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0"/>
                  <c:y val="2.285769822978742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7"/>
              <c:layout>
                <c:manualLayout>
                  <c:x val="7.2318643917231983E-4"/>
                  <c:y val="-8.0001943804258908E-3"/>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7-AAFF-45A3-A865-F04D69EBD962}"/>
                </c:ext>
              </c:extLst>
            </c:dLbl>
            <c:dLbl>
              <c:idx val="8"/>
              <c:layout>
                <c:manualLayout>
                  <c:x val="-2.8927457566893452E-3"/>
                  <c:y val="-3.428654734468238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9-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Sheet1!$D$2:$D$9</c:f>
              <c:numCache>
                <c:formatCode>0.0</c:formatCode>
                <c:ptCount val="8"/>
                <c:pt idx="0">
                  <c:v>12</c:v>
                </c:pt>
                <c:pt idx="1">
                  <c:v>44.4</c:v>
                </c:pt>
                <c:pt idx="2" formatCode="#,##0.0">
                  <c:v>5.3</c:v>
                </c:pt>
                <c:pt idx="3">
                  <c:v>8.4</c:v>
                </c:pt>
                <c:pt idx="4">
                  <c:v>0.8</c:v>
                </c:pt>
                <c:pt idx="5">
                  <c:v>1.2</c:v>
                </c:pt>
                <c:pt idx="6">
                  <c:v>37.1</c:v>
                </c:pt>
                <c:pt idx="7">
                  <c:v>160.69999999999999</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layout>
        <c:manualLayout>
          <c:xMode val="edge"/>
          <c:yMode val="edge"/>
          <c:x val="0.66552069138901337"/>
          <c:y val="0.31148455350546195"/>
          <c:w val="0.29307272806994067"/>
          <c:h val="0.55947996036799097"/>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Men</c:v>
                </c:pt>
              </c:strCache>
            </c:strRef>
          </c:tx>
          <c:dPt>
            <c:idx val="0"/>
            <c:bubble3D val="0"/>
            <c:spPr>
              <a:solidFill>
                <a:srgbClr val="004F87"/>
              </a:solidFill>
            </c:spPr>
            <c:extLst>
              <c:ext xmlns:c16="http://schemas.microsoft.com/office/drawing/2014/chart" uri="{C3380CC4-5D6E-409C-BE32-E72D297353CC}">
                <c16:uniqueId val="{00000001-AAFF-45A3-A865-F04D69EBD962}"/>
              </c:ext>
            </c:extLst>
          </c:dPt>
          <c:dPt>
            <c:idx val="1"/>
            <c:bubble3D val="0"/>
            <c:spPr>
              <a:solidFill>
                <a:srgbClr val="7BC8FF"/>
              </a:solidFill>
            </c:spPr>
            <c:extLst>
              <c:ext xmlns:c16="http://schemas.microsoft.com/office/drawing/2014/chart" uri="{C3380CC4-5D6E-409C-BE32-E72D297353CC}">
                <c16:uniqueId val="{00000003-AAFF-45A3-A865-F04D69EBD962}"/>
              </c:ext>
            </c:extLst>
          </c:dPt>
          <c:dPt>
            <c:idx val="2"/>
            <c:bubble3D val="0"/>
            <c:spPr>
              <a:solidFill>
                <a:srgbClr val="00B050"/>
              </a:solidFill>
            </c:spPr>
            <c:extLst>
              <c:ext xmlns:c16="http://schemas.microsoft.com/office/drawing/2014/chart" uri="{C3380CC4-5D6E-409C-BE32-E72D297353CC}">
                <c16:uniqueId val="{00000005-AAFF-45A3-A865-F04D69EBD962}"/>
              </c:ext>
            </c:extLst>
          </c:dPt>
          <c:dPt>
            <c:idx val="3"/>
            <c:bubble3D val="0"/>
            <c:spPr>
              <a:solidFill>
                <a:srgbClr val="FD9199"/>
              </a:solidFill>
            </c:spPr>
            <c:extLst>
              <c:ext xmlns:c16="http://schemas.microsoft.com/office/drawing/2014/chart" uri="{C3380CC4-5D6E-409C-BE32-E72D297353CC}">
                <c16:uniqueId val="{00000007-AAFF-45A3-A865-F04D69EBD962}"/>
              </c:ext>
            </c:extLst>
          </c:dPt>
          <c:dPt>
            <c:idx val="4"/>
            <c:bubble3D val="0"/>
            <c:spPr>
              <a:solidFill>
                <a:srgbClr val="E10514"/>
              </a:solidFill>
              <a:ln>
                <a:noFill/>
              </a:ln>
            </c:spPr>
            <c:extLst>
              <c:ext xmlns:c16="http://schemas.microsoft.com/office/drawing/2014/chart" uri="{C3380CC4-5D6E-409C-BE32-E72D297353CC}">
                <c16:uniqueId val="{00000001-7242-4FCE-BD53-6674485E89C6}"/>
              </c:ext>
            </c:extLst>
          </c:dPt>
          <c:dPt>
            <c:idx val="5"/>
            <c:bubble3D val="0"/>
            <c:spPr>
              <a:solidFill>
                <a:srgbClr val="E10514"/>
              </a:solidFill>
            </c:spPr>
            <c:extLst>
              <c:ext xmlns:c16="http://schemas.microsoft.com/office/drawing/2014/chart" uri="{C3380CC4-5D6E-409C-BE32-E72D297353CC}">
                <c16:uniqueId val="{0000000B-AAFF-45A3-A865-F04D69EBD962}"/>
              </c:ext>
            </c:extLst>
          </c:dPt>
          <c:dPt>
            <c:idx val="6"/>
            <c:bubble3D val="0"/>
            <c:spPr>
              <a:solidFill>
                <a:srgbClr val="00B050"/>
              </a:solidFill>
            </c:spPr>
            <c:extLst>
              <c:ext xmlns:c16="http://schemas.microsoft.com/office/drawing/2014/chart" uri="{C3380CC4-5D6E-409C-BE32-E72D297353CC}">
                <c16:uniqueId val="{0000000D-AAFF-45A3-A865-F04D69EBD962}"/>
              </c:ext>
            </c:extLst>
          </c:dPt>
          <c:dPt>
            <c:idx val="7"/>
            <c:bubble3D val="0"/>
            <c:spPr>
              <a:solidFill>
                <a:srgbClr val="FFFF00"/>
              </a:solidFill>
            </c:spPr>
            <c:extLst>
              <c:ext xmlns:c16="http://schemas.microsoft.com/office/drawing/2014/chart" uri="{C3380CC4-5D6E-409C-BE32-E72D297353CC}">
                <c16:uniqueId val="{0000000F-AAFF-45A3-A865-F04D69EBD962}"/>
              </c:ext>
            </c:extLst>
          </c:dPt>
          <c:dPt>
            <c:idx val="8"/>
            <c:bubble3D val="0"/>
            <c:spPr>
              <a:solidFill>
                <a:srgbClr val="FFC000"/>
              </a:solidFill>
            </c:spPr>
            <c:extLst>
              <c:ext xmlns:c16="http://schemas.microsoft.com/office/drawing/2014/chart" uri="{C3380CC4-5D6E-409C-BE32-E72D297353CC}">
                <c16:uniqueId val="{00000011-AAFF-45A3-A865-F04D69EBD962}"/>
              </c:ext>
            </c:extLst>
          </c:dPt>
          <c:dPt>
            <c:idx val="9"/>
            <c:bubble3D val="0"/>
            <c:spPr>
              <a:solidFill>
                <a:srgbClr val="E10514"/>
              </a:solidFill>
            </c:spPr>
            <c:extLst>
              <c:ext xmlns:c16="http://schemas.microsoft.com/office/drawing/2014/chart" uri="{C3380CC4-5D6E-409C-BE32-E72D297353CC}">
                <c16:uniqueId val="{00000013-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layout>
                <c:manualLayout>
                  <c:x val="-1.4463728783446661E-3"/>
                  <c:y val="-1.6000388760851782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AFF-45A3-A865-F04D69EBD962}"/>
                </c:ext>
              </c:extLst>
            </c:dLbl>
            <c:dLbl>
              <c:idx val="1"/>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3-AAFF-45A3-A865-F04D69EBD962}"/>
                </c:ext>
              </c:extLst>
            </c:dLbl>
            <c:dLbl>
              <c:idx val="2"/>
              <c:layout>
                <c:manualLayout>
                  <c:x val="1.1156432060050138E-3"/>
                  <c:y val="1.4071343015758313E-2"/>
                </c:manualLayout>
              </c:layout>
              <c:numFmt formatCode="0.0%" sourceLinked="0"/>
              <c:spPr/>
              <c:txPr>
                <a:bodyPr/>
                <a:lstStyle/>
                <a:p>
                  <a:pPr>
                    <a:defRPr sz="10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FF-45A3-A865-F04D69EBD962}"/>
                </c:ext>
              </c:extLst>
            </c:dLbl>
            <c:dLbl>
              <c:idx val="3"/>
              <c:layout>
                <c:manualLayout>
                  <c:x val="2.8927457566892793E-3"/>
                  <c:y val="-8.3810591988779792E-17"/>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2.8927457566892793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242-4FCE-BD53-6674485E89C6}"/>
                </c:ext>
              </c:extLst>
            </c:dLbl>
            <c:dLbl>
              <c:idx val="5"/>
              <c:layout>
                <c:manualLayout>
                  <c:x val="-1.446372878344666E-2"/>
                  <c:y val="8.5716368361705972E-2"/>
                </c:manualLayout>
              </c:layout>
              <c:showLegendKey val="0"/>
              <c:showVal val="0"/>
              <c:showCatName val="0"/>
              <c:showSerName val="0"/>
              <c:showPercent val="1"/>
              <c:showBubbleSize val="0"/>
              <c:extLst>
                <c:ext xmlns:c15="http://schemas.microsoft.com/office/drawing/2012/chart" uri="{CE6537A1-D6FC-4f65-9D91-7224C49458BB}">
                  <c15:layout>
                    <c:manualLayout>
                      <c:w val="4.9682908371139284E-2"/>
                      <c:h val="3.0857892610214151E-2"/>
                    </c:manualLayout>
                  </c15:layout>
                </c:ext>
                <c:ext xmlns:c16="http://schemas.microsoft.com/office/drawing/2014/chart" uri="{C3380CC4-5D6E-409C-BE32-E72D297353CC}">
                  <c16:uniqueId val="{0000000B-AAFF-45A3-A865-F04D69EBD962}"/>
                </c:ext>
              </c:extLst>
            </c:dLbl>
            <c:dLbl>
              <c:idx val="6"/>
              <c:layout>
                <c:manualLayout>
                  <c:x val="5.7854915133786645E-3"/>
                  <c:y val="2.285769822978742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7"/>
              <c:layout>
                <c:manualLayout>
                  <c:x val="1.7356474540135992E-2"/>
                  <c:y val="4.3429626636597614E-2"/>
                </c:manualLayout>
              </c:layout>
              <c:numFmt formatCode="0.0%" sourceLinked="0"/>
              <c:spPr>
                <a:noFill/>
                <a:ln>
                  <a:noFill/>
                </a:ln>
                <a:effectLst/>
              </c:spPr>
              <c:txPr>
                <a:bodyPr/>
                <a:lstStyle/>
                <a:p>
                  <a:pPr>
                    <a:defRPr sz="1000">
                      <a:solidFill>
                        <a:schemeClr val="bg2"/>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AAFF-45A3-A865-F04D69EBD962}"/>
                </c:ext>
              </c:extLst>
            </c:dLbl>
            <c:dLbl>
              <c:idx val="8"/>
              <c:layout>
                <c:manualLayout>
                  <c:x val="7.2318643917233302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dLbl>
              <c:idx val="9"/>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Sheet1!$A$2:$A$6</c:f>
              <c:strCache>
                <c:ptCount val="5"/>
                <c:pt idx="0">
                  <c:v>Other online video</c:v>
                </c:pt>
                <c:pt idx="1">
                  <c:v>YouTube</c:v>
                </c:pt>
                <c:pt idx="2">
                  <c:v>Blu-Ray / DVD</c:v>
                </c:pt>
                <c:pt idx="3">
                  <c:v>SVOD / Other AVOD</c:v>
                </c:pt>
                <c:pt idx="4">
                  <c:v>Broadcaster TV</c:v>
                </c:pt>
              </c:strCache>
            </c:strRef>
          </c:cat>
          <c:val>
            <c:numRef>
              <c:f>Sheet1!$B$2:$B$6</c:f>
              <c:numCache>
                <c:formatCode>##,##0.0</c:formatCode>
                <c:ptCount val="5"/>
                <c:pt idx="0" formatCode="0.0">
                  <c:v>0.2</c:v>
                </c:pt>
                <c:pt idx="1">
                  <c:v>8.1999999999999993</c:v>
                </c:pt>
                <c:pt idx="2" formatCode="0.0">
                  <c:v>1.3</c:v>
                </c:pt>
                <c:pt idx="3" formatCode="0.0">
                  <c:v>26.9</c:v>
                </c:pt>
                <c:pt idx="4" formatCode="0.0">
                  <c:v>165.8</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1"/>
            <c:bubble3D val="0"/>
            <c:spPr>
              <a:solidFill>
                <a:schemeClr val="accent4">
                  <a:lumMod val="20000"/>
                  <a:lumOff val="80000"/>
                </a:schemeClr>
              </a:solidFill>
            </c:spPr>
            <c:extLst>
              <c:ext xmlns:c16="http://schemas.microsoft.com/office/drawing/2014/chart" uri="{C3380CC4-5D6E-409C-BE32-E72D297353CC}">
                <c16:uniqueId val="{0000001B-26F4-490D-B34B-7EA6E8496725}"/>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Other online video</c:v>
                </c:pt>
                <c:pt idx="1">
                  <c:v>YouTube</c:v>
                </c:pt>
                <c:pt idx="2">
                  <c:v>Blu-Ray / DVD</c:v>
                </c:pt>
                <c:pt idx="3">
                  <c:v>SVOD / Other AVOD</c:v>
                </c:pt>
                <c:pt idx="4">
                  <c:v>Broadcaster TV</c:v>
                </c:pt>
              </c:strCache>
            </c:strRef>
          </c:cat>
          <c:val>
            <c:numRef>
              <c:f>Sheet1!$C$2:$C$6</c:f>
              <c:numCache>
                <c:formatCode>General</c:formatCode>
                <c:ptCount val="5"/>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Inds2</c:v>
                </c:pt>
              </c:strCache>
            </c:strRef>
          </c:tx>
          <c:dPt>
            <c:idx val="0"/>
            <c:bubble3D val="0"/>
            <c:spPr>
              <a:solidFill>
                <a:srgbClr val="004F87"/>
              </a:solidFill>
            </c:spPr>
            <c:extLst>
              <c:ext xmlns:c16="http://schemas.microsoft.com/office/drawing/2014/chart" uri="{C3380CC4-5D6E-409C-BE32-E72D297353CC}">
                <c16:uniqueId val="{00000034-CBF7-4F0F-8CE9-64C809E78503}"/>
              </c:ext>
            </c:extLst>
          </c:dPt>
          <c:dPt>
            <c:idx val="1"/>
            <c:bubble3D val="0"/>
            <c:spPr>
              <a:solidFill>
                <a:srgbClr val="7BC8FF"/>
              </a:solidFill>
            </c:spPr>
            <c:extLst>
              <c:ext xmlns:c16="http://schemas.microsoft.com/office/drawing/2014/chart" uri="{C3380CC4-5D6E-409C-BE32-E72D297353CC}">
                <c16:uniqueId val="{0000001B-AAFF-45A3-A865-F04D69EBD962}"/>
              </c:ext>
            </c:extLst>
          </c:dPt>
          <c:dPt>
            <c:idx val="2"/>
            <c:bubble3D val="0"/>
            <c:spPr>
              <a:solidFill>
                <a:srgbClr val="00B050"/>
              </a:solidFill>
            </c:spPr>
            <c:extLst>
              <c:ext xmlns:c16="http://schemas.microsoft.com/office/drawing/2014/chart" uri="{C3380CC4-5D6E-409C-BE32-E72D297353CC}">
                <c16:uniqueId val="{0000001D-AAFF-45A3-A865-F04D69EBD962}"/>
              </c:ext>
            </c:extLst>
          </c:dPt>
          <c:dPt>
            <c:idx val="3"/>
            <c:bubble3D val="0"/>
            <c:spPr>
              <a:solidFill>
                <a:srgbClr val="FD9199"/>
              </a:solidFill>
            </c:spPr>
            <c:extLst>
              <c:ext xmlns:c16="http://schemas.microsoft.com/office/drawing/2014/chart" uri="{C3380CC4-5D6E-409C-BE32-E72D297353CC}">
                <c16:uniqueId val="{0000001F-AAFF-45A3-A865-F04D69EBD962}"/>
              </c:ext>
            </c:extLst>
          </c:dPt>
          <c:dPt>
            <c:idx val="4"/>
            <c:bubble3D val="0"/>
            <c:spPr>
              <a:solidFill>
                <a:srgbClr val="E10514"/>
              </a:solidFill>
            </c:spPr>
            <c:extLst>
              <c:ext xmlns:c16="http://schemas.microsoft.com/office/drawing/2014/chart" uri="{C3380CC4-5D6E-409C-BE32-E72D297353CC}">
                <c16:uniqueId val="{00000002-7242-4FCE-BD53-6674485E89C6}"/>
              </c:ext>
            </c:extLst>
          </c:dPt>
          <c:dPt>
            <c:idx val="5"/>
            <c:bubble3D val="0"/>
            <c:spPr>
              <a:solidFill>
                <a:srgbClr val="E10514"/>
              </a:solidFill>
            </c:spPr>
            <c:extLst>
              <c:ext xmlns:c16="http://schemas.microsoft.com/office/drawing/2014/chart" uri="{C3380CC4-5D6E-409C-BE32-E72D297353CC}">
                <c16:uniqueId val="{00000023-AAFF-45A3-A865-F04D69EBD962}"/>
              </c:ext>
            </c:extLst>
          </c:dPt>
          <c:dPt>
            <c:idx val="6"/>
            <c:bubble3D val="0"/>
            <c:spPr>
              <a:solidFill>
                <a:srgbClr val="00B050"/>
              </a:solidFill>
            </c:spPr>
            <c:extLst>
              <c:ext xmlns:c16="http://schemas.microsoft.com/office/drawing/2014/chart" uri="{C3380CC4-5D6E-409C-BE32-E72D297353CC}">
                <c16:uniqueId val="{00000025-AAFF-45A3-A865-F04D69EBD962}"/>
              </c:ext>
            </c:extLst>
          </c:dPt>
          <c:dPt>
            <c:idx val="7"/>
            <c:bubble3D val="0"/>
            <c:spPr>
              <a:solidFill>
                <a:srgbClr val="FFFF00"/>
              </a:solidFill>
            </c:spPr>
            <c:extLst>
              <c:ext xmlns:c16="http://schemas.microsoft.com/office/drawing/2014/chart" uri="{C3380CC4-5D6E-409C-BE32-E72D297353CC}">
                <c16:uniqueId val="{00000027-AAFF-45A3-A865-F04D69EBD962}"/>
              </c:ext>
            </c:extLst>
          </c:dPt>
          <c:dPt>
            <c:idx val="8"/>
            <c:bubble3D val="0"/>
            <c:spPr>
              <a:solidFill>
                <a:srgbClr val="FFC000"/>
              </a:solidFill>
            </c:spPr>
            <c:extLst>
              <c:ext xmlns:c16="http://schemas.microsoft.com/office/drawing/2014/chart" uri="{C3380CC4-5D6E-409C-BE32-E72D297353CC}">
                <c16:uniqueId val="{00000029-AAFF-45A3-A865-F04D69EBD962}"/>
              </c:ext>
            </c:extLst>
          </c:dPt>
          <c:dPt>
            <c:idx val="9"/>
            <c:bubble3D val="0"/>
            <c:spPr>
              <a:solidFill>
                <a:srgbClr val="E10514"/>
              </a:solidFill>
            </c:spPr>
            <c:extLst>
              <c:ext xmlns:c16="http://schemas.microsoft.com/office/drawing/2014/chart" uri="{C3380CC4-5D6E-409C-BE32-E72D297353CC}">
                <c16:uniqueId val="{0000002B-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1"/>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B-AAFF-45A3-A865-F04D69EBD962}"/>
                </c:ext>
              </c:extLst>
            </c:dLbl>
            <c:dLbl>
              <c:idx val="2"/>
              <c:layout>
                <c:manualLayout>
                  <c:x val="4.3391186350339979E-3"/>
                  <c:y val="-6.857309468936478E-3"/>
                </c:manualLayout>
              </c:layout>
              <c:numFmt formatCode="0.0%" sourceLinked="0"/>
              <c:spPr>
                <a:noFill/>
              </c:spPr>
              <c:txPr>
                <a:bodyPr/>
                <a:lstStyle/>
                <a:p>
                  <a:pPr>
                    <a:defRPr sz="10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D-AAFF-45A3-A865-F04D69EBD962}"/>
                </c:ext>
              </c:extLst>
            </c:dLbl>
            <c:dLbl>
              <c:idx val="3"/>
              <c:layout>
                <c:manualLayout>
                  <c:x val="1.4463728783446661E-3"/>
                  <c:y val="-2.2857698229788678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4"/>
              <c:layout>
                <c:manualLayout>
                  <c:x val="1.4463728783446661E-3"/>
                  <c:y val="-6.8573094689365196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7242-4FCE-BD53-6674485E89C6}"/>
                </c:ext>
              </c:extLst>
            </c:dLbl>
            <c:dLbl>
              <c:idx val="5"/>
              <c:layout>
                <c:manualLayout>
                  <c:x val="-1.1570983026757355E-2"/>
                  <c:y val="-0.1348604195557507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4.3391186350339979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7"/>
              <c:layout>
                <c:manualLayout>
                  <c:x val="6.3640406647165304E-2"/>
                  <c:y val="4.5715396459576523E-3"/>
                </c:manualLayout>
              </c:layout>
              <c:numFmt formatCode="0.0%" sourceLinked="0"/>
              <c:spPr>
                <a:noFill/>
                <a:ln>
                  <a:noFill/>
                </a:ln>
                <a:effectLst/>
              </c:spPr>
              <c:txPr>
                <a:bodyPr/>
                <a:lstStyle/>
                <a:p>
                  <a:pPr>
                    <a:defRPr sz="1000">
                      <a:solidFill>
                        <a:schemeClr val="tx1">
                          <a:lumMod val="50000"/>
                          <a:lumOff val="50000"/>
                        </a:schemeClr>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7-AAFF-45A3-A865-F04D69EBD962}"/>
                </c:ext>
              </c:extLst>
            </c:dLbl>
            <c:dLbl>
              <c:idx val="8"/>
              <c:layout>
                <c:manualLayout>
                  <c:x val="5.0623050742063316E-3"/>
                  <c:y val="-5.7144245574470651E-3"/>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9-AAFF-45A3-A865-F04D69EBD962}"/>
                </c:ext>
              </c:extLst>
            </c:dLbl>
            <c:dLbl>
              <c:idx val="9"/>
              <c:layout>
                <c:manualLayout>
                  <c:x val="-2.8927457566893322E-3"/>
                  <c:y val="-2.742923787574599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B-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Other online video</c:v>
                </c:pt>
                <c:pt idx="1">
                  <c:v>YouTube</c:v>
                </c:pt>
                <c:pt idx="2">
                  <c:v>Blu-Ray / DVD</c:v>
                </c:pt>
                <c:pt idx="3">
                  <c:v>SVOD / Other AVOD</c:v>
                </c:pt>
                <c:pt idx="4">
                  <c:v>Broadcaster TV</c:v>
                </c:pt>
              </c:strCache>
            </c:strRef>
          </c:cat>
          <c:val>
            <c:numRef>
              <c:f>Sheet1!$D$2:$D$6</c:f>
              <c:numCache>
                <c:formatCode>##,##0.0</c:formatCode>
                <c:ptCount val="5"/>
                <c:pt idx="0" formatCode="0.0">
                  <c:v>0.1</c:v>
                </c:pt>
                <c:pt idx="1">
                  <c:v>9.3000000000000007</c:v>
                </c:pt>
                <c:pt idx="2" formatCode="0.0">
                  <c:v>1.2</c:v>
                </c:pt>
                <c:pt idx="3" formatCode="0.0">
                  <c:v>29.2</c:v>
                </c:pt>
                <c:pt idx="4" formatCode="0.0">
                  <c:v>155.5</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layout>
        <c:manualLayout>
          <c:xMode val="edge"/>
          <c:yMode val="edge"/>
          <c:x val="0.66552069138901337"/>
          <c:y val="0.35491418014205967"/>
          <c:w val="0.29307272806994067"/>
          <c:h val="0.321759898778193"/>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Men</c:v>
                </c:pt>
              </c:strCache>
            </c:strRef>
          </c:tx>
          <c:dPt>
            <c:idx val="0"/>
            <c:bubble3D val="0"/>
            <c:spPr>
              <a:solidFill>
                <a:srgbClr val="0069B4">
                  <a:lumMod val="20000"/>
                  <a:lumOff val="80000"/>
                </a:srgbClr>
              </a:solidFill>
            </c:spPr>
            <c:extLst>
              <c:ext xmlns:c16="http://schemas.microsoft.com/office/drawing/2014/chart" uri="{C3380CC4-5D6E-409C-BE32-E72D297353CC}">
                <c16:uniqueId val="{00000001-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03-AAFF-45A3-A865-F04D69EBD962}"/>
              </c:ext>
            </c:extLst>
          </c:dPt>
          <c:dPt>
            <c:idx val="2"/>
            <c:bubble3D val="0"/>
            <c:spPr>
              <a:solidFill>
                <a:srgbClr val="004F87"/>
              </a:solidFill>
            </c:spPr>
            <c:extLst>
              <c:ext xmlns:c16="http://schemas.microsoft.com/office/drawing/2014/chart" uri="{C3380CC4-5D6E-409C-BE32-E72D297353CC}">
                <c16:uniqueId val="{00000005-AAFF-45A3-A865-F04D69EBD962}"/>
              </c:ext>
            </c:extLst>
          </c:dPt>
          <c:dPt>
            <c:idx val="3"/>
            <c:bubble3D val="0"/>
            <c:spPr>
              <a:solidFill>
                <a:srgbClr val="372D87"/>
              </a:solidFill>
            </c:spPr>
            <c:extLst>
              <c:ext xmlns:c16="http://schemas.microsoft.com/office/drawing/2014/chart" uri="{C3380CC4-5D6E-409C-BE32-E72D297353CC}">
                <c16:uniqueId val="{00000007-AAFF-45A3-A865-F04D69EBD962}"/>
              </c:ext>
            </c:extLst>
          </c:dPt>
          <c:dPt>
            <c:idx val="4"/>
            <c:bubble3D val="0"/>
            <c:spPr>
              <a:solidFill>
                <a:srgbClr val="292265"/>
              </a:solidFill>
            </c:spPr>
            <c:extLst>
              <c:ext xmlns:c16="http://schemas.microsoft.com/office/drawing/2014/chart" uri="{C3380CC4-5D6E-409C-BE32-E72D297353CC}">
                <c16:uniqueId val="{00000002-89AA-400E-876F-0BAC6F09A5C4}"/>
              </c:ext>
            </c:extLst>
          </c:dPt>
          <c:dPt>
            <c:idx val="5"/>
            <c:bubble3D val="0"/>
            <c:spPr>
              <a:solidFill>
                <a:srgbClr val="FD878F"/>
              </a:solidFill>
            </c:spPr>
            <c:extLst>
              <c:ext xmlns:c16="http://schemas.microsoft.com/office/drawing/2014/chart" uri="{C3380CC4-5D6E-409C-BE32-E72D297353CC}">
                <c16:uniqueId val="{0000000B-AAFF-45A3-A865-F04D69EBD962}"/>
              </c:ext>
            </c:extLst>
          </c:dPt>
          <c:dPt>
            <c:idx val="6"/>
            <c:bubble3D val="0"/>
            <c:spPr>
              <a:solidFill>
                <a:srgbClr val="E10514"/>
              </a:solidFill>
            </c:spPr>
            <c:extLst>
              <c:ext xmlns:c16="http://schemas.microsoft.com/office/drawing/2014/chart" uri="{C3380CC4-5D6E-409C-BE32-E72D297353CC}">
                <c16:uniqueId val="{0000000D-AAFF-45A3-A865-F04D69EBD962}"/>
              </c:ext>
            </c:extLst>
          </c:dPt>
          <c:dPt>
            <c:idx val="8"/>
            <c:bubble3D val="0"/>
            <c:spPr>
              <a:solidFill>
                <a:srgbClr val="FFC000"/>
              </a:solidFill>
            </c:spPr>
            <c:extLst>
              <c:ext xmlns:c16="http://schemas.microsoft.com/office/drawing/2014/chart" uri="{C3380CC4-5D6E-409C-BE32-E72D297353CC}">
                <c16:uniqueId val="{00000011-AAFF-45A3-A865-F04D69EBD962}"/>
              </c:ext>
            </c:extLst>
          </c:dPt>
          <c:dPt>
            <c:idx val="9"/>
            <c:bubble3D val="0"/>
            <c:spPr>
              <a:solidFill>
                <a:srgbClr val="E10514"/>
              </a:solidFill>
            </c:spPr>
            <c:extLst>
              <c:ext xmlns:c16="http://schemas.microsoft.com/office/drawing/2014/chart" uri="{C3380CC4-5D6E-409C-BE32-E72D297353CC}">
                <c16:uniqueId val="{00000013-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1-AAFF-45A3-A865-F04D69EBD962}"/>
                </c:ext>
              </c:extLst>
            </c:dLbl>
            <c:dLbl>
              <c:idx val="1"/>
              <c:layout>
                <c:manualLayout>
                  <c:x val="1.1156432060050669E-3"/>
                  <c:y val="-1.9290457450935529E-3"/>
                </c:manualLayout>
              </c:layout>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AFF-45A3-A865-F04D69EBD962}"/>
                </c:ext>
              </c:extLst>
            </c:dLbl>
            <c:dLbl>
              <c:idx val="3"/>
              <c:layout>
                <c:manualLayout>
                  <c:x val="-2.8927457566893587E-3"/>
                  <c:y val="4.571539645957568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5"/>
              <c:layout>
                <c:manualLayout>
                  <c:x val="2.8927457566893322E-3"/>
                  <c:y val="-4.5715396459576523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AFF-45A3-A865-F04D69EBD962}"/>
                </c:ext>
              </c:extLst>
            </c:dLbl>
            <c:dLbl>
              <c:idx val="6"/>
              <c:layout>
                <c:manualLayout>
                  <c:x val="0"/>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8"/>
              <c:layout>
                <c:manualLayout>
                  <c:x val="7.2318643917233302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dLbl>
              <c:idx val="9"/>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Sheet1!$B$2:$B$8</c:f>
              <c:numCache>
                <c:formatCode>0.0</c:formatCode>
                <c:ptCount val="7"/>
                <c:pt idx="0">
                  <c:v>8.5</c:v>
                </c:pt>
                <c:pt idx="1">
                  <c:v>38.200000000000003</c:v>
                </c:pt>
                <c:pt idx="2">
                  <c:v>4.2</c:v>
                </c:pt>
                <c:pt idx="3">
                  <c:v>3.1</c:v>
                </c:pt>
                <c:pt idx="4">
                  <c:v>18.600000000000001</c:v>
                </c:pt>
                <c:pt idx="5">
                  <c:v>8.1999999999999993</c:v>
                </c:pt>
                <c:pt idx="6">
                  <c:v>4.3</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0"/>
            <c:bubble3D val="0"/>
            <c:spPr>
              <a:solidFill>
                <a:schemeClr val="accent4">
                  <a:lumMod val="20000"/>
                  <a:lumOff val="80000"/>
                </a:schemeClr>
              </a:solidFill>
            </c:spPr>
            <c:extLst>
              <c:ext xmlns:c16="http://schemas.microsoft.com/office/drawing/2014/chart" uri="{C3380CC4-5D6E-409C-BE32-E72D297353CC}">
                <c16:uniqueId val="{00000016-AAFF-45A3-A865-F04D69EBD962}"/>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Sheet1!$C$2:$C$8</c:f>
              <c:numCache>
                <c:formatCode>General</c:formatCode>
                <c:ptCount val="7"/>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Inds2</c:v>
                </c:pt>
              </c:strCache>
            </c:strRef>
          </c:tx>
          <c:dPt>
            <c:idx val="0"/>
            <c:bubble3D val="0"/>
            <c:spPr>
              <a:solidFill>
                <a:srgbClr val="0069B4">
                  <a:lumMod val="20000"/>
                  <a:lumOff val="80000"/>
                </a:srgbClr>
              </a:solidFill>
            </c:spPr>
            <c:extLst>
              <c:ext xmlns:c16="http://schemas.microsoft.com/office/drawing/2014/chart" uri="{C3380CC4-5D6E-409C-BE32-E72D297353CC}">
                <c16:uniqueId val="{00000019-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1B-AAFF-45A3-A865-F04D69EBD962}"/>
              </c:ext>
            </c:extLst>
          </c:dPt>
          <c:dPt>
            <c:idx val="2"/>
            <c:bubble3D val="0"/>
            <c:spPr>
              <a:solidFill>
                <a:srgbClr val="004F87"/>
              </a:solidFill>
            </c:spPr>
            <c:extLst>
              <c:ext xmlns:c16="http://schemas.microsoft.com/office/drawing/2014/chart" uri="{C3380CC4-5D6E-409C-BE32-E72D297353CC}">
                <c16:uniqueId val="{0000001D-AAFF-45A3-A865-F04D69EBD962}"/>
              </c:ext>
            </c:extLst>
          </c:dPt>
          <c:dPt>
            <c:idx val="3"/>
            <c:bubble3D val="0"/>
            <c:spPr>
              <a:solidFill>
                <a:srgbClr val="372D87"/>
              </a:solidFill>
            </c:spPr>
            <c:extLst>
              <c:ext xmlns:c16="http://schemas.microsoft.com/office/drawing/2014/chart" uri="{C3380CC4-5D6E-409C-BE32-E72D297353CC}">
                <c16:uniqueId val="{0000001F-AAFF-45A3-A865-F04D69EBD962}"/>
              </c:ext>
            </c:extLst>
          </c:dPt>
          <c:dPt>
            <c:idx val="4"/>
            <c:bubble3D val="0"/>
            <c:spPr>
              <a:solidFill>
                <a:srgbClr val="292265"/>
              </a:solidFill>
            </c:spPr>
            <c:extLst>
              <c:ext xmlns:c16="http://schemas.microsoft.com/office/drawing/2014/chart" uri="{C3380CC4-5D6E-409C-BE32-E72D297353CC}">
                <c16:uniqueId val="{00000001-89AA-400E-876F-0BAC6F09A5C4}"/>
              </c:ext>
            </c:extLst>
          </c:dPt>
          <c:dPt>
            <c:idx val="5"/>
            <c:bubble3D val="0"/>
            <c:spPr>
              <a:solidFill>
                <a:srgbClr val="FD878F"/>
              </a:solidFill>
            </c:spPr>
            <c:extLst>
              <c:ext xmlns:c16="http://schemas.microsoft.com/office/drawing/2014/chart" uri="{C3380CC4-5D6E-409C-BE32-E72D297353CC}">
                <c16:uniqueId val="{00000023-AAFF-45A3-A865-F04D69EBD962}"/>
              </c:ext>
            </c:extLst>
          </c:dPt>
          <c:dPt>
            <c:idx val="6"/>
            <c:bubble3D val="0"/>
            <c:spPr>
              <a:solidFill>
                <a:srgbClr val="E10514"/>
              </a:solidFill>
            </c:spPr>
            <c:extLst>
              <c:ext xmlns:c16="http://schemas.microsoft.com/office/drawing/2014/chart" uri="{C3380CC4-5D6E-409C-BE32-E72D297353CC}">
                <c16:uniqueId val="{00000025-AAFF-45A3-A865-F04D69EBD962}"/>
              </c:ext>
            </c:extLst>
          </c:dPt>
          <c:dPt>
            <c:idx val="8"/>
            <c:bubble3D val="0"/>
            <c:spPr>
              <a:solidFill>
                <a:srgbClr val="FFC000"/>
              </a:solidFill>
            </c:spPr>
            <c:extLst>
              <c:ext xmlns:c16="http://schemas.microsoft.com/office/drawing/2014/chart" uri="{C3380CC4-5D6E-409C-BE32-E72D297353CC}">
                <c16:uniqueId val="{00000029-AAFF-45A3-A865-F04D69EBD962}"/>
              </c:ext>
            </c:extLst>
          </c:dPt>
          <c:dPt>
            <c:idx val="9"/>
            <c:bubble3D val="0"/>
            <c:spPr>
              <a:solidFill>
                <a:srgbClr val="E10514"/>
              </a:solidFill>
            </c:spPr>
            <c:extLst>
              <c:ext xmlns:c16="http://schemas.microsoft.com/office/drawing/2014/chart" uri="{C3380CC4-5D6E-409C-BE32-E72D297353CC}">
                <c16:uniqueId val="{0000002B-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0"/>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9-AAFF-45A3-A865-F04D69EBD962}"/>
                </c:ext>
              </c:extLst>
            </c:dLbl>
            <c:dLbl>
              <c:idx val="1"/>
              <c:layout>
                <c:manualLayout>
                  <c:x val="4.3391186350339979E-3"/>
                  <c:y val="-6.857309468936478E-3"/>
                </c:manualLayout>
              </c:layout>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B-AAFF-45A3-A865-F04D69EBD962}"/>
                </c:ext>
              </c:extLst>
            </c:dLbl>
            <c:dLbl>
              <c:idx val="3"/>
              <c:layout>
                <c:manualLayout>
                  <c:x val="1.4463728783446661E-3"/>
                  <c:y val="-2.285769822978867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5"/>
              <c:layout>
                <c:manualLayout>
                  <c:x val="2.8927457566893322E-3"/>
                  <c:y val="-2.285769822978826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4.3391186350339979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8"/>
              <c:layout>
                <c:manualLayout>
                  <c:x val="5.0623050742063316E-3"/>
                  <c:y val="-5.7144245574470651E-3"/>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9-AAFF-45A3-A865-F04D69EBD962}"/>
                </c:ext>
              </c:extLst>
            </c:dLbl>
            <c:dLbl>
              <c:idx val="9"/>
              <c:layout>
                <c:manualLayout>
                  <c:x val="-2.8927457566893322E-3"/>
                  <c:y val="-2.742923787574599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B-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Sheet1!$D$2:$D$8</c:f>
              <c:numCache>
                <c:formatCode>0.0</c:formatCode>
                <c:ptCount val="7"/>
                <c:pt idx="0" formatCode="##,##0.0">
                  <c:v>11.9</c:v>
                </c:pt>
                <c:pt idx="1">
                  <c:v>35.1</c:v>
                </c:pt>
                <c:pt idx="2">
                  <c:v>3.6</c:v>
                </c:pt>
                <c:pt idx="3">
                  <c:v>1.6</c:v>
                </c:pt>
                <c:pt idx="4">
                  <c:v>8.4</c:v>
                </c:pt>
                <c:pt idx="5">
                  <c:v>8</c:v>
                </c:pt>
                <c:pt idx="6">
                  <c:v>5.2</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16-34s</c:v>
                </c:pt>
              </c:strCache>
            </c:strRef>
          </c:tx>
          <c:dPt>
            <c:idx val="0"/>
            <c:bubble3D val="0"/>
            <c:spPr>
              <a:solidFill>
                <a:srgbClr val="004F87"/>
              </a:solidFill>
            </c:spPr>
            <c:extLst>
              <c:ext xmlns:c16="http://schemas.microsoft.com/office/drawing/2014/chart" uri="{C3380CC4-5D6E-409C-BE32-E72D297353CC}">
                <c16:uniqueId val="{00000001-AAFF-45A3-A865-F04D69EBD962}"/>
              </c:ext>
            </c:extLst>
          </c:dPt>
          <c:dPt>
            <c:idx val="1"/>
            <c:bubble3D val="0"/>
            <c:spPr>
              <a:solidFill>
                <a:srgbClr val="7BC8FF"/>
              </a:solidFill>
            </c:spPr>
            <c:extLst>
              <c:ext xmlns:c16="http://schemas.microsoft.com/office/drawing/2014/chart" uri="{C3380CC4-5D6E-409C-BE32-E72D297353CC}">
                <c16:uniqueId val="{00000003-AAFF-45A3-A865-F04D69EBD962}"/>
              </c:ext>
            </c:extLst>
          </c:dPt>
          <c:dPt>
            <c:idx val="2"/>
            <c:bubble3D val="0"/>
            <c:spPr>
              <a:solidFill>
                <a:srgbClr val="00B050"/>
              </a:solidFill>
            </c:spPr>
            <c:extLst>
              <c:ext xmlns:c16="http://schemas.microsoft.com/office/drawing/2014/chart" uri="{C3380CC4-5D6E-409C-BE32-E72D297353CC}">
                <c16:uniqueId val="{00000005-AAFF-45A3-A865-F04D69EBD962}"/>
              </c:ext>
            </c:extLst>
          </c:dPt>
          <c:dPt>
            <c:idx val="3"/>
            <c:bubble3D val="0"/>
            <c:spPr>
              <a:solidFill>
                <a:srgbClr val="FD9199"/>
              </a:solidFill>
            </c:spPr>
            <c:extLst>
              <c:ext xmlns:c16="http://schemas.microsoft.com/office/drawing/2014/chart" uri="{C3380CC4-5D6E-409C-BE32-E72D297353CC}">
                <c16:uniqueId val="{00000007-AAFF-45A3-A865-F04D69EBD962}"/>
              </c:ext>
            </c:extLst>
          </c:dPt>
          <c:dPt>
            <c:idx val="4"/>
            <c:bubble3D val="0"/>
            <c:spPr>
              <a:solidFill>
                <a:srgbClr val="E10514"/>
              </a:solidFill>
              <a:ln>
                <a:noFill/>
              </a:ln>
            </c:spPr>
            <c:extLst>
              <c:ext xmlns:c16="http://schemas.microsoft.com/office/drawing/2014/chart" uri="{C3380CC4-5D6E-409C-BE32-E72D297353CC}">
                <c16:uniqueId val="{00000001-7242-4FCE-BD53-6674485E89C6}"/>
              </c:ext>
            </c:extLst>
          </c:dPt>
          <c:dPt>
            <c:idx val="5"/>
            <c:bubble3D val="0"/>
            <c:spPr>
              <a:solidFill>
                <a:srgbClr val="E10514"/>
              </a:solidFill>
            </c:spPr>
            <c:extLst>
              <c:ext xmlns:c16="http://schemas.microsoft.com/office/drawing/2014/chart" uri="{C3380CC4-5D6E-409C-BE32-E72D297353CC}">
                <c16:uniqueId val="{0000000B-AAFF-45A3-A865-F04D69EBD962}"/>
              </c:ext>
            </c:extLst>
          </c:dPt>
          <c:dPt>
            <c:idx val="6"/>
            <c:bubble3D val="0"/>
            <c:spPr>
              <a:solidFill>
                <a:srgbClr val="00B050"/>
              </a:solidFill>
            </c:spPr>
            <c:extLst>
              <c:ext xmlns:c16="http://schemas.microsoft.com/office/drawing/2014/chart" uri="{C3380CC4-5D6E-409C-BE32-E72D297353CC}">
                <c16:uniqueId val="{0000000D-AAFF-45A3-A865-F04D69EBD962}"/>
              </c:ext>
            </c:extLst>
          </c:dPt>
          <c:dPt>
            <c:idx val="7"/>
            <c:bubble3D val="0"/>
            <c:spPr>
              <a:solidFill>
                <a:srgbClr val="FFFF00"/>
              </a:solidFill>
            </c:spPr>
            <c:extLst>
              <c:ext xmlns:c16="http://schemas.microsoft.com/office/drawing/2014/chart" uri="{C3380CC4-5D6E-409C-BE32-E72D297353CC}">
                <c16:uniqueId val="{0000000F-AAFF-45A3-A865-F04D69EBD962}"/>
              </c:ext>
            </c:extLst>
          </c:dPt>
          <c:dPt>
            <c:idx val="8"/>
            <c:bubble3D val="0"/>
            <c:spPr>
              <a:solidFill>
                <a:srgbClr val="FFC000"/>
              </a:solidFill>
            </c:spPr>
            <c:extLst>
              <c:ext xmlns:c16="http://schemas.microsoft.com/office/drawing/2014/chart" uri="{C3380CC4-5D6E-409C-BE32-E72D297353CC}">
                <c16:uniqueId val="{00000011-AAFF-45A3-A865-F04D69EBD962}"/>
              </c:ext>
            </c:extLst>
          </c:dPt>
          <c:dPt>
            <c:idx val="9"/>
            <c:bubble3D val="0"/>
            <c:spPr>
              <a:solidFill>
                <a:srgbClr val="E10514"/>
              </a:solidFill>
            </c:spPr>
            <c:extLst>
              <c:ext xmlns:c16="http://schemas.microsoft.com/office/drawing/2014/chart" uri="{C3380CC4-5D6E-409C-BE32-E72D297353CC}">
                <c16:uniqueId val="{00000013-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1"/>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3-AAFF-45A3-A865-F04D69EBD962}"/>
                </c:ext>
              </c:extLst>
            </c:dLbl>
            <c:dLbl>
              <c:idx val="2"/>
              <c:layout>
                <c:manualLayout>
                  <c:x val="2.5620160843497328E-3"/>
                  <c:y val="2.6424939008641412E-3"/>
                </c:manualLayout>
              </c:layout>
              <c:numFmt formatCode="0.0%" sourceLinked="0"/>
              <c:spPr/>
              <c:txPr>
                <a:bodyPr/>
                <a:lstStyle/>
                <a:p>
                  <a:pPr>
                    <a:defRPr sz="10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FF-45A3-A865-F04D69EBD962}"/>
                </c:ext>
              </c:extLst>
            </c:dLbl>
            <c:dLbl>
              <c:idx val="3"/>
              <c:layout>
                <c:manualLayout>
                  <c:x val="2.8927457566892793E-3"/>
                  <c:y val="-8.3810591988779792E-17"/>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2.8927457566892793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242-4FCE-BD53-6674485E89C6}"/>
                </c:ext>
              </c:extLst>
            </c:dLbl>
            <c:dLbl>
              <c:idx val="5"/>
              <c:layout>
                <c:manualLayout>
                  <c:x val="-1.446372878344666E-2"/>
                  <c:y val="8.5716368361705972E-2"/>
                </c:manualLayout>
              </c:layout>
              <c:showLegendKey val="0"/>
              <c:showVal val="0"/>
              <c:showCatName val="0"/>
              <c:showSerName val="0"/>
              <c:showPercent val="1"/>
              <c:showBubbleSize val="0"/>
              <c:extLst>
                <c:ext xmlns:c15="http://schemas.microsoft.com/office/drawing/2012/chart" uri="{CE6537A1-D6FC-4f65-9D91-7224C49458BB}">
                  <c15:layout>
                    <c:manualLayout>
                      <c:w val="4.9682908371139284E-2"/>
                      <c:h val="3.0857892610214151E-2"/>
                    </c:manualLayout>
                  </c15:layout>
                </c:ext>
                <c:ext xmlns:c16="http://schemas.microsoft.com/office/drawing/2014/chart" uri="{C3380CC4-5D6E-409C-BE32-E72D297353CC}">
                  <c16:uniqueId val="{0000000B-AAFF-45A3-A865-F04D69EBD962}"/>
                </c:ext>
              </c:extLst>
            </c:dLbl>
            <c:dLbl>
              <c:idx val="6"/>
              <c:layout>
                <c:manualLayout>
                  <c:x val="5.7854915133786645E-3"/>
                  <c:y val="2.285769822978742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7"/>
              <c:layout>
                <c:manualLayout>
                  <c:x val="1.7356474540135992E-2"/>
                  <c:y val="4.3429626636597614E-2"/>
                </c:manualLayout>
              </c:layout>
              <c:numFmt formatCode="0.0%" sourceLinked="0"/>
              <c:spPr>
                <a:noFill/>
                <a:ln>
                  <a:noFill/>
                </a:ln>
                <a:effectLst/>
              </c:spPr>
              <c:txPr>
                <a:bodyPr/>
                <a:lstStyle/>
                <a:p>
                  <a:pPr>
                    <a:defRPr sz="1000">
                      <a:solidFill>
                        <a:schemeClr val="bg2"/>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AAFF-45A3-A865-F04D69EBD962}"/>
                </c:ext>
              </c:extLst>
            </c:dLbl>
            <c:dLbl>
              <c:idx val="8"/>
              <c:layout>
                <c:manualLayout>
                  <c:x val="7.2318643917233302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dLbl>
              <c:idx val="9"/>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Sheet1!$A$2:$A$6</c:f>
              <c:strCache>
                <c:ptCount val="5"/>
                <c:pt idx="0">
                  <c:v>Other online video</c:v>
                </c:pt>
                <c:pt idx="1">
                  <c:v>YouTube</c:v>
                </c:pt>
                <c:pt idx="2">
                  <c:v>Blu-Ray / DVD</c:v>
                </c:pt>
                <c:pt idx="3">
                  <c:v>SVOD / Other AVOD</c:v>
                </c:pt>
                <c:pt idx="4">
                  <c:v>Broadcaster TV</c:v>
                </c:pt>
              </c:strCache>
            </c:strRef>
          </c:cat>
          <c:val>
            <c:numRef>
              <c:f>Sheet1!$B$2:$B$6</c:f>
              <c:numCache>
                <c:formatCode>##,##0.0</c:formatCode>
                <c:ptCount val="5"/>
                <c:pt idx="0" formatCode="0.0">
                  <c:v>0.4</c:v>
                </c:pt>
                <c:pt idx="1">
                  <c:v>10.199999999999999</c:v>
                </c:pt>
                <c:pt idx="2" formatCode="0.0">
                  <c:v>0.7</c:v>
                </c:pt>
                <c:pt idx="3" formatCode="0.0">
                  <c:v>41.1</c:v>
                </c:pt>
                <c:pt idx="4" formatCode="0.0">
                  <c:v>56</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1"/>
            <c:bubble3D val="0"/>
            <c:spPr>
              <a:solidFill>
                <a:schemeClr val="accent4">
                  <a:lumMod val="20000"/>
                  <a:lumOff val="80000"/>
                </a:schemeClr>
              </a:solidFill>
            </c:spPr>
            <c:extLst>
              <c:ext xmlns:c16="http://schemas.microsoft.com/office/drawing/2014/chart" uri="{C3380CC4-5D6E-409C-BE32-E72D297353CC}">
                <c16:uniqueId val="{0000001B-2517-4A60-9AD3-9475375CF2A9}"/>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Other online video</c:v>
                </c:pt>
                <c:pt idx="1">
                  <c:v>YouTube</c:v>
                </c:pt>
                <c:pt idx="2">
                  <c:v>Blu-Ray / DVD</c:v>
                </c:pt>
                <c:pt idx="3">
                  <c:v>SVOD / Other AVOD</c:v>
                </c:pt>
                <c:pt idx="4">
                  <c:v>Broadcaster TV</c:v>
                </c:pt>
              </c:strCache>
            </c:strRef>
          </c:cat>
          <c:val>
            <c:numRef>
              <c:f>Sheet1!$C$2:$C$6</c:f>
              <c:numCache>
                <c:formatCode>General</c:formatCode>
                <c:ptCount val="5"/>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Inds2</c:v>
                </c:pt>
              </c:strCache>
            </c:strRef>
          </c:tx>
          <c:dPt>
            <c:idx val="0"/>
            <c:bubble3D val="0"/>
            <c:spPr>
              <a:solidFill>
                <a:srgbClr val="004F87"/>
              </a:solidFill>
            </c:spPr>
            <c:extLst>
              <c:ext xmlns:c16="http://schemas.microsoft.com/office/drawing/2014/chart" uri="{C3380CC4-5D6E-409C-BE32-E72D297353CC}">
                <c16:uniqueId val="{00000034-27EB-47C3-8853-FB1F55EBAAF6}"/>
              </c:ext>
            </c:extLst>
          </c:dPt>
          <c:dPt>
            <c:idx val="1"/>
            <c:bubble3D val="0"/>
            <c:spPr>
              <a:solidFill>
                <a:srgbClr val="7BC8FF"/>
              </a:solidFill>
            </c:spPr>
            <c:extLst>
              <c:ext xmlns:c16="http://schemas.microsoft.com/office/drawing/2014/chart" uri="{C3380CC4-5D6E-409C-BE32-E72D297353CC}">
                <c16:uniqueId val="{0000001B-AAFF-45A3-A865-F04D69EBD962}"/>
              </c:ext>
            </c:extLst>
          </c:dPt>
          <c:dPt>
            <c:idx val="2"/>
            <c:bubble3D val="0"/>
            <c:spPr>
              <a:solidFill>
                <a:srgbClr val="00B050"/>
              </a:solidFill>
            </c:spPr>
            <c:extLst>
              <c:ext xmlns:c16="http://schemas.microsoft.com/office/drawing/2014/chart" uri="{C3380CC4-5D6E-409C-BE32-E72D297353CC}">
                <c16:uniqueId val="{0000001D-AAFF-45A3-A865-F04D69EBD962}"/>
              </c:ext>
            </c:extLst>
          </c:dPt>
          <c:dPt>
            <c:idx val="3"/>
            <c:bubble3D val="0"/>
            <c:spPr>
              <a:solidFill>
                <a:srgbClr val="FD9199"/>
              </a:solidFill>
            </c:spPr>
            <c:extLst>
              <c:ext xmlns:c16="http://schemas.microsoft.com/office/drawing/2014/chart" uri="{C3380CC4-5D6E-409C-BE32-E72D297353CC}">
                <c16:uniqueId val="{0000001F-AAFF-45A3-A865-F04D69EBD962}"/>
              </c:ext>
            </c:extLst>
          </c:dPt>
          <c:dPt>
            <c:idx val="4"/>
            <c:bubble3D val="0"/>
            <c:spPr>
              <a:solidFill>
                <a:srgbClr val="E10514"/>
              </a:solidFill>
            </c:spPr>
            <c:extLst>
              <c:ext xmlns:c16="http://schemas.microsoft.com/office/drawing/2014/chart" uri="{C3380CC4-5D6E-409C-BE32-E72D297353CC}">
                <c16:uniqueId val="{00000002-7242-4FCE-BD53-6674485E89C6}"/>
              </c:ext>
            </c:extLst>
          </c:dPt>
          <c:dPt>
            <c:idx val="5"/>
            <c:bubble3D val="0"/>
            <c:spPr>
              <a:solidFill>
                <a:srgbClr val="E10514"/>
              </a:solidFill>
            </c:spPr>
            <c:extLst>
              <c:ext xmlns:c16="http://schemas.microsoft.com/office/drawing/2014/chart" uri="{C3380CC4-5D6E-409C-BE32-E72D297353CC}">
                <c16:uniqueId val="{00000023-AAFF-45A3-A865-F04D69EBD962}"/>
              </c:ext>
            </c:extLst>
          </c:dPt>
          <c:dPt>
            <c:idx val="6"/>
            <c:bubble3D val="0"/>
            <c:spPr>
              <a:solidFill>
                <a:srgbClr val="00B050"/>
              </a:solidFill>
            </c:spPr>
            <c:extLst>
              <c:ext xmlns:c16="http://schemas.microsoft.com/office/drawing/2014/chart" uri="{C3380CC4-5D6E-409C-BE32-E72D297353CC}">
                <c16:uniqueId val="{00000025-AAFF-45A3-A865-F04D69EBD962}"/>
              </c:ext>
            </c:extLst>
          </c:dPt>
          <c:dPt>
            <c:idx val="7"/>
            <c:bubble3D val="0"/>
            <c:spPr>
              <a:solidFill>
                <a:srgbClr val="FFFF00"/>
              </a:solidFill>
            </c:spPr>
            <c:extLst>
              <c:ext xmlns:c16="http://schemas.microsoft.com/office/drawing/2014/chart" uri="{C3380CC4-5D6E-409C-BE32-E72D297353CC}">
                <c16:uniqueId val="{00000027-AAFF-45A3-A865-F04D69EBD962}"/>
              </c:ext>
            </c:extLst>
          </c:dPt>
          <c:dPt>
            <c:idx val="8"/>
            <c:bubble3D val="0"/>
            <c:spPr>
              <a:solidFill>
                <a:srgbClr val="FFC000"/>
              </a:solidFill>
            </c:spPr>
            <c:extLst>
              <c:ext xmlns:c16="http://schemas.microsoft.com/office/drawing/2014/chart" uri="{C3380CC4-5D6E-409C-BE32-E72D297353CC}">
                <c16:uniqueId val="{00000029-AAFF-45A3-A865-F04D69EBD962}"/>
              </c:ext>
            </c:extLst>
          </c:dPt>
          <c:dPt>
            <c:idx val="9"/>
            <c:bubble3D val="0"/>
            <c:spPr>
              <a:solidFill>
                <a:srgbClr val="E10514"/>
              </a:solidFill>
            </c:spPr>
            <c:extLst>
              <c:ext xmlns:c16="http://schemas.microsoft.com/office/drawing/2014/chart" uri="{C3380CC4-5D6E-409C-BE32-E72D297353CC}">
                <c16:uniqueId val="{0000002B-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1"/>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B-AAFF-45A3-A865-F04D69EBD962}"/>
                </c:ext>
              </c:extLst>
            </c:dLbl>
            <c:dLbl>
              <c:idx val="2"/>
              <c:layout>
                <c:manualLayout>
                  <c:x val="4.3391186350339979E-3"/>
                  <c:y val="-6.857309468936478E-3"/>
                </c:manualLayout>
              </c:layout>
              <c:numFmt formatCode="0.0%" sourceLinked="0"/>
              <c:spPr>
                <a:noFill/>
              </c:spPr>
              <c:txPr>
                <a:bodyPr/>
                <a:lstStyle/>
                <a:p>
                  <a:pPr>
                    <a:defRPr sz="10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D-AAFF-45A3-A865-F04D69EBD962}"/>
                </c:ext>
              </c:extLst>
            </c:dLbl>
            <c:dLbl>
              <c:idx val="3"/>
              <c:layout>
                <c:manualLayout>
                  <c:x val="1.4463728783446661E-3"/>
                  <c:y val="-2.2857698229788678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4"/>
              <c:layout>
                <c:manualLayout>
                  <c:x val="1.4463728783446661E-3"/>
                  <c:y val="-6.8573094689365196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7242-4FCE-BD53-6674485E89C6}"/>
                </c:ext>
              </c:extLst>
            </c:dLbl>
            <c:dLbl>
              <c:idx val="5"/>
              <c:layout>
                <c:manualLayout>
                  <c:x val="-1.1570983026757355E-2"/>
                  <c:y val="-0.1348604195557507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4.3391186350339979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7"/>
              <c:layout>
                <c:manualLayout>
                  <c:x val="6.3640406647165304E-2"/>
                  <c:y val="4.5715396459576523E-3"/>
                </c:manualLayout>
              </c:layout>
              <c:numFmt formatCode="0.0%" sourceLinked="0"/>
              <c:spPr>
                <a:noFill/>
                <a:ln>
                  <a:noFill/>
                </a:ln>
                <a:effectLst/>
              </c:spPr>
              <c:txPr>
                <a:bodyPr/>
                <a:lstStyle/>
                <a:p>
                  <a:pPr>
                    <a:defRPr sz="1000">
                      <a:solidFill>
                        <a:schemeClr val="tx1">
                          <a:lumMod val="50000"/>
                          <a:lumOff val="50000"/>
                        </a:schemeClr>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7-AAFF-45A3-A865-F04D69EBD962}"/>
                </c:ext>
              </c:extLst>
            </c:dLbl>
            <c:dLbl>
              <c:idx val="8"/>
              <c:layout>
                <c:manualLayout>
                  <c:x val="5.0623050742063316E-3"/>
                  <c:y val="-5.7144245574470651E-3"/>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9-AAFF-45A3-A865-F04D69EBD962}"/>
                </c:ext>
              </c:extLst>
            </c:dLbl>
            <c:dLbl>
              <c:idx val="9"/>
              <c:layout>
                <c:manualLayout>
                  <c:x val="-2.8927457566893322E-3"/>
                  <c:y val="-2.742923787574599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B-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Other online video</c:v>
                </c:pt>
                <c:pt idx="1">
                  <c:v>YouTube</c:v>
                </c:pt>
                <c:pt idx="2">
                  <c:v>Blu-Ray / DVD</c:v>
                </c:pt>
                <c:pt idx="3">
                  <c:v>SVOD / Other AVOD</c:v>
                </c:pt>
                <c:pt idx="4">
                  <c:v>Broadcaster TV</c:v>
                </c:pt>
              </c:strCache>
            </c:strRef>
          </c:cat>
          <c:val>
            <c:numRef>
              <c:f>Sheet1!$D$2:$D$6</c:f>
              <c:numCache>
                <c:formatCode>##,##0.0</c:formatCode>
                <c:ptCount val="5"/>
                <c:pt idx="0" formatCode="0.0">
                  <c:v>0.1</c:v>
                </c:pt>
                <c:pt idx="1">
                  <c:v>9.3000000000000007</c:v>
                </c:pt>
                <c:pt idx="2" formatCode="0.0">
                  <c:v>1.2</c:v>
                </c:pt>
                <c:pt idx="3" formatCode="0.0">
                  <c:v>29.2</c:v>
                </c:pt>
                <c:pt idx="4" formatCode="0.0">
                  <c:v>155.5</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layout>
        <c:manualLayout>
          <c:xMode val="edge"/>
          <c:yMode val="edge"/>
          <c:x val="0.66552069138901337"/>
          <c:y val="0.35491418014205967"/>
          <c:w val="0.29307272806994067"/>
          <c:h val="0.321759898778193"/>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45+</c:v>
                </c:pt>
              </c:strCache>
            </c:strRef>
          </c:tx>
          <c:dPt>
            <c:idx val="0"/>
            <c:bubble3D val="0"/>
            <c:spPr>
              <a:solidFill>
                <a:srgbClr val="0069B4">
                  <a:lumMod val="20000"/>
                  <a:lumOff val="80000"/>
                </a:srgbClr>
              </a:solidFill>
            </c:spPr>
            <c:extLst>
              <c:ext xmlns:c16="http://schemas.microsoft.com/office/drawing/2014/chart" uri="{C3380CC4-5D6E-409C-BE32-E72D297353CC}">
                <c16:uniqueId val="{00000001-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03-AAFF-45A3-A865-F04D69EBD962}"/>
              </c:ext>
            </c:extLst>
          </c:dPt>
          <c:dPt>
            <c:idx val="2"/>
            <c:bubble3D val="0"/>
            <c:spPr>
              <a:solidFill>
                <a:srgbClr val="004F87"/>
              </a:solidFill>
            </c:spPr>
            <c:extLst>
              <c:ext xmlns:c16="http://schemas.microsoft.com/office/drawing/2014/chart" uri="{C3380CC4-5D6E-409C-BE32-E72D297353CC}">
                <c16:uniqueId val="{00000005-AAFF-45A3-A865-F04D69EBD962}"/>
              </c:ext>
            </c:extLst>
          </c:dPt>
          <c:dPt>
            <c:idx val="3"/>
            <c:bubble3D val="0"/>
            <c:spPr>
              <a:solidFill>
                <a:srgbClr val="292265"/>
              </a:solidFill>
            </c:spPr>
            <c:extLst>
              <c:ext xmlns:c16="http://schemas.microsoft.com/office/drawing/2014/chart" uri="{C3380CC4-5D6E-409C-BE32-E72D297353CC}">
                <c16:uniqueId val="{00000007-AAFF-45A3-A865-F04D69EBD962}"/>
              </c:ext>
            </c:extLst>
          </c:dPt>
          <c:dPt>
            <c:idx val="4"/>
            <c:bubble3D val="0"/>
            <c:spPr>
              <a:solidFill>
                <a:srgbClr val="2AFF7C"/>
              </a:solidFill>
              <a:ln>
                <a:noFill/>
              </a:ln>
            </c:spPr>
            <c:extLst>
              <c:ext xmlns:c16="http://schemas.microsoft.com/office/drawing/2014/chart" uri="{C3380CC4-5D6E-409C-BE32-E72D297353CC}">
                <c16:uniqueId val="{00000009-AAFF-45A3-A865-F04D69EBD962}"/>
              </c:ext>
            </c:extLst>
          </c:dPt>
          <c:dPt>
            <c:idx val="5"/>
            <c:bubble3D val="0"/>
            <c:spPr>
              <a:solidFill>
                <a:srgbClr val="00B050"/>
              </a:solidFill>
            </c:spPr>
            <c:extLst>
              <c:ext xmlns:c16="http://schemas.microsoft.com/office/drawing/2014/chart" uri="{C3380CC4-5D6E-409C-BE32-E72D297353CC}">
                <c16:uniqueId val="{0000000B-AAFF-45A3-A865-F04D69EBD962}"/>
              </c:ext>
            </c:extLst>
          </c:dPt>
          <c:dPt>
            <c:idx val="6"/>
            <c:bubble3D val="0"/>
            <c:spPr>
              <a:solidFill>
                <a:srgbClr val="E10514">
                  <a:lumMod val="40000"/>
                  <a:lumOff val="60000"/>
                </a:srgbClr>
              </a:solidFill>
            </c:spPr>
            <c:extLst>
              <c:ext xmlns:c16="http://schemas.microsoft.com/office/drawing/2014/chart" uri="{C3380CC4-5D6E-409C-BE32-E72D297353CC}">
                <c16:uniqueId val="{0000000D-AAFF-45A3-A865-F04D69EBD962}"/>
              </c:ext>
            </c:extLst>
          </c:dPt>
          <c:dPt>
            <c:idx val="7"/>
            <c:bubble3D val="0"/>
            <c:spPr>
              <a:solidFill>
                <a:srgbClr val="E10514"/>
              </a:solidFill>
            </c:spPr>
            <c:extLst>
              <c:ext xmlns:c16="http://schemas.microsoft.com/office/drawing/2014/chart" uri="{C3380CC4-5D6E-409C-BE32-E72D297353CC}">
                <c16:uniqueId val="{0000000F-AAFF-45A3-A865-F04D69EBD962}"/>
              </c:ext>
            </c:extLst>
          </c:dPt>
          <c:dPt>
            <c:idx val="8"/>
            <c:bubble3D val="0"/>
            <c:spPr>
              <a:solidFill>
                <a:srgbClr val="E10514"/>
              </a:solidFill>
            </c:spPr>
            <c:extLst>
              <c:ext xmlns:c16="http://schemas.microsoft.com/office/drawing/2014/chart" uri="{C3380CC4-5D6E-409C-BE32-E72D297353CC}">
                <c16:uniqueId val="{00000011-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1-AAFF-45A3-A865-F04D69EBD962}"/>
                </c:ext>
              </c:extLst>
            </c:dLbl>
            <c:dLbl>
              <c:idx val="1"/>
              <c:layout>
                <c:manualLayout>
                  <c:x val="-3.3072967233959923E-4"/>
                  <c:y val="-6.5005853910511634E-3"/>
                </c:manualLayout>
              </c:layout>
              <c:numFmt formatCode="0.0%" sourceLinked="0"/>
              <c:spPr/>
              <c:txPr>
                <a:bodyPr/>
                <a:lstStyle/>
                <a:p>
                  <a:pPr>
                    <a:defRPr lang="en-US" sz="1000"/>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AFF-45A3-A865-F04D69EBD962}"/>
                </c:ext>
              </c:extLst>
            </c:dLbl>
            <c:dLbl>
              <c:idx val="2"/>
              <c:layout>
                <c:manualLayout>
                  <c:x val="3.7184310612561693E-4"/>
                  <c:y val="1.2854305571427282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FF-45A3-A865-F04D69EBD962}"/>
                </c:ext>
              </c:extLst>
            </c:dLbl>
            <c:dLbl>
              <c:idx val="3"/>
              <c:layout>
                <c:manualLayout>
                  <c:x val="0"/>
                  <c:y val="6.8573094689363939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4.1944813471995315E-2"/>
                  <c:y val="-3.8858086990640084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AFF-45A3-A865-F04D69EBD962}"/>
                </c:ext>
              </c:extLst>
            </c:dLbl>
            <c:dLbl>
              <c:idx val="5"/>
              <c:layout>
                <c:manualLayout>
                  <c:x val="4.9176677863718647E-2"/>
                  <c:y val="-1.6000388760851782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AFF-45A3-A865-F04D69EBD962}"/>
                </c:ext>
              </c:extLst>
            </c:dLbl>
            <c:dLbl>
              <c:idx val="6"/>
              <c:layout>
                <c:manualLayout>
                  <c:x val="4.3391186350339979E-3"/>
                  <c:y val="2.285769822978826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7"/>
              <c:layout>
                <c:manualLayout>
                  <c:x val="-1.0124610148412663E-2"/>
                  <c:y val="-1.8286158583830692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AAFF-45A3-A865-F04D69EBD962}"/>
                </c:ext>
              </c:extLst>
            </c:dLbl>
            <c:dLbl>
              <c:idx val="8"/>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Sheet1!$B$2:$B$9</c:f>
              <c:numCache>
                <c:formatCode>0.0</c:formatCode>
                <c:ptCount val="8"/>
                <c:pt idx="0">
                  <c:v>2.7</c:v>
                </c:pt>
                <c:pt idx="1">
                  <c:v>27.3</c:v>
                </c:pt>
                <c:pt idx="2">
                  <c:v>2</c:v>
                </c:pt>
                <c:pt idx="3">
                  <c:v>12.5</c:v>
                </c:pt>
                <c:pt idx="4">
                  <c:v>0.5</c:v>
                </c:pt>
                <c:pt idx="5">
                  <c:v>1.7</c:v>
                </c:pt>
                <c:pt idx="6">
                  <c:v>23.5</c:v>
                </c:pt>
                <c:pt idx="7">
                  <c:v>264.7</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0"/>
            <c:bubble3D val="0"/>
            <c:spPr>
              <a:solidFill>
                <a:schemeClr val="accent4">
                  <a:lumMod val="20000"/>
                  <a:lumOff val="80000"/>
                </a:schemeClr>
              </a:solidFill>
            </c:spPr>
            <c:extLst>
              <c:ext xmlns:c16="http://schemas.microsoft.com/office/drawing/2014/chart" uri="{C3380CC4-5D6E-409C-BE32-E72D297353CC}">
                <c16:uniqueId val="{00000016-AAFF-45A3-A865-F04D69EBD962}"/>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Sheet1!$C$2:$C$9</c:f>
              <c:numCache>
                <c:formatCode>General</c:formatCode>
                <c:ptCount val="8"/>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c:v>
                </c:pt>
              </c:strCache>
            </c:strRef>
          </c:tx>
          <c:dPt>
            <c:idx val="0"/>
            <c:bubble3D val="0"/>
            <c:spPr>
              <a:solidFill>
                <a:srgbClr val="0069B4">
                  <a:lumMod val="20000"/>
                  <a:lumOff val="80000"/>
                </a:srgbClr>
              </a:solidFill>
            </c:spPr>
            <c:extLst>
              <c:ext xmlns:c16="http://schemas.microsoft.com/office/drawing/2014/chart" uri="{C3380CC4-5D6E-409C-BE32-E72D297353CC}">
                <c16:uniqueId val="{00000019-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1B-AAFF-45A3-A865-F04D69EBD962}"/>
              </c:ext>
            </c:extLst>
          </c:dPt>
          <c:dPt>
            <c:idx val="2"/>
            <c:bubble3D val="0"/>
            <c:spPr>
              <a:solidFill>
                <a:srgbClr val="004F87"/>
              </a:solidFill>
            </c:spPr>
            <c:extLst>
              <c:ext xmlns:c16="http://schemas.microsoft.com/office/drawing/2014/chart" uri="{C3380CC4-5D6E-409C-BE32-E72D297353CC}">
                <c16:uniqueId val="{0000001D-AAFF-45A3-A865-F04D69EBD962}"/>
              </c:ext>
            </c:extLst>
          </c:dPt>
          <c:dPt>
            <c:idx val="3"/>
            <c:bubble3D val="0"/>
            <c:spPr>
              <a:solidFill>
                <a:srgbClr val="292265"/>
              </a:solidFill>
            </c:spPr>
            <c:extLst>
              <c:ext xmlns:c16="http://schemas.microsoft.com/office/drawing/2014/chart" uri="{C3380CC4-5D6E-409C-BE32-E72D297353CC}">
                <c16:uniqueId val="{0000001F-AAFF-45A3-A865-F04D69EBD962}"/>
              </c:ext>
            </c:extLst>
          </c:dPt>
          <c:dPt>
            <c:idx val="4"/>
            <c:bubble3D val="0"/>
            <c:spPr>
              <a:solidFill>
                <a:srgbClr val="2AFF7C"/>
              </a:solidFill>
            </c:spPr>
            <c:extLst>
              <c:ext xmlns:c16="http://schemas.microsoft.com/office/drawing/2014/chart" uri="{C3380CC4-5D6E-409C-BE32-E72D297353CC}">
                <c16:uniqueId val="{00000021-AAFF-45A3-A865-F04D69EBD962}"/>
              </c:ext>
            </c:extLst>
          </c:dPt>
          <c:dPt>
            <c:idx val="5"/>
            <c:bubble3D val="0"/>
            <c:spPr>
              <a:solidFill>
                <a:srgbClr val="00B050"/>
              </a:solidFill>
            </c:spPr>
            <c:extLst>
              <c:ext xmlns:c16="http://schemas.microsoft.com/office/drawing/2014/chart" uri="{C3380CC4-5D6E-409C-BE32-E72D297353CC}">
                <c16:uniqueId val="{00000023-AAFF-45A3-A865-F04D69EBD962}"/>
              </c:ext>
            </c:extLst>
          </c:dPt>
          <c:dPt>
            <c:idx val="6"/>
            <c:bubble3D val="0"/>
            <c:spPr>
              <a:solidFill>
                <a:srgbClr val="E10514">
                  <a:lumMod val="40000"/>
                  <a:lumOff val="60000"/>
                </a:srgbClr>
              </a:solidFill>
            </c:spPr>
            <c:extLst>
              <c:ext xmlns:c16="http://schemas.microsoft.com/office/drawing/2014/chart" uri="{C3380CC4-5D6E-409C-BE32-E72D297353CC}">
                <c16:uniqueId val="{00000025-AAFF-45A3-A865-F04D69EBD962}"/>
              </c:ext>
            </c:extLst>
          </c:dPt>
          <c:dPt>
            <c:idx val="7"/>
            <c:bubble3D val="0"/>
            <c:spPr>
              <a:solidFill>
                <a:srgbClr val="E10514"/>
              </a:solidFill>
            </c:spPr>
            <c:extLst>
              <c:ext xmlns:c16="http://schemas.microsoft.com/office/drawing/2014/chart" uri="{C3380CC4-5D6E-409C-BE32-E72D297353CC}">
                <c16:uniqueId val="{00000027-AAFF-45A3-A865-F04D69EBD962}"/>
              </c:ext>
            </c:extLst>
          </c:dPt>
          <c:dPt>
            <c:idx val="8"/>
            <c:bubble3D val="0"/>
            <c:spPr>
              <a:solidFill>
                <a:srgbClr val="E10514"/>
              </a:solidFill>
            </c:spPr>
            <c:extLst>
              <c:ext xmlns:c16="http://schemas.microsoft.com/office/drawing/2014/chart" uri="{C3380CC4-5D6E-409C-BE32-E72D297353CC}">
                <c16:uniqueId val="{00000029-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0"/>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9-AAFF-45A3-A865-F04D69EBD962}"/>
                </c:ext>
              </c:extLst>
            </c:dLbl>
            <c:dLbl>
              <c:idx val="1"/>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B-AAFF-45A3-A865-F04D69EBD962}"/>
                </c:ext>
              </c:extLst>
            </c:dLbl>
            <c:dLbl>
              <c:idx val="3"/>
              <c:layout>
                <c:manualLayout>
                  <c:x val="1.4463728783446661E-3"/>
                  <c:y val="-2.285769822978867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4"/>
              <c:layout>
                <c:manualLayout>
                  <c:x val="5.3515796498752648E-2"/>
                  <c:y val="9.1430792919153046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1-AAFF-45A3-A865-F04D69EBD962}"/>
                </c:ext>
              </c:extLst>
            </c:dLbl>
            <c:dLbl>
              <c:idx val="5"/>
              <c:layout>
                <c:manualLayout>
                  <c:x val="5.3515796498752648E-2"/>
                  <c:y val="2.2857698229788261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1.4463728783446661E-3"/>
                  <c:y val="0"/>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7"/>
              <c:layout>
                <c:manualLayout>
                  <c:x val="-7.2318643917233306E-4"/>
                  <c:y val="-8.0001943804258908E-3"/>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7-AAFF-45A3-A865-F04D69EBD962}"/>
                </c:ext>
              </c:extLst>
            </c:dLbl>
            <c:dLbl>
              <c:idx val="8"/>
              <c:layout>
                <c:manualLayout>
                  <c:x val="-2.8927457566893452E-3"/>
                  <c:y val="-3.428654734468238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9-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Sheet1!$D$2:$D$9</c:f>
              <c:numCache>
                <c:formatCode>0.0</c:formatCode>
                <c:ptCount val="8"/>
                <c:pt idx="0">
                  <c:v>12</c:v>
                </c:pt>
                <c:pt idx="1">
                  <c:v>44.4</c:v>
                </c:pt>
                <c:pt idx="2" formatCode="#,##0.0">
                  <c:v>5.3</c:v>
                </c:pt>
                <c:pt idx="3">
                  <c:v>8.4</c:v>
                </c:pt>
                <c:pt idx="4">
                  <c:v>0.8</c:v>
                </c:pt>
                <c:pt idx="5">
                  <c:v>1.2</c:v>
                </c:pt>
                <c:pt idx="6">
                  <c:v>37.1</c:v>
                </c:pt>
                <c:pt idx="7">
                  <c:v>160.69999999999999</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layout>
        <c:manualLayout>
          <c:xMode val="edge"/>
          <c:yMode val="edge"/>
          <c:x val="0.66552069138901337"/>
          <c:y val="0.31148455350546195"/>
          <c:w val="0.29307272806994067"/>
          <c:h val="0.55947996036799097"/>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45+</c:v>
                </c:pt>
              </c:strCache>
            </c:strRef>
          </c:tx>
          <c:dPt>
            <c:idx val="0"/>
            <c:bubble3D val="0"/>
            <c:spPr>
              <a:solidFill>
                <a:srgbClr val="39ACFF"/>
              </a:solidFill>
            </c:spPr>
            <c:extLst>
              <c:ext xmlns:c16="http://schemas.microsoft.com/office/drawing/2014/chart" uri="{C3380CC4-5D6E-409C-BE32-E72D297353CC}">
                <c16:uniqueId val="{00000001-AAFF-45A3-A865-F04D69EBD962}"/>
              </c:ext>
            </c:extLst>
          </c:dPt>
          <c:dPt>
            <c:idx val="1"/>
            <c:bubble3D val="0"/>
            <c:spPr>
              <a:solidFill>
                <a:srgbClr val="7BC8FF"/>
              </a:solidFill>
            </c:spPr>
            <c:extLst>
              <c:ext xmlns:c16="http://schemas.microsoft.com/office/drawing/2014/chart" uri="{C3380CC4-5D6E-409C-BE32-E72D297353CC}">
                <c16:uniqueId val="{00000003-AAFF-45A3-A865-F04D69EBD962}"/>
              </c:ext>
            </c:extLst>
          </c:dPt>
          <c:dPt>
            <c:idx val="2"/>
            <c:bubble3D val="0"/>
            <c:spPr>
              <a:solidFill>
                <a:srgbClr val="00B050"/>
              </a:solidFill>
            </c:spPr>
            <c:extLst>
              <c:ext xmlns:c16="http://schemas.microsoft.com/office/drawing/2014/chart" uri="{C3380CC4-5D6E-409C-BE32-E72D297353CC}">
                <c16:uniqueId val="{00000005-AAFF-45A3-A865-F04D69EBD962}"/>
              </c:ext>
            </c:extLst>
          </c:dPt>
          <c:dPt>
            <c:idx val="3"/>
            <c:bubble3D val="0"/>
            <c:spPr>
              <a:solidFill>
                <a:srgbClr val="FD9199"/>
              </a:solidFill>
            </c:spPr>
            <c:extLst>
              <c:ext xmlns:c16="http://schemas.microsoft.com/office/drawing/2014/chart" uri="{C3380CC4-5D6E-409C-BE32-E72D297353CC}">
                <c16:uniqueId val="{00000007-AAFF-45A3-A865-F04D69EBD962}"/>
              </c:ext>
            </c:extLst>
          </c:dPt>
          <c:dPt>
            <c:idx val="4"/>
            <c:bubble3D val="0"/>
            <c:spPr>
              <a:solidFill>
                <a:srgbClr val="E10514"/>
              </a:solidFill>
              <a:ln>
                <a:noFill/>
              </a:ln>
            </c:spPr>
            <c:extLst>
              <c:ext xmlns:c16="http://schemas.microsoft.com/office/drawing/2014/chart" uri="{C3380CC4-5D6E-409C-BE32-E72D297353CC}">
                <c16:uniqueId val="{00000001-7242-4FCE-BD53-6674485E89C6}"/>
              </c:ext>
            </c:extLst>
          </c:dPt>
          <c:dPt>
            <c:idx val="5"/>
            <c:bubble3D val="0"/>
            <c:spPr>
              <a:solidFill>
                <a:srgbClr val="E10514"/>
              </a:solidFill>
            </c:spPr>
            <c:extLst>
              <c:ext xmlns:c16="http://schemas.microsoft.com/office/drawing/2014/chart" uri="{C3380CC4-5D6E-409C-BE32-E72D297353CC}">
                <c16:uniqueId val="{0000000B-AAFF-45A3-A865-F04D69EBD962}"/>
              </c:ext>
            </c:extLst>
          </c:dPt>
          <c:dPt>
            <c:idx val="6"/>
            <c:bubble3D val="0"/>
            <c:spPr>
              <a:solidFill>
                <a:srgbClr val="00B050"/>
              </a:solidFill>
            </c:spPr>
            <c:extLst>
              <c:ext xmlns:c16="http://schemas.microsoft.com/office/drawing/2014/chart" uri="{C3380CC4-5D6E-409C-BE32-E72D297353CC}">
                <c16:uniqueId val="{0000000D-AAFF-45A3-A865-F04D69EBD962}"/>
              </c:ext>
            </c:extLst>
          </c:dPt>
          <c:dPt>
            <c:idx val="7"/>
            <c:bubble3D val="0"/>
            <c:spPr>
              <a:solidFill>
                <a:srgbClr val="FFFF00"/>
              </a:solidFill>
            </c:spPr>
            <c:extLst>
              <c:ext xmlns:c16="http://schemas.microsoft.com/office/drawing/2014/chart" uri="{C3380CC4-5D6E-409C-BE32-E72D297353CC}">
                <c16:uniqueId val="{0000000F-AAFF-45A3-A865-F04D69EBD962}"/>
              </c:ext>
            </c:extLst>
          </c:dPt>
          <c:dPt>
            <c:idx val="8"/>
            <c:bubble3D val="0"/>
            <c:spPr>
              <a:solidFill>
                <a:srgbClr val="FFC000"/>
              </a:solidFill>
            </c:spPr>
            <c:extLst>
              <c:ext xmlns:c16="http://schemas.microsoft.com/office/drawing/2014/chart" uri="{C3380CC4-5D6E-409C-BE32-E72D297353CC}">
                <c16:uniqueId val="{00000011-AAFF-45A3-A865-F04D69EBD962}"/>
              </c:ext>
            </c:extLst>
          </c:dPt>
          <c:dPt>
            <c:idx val="9"/>
            <c:bubble3D val="0"/>
            <c:spPr>
              <a:solidFill>
                <a:srgbClr val="E10514"/>
              </a:solidFill>
            </c:spPr>
            <c:extLst>
              <c:ext xmlns:c16="http://schemas.microsoft.com/office/drawing/2014/chart" uri="{C3380CC4-5D6E-409C-BE32-E72D297353CC}">
                <c16:uniqueId val="{00000013-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delete val="1"/>
              <c:extLst>
                <c:ext xmlns:c15="http://schemas.microsoft.com/office/drawing/2012/chart" uri="{CE6537A1-D6FC-4f65-9D91-7224C49458BB}"/>
                <c:ext xmlns:c16="http://schemas.microsoft.com/office/drawing/2014/chart" uri="{C3380CC4-5D6E-409C-BE32-E72D297353CC}">
                  <c16:uniqueId val="{00000001-AAFF-45A3-A865-F04D69EBD962}"/>
                </c:ext>
              </c:extLst>
            </c:dLbl>
            <c:dLbl>
              <c:idx val="1"/>
              <c:layout>
                <c:manualLayout>
                  <c:x val="2.8927457566892793E-3"/>
                  <c:y val="-1.8286158583830651E-2"/>
                </c:manualLayout>
              </c:layout>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AFF-45A3-A865-F04D69EBD962}"/>
                </c:ext>
              </c:extLst>
            </c:dLbl>
            <c:dLbl>
              <c:idx val="2"/>
              <c:layout>
                <c:manualLayout>
                  <c:x val="2.5620160843497328E-3"/>
                  <c:y val="2.6424939008641412E-3"/>
                </c:manualLayout>
              </c:layout>
              <c:numFmt formatCode="0.0%" sourceLinked="0"/>
              <c:spPr/>
              <c:txPr>
                <a:bodyPr/>
                <a:lstStyle/>
                <a:p>
                  <a:pPr>
                    <a:defRPr sz="10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FF-45A3-A865-F04D69EBD962}"/>
                </c:ext>
              </c:extLst>
            </c:dLbl>
            <c:dLbl>
              <c:idx val="3"/>
              <c:layout>
                <c:manualLayout>
                  <c:x val="2.8927457566893322E-3"/>
                  <c:y val="4.5715396459576098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2.8927457566892793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242-4FCE-BD53-6674485E89C6}"/>
                </c:ext>
              </c:extLst>
            </c:dLbl>
            <c:dLbl>
              <c:idx val="5"/>
              <c:layout>
                <c:manualLayout>
                  <c:x val="-1.446372878344666E-2"/>
                  <c:y val="8.5716368361705972E-2"/>
                </c:manualLayout>
              </c:layout>
              <c:showLegendKey val="0"/>
              <c:showVal val="0"/>
              <c:showCatName val="0"/>
              <c:showSerName val="0"/>
              <c:showPercent val="1"/>
              <c:showBubbleSize val="0"/>
              <c:extLst>
                <c:ext xmlns:c15="http://schemas.microsoft.com/office/drawing/2012/chart" uri="{CE6537A1-D6FC-4f65-9D91-7224C49458BB}">
                  <c15:layout>
                    <c:manualLayout>
                      <c:w val="4.9682908371139284E-2"/>
                      <c:h val="3.0857892610214151E-2"/>
                    </c:manualLayout>
                  </c15:layout>
                </c:ext>
                <c:ext xmlns:c16="http://schemas.microsoft.com/office/drawing/2014/chart" uri="{C3380CC4-5D6E-409C-BE32-E72D297353CC}">
                  <c16:uniqueId val="{0000000B-AAFF-45A3-A865-F04D69EBD962}"/>
                </c:ext>
              </c:extLst>
            </c:dLbl>
            <c:dLbl>
              <c:idx val="6"/>
              <c:layout>
                <c:manualLayout>
                  <c:x val="5.7854915133786645E-3"/>
                  <c:y val="2.285769822978742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7"/>
              <c:layout>
                <c:manualLayout>
                  <c:x val="1.7356474540135992E-2"/>
                  <c:y val="4.3429626636597614E-2"/>
                </c:manualLayout>
              </c:layout>
              <c:numFmt formatCode="0.0%" sourceLinked="0"/>
              <c:spPr>
                <a:noFill/>
                <a:ln>
                  <a:noFill/>
                </a:ln>
                <a:effectLst/>
              </c:spPr>
              <c:txPr>
                <a:bodyPr/>
                <a:lstStyle/>
                <a:p>
                  <a:pPr>
                    <a:defRPr sz="1000">
                      <a:solidFill>
                        <a:schemeClr val="bg2"/>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AAFF-45A3-A865-F04D69EBD962}"/>
                </c:ext>
              </c:extLst>
            </c:dLbl>
            <c:dLbl>
              <c:idx val="8"/>
              <c:layout>
                <c:manualLayout>
                  <c:x val="7.2318643917233302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dLbl>
              <c:idx val="9"/>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Sheet1!$A$2:$A$6</c:f>
              <c:strCache>
                <c:ptCount val="5"/>
                <c:pt idx="0">
                  <c:v>Other online video</c:v>
                </c:pt>
                <c:pt idx="1">
                  <c:v>YouTube</c:v>
                </c:pt>
                <c:pt idx="2">
                  <c:v>Blu-Ray / DVD</c:v>
                </c:pt>
                <c:pt idx="3">
                  <c:v>SVOD / Other AVOD</c:v>
                </c:pt>
                <c:pt idx="4">
                  <c:v>Broadcaster TV</c:v>
                </c:pt>
              </c:strCache>
            </c:strRef>
          </c:cat>
          <c:val>
            <c:numRef>
              <c:f>Sheet1!$B$2:$B$6</c:f>
              <c:numCache>
                <c:formatCode>##,##0.0</c:formatCode>
                <c:ptCount val="5"/>
                <c:pt idx="0" formatCode="0.0">
                  <c:v>0</c:v>
                </c:pt>
                <c:pt idx="1">
                  <c:v>5.5</c:v>
                </c:pt>
                <c:pt idx="2" formatCode="0.0">
                  <c:v>1.7</c:v>
                </c:pt>
                <c:pt idx="3" formatCode="0.0">
                  <c:v>19</c:v>
                </c:pt>
                <c:pt idx="4" formatCode="0.0">
                  <c:v>258.7</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1"/>
            <c:bubble3D val="0"/>
            <c:spPr>
              <a:solidFill>
                <a:schemeClr val="accent4">
                  <a:lumMod val="20000"/>
                  <a:lumOff val="80000"/>
                </a:schemeClr>
              </a:solidFill>
            </c:spPr>
            <c:extLst>
              <c:ext xmlns:c16="http://schemas.microsoft.com/office/drawing/2014/chart" uri="{C3380CC4-5D6E-409C-BE32-E72D297353CC}">
                <c16:uniqueId val="{0000001B-26F4-490D-B34B-7EA6E8496725}"/>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Other online video</c:v>
                </c:pt>
                <c:pt idx="1">
                  <c:v>YouTube</c:v>
                </c:pt>
                <c:pt idx="2">
                  <c:v>Blu-Ray / DVD</c:v>
                </c:pt>
                <c:pt idx="3">
                  <c:v>SVOD / Other AVOD</c:v>
                </c:pt>
                <c:pt idx="4">
                  <c:v>Broadcaster TV</c:v>
                </c:pt>
              </c:strCache>
            </c:strRef>
          </c:cat>
          <c:val>
            <c:numRef>
              <c:f>Sheet1!$C$2:$C$6</c:f>
              <c:numCache>
                <c:formatCode>General</c:formatCode>
                <c:ptCount val="5"/>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Inds2</c:v>
                </c:pt>
              </c:strCache>
            </c:strRef>
          </c:tx>
          <c:dPt>
            <c:idx val="0"/>
            <c:bubble3D val="0"/>
            <c:spPr>
              <a:solidFill>
                <a:srgbClr val="004F87"/>
              </a:solidFill>
            </c:spPr>
            <c:extLst>
              <c:ext xmlns:c16="http://schemas.microsoft.com/office/drawing/2014/chart" uri="{C3380CC4-5D6E-409C-BE32-E72D297353CC}">
                <c16:uniqueId val="{00000034-DCE3-4EFB-BDED-E7F6C949881C}"/>
              </c:ext>
            </c:extLst>
          </c:dPt>
          <c:dPt>
            <c:idx val="1"/>
            <c:bubble3D val="0"/>
            <c:spPr>
              <a:solidFill>
                <a:srgbClr val="7BC8FF"/>
              </a:solidFill>
            </c:spPr>
            <c:extLst>
              <c:ext xmlns:c16="http://schemas.microsoft.com/office/drawing/2014/chart" uri="{C3380CC4-5D6E-409C-BE32-E72D297353CC}">
                <c16:uniqueId val="{0000001B-AAFF-45A3-A865-F04D69EBD962}"/>
              </c:ext>
            </c:extLst>
          </c:dPt>
          <c:dPt>
            <c:idx val="2"/>
            <c:bubble3D val="0"/>
            <c:spPr>
              <a:solidFill>
                <a:srgbClr val="00B050"/>
              </a:solidFill>
            </c:spPr>
            <c:extLst>
              <c:ext xmlns:c16="http://schemas.microsoft.com/office/drawing/2014/chart" uri="{C3380CC4-5D6E-409C-BE32-E72D297353CC}">
                <c16:uniqueId val="{0000001D-AAFF-45A3-A865-F04D69EBD962}"/>
              </c:ext>
            </c:extLst>
          </c:dPt>
          <c:dPt>
            <c:idx val="3"/>
            <c:bubble3D val="0"/>
            <c:spPr>
              <a:solidFill>
                <a:srgbClr val="FD9199"/>
              </a:solidFill>
            </c:spPr>
            <c:extLst>
              <c:ext xmlns:c16="http://schemas.microsoft.com/office/drawing/2014/chart" uri="{C3380CC4-5D6E-409C-BE32-E72D297353CC}">
                <c16:uniqueId val="{0000001F-AAFF-45A3-A865-F04D69EBD962}"/>
              </c:ext>
            </c:extLst>
          </c:dPt>
          <c:dPt>
            <c:idx val="4"/>
            <c:bubble3D val="0"/>
            <c:spPr>
              <a:solidFill>
                <a:srgbClr val="E10514"/>
              </a:solidFill>
            </c:spPr>
            <c:extLst>
              <c:ext xmlns:c16="http://schemas.microsoft.com/office/drawing/2014/chart" uri="{C3380CC4-5D6E-409C-BE32-E72D297353CC}">
                <c16:uniqueId val="{00000002-7242-4FCE-BD53-6674485E89C6}"/>
              </c:ext>
            </c:extLst>
          </c:dPt>
          <c:dPt>
            <c:idx val="5"/>
            <c:bubble3D val="0"/>
            <c:spPr>
              <a:solidFill>
                <a:srgbClr val="E10514"/>
              </a:solidFill>
            </c:spPr>
            <c:extLst>
              <c:ext xmlns:c16="http://schemas.microsoft.com/office/drawing/2014/chart" uri="{C3380CC4-5D6E-409C-BE32-E72D297353CC}">
                <c16:uniqueId val="{00000023-AAFF-45A3-A865-F04D69EBD962}"/>
              </c:ext>
            </c:extLst>
          </c:dPt>
          <c:dPt>
            <c:idx val="6"/>
            <c:bubble3D val="0"/>
            <c:spPr>
              <a:solidFill>
                <a:srgbClr val="00B050"/>
              </a:solidFill>
            </c:spPr>
            <c:extLst>
              <c:ext xmlns:c16="http://schemas.microsoft.com/office/drawing/2014/chart" uri="{C3380CC4-5D6E-409C-BE32-E72D297353CC}">
                <c16:uniqueId val="{00000025-AAFF-45A3-A865-F04D69EBD962}"/>
              </c:ext>
            </c:extLst>
          </c:dPt>
          <c:dPt>
            <c:idx val="7"/>
            <c:bubble3D val="0"/>
            <c:spPr>
              <a:solidFill>
                <a:srgbClr val="FFFF00"/>
              </a:solidFill>
            </c:spPr>
            <c:extLst>
              <c:ext xmlns:c16="http://schemas.microsoft.com/office/drawing/2014/chart" uri="{C3380CC4-5D6E-409C-BE32-E72D297353CC}">
                <c16:uniqueId val="{00000027-AAFF-45A3-A865-F04D69EBD962}"/>
              </c:ext>
            </c:extLst>
          </c:dPt>
          <c:dPt>
            <c:idx val="8"/>
            <c:bubble3D val="0"/>
            <c:spPr>
              <a:solidFill>
                <a:srgbClr val="FFC000"/>
              </a:solidFill>
            </c:spPr>
            <c:extLst>
              <c:ext xmlns:c16="http://schemas.microsoft.com/office/drawing/2014/chart" uri="{C3380CC4-5D6E-409C-BE32-E72D297353CC}">
                <c16:uniqueId val="{00000029-AAFF-45A3-A865-F04D69EBD962}"/>
              </c:ext>
            </c:extLst>
          </c:dPt>
          <c:dPt>
            <c:idx val="9"/>
            <c:bubble3D val="0"/>
            <c:spPr>
              <a:solidFill>
                <a:srgbClr val="E10514"/>
              </a:solidFill>
            </c:spPr>
            <c:extLst>
              <c:ext xmlns:c16="http://schemas.microsoft.com/office/drawing/2014/chart" uri="{C3380CC4-5D6E-409C-BE32-E72D297353CC}">
                <c16:uniqueId val="{0000002B-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1"/>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B-AAFF-45A3-A865-F04D69EBD962}"/>
                </c:ext>
              </c:extLst>
            </c:dLbl>
            <c:dLbl>
              <c:idx val="2"/>
              <c:layout>
                <c:manualLayout>
                  <c:x val="4.3391186350339979E-3"/>
                  <c:y val="-6.857309468936478E-3"/>
                </c:manualLayout>
              </c:layout>
              <c:numFmt formatCode="0.0%" sourceLinked="0"/>
              <c:spPr>
                <a:noFill/>
              </c:spPr>
              <c:txPr>
                <a:bodyPr/>
                <a:lstStyle/>
                <a:p>
                  <a:pPr>
                    <a:defRPr sz="10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D-AAFF-45A3-A865-F04D69EBD962}"/>
                </c:ext>
              </c:extLst>
            </c:dLbl>
            <c:dLbl>
              <c:idx val="3"/>
              <c:layout>
                <c:manualLayout>
                  <c:x val="1.4463728783446661E-3"/>
                  <c:y val="-2.2857698229788678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4"/>
              <c:layout>
                <c:manualLayout>
                  <c:x val="1.4463728783446661E-3"/>
                  <c:y val="-6.8573094689365196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7242-4FCE-BD53-6674485E89C6}"/>
                </c:ext>
              </c:extLst>
            </c:dLbl>
            <c:dLbl>
              <c:idx val="5"/>
              <c:layout>
                <c:manualLayout>
                  <c:x val="-1.1570983026757355E-2"/>
                  <c:y val="-0.1348604195557507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4.3391186350339979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7"/>
              <c:layout>
                <c:manualLayout>
                  <c:x val="6.3640406647165304E-2"/>
                  <c:y val="4.5715396459576523E-3"/>
                </c:manualLayout>
              </c:layout>
              <c:numFmt formatCode="0.0%" sourceLinked="0"/>
              <c:spPr>
                <a:noFill/>
                <a:ln>
                  <a:noFill/>
                </a:ln>
                <a:effectLst/>
              </c:spPr>
              <c:txPr>
                <a:bodyPr/>
                <a:lstStyle/>
                <a:p>
                  <a:pPr>
                    <a:defRPr sz="1000">
                      <a:solidFill>
                        <a:schemeClr val="tx1">
                          <a:lumMod val="50000"/>
                          <a:lumOff val="50000"/>
                        </a:schemeClr>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7-AAFF-45A3-A865-F04D69EBD962}"/>
                </c:ext>
              </c:extLst>
            </c:dLbl>
            <c:dLbl>
              <c:idx val="8"/>
              <c:layout>
                <c:manualLayout>
                  <c:x val="5.0623050742063316E-3"/>
                  <c:y val="-5.7144245574470651E-3"/>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9-AAFF-45A3-A865-F04D69EBD962}"/>
                </c:ext>
              </c:extLst>
            </c:dLbl>
            <c:dLbl>
              <c:idx val="9"/>
              <c:layout>
                <c:manualLayout>
                  <c:x val="-2.8927457566893322E-3"/>
                  <c:y val="-2.742923787574599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B-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Other online video</c:v>
                </c:pt>
                <c:pt idx="1">
                  <c:v>YouTube</c:v>
                </c:pt>
                <c:pt idx="2">
                  <c:v>Blu-Ray / DVD</c:v>
                </c:pt>
                <c:pt idx="3">
                  <c:v>SVOD / Other AVOD</c:v>
                </c:pt>
                <c:pt idx="4">
                  <c:v>Broadcaster TV</c:v>
                </c:pt>
              </c:strCache>
            </c:strRef>
          </c:cat>
          <c:val>
            <c:numRef>
              <c:f>Sheet1!$D$2:$D$6</c:f>
              <c:numCache>
                <c:formatCode>##,##0.0</c:formatCode>
                <c:ptCount val="5"/>
                <c:pt idx="0" formatCode="0.0">
                  <c:v>0.1</c:v>
                </c:pt>
                <c:pt idx="1">
                  <c:v>9.3000000000000007</c:v>
                </c:pt>
                <c:pt idx="2" formatCode="0.0">
                  <c:v>1.2</c:v>
                </c:pt>
                <c:pt idx="3" formatCode="0.0">
                  <c:v>29.2</c:v>
                </c:pt>
                <c:pt idx="4" formatCode="0.0">
                  <c:v>155.5</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layout>
        <c:manualLayout>
          <c:xMode val="edge"/>
          <c:yMode val="edge"/>
          <c:x val="0.66552069138901337"/>
          <c:y val="0.35491418014205967"/>
          <c:w val="0.29307272806994067"/>
          <c:h val="0.321759898778193"/>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45+</c:v>
                </c:pt>
              </c:strCache>
            </c:strRef>
          </c:tx>
          <c:dPt>
            <c:idx val="0"/>
            <c:bubble3D val="0"/>
            <c:spPr>
              <a:solidFill>
                <a:srgbClr val="0069B4">
                  <a:lumMod val="20000"/>
                  <a:lumOff val="80000"/>
                </a:srgbClr>
              </a:solidFill>
            </c:spPr>
            <c:extLst>
              <c:ext xmlns:c16="http://schemas.microsoft.com/office/drawing/2014/chart" uri="{C3380CC4-5D6E-409C-BE32-E72D297353CC}">
                <c16:uniqueId val="{00000001-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03-AAFF-45A3-A865-F04D69EBD962}"/>
              </c:ext>
            </c:extLst>
          </c:dPt>
          <c:dPt>
            <c:idx val="2"/>
            <c:bubble3D val="0"/>
            <c:spPr>
              <a:solidFill>
                <a:srgbClr val="004F87"/>
              </a:solidFill>
            </c:spPr>
            <c:extLst>
              <c:ext xmlns:c16="http://schemas.microsoft.com/office/drawing/2014/chart" uri="{C3380CC4-5D6E-409C-BE32-E72D297353CC}">
                <c16:uniqueId val="{00000005-AAFF-45A3-A865-F04D69EBD962}"/>
              </c:ext>
            </c:extLst>
          </c:dPt>
          <c:dPt>
            <c:idx val="3"/>
            <c:bubble3D val="0"/>
            <c:spPr>
              <a:solidFill>
                <a:srgbClr val="372D87"/>
              </a:solidFill>
            </c:spPr>
            <c:extLst>
              <c:ext xmlns:c16="http://schemas.microsoft.com/office/drawing/2014/chart" uri="{C3380CC4-5D6E-409C-BE32-E72D297353CC}">
                <c16:uniqueId val="{00000007-AAFF-45A3-A865-F04D69EBD962}"/>
              </c:ext>
            </c:extLst>
          </c:dPt>
          <c:dPt>
            <c:idx val="4"/>
            <c:bubble3D val="0"/>
            <c:spPr>
              <a:solidFill>
                <a:srgbClr val="292265"/>
              </a:solidFill>
            </c:spPr>
            <c:extLst>
              <c:ext xmlns:c16="http://schemas.microsoft.com/office/drawing/2014/chart" uri="{C3380CC4-5D6E-409C-BE32-E72D297353CC}">
                <c16:uniqueId val="{00000002-89AA-400E-876F-0BAC6F09A5C4}"/>
              </c:ext>
            </c:extLst>
          </c:dPt>
          <c:dPt>
            <c:idx val="5"/>
            <c:bubble3D val="0"/>
            <c:spPr>
              <a:solidFill>
                <a:srgbClr val="FD878F"/>
              </a:solidFill>
            </c:spPr>
            <c:extLst>
              <c:ext xmlns:c16="http://schemas.microsoft.com/office/drawing/2014/chart" uri="{C3380CC4-5D6E-409C-BE32-E72D297353CC}">
                <c16:uniqueId val="{0000000B-AAFF-45A3-A865-F04D69EBD962}"/>
              </c:ext>
            </c:extLst>
          </c:dPt>
          <c:dPt>
            <c:idx val="6"/>
            <c:bubble3D val="0"/>
            <c:spPr>
              <a:solidFill>
                <a:srgbClr val="E10514"/>
              </a:solidFill>
            </c:spPr>
            <c:extLst>
              <c:ext xmlns:c16="http://schemas.microsoft.com/office/drawing/2014/chart" uri="{C3380CC4-5D6E-409C-BE32-E72D297353CC}">
                <c16:uniqueId val="{0000000D-AAFF-45A3-A865-F04D69EBD962}"/>
              </c:ext>
            </c:extLst>
          </c:dPt>
          <c:dPt>
            <c:idx val="8"/>
            <c:bubble3D val="0"/>
            <c:spPr>
              <a:solidFill>
                <a:srgbClr val="FFC000"/>
              </a:solidFill>
            </c:spPr>
            <c:extLst>
              <c:ext xmlns:c16="http://schemas.microsoft.com/office/drawing/2014/chart" uri="{C3380CC4-5D6E-409C-BE32-E72D297353CC}">
                <c16:uniqueId val="{00000011-AAFF-45A3-A865-F04D69EBD962}"/>
              </c:ext>
            </c:extLst>
          </c:dPt>
          <c:dPt>
            <c:idx val="9"/>
            <c:bubble3D val="0"/>
            <c:spPr>
              <a:solidFill>
                <a:srgbClr val="E10514"/>
              </a:solidFill>
            </c:spPr>
            <c:extLst>
              <c:ext xmlns:c16="http://schemas.microsoft.com/office/drawing/2014/chart" uri="{C3380CC4-5D6E-409C-BE32-E72D297353CC}">
                <c16:uniqueId val="{00000013-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1-AAFF-45A3-A865-F04D69EBD962}"/>
                </c:ext>
              </c:extLst>
            </c:dLbl>
            <c:dLbl>
              <c:idx val="1"/>
              <c:layout>
                <c:manualLayout>
                  <c:x val="1.1156432060050669E-3"/>
                  <c:y val="-1.9290457450935529E-3"/>
                </c:manualLayout>
              </c:layout>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AFF-45A3-A865-F04D69EBD962}"/>
                </c:ext>
              </c:extLst>
            </c:dLbl>
            <c:dLbl>
              <c:idx val="2"/>
              <c:layout>
                <c:manualLayout>
                  <c:x val="0"/>
                  <c:y val="1.6000388760851782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FF-45A3-A865-F04D69EBD962}"/>
                </c:ext>
              </c:extLst>
            </c:dLbl>
            <c:dLbl>
              <c:idx val="3"/>
              <c:layout>
                <c:manualLayout>
                  <c:x val="-2.8927457566893322E-3"/>
                  <c:y val="-1.14288491148941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5"/>
              <c:layout>
                <c:manualLayout>
                  <c:x val="2.8927457566893322E-3"/>
                  <c:y val="-4.5715396459576523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AFF-45A3-A865-F04D69EBD962}"/>
                </c:ext>
              </c:extLst>
            </c:dLbl>
            <c:dLbl>
              <c:idx val="6"/>
              <c:layout>
                <c:manualLayout>
                  <c:x val="-1.4463728783446661E-3"/>
                  <c:y val="4.571539645957609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8"/>
              <c:layout>
                <c:manualLayout>
                  <c:x val="7.2318643917233302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dLbl>
              <c:idx val="9"/>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Sheet1!$B$2:$B$8</c:f>
              <c:numCache>
                <c:formatCode>0.0</c:formatCode>
                <c:ptCount val="7"/>
                <c:pt idx="0">
                  <c:v>2.7</c:v>
                </c:pt>
                <c:pt idx="1">
                  <c:v>21.8</c:v>
                </c:pt>
                <c:pt idx="2">
                  <c:v>1.5</c:v>
                </c:pt>
                <c:pt idx="3">
                  <c:v>0.5</c:v>
                </c:pt>
                <c:pt idx="4">
                  <c:v>12.5</c:v>
                </c:pt>
                <c:pt idx="5">
                  <c:v>4.5</c:v>
                </c:pt>
                <c:pt idx="6">
                  <c:v>6</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0"/>
            <c:bubble3D val="0"/>
            <c:spPr>
              <a:solidFill>
                <a:schemeClr val="accent4">
                  <a:lumMod val="20000"/>
                  <a:lumOff val="80000"/>
                </a:schemeClr>
              </a:solidFill>
            </c:spPr>
            <c:extLst>
              <c:ext xmlns:c16="http://schemas.microsoft.com/office/drawing/2014/chart" uri="{C3380CC4-5D6E-409C-BE32-E72D297353CC}">
                <c16:uniqueId val="{00000016-AAFF-45A3-A865-F04D69EBD962}"/>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Sheet1!$C$2:$C$8</c:f>
              <c:numCache>
                <c:formatCode>General</c:formatCode>
                <c:ptCount val="7"/>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Inds2</c:v>
                </c:pt>
              </c:strCache>
            </c:strRef>
          </c:tx>
          <c:dPt>
            <c:idx val="0"/>
            <c:bubble3D val="0"/>
            <c:spPr>
              <a:solidFill>
                <a:srgbClr val="0069B4">
                  <a:lumMod val="20000"/>
                  <a:lumOff val="80000"/>
                </a:srgbClr>
              </a:solidFill>
            </c:spPr>
            <c:extLst>
              <c:ext xmlns:c16="http://schemas.microsoft.com/office/drawing/2014/chart" uri="{C3380CC4-5D6E-409C-BE32-E72D297353CC}">
                <c16:uniqueId val="{00000019-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1B-AAFF-45A3-A865-F04D69EBD962}"/>
              </c:ext>
            </c:extLst>
          </c:dPt>
          <c:dPt>
            <c:idx val="2"/>
            <c:bubble3D val="0"/>
            <c:spPr>
              <a:solidFill>
                <a:srgbClr val="004F87"/>
              </a:solidFill>
            </c:spPr>
            <c:extLst>
              <c:ext xmlns:c16="http://schemas.microsoft.com/office/drawing/2014/chart" uri="{C3380CC4-5D6E-409C-BE32-E72D297353CC}">
                <c16:uniqueId val="{0000001D-AAFF-45A3-A865-F04D69EBD962}"/>
              </c:ext>
            </c:extLst>
          </c:dPt>
          <c:dPt>
            <c:idx val="3"/>
            <c:bubble3D val="0"/>
            <c:spPr>
              <a:solidFill>
                <a:srgbClr val="372D87"/>
              </a:solidFill>
            </c:spPr>
            <c:extLst>
              <c:ext xmlns:c16="http://schemas.microsoft.com/office/drawing/2014/chart" uri="{C3380CC4-5D6E-409C-BE32-E72D297353CC}">
                <c16:uniqueId val="{0000001F-AAFF-45A3-A865-F04D69EBD962}"/>
              </c:ext>
            </c:extLst>
          </c:dPt>
          <c:dPt>
            <c:idx val="4"/>
            <c:bubble3D val="0"/>
            <c:spPr>
              <a:solidFill>
                <a:srgbClr val="292265"/>
              </a:solidFill>
            </c:spPr>
            <c:extLst>
              <c:ext xmlns:c16="http://schemas.microsoft.com/office/drawing/2014/chart" uri="{C3380CC4-5D6E-409C-BE32-E72D297353CC}">
                <c16:uniqueId val="{00000001-89AA-400E-876F-0BAC6F09A5C4}"/>
              </c:ext>
            </c:extLst>
          </c:dPt>
          <c:dPt>
            <c:idx val="5"/>
            <c:bubble3D val="0"/>
            <c:spPr>
              <a:solidFill>
                <a:srgbClr val="FD878F"/>
              </a:solidFill>
            </c:spPr>
            <c:extLst>
              <c:ext xmlns:c16="http://schemas.microsoft.com/office/drawing/2014/chart" uri="{C3380CC4-5D6E-409C-BE32-E72D297353CC}">
                <c16:uniqueId val="{00000023-AAFF-45A3-A865-F04D69EBD962}"/>
              </c:ext>
            </c:extLst>
          </c:dPt>
          <c:dPt>
            <c:idx val="6"/>
            <c:bubble3D val="0"/>
            <c:spPr>
              <a:solidFill>
                <a:srgbClr val="E10514"/>
              </a:solidFill>
            </c:spPr>
            <c:extLst>
              <c:ext xmlns:c16="http://schemas.microsoft.com/office/drawing/2014/chart" uri="{C3380CC4-5D6E-409C-BE32-E72D297353CC}">
                <c16:uniqueId val="{00000025-AAFF-45A3-A865-F04D69EBD962}"/>
              </c:ext>
            </c:extLst>
          </c:dPt>
          <c:dPt>
            <c:idx val="8"/>
            <c:bubble3D val="0"/>
            <c:spPr>
              <a:solidFill>
                <a:srgbClr val="FFC000"/>
              </a:solidFill>
            </c:spPr>
            <c:extLst>
              <c:ext xmlns:c16="http://schemas.microsoft.com/office/drawing/2014/chart" uri="{C3380CC4-5D6E-409C-BE32-E72D297353CC}">
                <c16:uniqueId val="{00000029-AAFF-45A3-A865-F04D69EBD962}"/>
              </c:ext>
            </c:extLst>
          </c:dPt>
          <c:dPt>
            <c:idx val="9"/>
            <c:bubble3D val="0"/>
            <c:spPr>
              <a:solidFill>
                <a:srgbClr val="E10514"/>
              </a:solidFill>
            </c:spPr>
            <c:extLst>
              <c:ext xmlns:c16="http://schemas.microsoft.com/office/drawing/2014/chart" uri="{C3380CC4-5D6E-409C-BE32-E72D297353CC}">
                <c16:uniqueId val="{0000002B-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0"/>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9-AAFF-45A3-A865-F04D69EBD962}"/>
                </c:ext>
              </c:extLst>
            </c:dLbl>
            <c:dLbl>
              <c:idx val="1"/>
              <c:layout>
                <c:manualLayout>
                  <c:x val="4.3391186350339979E-3"/>
                  <c:y val="-6.857309468936478E-3"/>
                </c:manualLayout>
              </c:layout>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B-AAFF-45A3-A865-F04D69EBD962}"/>
                </c:ext>
              </c:extLst>
            </c:dLbl>
            <c:dLbl>
              <c:idx val="3"/>
              <c:layout>
                <c:manualLayout>
                  <c:x val="1.4463728783446661E-3"/>
                  <c:y val="-2.285769822978867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5"/>
              <c:layout>
                <c:manualLayout>
                  <c:x val="2.8927457566893322E-3"/>
                  <c:y val="-2.285769822978826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4.3391186350339979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8"/>
              <c:layout>
                <c:manualLayout>
                  <c:x val="5.0623050742063316E-3"/>
                  <c:y val="-5.7144245574470651E-3"/>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9-AAFF-45A3-A865-F04D69EBD962}"/>
                </c:ext>
              </c:extLst>
            </c:dLbl>
            <c:dLbl>
              <c:idx val="9"/>
              <c:layout>
                <c:manualLayout>
                  <c:x val="-2.8927457566893322E-3"/>
                  <c:y val="-2.742923787574599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B-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Sheet1!$D$2:$D$8</c:f>
              <c:numCache>
                <c:formatCode>0.0</c:formatCode>
                <c:ptCount val="7"/>
                <c:pt idx="0" formatCode="##,##0.0">
                  <c:v>11.9</c:v>
                </c:pt>
                <c:pt idx="1">
                  <c:v>35.1</c:v>
                </c:pt>
                <c:pt idx="2">
                  <c:v>3.6</c:v>
                </c:pt>
                <c:pt idx="3">
                  <c:v>1.6</c:v>
                </c:pt>
                <c:pt idx="4">
                  <c:v>8.4</c:v>
                </c:pt>
                <c:pt idx="5">
                  <c:v>8</c:v>
                </c:pt>
                <c:pt idx="6">
                  <c:v>5.2</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ABC1 Adults</c:v>
                </c:pt>
              </c:strCache>
            </c:strRef>
          </c:tx>
          <c:dPt>
            <c:idx val="0"/>
            <c:bubble3D val="0"/>
            <c:spPr>
              <a:solidFill>
                <a:srgbClr val="0069B4">
                  <a:lumMod val="20000"/>
                  <a:lumOff val="80000"/>
                </a:srgbClr>
              </a:solidFill>
            </c:spPr>
            <c:extLst>
              <c:ext xmlns:c16="http://schemas.microsoft.com/office/drawing/2014/chart" uri="{C3380CC4-5D6E-409C-BE32-E72D297353CC}">
                <c16:uniqueId val="{00000001-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03-AAFF-45A3-A865-F04D69EBD962}"/>
              </c:ext>
            </c:extLst>
          </c:dPt>
          <c:dPt>
            <c:idx val="2"/>
            <c:bubble3D val="0"/>
            <c:spPr>
              <a:solidFill>
                <a:srgbClr val="004F87"/>
              </a:solidFill>
            </c:spPr>
            <c:extLst>
              <c:ext xmlns:c16="http://schemas.microsoft.com/office/drawing/2014/chart" uri="{C3380CC4-5D6E-409C-BE32-E72D297353CC}">
                <c16:uniqueId val="{00000005-AAFF-45A3-A865-F04D69EBD962}"/>
              </c:ext>
            </c:extLst>
          </c:dPt>
          <c:dPt>
            <c:idx val="3"/>
            <c:bubble3D val="0"/>
            <c:spPr>
              <a:solidFill>
                <a:srgbClr val="292265"/>
              </a:solidFill>
            </c:spPr>
            <c:extLst>
              <c:ext xmlns:c16="http://schemas.microsoft.com/office/drawing/2014/chart" uri="{C3380CC4-5D6E-409C-BE32-E72D297353CC}">
                <c16:uniqueId val="{00000007-AAFF-45A3-A865-F04D69EBD962}"/>
              </c:ext>
            </c:extLst>
          </c:dPt>
          <c:dPt>
            <c:idx val="4"/>
            <c:bubble3D val="0"/>
            <c:spPr>
              <a:solidFill>
                <a:srgbClr val="2AFF7C"/>
              </a:solidFill>
              <a:ln>
                <a:noFill/>
              </a:ln>
            </c:spPr>
            <c:extLst>
              <c:ext xmlns:c16="http://schemas.microsoft.com/office/drawing/2014/chart" uri="{C3380CC4-5D6E-409C-BE32-E72D297353CC}">
                <c16:uniqueId val="{00000009-AAFF-45A3-A865-F04D69EBD962}"/>
              </c:ext>
            </c:extLst>
          </c:dPt>
          <c:dPt>
            <c:idx val="5"/>
            <c:bubble3D val="0"/>
            <c:spPr>
              <a:solidFill>
                <a:srgbClr val="00B050"/>
              </a:solidFill>
            </c:spPr>
            <c:extLst>
              <c:ext xmlns:c16="http://schemas.microsoft.com/office/drawing/2014/chart" uri="{C3380CC4-5D6E-409C-BE32-E72D297353CC}">
                <c16:uniqueId val="{0000000B-AAFF-45A3-A865-F04D69EBD962}"/>
              </c:ext>
            </c:extLst>
          </c:dPt>
          <c:dPt>
            <c:idx val="6"/>
            <c:bubble3D val="0"/>
            <c:spPr>
              <a:solidFill>
                <a:srgbClr val="E10514">
                  <a:lumMod val="40000"/>
                  <a:lumOff val="60000"/>
                </a:srgbClr>
              </a:solidFill>
            </c:spPr>
            <c:extLst>
              <c:ext xmlns:c16="http://schemas.microsoft.com/office/drawing/2014/chart" uri="{C3380CC4-5D6E-409C-BE32-E72D297353CC}">
                <c16:uniqueId val="{0000000D-AAFF-45A3-A865-F04D69EBD962}"/>
              </c:ext>
            </c:extLst>
          </c:dPt>
          <c:dPt>
            <c:idx val="7"/>
            <c:bubble3D val="0"/>
            <c:spPr>
              <a:solidFill>
                <a:srgbClr val="E10514"/>
              </a:solidFill>
            </c:spPr>
            <c:extLst>
              <c:ext xmlns:c16="http://schemas.microsoft.com/office/drawing/2014/chart" uri="{C3380CC4-5D6E-409C-BE32-E72D297353CC}">
                <c16:uniqueId val="{0000000F-AAFF-45A3-A865-F04D69EBD962}"/>
              </c:ext>
            </c:extLst>
          </c:dPt>
          <c:dPt>
            <c:idx val="8"/>
            <c:bubble3D val="0"/>
            <c:spPr>
              <a:solidFill>
                <a:srgbClr val="E10514"/>
              </a:solidFill>
            </c:spPr>
            <c:extLst>
              <c:ext xmlns:c16="http://schemas.microsoft.com/office/drawing/2014/chart" uri="{C3380CC4-5D6E-409C-BE32-E72D297353CC}">
                <c16:uniqueId val="{00000011-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1-AAFF-45A3-A865-F04D69EBD962}"/>
                </c:ext>
              </c:extLst>
            </c:dLbl>
            <c:dLbl>
              <c:idx val="1"/>
              <c:layout>
                <c:manualLayout>
                  <c:x val="1.1156432060050669E-3"/>
                  <c:y val="-1.9290457450935111E-3"/>
                </c:manualLayout>
              </c:layout>
              <c:numFmt formatCode="0.0%" sourceLinked="0"/>
              <c:spPr/>
              <c:txPr>
                <a:bodyPr/>
                <a:lstStyle/>
                <a:p>
                  <a:pPr>
                    <a:defRPr lang="en-US" sz="1000"/>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AFF-45A3-A865-F04D69EBD962}"/>
                </c:ext>
              </c:extLst>
            </c:dLbl>
            <c:dLbl>
              <c:idx val="2"/>
              <c:layout>
                <c:manualLayout>
                  <c:x val="3.7184310612561693E-4"/>
                  <c:y val="1.2854305571427282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FF-45A3-A865-F04D69EBD962}"/>
                </c:ext>
              </c:extLst>
            </c:dLbl>
            <c:dLbl>
              <c:idx val="3"/>
              <c:layout>
                <c:manualLayout>
                  <c:x val="4.4837559228684647E-2"/>
                  <c:y val="-1.6000388760851782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4.3391186350339984E-2"/>
                  <c:y val="4.5715396459576523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AFF-45A3-A865-F04D69EBD962}"/>
                </c:ext>
              </c:extLst>
            </c:dLbl>
            <c:dLbl>
              <c:idx val="5"/>
              <c:layout>
                <c:manualLayout>
                  <c:x val="4.339118635033988E-2"/>
                  <c:y val="0"/>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AFF-45A3-A865-F04D69EBD962}"/>
                </c:ext>
              </c:extLst>
            </c:dLbl>
            <c:dLbl>
              <c:idx val="6"/>
              <c:layout>
                <c:manualLayout>
                  <c:x val="0"/>
                  <c:y val="-2.285769822978826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7"/>
              <c:layout>
                <c:manualLayout>
                  <c:x val="1.4463728783446661E-3"/>
                  <c:y val="0"/>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AAFF-45A3-A865-F04D69EBD962}"/>
                </c:ext>
              </c:extLst>
            </c:dLbl>
            <c:dLbl>
              <c:idx val="8"/>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Sheet1!$B$2:$B$9</c:f>
              <c:numCache>
                <c:formatCode>0.0</c:formatCode>
                <c:ptCount val="8"/>
                <c:pt idx="0">
                  <c:v>9.9</c:v>
                </c:pt>
                <c:pt idx="1">
                  <c:v>37</c:v>
                </c:pt>
                <c:pt idx="2">
                  <c:v>4.8</c:v>
                </c:pt>
                <c:pt idx="3">
                  <c:v>1.7</c:v>
                </c:pt>
                <c:pt idx="4">
                  <c:v>0.8</c:v>
                </c:pt>
                <c:pt idx="5">
                  <c:v>0.9</c:v>
                </c:pt>
                <c:pt idx="6">
                  <c:v>36.200000000000003</c:v>
                </c:pt>
                <c:pt idx="7">
                  <c:v>154.4</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0"/>
            <c:bubble3D val="0"/>
            <c:spPr>
              <a:solidFill>
                <a:schemeClr val="accent4">
                  <a:lumMod val="20000"/>
                  <a:lumOff val="80000"/>
                </a:schemeClr>
              </a:solidFill>
            </c:spPr>
            <c:extLst>
              <c:ext xmlns:c16="http://schemas.microsoft.com/office/drawing/2014/chart" uri="{C3380CC4-5D6E-409C-BE32-E72D297353CC}">
                <c16:uniqueId val="{00000016-AAFF-45A3-A865-F04D69EBD962}"/>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Sheet1!$C$2:$C$9</c:f>
              <c:numCache>
                <c:formatCode>General</c:formatCode>
                <c:ptCount val="8"/>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c:v>
                </c:pt>
              </c:strCache>
            </c:strRef>
          </c:tx>
          <c:dPt>
            <c:idx val="0"/>
            <c:bubble3D val="0"/>
            <c:spPr>
              <a:solidFill>
                <a:srgbClr val="0069B4">
                  <a:lumMod val="20000"/>
                  <a:lumOff val="80000"/>
                </a:srgbClr>
              </a:solidFill>
            </c:spPr>
            <c:extLst>
              <c:ext xmlns:c16="http://schemas.microsoft.com/office/drawing/2014/chart" uri="{C3380CC4-5D6E-409C-BE32-E72D297353CC}">
                <c16:uniqueId val="{00000019-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1B-AAFF-45A3-A865-F04D69EBD962}"/>
              </c:ext>
            </c:extLst>
          </c:dPt>
          <c:dPt>
            <c:idx val="2"/>
            <c:bubble3D val="0"/>
            <c:spPr>
              <a:solidFill>
                <a:srgbClr val="004F87"/>
              </a:solidFill>
            </c:spPr>
            <c:extLst>
              <c:ext xmlns:c16="http://schemas.microsoft.com/office/drawing/2014/chart" uri="{C3380CC4-5D6E-409C-BE32-E72D297353CC}">
                <c16:uniqueId val="{0000001D-AAFF-45A3-A865-F04D69EBD962}"/>
              </c:ext>
            </c:extLst>
          </c:dPt>
          <c:dPt>
            <c:idx val="3"/>
            <c:bubble3D val="0"/>
            <c:spPr>
              <a:solidFill>
                <a:srgbClr val="292265"/>
              </a:solidFill>
            </c:spPr>
            <c:extLst>
              <c:ext xmlns:c16="http://schemas.microsoft.com/office/drawing/2014/chart" uri="{C3380CC4-5D6E-409C-BE32-E72D297353CC}">
                <c16:uniqueId val="{0000001F-AAFF-45A3-A865-F04D69EBD962}"/>
              </c:ext>
            </c:extLst>
          </c:dPt>
          <c:dPt>
            <c:idx val="4"/>
            <c:bubble3D val="0"/>
            <c:spPr>
              <a:solidFill>
                <a:srgbClr val="2AFF7C"/>
              </a:solidFill>
            </c:spPr>
            <c:extLst>
              <c:ext xmlns:c16="http://schemas.microsoft.com/office/drawing/2014/chart" uri="{C3380CC4-5D6E-409C-BE32-E72D297353CC}">
                <c16:uniqueId val="{00000021-AAFF-45A3-A865-F04D69EBD962}"/>
              </c:ext>
            </c:extLst>
          </c:dPt>
          <c:dPt>
            <c:idx val="5"/>
            <c:bubble3D val="0"/>
            <c:spPr>
              <a:solidFill>
                <a:srgbClr val="00B050"/>
              </a:solidFill>
            </c:spPr>
            <c:extLst>
              <c:ext xmlns:c16="http://schemas.microsoft.com/office/drawing/2014/chart" uri="{C3380CC4-5D6E-409C-BE32-E72D297353CC}">
                <c16:uniqueId val="{00000023-AAFF-45A3-A865-F04D69EBD962}"/>
              </c:ext>
            </c:extLst>
          </c:dPt>
          <c:dPt>
            <c:idx val="6"/>
            <c:bubble3D val="0"/>
            <c:spPr>
              <a:solidFill>
                <a:srgbClr val="E10514">
                  <a:lumMod val="40000"/>
                  <a:lumOff val="60000"/>
                </a:srgbClr>
              </a:solidFill>
            </c:spPr>
            <c:extLst>
              <c:ext xmlns:c16="http://schemas.microsoft.com/office/drawing/2014/chart" uri="{C3380CC4-5D6E-409C-BE32-E72D297353CC}">
                <c16:uniqueId val="{00000025-AAFF-45A3-A865-F04D69EBD962}"/>
              </c:ext>
            </c:extLst>
          </c:dPt>
          <c:dPt>
            <c:idx val="7"/>
            <c:bubble3D val="0"/>
            <c:spPr>
              <a:solidFill>
                <a:srgbClr val="E10514"/>
              </a:solidFill>
            </c:spPr>
            <c:extLst>
              <c:ext xmlns:c16="http://schemas.microsoft.com/office/drawing/2014/chart" uri="{C3380CC4-5D6E-409C-BE32-E72D297353CC}">
                <c16:uniqueId val="{00000027-AAFF-45A3-A865-F04D69EBD962}"/>
              </c:ext>
            </c:extLst>
          </c:dPt>
          <c:dPt>
            <c:idx val="8"/>
            <c:bubble3D val="0"/>
            <c:spPr>
              <a:solidFill>
                <a:srgbClr val="E10514"/>
              </a:solidFill>
            </c:spPr>
            <c:extLst>
              <c:ext xmlns:c16="http://schemas.microsoft.com/office/drawing/2014/chart" uri="{C3380CC4-5D6E-409C-BE32-E72D297353CC}">
                <c16:uniqueId val="{00000029-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0"/>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9-AAFF-45A3-A865-F04D69EBD962}"/>
                </c:ext>
              </c:extLst>
            </c:dLbl>
            <c:dLbl>
              <c:idx val="1"/>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B-AAFF-45A3-A865-F04D69EBD962}"/>
                </c:ext>
              </c:extLst>
            </c:dLbl>
            <c:dLbl>
              <c:idx val="3"/>
              <c:layout>
                <c:manualLayout>
                  <c:x val="1.4463728783446661E-3"/>
                  <c:y val="-2.285769822978867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4"/>
              <c:layout>
                <c:manualLayout>
                  <c:x val="5.2069423620407979E-2"/>
                  <c:y val="2.285769822978826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1-AAFF-45A3-A865-F04D69EBD962}"/>
                </c:ext>
              </c:extLst>
            </c:dLbl>
            <c:dLbl>
              <c:idx val="5"/>
              <c:layout>
                <c:manualLayout>
                  <c:x val="4.9176677863718647E-2"/>
                  <c:y val="2.5143468052767088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0"/>
                  <c:y val="0"/>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7"/>
              <c:layout>
                <c:manualLayout>
                  <c:x val="-6.5086779525509973E-3"/>
                  <c:y val="-2.4000583141277756E-2"/>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7-AAFF-45A3-A865-F04D69EBD962}"/>
                </c:ext>
              </c:extLst>
            </c:dLbl>
            <c:dLbl>
              <c:idx val="8"/>
              <c:layout>
                <c:manualLayout>
                  <c:x val="-2.8927457566893452E-3"/>
                  <c:y val="-3.428654734468238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9-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Sheet1!$D$2:$D$9</c:f>
              <c:numCache>
                <c:formatCode>0.0</c:formatCode>
                <c:ptCount val="8"/>
                <c:pt idx="0">
                  <c:v>12</c:v>
                </c:pt>
                <c:pt idx="1">
                  <c:v>44.4</c:v>
                </c:pt>
                <c:pt idx="2" formatCode="#,##0.0">
                  <c:v>5.3</c:v>
                </c:pt>
                <c:pt idx="3">
                  <c:v>8.4</c:v>
                </c:pt>
                <c:pt idx="4">
                  <c:v>0.8</c:v>
                </c:pt>
                <c:pt idx="5">
                  <c:v>1.2</c:v>
                </c:pt>
                <c:pt idx="6">
                  <c:v>37.1</c:v>
                </c:pt>
                <c:pt idx="7">
                  <c:v>160.69999999999999</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layout>
        <c:manualLayout>
          <c:xMode val="edge"/>
          <c:yMode val="edge"/>
          <c:x val="0.66552069138901337"/>
          <c:y val="0.31148455350546195"/>
          <c:w val="0.29307272806994067"/>
          <c:h val="0.55947996036799097"/>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ABC1 Ads</c:v>
                </c:pt>
              </c:strCache>
            </c:strRef>
          </c:tx>
          <c:dPt>
            <c:idx val="0"/>
            <c:bubble3D val="0"/>
            <c:spPr>
              <a:solidFill>
                <a:srgbClr val="004F87"/>
              </a:solidFill>
            </c:spPr>
            <c:extLst>
              <c:ext xmlns:c16="http://schemas.microsoft.com/office/drawing/2014/chart" uri="{C3380CC4-5D6E-409C-BE32-E72D297353CC}">
                <c16:uniqueId val="{00000001-AAFF-45A3-A865-F04D69EBD962}"/>
              </c:ext>
            </c:extLst>
          </c:dPt>
          <c:dPt>
            <c:idx val="1"/>
            <c:bubble3D val="0"/>
            <c:spPr>
              <a:solidFill>
                <a:srgbClr val="7BC8FF"/>
              </a:solidFill>
            </c:spPr>
            <c:extLst>
              <c:ext xmlns:c16="http://schemas.microsoft.com/office/drawing/2014/chart" uri="{C3380CC4-5D6E-409C-BE32-E72D297353CC}">
                <c16:uniqueId val="{00000003-AAFF-45A3-A865-F04D69EBD962}"/>
              </c:ext>
            </c:extLst>
          </c:dPt>
          <c:dPt>
            <c:idx val="2"/>
            <c:bubble3D val="0"/>
            <c:spPr>
              <a:solidFill>
                <a:srgbClr val="00B050"/>
              </a:solidFill>
            </c:spPr>
            <c:extLst>
              <c:ext xmlns:c16="http://schemas.microsoft.com/office/drawing/2014/chart" uri="{C3380CC4-5D6E-409C-BE32-E72D297353CC}">
                <c16:uniqueId val="{00000005-AAFF-45A3-A865-F04D69EBD962}"/>
              </c:ext>
            </c:extLst>
          </c:dPt>
          <c:dPt>
            <c:idx val="3"/>
            <c:bubble3D val="0"/>
            <c:spPr>
              <a:solidFill>
                <a:srgbClr val="FD9199"/>
              </a:solidFill>
            </c:spPr>
            <c:extLst>
              <c:ext xmlns:c16="http://schemas.microsoft.com/office/drawing/2014/chart" uri="{C3380CC4-5D6E-409C-BE32-E72D297353CC}">
                <c16:uniqueId val="{00000007-AAFF-45A3-A865-F04D69EBD962}"/>
              </c:ext>
            </c:extLst>
          </c:dPt>
          <c:dPt>
            <c:idx val="4"/>
            <c:bubble3D val="0"/>
            <c:spPr>
              <a:solidFill>
                <a:srgbClr val="E10514"/>
              </a:solidFill>
              <a:ln>
                <a:noFill/>
              </a:ln>
            </c:spPr>
            <c:extLst>
              <c:ext xmlns:c16="http://schemas.microsoft.com/office/drawing/2014/chart" uri="{C3380CC4-5D6E-409C-BE32-E72D297353CC}">
                <c16:uniqueId val="{00000001-7242-4FCE-BD53-6674485E89C6}"/>
              </c:ext>
            </c:extLst>
          </c:dPt>
          <c:dPt>
            <c:idx val="5"/>
            <c:bubble3D val="0"/>
            <c:spPr>
              <a:solidFill>
                <a:srgbClr val="E10514"/>
              </a:solidFill>
            </c:spPr>
            <c:extLst>
              <c:ext xmlns:c16="http://schemas.microsoft.com/office/drawing/2014/chart" uri="{C3380CC4-5D6E-409C-BE32-E72D297353CC}">
                <c16:uniqueId val="{0000000B-AAFF-45A3-A865-F04D69EBD962}"/>
              </c:ext>
            </c:extLst>
          </c:dPt>
          <c:dPt>
            <c:idx val="6"/>
            <c:bubble3D val="0"/>
            <c:spPr>
              <a:solidFill>
                <a:srgbClr val="00B050"/>
              </a:solidFill>
            </c:spPr>
            <c:extLst>
              <c:ext xmlns:c16="http://schemas.microsoft.com/office/drawing/2014/chart" uri="{C3380CC4-5D6E-409C-BE32-E72D297353CC}">
                <c16:uniqueId val="{0000000D-AAFF-45A3-A865-F04D69EBD962}"/>
              </c:ext>
            </c:extLst>
          </c:dPt>
          <c:dPt>
            <c:idx val="7"/>
            <c:bubble3D val="0"/>
            <c:spPr>
              <a:solidFill>
                <a:srgbClr val="FFFF00"/>
              </a:solidFill>
            </c:spPr>
            <c:extLst>
              <c:ext xmlns:c16="http://schemas.microsoft.com/office/drawing/2014/chart" uri="{C3380CC4-5D6E-409C-BE32-E72D297353CC}">
                <c16:uniqueId val="{0000000F-AAFF-45A3-A865-F04D69EBD962}"/>
              </c:ext>
            </c:extLst>
          </c:dPt>
          <c:dPt>
            <c:idx val="8"/>
            <c:bubble3D val="0"/>
            <c:spPr>
              <a:solidFill>
                <a:srgbClr val="FFC000"/>
              </a:solidFill>
            </c:spPr>
            <c:extLst>
              <c:ext xmlns:c16="http://schemas.microsoft.com/office/drawing/2014/chart" uri="{C3380CC4-5D6E-409C-BE32-E72D297353CC}">
                <c16:uniqueId val="{00000011-AAFF-45A3-A865-F04D69EBD962}"/>
              </c:ext>
            </c:extLst>
          </c:dPt>
          <c:dPt>
            <c:idx val="9"/>
            <c:bubble3D val="0"/>
            <c:spPr>
              <a:solidFill>
                <a:srgbClr val="E10514"/>
              </a:solidFill>
            </c:spPr>
            <c:extLst>
              <c:ext xmlns:c16="http://schemas.microsoft.com/office/drawing/2014/chart" uri="{C3380CC4-5D6E-409C-BE32-E72D297353CC}">
                <c16:uniqueId val="{00000013-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layout>
                <c:manualLayout>
                  <c:x val="-1.4463728783446661E-3"/>
                  <c:y val="-1.6000388760851782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AFF-45A3-A865-F04D69EBD962}"/>
                </c:ext>
              </c:extLst>
            </c:dLbl>
            <c:dLbl>
              <c:idx val="1"/>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3-AAFF-45A3-A865-F04D69EBD962}"/>
                </c:ext>
              </c:extLst>
            </c:dLbl>
            <c:dLbl>
              <c:idx val="2"/>
              <c:layout>
                <c:manualLayout>
                  <c:x val="2.5620160843497328E-3"/>
                  <c:y val="1.4071343015758313E-2"/>
                </c:manualLayout>
              </c:layout>
              <c:numFmt formatCode="0.0%" sourceLinked="0"/>
              <c:spPr/>
              <c:txPr>
                <a:bodyPr/>
                <a:lstStyle/>
                <a:p>
                  <a:pPr>
                    <a:defRPr sz="10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FF-45A3-A865-F04D69EBD962}"/>
                </c:ext>
              </c:extLst>
            </c:dLbl>
            <c:dLbl>
              <c:idx val="3"/>
              <c:layout>
                <c:manualLayout>
                  <c:x val="2.8927457566892793E-3"/>
                  <c:y val="-8.3810591988779792E-17"/>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2.8927457566892793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242-4FCE-BD53-6674485E89C6}"/>
                </c:ext>
              </c:extLst>
            </c:dLbl>
            <c:dLbl>
              <c:idx val="5"/>
              <c:layout>
                <c:manualLayout>
                  <c:x val="-1.446372878344666E-2"/>
                  <c:y val="8.5716368361705972E-2"/>
                </c:manualLayout>
              </c:layout>
              <c:showLegendKey val="0"/>
              <c:showVal val="0"/>
              <c:showCatName val="0"/>
              <c:showSerName val="0"/>
              <c:showPercent val="1"/>
              <c:showBubbleSize val="0"/>
              <c:extLst>
                <c:ext xmlns:c15="http://schemas.microsoft.com/office/drawing/2012/chart" uri="{CE6537A1-D6FC-4f65-9D91-7224C49458BB}">
                  <c15:layout>
                    <c:manualLayout>
                      <c:w val="4.9682908371139284E-2"/>
                      <c:h val="3.0857892610214151E-2"/>
                    </c:manualLayout>
                  </c15:layout>
                </c:ext>
                <c:ext xmlns:c16="http://schemas.microsoft.com/office/drawing/2014/chart" uri="{C3380CC4-5D6E-409C-BE32-E72D297353CC}">
                  <c16:uniqueId val="{0000000B-AAFF-45A3-A865-F04D69EBD962}"/>
                </c:ext>
              </c:extLst>
            </c:dLbl>
            <c:dLbl>
              <c:idx val="6"/>
              <c:layout>
                <c:manualLayout>
                  <c:x val="5.7854915133786645E-3"/>
                  <c:y val="2.285769822978742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7"/>
              <c:layout>
                <c:manualLayout>
                  <c:x val="1.7356474540135992E-2"/>
                  <c:y val="4.3429626636597614E-2"/>
                </c:manualLayout>
              </c:layout>
              <c:numFmt formatCode="0.0%" sourceLinked="0"/>
              <c:spPr>
                <a:noFill/>
                <a:ln>
                  <a:noFill/>
                </a:ln>
                <a:effectLst/>
              </c:spPr>
              <c:txPr>
                <a:bodyPr/>
                <a:lstStyle/>
                <a:p>
                  <a:pPr>
                    <a:defRPr sz="1000">
                      <a:solidFill>
                        <a:schemeClr val="bg2"/>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AAFF-45A3-A865-F04D69EBD962}"/>
                </c:ext>
              </c:extLst>
            </c:dLbl>
            <c:dLbl>
              <c:idx val="8"/>
              <c:layout>
                <c:manualLayout>
                  <c:x val="7.2318643917233302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dLbl>
              <c:idx val="9"/>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Sheet1!$A$2:$A$6</c:f>
              <c:strCache>
                <c:ptCount val="5"/>
                <c:pt idx="0">
                  <c:v>Other online video</c:v>
                </c:pt>
                <c:pt idx="1">
                  <c:v>YouTube</c:v>
                </c:pt>
                <c:pt idx="2">
                  <c:v>Blu-Ray / DVD</c:v>
                </c:pt>
                <c:pt idx="3">
                  <c:v>SVOD / Other AVOD</c:v>
                </c:pt>
                <c:pt idx="4">
                  <c:v>Broadcaster TV</c:v>
                </c:pt>
              </c:strCache>
            </c:strRef>
          </c:cat>
          <c:val>
            <c:numRef>
              <c:f>Sheet1!$B$2:$B$6</c:f>
              <c:numCache>
                <c:formatCode>##,##0.0</c:formatCode>
                <c:ptCount val="5"/>
                <c:pt idx="0" formatCode="0.0">
                  <c:v>0.1</c:v>
                </c:pt>
                <c:pt idx="1">
                  <c:v>6.6</c:v>
                </c:pt>
                <c:pt idx="2" formatCode="0.0">
                  <c:v>0.9</c:v>
                </c:pt>
                <c:pt idx="3" formatCode="0.0">
                  <c:v>28.3</c:v>
                </c:pt>
                <c:pt idx="4" formatCode="0.0">
                  <c:v>148</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1"/>
            <c:bubble3D val="0"/>
            <c:spPr>
              <a:solidFill>
                <a:schemeClr val="accent4">
                  <a:lumMod val="20000"/>
                  <a:lumOff val="80000"/>
                </a:schemeClr>
              </a:solidFill>
            </c:spPr>
            <c:extLst>
              <c:ext xmlns:c16="http://schemas.microsoft.com/office/drawing/2014/chart" uri="{C3380CC4-5D6E-409C-BE32-E72D297353CC}">
                <c16:uniqueId val="{0000001B-26F4-490D-B34B-7EA6E8496725}"/>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Other online video</c:v>
                </c:pt>
                <c:pt idx="1">
                  <c:v>YouTube</c:v>
                </c:pt>
                <c:pt idx="2">
                  <c:v>Blu-Ray / DVD</c:v>
                </c:pt>
                <c:pt idx="3">
                  <c:v>SVOD / Other AVOD</c:v>
                </c:pt>
                <c:pt idx="4">
                  <c:v>Broadcaster TV</c:v>
                </c:pt>
              </c:strCache>
            </c:strRef>
          </c:cat>
          <c:val>
            <c:numRef>
              <c:f>Sheet1!$C$2:$C$6</c:f>
              <c:numCache>
                <c:formatCode>General</c:formatCode>
                <c:ptCount val="5"/>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Inds2</c:v>
                </c:pt>
              </c:strCache>
            </c:strRef>
          </c:tx>
          <c:dPt>
            <c:idx val="0"/>
            <c:bubble3D val="0"/>
            <c:spPr>
              <a:solidFill>
                <a:srgbClr val="004F87"/>
              </a:solidFill>
            </c:spPr>
            <c:extLst>
              <c:ext xmlns:c16="http://schemas.microsoft.com/office/drawing/2014/chart" uri="{C3380CC4-5D6E-409C-BE32-E72D297353CC}">
                <c16:uniqueId val="{00000034-C6EE-4416-A63A-5F1068110EBC}"/>
              </c:ext>
            </c:extLst>
          </c:dPt>
          <c:dPt>
            <c:idx val="1"/>
            <c:bubble3D val="0"/>
            <c:spPr>
              <a:solidFill>
                <a:srgbClr val="7BC8FF"/>
              </a:solidFill>
            </c:spPr>
            <c:extLst>
              <c:ext xmlns:c16="http://schemas.microsoft.com/office/drawing/2014/chart" uri="{C3380CC4-5D6E-409C-BE32-E72D297353CC}">
                <c16:uniqueId val="{0000001B-AAFF-45A3-A865-F04D69EBD962}"/>
              </c:ext>
            </c:extLst>
          </c:dPt>
          <c:dPt>
            <c:idx val="2"/>
            <c:bubble3D val="0"/>
            <c:spPr>
              <a:solidFill>
                <a:srgbClr val="00B050"/>
              </a:solidFill>
            </c:spPr>
            <c:extLst>
              <c:ext xmlns:c16="http://schemas.microsoft.com/office/drawing/2014/chart" uri="{C3380CC4-5D6E-409C-BE32-E72D297353CC}">
                <c16:uniqueId val="{0000001D-AAFF-45A3-A865-F04D69EBD962}"/>
              </c:ext>
            </c:extLst>
          </c:dPt>
          <c:dPt>
            <c:idx val="3"/>
            <c:bubble3D val="0"/>
            <c:spPr>
              <a:solidFill>
                <a:srgbClr val="FD9199"/>
              </a:solidFill>
            </c:spPr>
            <c:extLst>
              <c:ext xmlns:c16="http://schemas.microsoft.com/office/drawing/2014/chart" uri="{C3380CC4-5D6E-409C-BE32-E72D297353CC}">
                <c16:uniqueId val="{0000001F-AAFF-45A3-A865-F04D69EBD962}"/>
              </c:ext>
            </c:extLst>
          </c:dPt>
          <c:dPt>
            <c:idx val="4"/>
            <c:bubble3D val="0"/>
            <c:spPr>
              <a:solidFill>
                <a:srgbClr val="E10514"/>
              </a:solidFill>
            </c:spPr>
            <c:extLst>
              <c:ext xmlns:c16="http://schemas.microsoft.com/office/drawing/2014/chart" uri="{C3380CC4-5D6E-409C-BE32-E72D297353CC}">
                <c16:uniqueId val="{00000002-7242-4FCE-BD53-6674485E89C6}"/>
              </c:ext>
            </c:extLst>
          </c:dPt>
          <c:dPt>
            <c:idx val="5"/>
            <c:bubble3D val="0"/>
            <c:spPr>
              <a:solidFill>
                <a:srgbClr val="E10514"/>
              </a:solidFill>
            </c:spPr>
            <c:extLst>
              <c:ext xmlns:c16="http://schemas.microsoft.com/office/drawing/2014/chart" uri="{C3380CC4-5D6E-409C-BE32-E72D297353CC}">
                <c16:uniqueId val="{00000023-AAFF-45A3-A865-F04D69EBD962}"/>
              </c:ext>
            </c:extLst>
          </c:dPt>
          <c:dPt>
            <c:idx val="6"/>
            <c:bubble3D val="0"/>
            <c:spPr>
              <a:solidFill>
                <a:srgbClr val="00B050"/>
              </a:solidFill>
            </c:spPr>
            <c:extLst>
              <c:ext xmlns:c16="http://schemas.microsoft.com/office/drawing/2014/chart" uri="{C3380CC4-5D6E-409C-BE32-E72D297353CC}">
                <c16:uniqueId val="{00000025-AAFF-45A3-A865-F04D69EBD962}"/>
              </c:ext>
            </c:extLst>
          </c:dPt>
          <c:dPt>
            <c:idx val="7"/>
            <c:bubble3D val="0"/>
            <c:spPr>
              <a:solidFill>
                <a:srgbClr val="FFFF00"/>
              </a:solidFill>
            </c:spPr>
            <c:extLst>
              <c:ext xmlns:c16="http://schemas.microsoft.com/office/drawing/2014/chart" uri="{C3380CC4-5D6E-409C-BE32-E72D297353CC}">
                <c16:uniqueId val="{00000027-AAFF-45A3-A865-F04D69EBD962}"/>
              </c:ext>
            </c:extLst>
          </c:dPt>
          <c:dPt>
            <c:idx val="8"/>
            <c:bubble3D val="0"/>
            <c:spPr>
              <a:solidFill>
                <a:srgbClr val="FFC000"/>
              </a:solidFill>
            </c:spPr>
            <c:extLst>
              <c:ext xmlns:c16="http://schemas.microsoft.com/office/drawing/2014/chart" uri="{C3380CC4-5D6E-409C-BE32-E72D297353CC}">
                <c16:uniqueId val="{00000029-AAFF-45A3-A865-F04D69EBD962}"/>
              </c:ext>
            </c:extLst>
          </c:dPt>
          <c:dPt>
            <c:idx val="9"/>
            <c:bubble3D val="0"/>
            <c:spPr>
              <a:solidFill>
                <a:srgbClr val="E10514"/>
              </a:solidFill>
            </c:spPr>
            <c:extLst>
              <c:ext xmlns:c16="http://schemas.microsoft.com/office/drawing/2014/chart" uri="{C3380CC4-5D6E-409C-BE32-E72D297353CC}">
                <c16:uniqueId val="{0000002B-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1"/>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B-AAFF-45A3-A865-F04D69EBD962}"/>
                </c:ext>
              </c:extLst>
            </c:dLbl>
            <c:dLbl>
              <c:idx val="2"/>
              <c:layout>
                <c:manualLayout>
                  <c:x val="4.3391186350339979E-3"/>
                  <c:y val="-6.857309468936478E-3"/>
                </c:manualLayout>
              </c:layout>
              <c:numFmt formatCode="0.0%" sourceLinked="0"/>
              <c:spPr>
                <a:noFill/>
              </c:spPr>
              <c:txPr>
                <a:bodyPr/>
                <a:lstStyle/>
                <a:p>
                  <a:pPr>
                    <a:defRPr sz="10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D-AAFF-45A3-A865-F04D69EBD962}"/>
                </c:ext>
              </c:extLst>
            </c:dLbl>
            <c:dLbl>
              <c:idx val="3"/>
              <c:layout>
                <c:manualLayout>
                  <c:x val="1.4463728783446661E-3"/>
                  <c:y val="-2.2857698229788678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4"/>
              <c:layout>
                <c:manualLayout>
                  <c:x val="1.4463728783446661E-3"/>
                  <c:y val="-6.8573094689365196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7242-4FCE-BD53-6674485E89C6}"/>
                </c:ext>
              </c:extLst>
            </c:dLbl>
            <c:dLbl>
              <c:idx val="5"/>
              <c:layout>
                <c:manualLayout>
                  <c:x val="-1.1570983026757355E-2"/>
                  <c:y val="-0.1348604195557507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4.3391186350339979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7"/>
              <c:layout>
                <c:manualLayout>
                  <c:x val="6.3640406647165304E-2"/>
                  <c:y val="4.5715396459576523E-3"/>
                </c:manualLayout>
              </c:layout>
              <c:numFmt formatCode="0.0%" sourceLinked="0"/>
              <c:spPr>
                <a:noFill/>
                <a:ln>
                  <a:noFill/>
                </a:ln>
                <a:effectLst/>
              </c:spPr>
              <c:txPr>
                <a:bodyPr/>
                <a:lstStyle/>
                <a:p>
                  <a:pPr>
                    <a:defRPr sz="1000">
                      <a:solidFill>
                        <a:schemeClr val="tx1">
                          <a:lumMod val="50000"/>
                          <a:lumOff val="50000"/>
                        </a:schemeClr>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7-AAFF-45A3-A865-F04D69EBD962}"/>
                </c:ext>
              </c:extLst>
            </c:dLbl>
            <c:dLbl>
              <c:idx val="8"/>
              <c:layout>
                <c:manualLayout>
                  <c:x val="5.0623050742063316E-3"/>
                  <c:y val="-5.7144245574470651E-3"/>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9-AAFF-45A3-A865-F04D69EBD962}"/>
                </c:ext>
              </c:extLst>
            </c:dLbl>
            <c:dLbl>
              <c:idx val="9"/>
              <c:layout>
                <c:manualLayout>
                  <c:x val="-2.8927457566893322E-3"/>
                  <c:y val="-2.742923787574599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B-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Other online video</c:v>
                </c:pt>
                <c:pt idx="1">
                  <c:v>YouTube</c:v>
                </c:pt>
                <c:pt idx="2">
                  <c:v>Blu-Ray / DVD</c:v>
                </c:pt>
                <c:pt idx="3">
                  <c:v>SVOD / Other AVOD</c:v>
                </c:pt>
                <c:pt idx="4">
                  <c:v>Broadcaster TV</c:v>
                </c:pt>
              </c:strCache>
            </c:strRef>
          </c:cat>
          <c:val>
            <c:numRef>
              <c:f>Sheet1!$D$2:$D$6</c:f>
              <c:numCache>
                <c:formatCode>##,##0.0</c:formatCode>
                <c:ptCount val="5"/>
                <c:pt idx="0" formatCode="0.0">
                  <c:v>0.1</c:v>
                </c:pt>
                <c:pt idx="1">
                  <c:v>9.3000000000000007</c:v>
                </c:pt>
                <c:pt idx="2" formatCode="0.0">
                  <c:v>1.2</c:v>
                </c:pt>
                <c:pt idx="3" formatCode="0.0">
                  <c:v>29.2</c:v>
                </c:pt>
                <c:pt idx="4" formatCode="0.0">
                  <c:v>155.5</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layout>
        <c:manualLayout>
          <c:xMode val="edge"/>
          <c:yMode val="edge"/>
          <c:x val="0.66552069138901337"/>
          <c:y val="0.35491418014205967"/>
          <c:w val="0.29307272806994067"/>
          <c:h val="0.321759898778193"/>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45+</c:v>
                </c:pt>
              </c:strCache>
            </c:strRef>
          </c:tx>
          <c:dPt>
            <c:idx val="0"/>
            <c:bubble3D val="0"/>
            <c:spPr>
              <a:solidFill>
                <a:srgbClr val="0069B4">
                  <a:lumMod val="20000"/>
                  <a:lumOff val="80000"/>
                </a:srgbClr>
              </a:solidFill>
            </c:spPr>
            <c:extLst>
              <c:ext xmlns:c16="http://schemas.microsoft.com/office/drawing/2014/chart" uri="{C3380CC4-5D6E-409C-BE32-E72D297353CC}">
                <c16:uniqueId val="{00000001-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03-AAFF-45A3-A865-F04D69EBD962}"/>
              </c:ext>
            </c:extLst>
          </c:dPt>
          <c:dPt>
            <c:idx val="2"/>
            <c:bubble3D val="0"/>
            <c:spPr>
              <a:solidFill>
                <a:srgbClr val="004F87"/>
              </a:solidFill>
            </c:spPr>
            <c:extLst>
              <c:ext xmlns:c16="http://schemas.microsoft.com/office/drawing/2014/chart" uri="{C3380CC4-5D6E-409C-BE32-E72D297353CC}">
                <c16:uniqueId val="{00000005-AAFF-45A3-A865-F04D69EBD962}"/>
              </c:ext>
            </c:extLst>
          </c:dPt>
          <c:dPt>
            <c:idx val="3"/>
            <c:bubble3D val="0"/>
            <c:spPr>
              <a:solidFill>
                <a:srgbClr val="372D87"/>
              </a:solidFill>
            </c:spPr>
            <c:extLst>
              <c:ext xmlns:c16="http://schemas.microsoft.com/office/drawing/2014/chart" uri="{C3380CC4-5D6E-409C-BE32-E72D297353CC}">
                <c16:uniqueId val="{00000007-AAFF-45A3-A865-F04D69EBD962}"/>
              </c:ext>
            </c:extLst>
          </c:dPt>
          <c:dPt>
            <c:idx val="4"/>
            <c:bubble3D val="0"/>
            <c:spPr>
              <a:solidFill>
                <a:srgbClr val="292265"/>
              </a:solidFill>
            </c:spPr>
            <c:extLst>
              <c:ext xmlns:c16="http://schemas.microsoft.com/office/drawing/2014/chart" uri="{C3380CC4-5D6E-409C-BE32-E72D297353CC}">
                <c16:uniqueId val="{00000002-89AA-400E-876F-0BAC6F09A5C4}"/>
              </c:ext>
            </c:extLst>
          </c:dPt>
          <c:dPt>
            <c:idx val="5"/>
            <c:bubble3D val="0"/>
            <c:spPr>
              <a:solidFill>
                <a:srgbClr val="FD878F"/>
              </a:solidFill>
            </c:spPr>
            <c:extLst>
              <c:ext xmlns:c16="http://schemas.microsoft.com/office/drawing/2014/chart" uri="{C3380CC4-5D6E-409C-BE32-E72D297353CC}">
                <c16:uniqueId val="{0000000B-AAFF-45A3-A865-F04D69EBD962}"/>
              </c:ext>
            </c:extLst>
          </c:dPt>
          <c:dPt>
            <c:idx val="6"/>
            <c:bubble3D val="0"/>
            <c:spPr>
              <a:solidFill>
                <a:srgbClr val="E10514"/>
              </a:solidFill>
            </c:spPr>
            <c:extLst>
              <c:ext xmlns:c16="http://schemas.microsoft.com/office/drawing/2014/chart" uri="{C3380CC4-5D6E-409C-BE32-E72D297353CC}">
                <c16:uniqueId val="{0000000D-AAFF-45A3-A865-F04D69EBD962}"/>
              </c:ext>
            </c:extLst>
          </c:dPt>
          <c:dPt>
            <c:idx val="8"/>
            <c:bubble3D val="0"/>
            <c:spPr>
              <a:solidFill>
                <a:srgbClr val="FFC000"/>
              </a:solidFill>
            </c:spPr>
            <c:extLst>
              <c:ext xmlns:c16="http://schemas.microsoft.com/office/drawing/2014/chart" uri="{C3380CC4-5D6E-409C-BE32-E72D297353CC}">
                <c16:uniqueId val="{00000011-AAFF-45A3-A865-F04D69EBD962}"/>
              </c:ext>
            </c:extLst>
          </c:dPt>
          <c:dPt>
            <c:idx val="9"/>
            <c:bubble3D val="0"/>
            <c:spPr>
              <a:solidFill>
                <a:srgbClr val="E10514"/>
              </a:solidFill>
            </c:spPr>
            <c:extLst>
              <c:ext xmlns:c16="http://schemas.microsoft.com/office/drawing/2014/chart" uri="{C3380CC4-5D6E-409C-BE32-E72D297353CC}">
                <c16:uniqueId val="{00000013-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1-AAFF-45A3-A865-F04D69EBD962}"/>
                </c:ext>
              </c:extLst>
            </c:dLbl>
            <c:dLbl>
              <c:idx val="1"/>
              <c:layout>
                <c:manualLayout>
                  <c:x val="1.1156432060050669E-3"/>
                  <c:y val="-1.9290457450935529E-3"/>
                </c:manualLayout>
              </c:layout>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AFF-45A3-A865-F04D69EBD962}"/>
                </c:ext>
              </c:extLst>
            </c:dLbl>
            <c:dLbl>
              <c:idx val="3"/>
              <c:layout>
                <c:manualLayout>
                  <c:x val="-2.8927457566893587E-3"/>
                  <c:y val="4.571539645957568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5"/>
              <c:layout>
                <c:manualLayout>
                  <c:x val="2.8927457566893322E-3"/>
                  <c:y val="-4.5715396459576523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AFF-45A3-A865-F04D69EBD962}"/>
                </c:ext>
              </c:extLst>
            </c:dLbl>
            <c:dLbl>
              <c:idx val="6"/>
              <c:layout>
                <c:manualLayout>
                  <c:x val="-1.446372878344719E-3"/>
                  <c:y val="6.8573094689364364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8"/>
              <c:layout>
                <c:manualLayout>
                  <c:x val="7.2318643917233302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dLbl>
              <c:idx val="9"/>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Sheet1!$B$2:$B$8</c:f>
              <c:numCache>
                <c:formatCode>0.0</c:formatCode>
                <c:ptCount val="7"/>
                <c:pt idx="0">
                  <c:v>9.9</c:v>
                </c:pt>
                <c:pt idx="1">
                  <c:v>30.4</c:v>
                </c:pt>
                <c:pt idx="2">
                  <c:v>3.4</c:v>
                </c:pt>
                <c:pt idx="3">
                  <c:v>1.4</c:v>
                </c:pt>
                <c:pt idx="4">
                  <c:v>1.7</c:v>
                </c:pt>
                <c:pt idx="5">
                  <c:v>7.9</c:v>
                </c:pt>
                <c:pt idx="6">
                  <c:v>6.4</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0"/>
            <c:bubble3D val="0"/>
            <c:spPr>
              <a:solidFill>
                <a:schemeClr val="accent4">
                  <a:lumMod val="20000"/>
                  <a:lumOff val="80000"/>
                </a:schemeClr>
              </a:solidFill>
            </c:spPr>
            <c:extLst>
              <c:ext xmlns:c16="http://schemas.microsoft.com/office/drawing/2014/chart" uri="{C3380CC4-5D6E-409C-BE32-E72D297353CC}">
                <c16:uniqueId val="{00000016-AAFF-45A3-A865-F04D69EBD962}"/>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Sheet1!$C$2:$C$8</c:f>
              <c:numCache>
                <c:formatCode>General</c:formatCode>
                <c:ptCount val="7"/>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Inds2</c:v>
                </c:pt>
              </c:strCache>
            </c:strRef>
          </c:tx>
          <c:dPt>
            <c:idx val="0"/>
            <c:bubble3D val="0"/>
            <c:spPr>
              <a:solidFill>
                <a:srgbClr val="0069B4">
                  <a:lumMod val="20000"/>
                  <a:lumOff val="80000"/>
                </a:srgbClr>
              </a:solidFill>
            </c:spPr>
            <c:extLst>
              <c:ext xmlns:c16="http://schemas.microsoft.com/office/drawing/2014/chart" uri="{C3380CC4-5D6E-409C-BE32-E72D297353CC}">
                <c16:uniqueId val="{00000019-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1B-AAFF-45A3-A865-F04D69EBD962}"/>
              </c:ext>
            </c:extLst>
          </c:dPt>
          <c:dPt>
            <c:idx val="2"/>
            <c:bubble3D val="0"/>
            <c:spPr>
              <a:solidFill>
                <a:srgbClr val="004F87"/>
              </a:solidFill>
            </c:spPr>
            <c:extLst>
              <c:ext xmlns:c16="http://schemas.microsoft.com/office/drawing/2014/chart" uri="{C3380CC4-5D6E-409C-BE32-E72D297353CC}">
                <c16:uniqueId val="{0000001D-AAFF-45A3-A865-F04D69EBD962}"/>
              </c:ext>
            </c:extLst>
          </c:dPt>
          <c:dPt>
            <c:idx val="3"/>
            <c:bubble3D val="0"/>
            <c:spPr>
              <a:solidFill>
                <a:srgbClr val="372D87"/>
              </a:solidFill>
            </c:spPr>
            <c:extLst>
              <c:ext xmlns:c16="http://schemas.microsoft.com/office/drawing/2014/chart" uri="{C3380CC4-5D6E-409C-BE32-E72D297353CC}">
                <c16:uniqueId val="{0000001F-AAFF-45A3-A865-F04D69EBD962}"/>
              </c:ext>
            </c:extLst>
          </c:dPt>
          <c:dPt>
            <c:idx val="4"/>
            <c:bubble3D val="0"/>
            <c:spPr>
              <a:solidFill>
                <a:srgbClr val="292265"/>
              </a:solidFill>
            </c:spPr>
            <c:extLst>
              <c:ext xmlns:c16="http://schemas.microsoft.com/office/drawing/2014/chart" uri="{C3380CC4-5D6E-409C-BE32-E72D297353CC}">
                <c16:uniqueId val="{00000001-89AA-400E-876F-0BAC6F09A5C4}"/>
              </c:ext>
            </c:extLst>
          </c:dPt>
          <c:dPt>
            <c:idx val="5"/>
            <c:bubble3D val="0"/>
            <c:spPr>
              <a:solidFill>
                <a:srgbClr val="FD878F"/>
              </a:solidFill>
            </c:spPr>
            <c:extLst>
              <c:ext xmlns:c16="http://schemas.microsoft.com/office/drawing/2014/chart" uri="{C3380CC4-5D6E-409C-BE32-E72D297353CC}">
                <c16:uniqueId val="{00000023-AAFF-45A3-A865-F04D69EBD962}"/>
              </c:ext>
            </c:extLst>
          </c:dPt>
          <c:dPt>
            <c:idx val="6"/>
            <c:bubble3D val="0"/>
            <c:spPr>
              <a:solidFill>
                <a:srgbClr val="E10514"/>
              </a:solidFill>
            </c:spPr>
            <c:extLst>
              <c:ext xmlns:c16="http://schemas.microsoft.com/office/drawing/2014/chart" uri="{C3380CC4-5D6E-409C-BE32-E72D297353CC}">
                <c16:uniqueId val="{00000025-AAFF-45A3-A865-F04D69EBD962}"/>
              </c:ext>
            </c:extLst>
          </c:dPt>
          <c:dPt>
            <c:idx val="8"/>
            <c:bubble3D val="0"/>
            <c:spPr>
              <a:solidFill>
                <a:srgbClr val="FFC000"/>
              </a:solidFill>
            </c:spPr>
            <c:extLst>
              <c:ext xmlns:c16="http://schemas.microsoft.com/office/drawing/2014/chart" uri="{C3380CC4-5D6E-409C-BE32-E72D297353CC}">
                <c16:uniqueId val="{00000029-AAFF-45A3-A865-F04D69EBD962}"/>
              </c:ext>
            </c:extLst>
          </c:dPt>
          <c:dPt>
            <c:idx val="9"/>
            <c:bubble3D val="0"/>
            <c:spPr>
              <a:solidFill>
                <a:srgbClr val="E10514"/>
              </a:solidFill>
            </c:spPr>
            <c:extLst>
              <c:ext xmlns:c16="http://schemas.microsoft.com/office/drawing/2014/chart" uri="{C3380CC4-5D6E-409C-BE32-E72D297353CC}">
                <c16:uniqueId val="{0000002B-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0"/>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9-AAFF-45A3-A865-F04D69EBD962}"/>
                </c:ext>
              </c:extLst>
            </c:dLbl>
            <c:dLbl>
              <c:idx val="1"/>
              <c:layout>
                <c:manualLayout>
                  <c:x val="4.3391186350339979E-3"/>
                  <c:y val="-6.857309468936478E-3"/>
                </c:manualLayout>
              </c:layout>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B-AAFF-45A3-A865-F04D69EBD962}"/>
                </c:ext>
              </c:extLst>
            </c:dLbl>
            <c:dLbl>
              <c:idx val="3"/>
              <c:layout>
                <c:manualLayout>
                  <c:x val="1.4463728783446661E-3"/>
                  <c:y val="-2.285769822978867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5"/>
              <c:layout>
                <c:manualLayout>
                  <c:x val="2.8927457566893322E-3"/>
                  <c:y val="-2.285769822978826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4.3391186350339979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8"/>
              <c:layout>
                <c:manualLayout>
                  <c:x val="5.0623050742063316E-3"/>
                  <c:y val="-5.7144245574470651E-3"/>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9-AAFF-45A3-A865-F04D69EBD962}"/>
                </c:ext>
              </c:extLst>
            </c:dLbl>
            <c:dLbl>
              <c:idx val="9"/>
              <c:layout>
                <c:manualLayout>
                  <c:x val="-2.8927457566893322E-3"/>
                  <c:y val="-2.742923787574599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B-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Sheet1!$D$2:$D$8</c:f>
              <c:numCache>
                <c:formatCode>0.0</c:formatCode>
                <c:ptCount val="7"/>
                <c:pt idx="0" formatCode="##,##0.0">
                  <c:v>11.9</c:v>
                </c:pt>
                <c:pt idx="1">
                  <c:v>35.1</c:v>
                </c:pt>
                <c:pt idx="2">
                  <c:v>3.6</c:v>
                </c:pt>
                <c:pt idx="3">
                  <c:v>1.6</c:v>
                </c:pt>
                <c:pt idx="4">
                  <c:v>8.4</c:v>
                </c:pt>
                <c:pt idx="5">
                  <c:v>8</c:v>
                </c:pt>
                <c:pt idx="6">
                  <c:v>5.2</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HP + Ch</c:v>
                </c:pt>
              </c:strCache>
            </c:strRef>
          </c:tx>
          <c:dPt>
            <c:idx val="0"/>
            <c:bubble3D val="0"/>
            <c:spPr>
              <a:solidFill>
                <a:srgbClr val="0069B4">
                  <a:lumMod val="20000"/>
                  <a:lumOff val="80000"/>
                </a:srgbClr>
              </a:solidFill>
            </c:spPr>
            <c:extLst>
              <c:ext xmlns:c16="http://schemas.microsoft.com/office/drawing/2014/chart" uri="{C3380CC4-5D6E-409C-BE32-E72D297353CC}">
                <c16:uniqueId val="{00000001-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03-AAFF-45A3-A865-F04D69EBD962}"/>
              </c:ext>
            </c:extLst>
          </c:dPt>
          <c:dPt>
            <c:idx val="2"/>
            <c:bubble3D val="0"/>
            <c:spPr>
              <a:solidFill>
                <a:srgbClr val="004F87"/>
              </a:solidFill>
            </c:spPr>
            <c:extLst>
              <c:ext xmlns:c16="http://schemas.microsoft.com/office/drawing/2014/chart" uri="{C3380CC4-5D6E-409C-BE32-E72D297353CC}">
                <c16:uniqueId val="{00000005-AAFF-45A3-A865-F04D69EBD962}"/>
              </c:ext>
            </c:extLst>
          </c:dPt>
          <c:dPt>
            <c:idx val="3"/>
            <c:bubble3D val="0"/>
            <c:spPr>
              <a:solidFill>
                <a:srgbClr val="292265"/>
              </a:solidFill>
            </c:spPr>
            <c:extLst>
              <c:ext xmlns:c16="http://schemas.microsoft.com/office/drawing/2014/chart" uri="{C3380CC4-5D6E-409C-BE32-E72D297353CC}">
                <c16:uniqueId val="{00000007-AAFF-45A3-A865-F04D69EBD962}"/>
              </c:ext>
            </c:extLst>
          </c:dPt>
          <c:dPt>
            <c:idx val="4"/>
            <c:bubble3D val="0"/>
            <c:spPr>
              <a:solidFill>
                <a:srgbClr val="2AFF7C"/>
              </a:solidFill>
              <a:ln>
                <a:noFill/>
              </a:ln>
            </c:spPr>
            <c:extLst>
              <c:ext xmlns:c16="http://schemas.microsoft.com/office/drawing/2014/chart" uri="{C3380CC4-5D6E-409C-BE32-E72D297353CC}">
                <c16:uniqueId val="{00000009-AAFF-45A3-A865-F04D69EBD962}"/>
              </c:ext>
            </c:extLst>
          </c:dPt>
          <c:dPt>
            <c:idx val="5"/>
            <c:bubble3D val="0"/>
            <c:spPr>
              <a:solidFill>
                <a:srgbClr val="00B050"/>
              </a:solidFill>
            </c:spPr>
            <c:extLst>
              <c:ext xmlns:c16="http://schemas.microsoft.com/office/drawing/2014/chart" uri="{C3380CC4-5D6E-409C-BE32-E72D297353CC}">
                <c16:uniqueId val="{0000000B-AAFF-45A3-A865-F04D69EBD962}"/>
              </c:ext>
            </c:extLst>
          </c:dPt>
          <c:dPt>
            <c:idx val="6"/>
            <c:bubble3D val="0"/>
            <c:spPr>
              <a:solidFill>
                <a:srgbClr val="E10514">
                  <a:lumMod val="40000"/>
                  <a:lumOff val="60000"/>
                </a:srgbClr>
              </a:solidFill>
            </c:spPr>
            <c:extLst>
              <c:ext xmlns:c16="http://schemas.microsoft.com/office/drawing/2014/chart" uri="{C3380CC4-5D6E-409C-BE32-E72D297353CC}">
                <c16:uniqueId val="{0000000D-AAFF-45A3-A865-F04D69EBD962}"/>
              </c:ext>
            </c:extLst>
          </c:dPt>
          <c:dPt>
            <c:idx val="7"/>
            <c:bubble3D val="0"/>
            <c:spPr>
              <a:solidFill>
                <a:srgbClr val="E10514"/>
              </a:solidFill>
            </c:spPr>
            <c:extLst>
              <c:ext xmlns:c16="http://schemas.microsoft.com/office/drawing/2014/chart" uri="{C3380CC4-5D6E-409C-BE32-E72D297353CC}">
                <c16:uniqueId val="{0000000F-AAFF-45A3-A865-F04D69EBD962}"/>
              </c:ext>
            </c:extLst>
          </c:dPt>
          <c:dPt>
            <c:idx val="8"/>
            <c:bubble3D val="0"/>
            <c:spPr>
              <a:solidFill>
                <a:srgbClr val="E10514"/>
              </a:solidFill>
            </c:spPr>
            <c:extLst>
              <c:ext xmlns:c16="http://schemas.microsoft.com/office/drawing/2014/chart" uri="{C3380CC4-5D6E-409C-BE32-E72D297353CC}">
                <c16:uniqueId val="{00000011-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1-AAFF-45A3-A865-F04D69EBD962}"/>
                </c:ext>
              </c:extLst>
            </c:dLbl>
            <c:dLbl>
              <c:idx val="1"/>
              <c:layout>
                <c:manualLayout>
                  <c:x val="2.5620160843496799E-3"/>
                  <c:y val="1.1785573192779529E-2"/>
                </c:manualLayout>
              </c:layout>
              <c:numFmt formatCode="0.0%" sourceLinked="0"/>
              <c:spPr/>
              <c:txPr>
                <a:bodyPr/>
                <a:lstStyle/>
                <a:p>
                  <a:pPr>
                    <a:defRPr lang="en-US" sz="1000"/>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AFF-45A3-A865-F04D69EBD962}"/>
                </c:ext>
              </c:extLst>
            </c:dLbl>
            <c:dLbl>
              <c:idx val="2"/>
              <c:layout>
                <c:manualLayout>
                  <c:x val="3.7184310612561693E-4"/>
                  <c:y val="1.2854305571427282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FF-45A3-A865-F04D69EBD962}"/>
                </c:ext>
              </c:extLst>
            </c:dLbl>
            <c:dLbl>
              <c:idx val="3"/>
              <c:layout>
                <c:manualLayout>
                  <c:x val="0"/>
                  <c:y val="6.8573094689363939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4.4837559228684647E-2"/>
                  <c:y val="6.857309468936478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AFF-45A3-A865-F04D69EBD962}"/>
                </c:ext>
              </c:extLst>
            </c:dLbl>
            <c:dLbl>
              <c:idx val="5"/>
              <c:layout>
                <c:manualLayout>
                  <c:x val="4.6283932107029316E-2"/>
                  <c:y val="2.2857698229788177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AFF-45A3-A865-F04D69EBD962}"/>
                </c:ext>
              </c:extLst>
            </c:dLbl>
            <c:dLbl>
              <c:idx val="6"/>
              <c:layout>
                <c:manualLayout>
                  <c:x val="5.7854915133786116E-3"/>
                  <c:y val="-6.857309468936562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7"/>
              <c:layout>
                <c:manualLayout>
                  <c:x val="1.4463728783446661E-3"/>
                  <c:y val="-8.3810591988779792E-17"/>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AAFF-45A3-A865-F04D69EBD962}"/>
                </c:ext>
              </c:extLst>
            </c:dLbl>
            <c:dLbl>
              <c:idx val="8"/>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Sheet1!$B$2:$B$9</c:f>
              <c:numCache>
                <c:formatCode>0.0</c:formatCode>
                <c:ptCount val="8"/>
                <c:pt idx="0">
                  <c:v>13.5</c:v>
                </c:pt>
                <c:pt idx="1">
                  <c:v>51.8</c:v>
                </c:pt>
                <c:pt idx="2">
                  <c:v>4.4000000000000004</c:v>
                </c:pt>
                <c:pt idx="3">
                  <c:v>3</c:v>
                </c:pt>
                <c:pt idx="4">
                  <c:v>2.2999999999999998</c:v>
                </c:pt>
                <c:pt idx="5">
                  <c:v>0.9</c:v>
                </c:pt>
                <c:pt idx="6">
                  <c:v>57.5</c:v>
                </c:pt>
                <c:pt idx="7">
                  <c:v>117.8</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0"/>
            <c:bubble3D val="0"/>
            <c:spPr>
              <a:solidFill>
                <a:schemeClr val="accent4">
                  <a:lumMod val="20000"/>
                  <a:lumOff val="80000"/>
                </a:schemeClr>
              </a:solidFill>
            </c:spPr>
            <c:extLst>
              <c:ext xmlns:c16="http://schemas.microsoft.com/office/drawing/2014/chart" uri="{C3380CC4-5D6E-409C-BE32-E72D297353CC}">
                <c16:uniqueId val="{00000016-AAFF-45A3-A865-F04D69EBD962}"/>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Sheet1!$C$2:$C$9</c:f>
              <c:numCache>
                <c:formatCode>General</c:formatCode>
                <c:ptCount val="8"/>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c:v>
                </c:pt>
              </c:strCache>
            </c:strRef>
          </c:tx>
          <c:dPt>
            <c:idx val="0"/>
            <c:bubble3D val="0"/>
            <c:spPr>
              <a:solidFill>
                <a:srgbClr val="0069B4">
                  <a:lumMod val="20000"/>
                  <a:lumOff val="80000"/>
                </a:srgbClr>
              </a:solidFill>
            </c:spPr>
            <c:extLst>
              <c:ext xmlns:c16="http://schemas.microsoft.com/office/drawing/2014/chart" uri="{C3380CC4-5D6E-409C-BE32-E72D297353CC}">
                <c16:uniqueId val="{00000019-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1B-AAFF-45A3-A865-F04D69EBD962}"/>
              </c:ext>
            </c:extLst>
          </c:dPt>
          <c:dPt>
            <c:idx val="2"/>
            <c:bubble3D val="0"/>
            <c:spPr>
              <a:solidFill>
                <a:srgbClr val="004F87"/>
              </a:solidFill>
            </c:spPr>
            <c:extLst>
              <c:ext xmlns:c16="http://schemas.microsoft.com/office/drawing/2014/chart" uri="{C3380CC4-5D6E-409C-BE32-E72D297353CC}">
                <c16:uniqueId val="{0000001D-AAFF-45A3-A865-F04D69EBD962}"/>
              </c:ext>
            </c:extLst>
          </c:dPt>
          <c:dPt>
            <c:idx val="3"/>
            <c:bubble3D val="0"/>
            <c:spPr>
              <a:solidFill>
                <a:srgbClr val="292265"/>
              </a:solidFill>
            </c:spPr>
            <c:extLst>
              <c:ext xmlns:c16="http://schemas.microsoft.com/office/drawing/2014/chart" uri="{C3380CC4-5D6E-409C-BE32-E72D297353CC}">
                <c16:uniqueId val="{0000001F-AAFF-45A3-A865-F04D69EBD962}"/>
              </c:ext>
            </c:extLst>
          </c:dPt>
          <c:dPt>
            <c:idx val="4"/>
            <c:bubble3D val="0"/>
            <c:spPr>
              <a:solidFill>
                <a:srgbClr val="2AFF7C"/>
              </a:solidFill>
            </c:spPr>
            <c:extLst>
              <c:ext xmlns:c16="http://schemas.microsoft.com/office/drawing/2014/chart" uri="{C3380CC4-5D6E-409C-BE32-E72D297353CC}">
                <c16:uniqueId val="{00000021-AAFF-45A3-A865-F04D69EBD962}"/>
              </c:ext>
            </c:extLst>
          </c:dPt>
          <c:dPt>
            <c:idx val="5"/>
            <c:bubble3D val="0"/>
            <c:spPr>
              <a:solidFill>
                <a:srgbClr val="00B050"/>
              </a:solidFill>
            </c:spPr>
            <c:extLst>
              <c:ext xmlns:c16="http://schemas.microsoft.com/office/drawing/2014/chart" uri="{C3380CC4-5D6E-409C-BE32-E72D297353CC}">
                <c16:uniqueId val="{00000023-AAFF-45A3-A865-F04D69EBD962}"/>
              </c:ext>
            </c:extLst>
          </c:dPt>
          <c:dPt>
            <c:idx val="6"/>
            <c:bubble3D val="0"/>
            <c:spPr>
              <a:solidFill>
                <a:srgbClr val="E10514">
                  <a:lumMod val="40000"/>
                  <a:lumOff val="60000"/>
                </a:srgbClr>
              </a:solidFill>
            </c:spPr>
            <c:extLst>
              <c:ext xmlns:c16="http://schemas.microsoft.com/office/drawing/2014/chart" uri="{C3380CC4-5D6E-409C-BE32-E72D297353CC}">
                <c16:uniqueId val="{00000025-AAFF-45A3-A865-F04D69EBD962}"/>
              </c:ext>
            </c:extLst>
          </c:dPt>
          <c:dPt>
            <c:idx val="7"/>
            <c:bubble3D val="0"/>
            <c:spPr>
              <a:solidFill>
                <a:srgbClr val="E10514"/>
              </a:solidFill>
            </c:spPr>
            <c:extLst>
              <c:ext xmlns:c16="http://schemas.microsoft.com/office/drawing/2014/chart" uri="{C3380CC4-5D6E-409C-BE32-E72D297353CC}">
                <c16:uniqueId val="{00000027-AAFF-45A3-A865-F04D69EBD962}"/>
              </c:ext>
            </c:extLst>
          </c:dPt>
          <c:dPt>
            <c:idx val="8"/>
            <c:bubble3D val="0"/>
            <c:spPr>
              <a:solidFill>
                <a:srgbClr val="E10514"/>
              </a:solidFill>
            </c:spPr>
            <c:extLst>
              <c:ext xmlns:c16="http://schemas.microsoft.com/office/drawing/2014/chart" uri="{C3380CC4-5D6E-409C-BE32-E72D297353CC}">
                <c16:uniqueId val="{00000029-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0"/>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9-AAFF-45A3-A865-F04D69EBD962}"/>
                </c:ext>
              </c:extLst>
            </c:dLbl>
            <c:dLbl>
              <c:idx val="1"/>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B-AAFF-45A3-A865-F04D69EBD962}"/>
                </c:ext>
              </c:extLst>
            </c:dLbl>
            <c:dLbl>
              <c:idx val="3"/>
              <c:layout>
                <c:manualLayout>
                  <c:x val="1.4463728783446661E-3"/>
                  <c:y val="-2.285769822978867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4"/>
              <c:layout>
                <c:manualLayout>
                  <c:x val="5.0623050742063205E-2"/>
                  <c:y val="9.1430792919153046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1-AAFF-45A3-A865-F04D69EBD962}"/>
                </c:ext>
              </c:extLst>
            </c:dLbl>
            <c:dLbl>
              <c:idx val="5"/>
              <c:layout>
                <c:manualLayout>
                  <c:x val="4.9176677863718647E-2"/>
                  <c:y val="2.5143468052767088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1.4463728783446661E-3"/>
                  <c:y val="2.285769822978742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7"/>
              <c:layout>
                <c:manualLayout>
                  <c:x val="-7.2318643917233306E-4"/>
                  <c:y val="-1.4857503849362453E-2"/>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7-AAFF-45A3-A865-F04D69EBD962}"/>
                </c:ext>
              </c:extLst>
            </c:dLbl>
            <c:dLbl>
              <c:idx val="8"/>
              <c:layout>
                <c:manualLayout>
                  <c:x val="-2.8927457566893452E-3"/>
                  <c:y val="-3.428654734468238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9-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Sheet1!$D$2:$D$9</c:f>
              <c:numCache>
                <c:formatCode>0.0</c:formatCode>
                <c:ptCount val="8"/>
                <c:pt idx="0">
                  <c:v>12</c:v>
                </c:pt>
                <c:pt idx="1">
                  <c:v>44.4</c:v>
                </c:pt>
                <c:pt idx="2" formatCode="#,##0.0">
                  <c:v>5.3</c:v>
                </c:pt>
                <c:pt idx="3">
                  <c:v>8.4</c:v>
                </c:pt>
                <c:pt idx="4">
                  <c:v>0.8</c:v>
                </c:pt>
                <c:pt idx="5">
                  <c:v>1.2</c:v>
                </c:pt>
                <c:pt idx="6">
                  <c:v>37.1</c:v>
                </c:pt>
                <c:pt idx="7">
                  <c:v>160.69999999999999</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layout>
        <c:manualLayout>
          <c:xMode val="edge"/>
          <c:yMode val="edge"/>
          <c:x val="0.66552069138901337"/>
          <c:y val="0.31148455350546195"/>
          <c:w val="0.29307272806994067"/>
          <c:h val="0.55947996036799097"/>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HP + Ch</c:v>
                </c:pt>
              </c:strCache>
            </c:strRef>
          </c:tx>
          <c:dPt>
            <c:idx val="0"/>
            <c:bubble3D val="0"/>
            <c:spPr>
              <a:solidFill>
                <a:srgbClr val="004F87"/>
              </a:solidFill>
            </c:spPr>
            <c:extLst>
              <c:ext xmlns:c16="http://schemas.microsoft.com/office/drawing/2014/chart" uri="{C3380CC4-5D6E-409C-BE32-E72D297353CC}">
                <c16:uniqueId val="{00000001-AAFF-45A3-A865-F04D69EBD962}"/>
              </c:ext>
            </c:extLst>
          </c:dPt>
          <c:dPt>
            <c:idx val="1"/>
            <c:bubble3D val="0"/>
            <c:spPr>
              <a:solidFill>
                <a:srgbClr val="7BC8FF"/>
              </a:solidFill>
            </c:spPr>
            <c:extLst>
              <c:ext xmlns:c16="http://schemas.microsoft.com/office/drawing/2014/chart" uri="{C3380CC4-5D6E-409C-BE32-E72D297353CC}">
                <c16:uniqueId val="{00000003-AAFF-45A3-A865-F04D69EBD962}"/>
              </c:ext>
            </c:extLst>
          </c:dPt>
          <c:dPt>
            <c:idx val="2"/>
            <c:bubble3D val="0"/>
            <c:spPr>
              <a:solidFill>
                <a:srgbClr val="00B050"/>
              </a:solidFill>
            </c:spPr>
            <c:extLst>
              <c:ext xmlns:c16="http://schemas.microsoft.com/office/drawing/2014/chart" uri="{C3380CC4-5D6E-409C-BE32-E72D297353CC}">
                <c16:uniqueId val="{00000005-AAFF-45A3-A865-F04D69EBD962}"/>
              </c:ext>
            </c:extLst>
          </c:dPt>
          <c:dPt>
            <c:idx val="3"/>
            <c:bubble3D val="0"/>
            <c:spPr>
              <a:solidFill>
                <a:srgbClr val="FD9199"/>
              </a:solidFill>
            </c:spPr>
            <c:extLst>
              <c:ext xmlns:c16="http://schemas.microsoft.com/office/drawing/2014/chart" uri="{C3380CC4-5D6E-409C-BE32-E72D297353CC}">
                <c16:uniqueId val="{00000007-AAFF-45A3-A865-F04D69EBD962}"/>
              </c:ext>
            </c:extLst>
          </c:dPt>
          <c:dPt>
            <c:idx val="4"/>
            <c:bubble3D val="0"/>
            <c:spPr>
              <a:solidFill>
                <a:srgbClr val="E10514"/>
              </a:solidFill>
              <a:ln>
                <a:noFill/>
              </a:ln>
            </c:spPr>
            <c:extLst>
              <c:ext xmlns:c16="http://schemas.microsoft.com/office/drawing/2014/chart" uri="{C3380CC4-5D6E-409C-BE32-E72D297353CC}">
                <c16:uniqueId val="{00000001-7242-4FCE-BD53-6674485E89C6}"/>
              </c:ext>
            </c:extLst>
          </c:dPt>
          <c:dPt>
            <c:idx val="5"/>
            <c:bubble3D val="0"/>
            <c:spPr>
              <a:solidFill>
                <a:srgbClr val="E10514"/>
              </a:solidFill>
            </c:spPr>
            <c:extLst>
              <c:ext xmlns:c16="http://schemas.microsoft.com/office/drawing/2014/chart" uri="{C3380CC4-5D6E-409C-BE32-E72D297353CC}">
                <c16:uniqueId val="{0000000B-AAFF-45A3-A865-F04D69EBD962}"/>
              </c:ext>
            </c:extLst>
          </c:dPt>
          <c:dPt>
            <c:idx val="6"/>
            <c:bubble3D val="0"/>
            <c:spPr>
              <a:solidFill>
                <a:srgbClr val="00B050"/>
              </a:solidFill>
            </c:spPr>
            <c:extLst>
              <c:ext xmlns:c16="http://schemas.microsoft.com/office/drawing/2014/chart" uri="{C3380CC4-5D6E-409C-BE32-E72D297353CC}">
                <c16:uniqueId val="{0000000D-AAFF-45A3-A865-F04D69EBD962}"/>
              </c:ext>
            </c:extLst>
          </c:dPt>
          <c:dPt>
            <c:idx val="7"/>
            <c:bubble3D val="0"/>
            <c:spPr>
              <a:solidFill>
                <a:srgbClr val="FFFF00"/>
              </a:solidFill>
            </c:spPr>
            <c:extLst>
              <c:ext xmlns:c16="http://schemas.microsoft.com/office/drawing/2014/chart" uri="{C3380CC4-5D6E-409C-BE32-E72D297353CC}">
                <c16:uniqueId val="{0000000F-AAFF-45A3-A865-F04D69EBD962}"/>
              </c:ext>
            </c:extLst>
          </c:dPt>
          <c:dPt>
            <c:idx val="8"/>
            <c:bubble3D val="0"/>
            <c:spPr>
              <a:solidFill>
                <a:srgbClr val="FFC000"/>
              </a:solidFill>
            </c:spPr>
            <c:extLst>
              <c:ext xmlns:c16="http://schemas.microsoft.com/office/drawing/2014/chart" uri="{C3380CC4-5D6E-409C-BE32-E72D297353CC}">
                <c16:uniqueId val="{00000011-AAFF-45A3-A865-F04D69EBD962}"/>
              </c:ext>
            </c:extLst>
          </c:dPt>
          <c:dPt>
            <c:idx val="9"/>
            <c:bubble3D val="0"/>
            <c:spPr>
              <a:solidFill>
                <a:srgbClr val="E10514"/>
              </a:solidFill>
            </c:spPr>
            <c:extLst>
              <c:ext xmlns:c16="http://schemas.microsoft.com/office/drawing/2014/chart" uri="{C3380CC4-5D6E-409C-BE32-E72D297353CC}">
                <c16:uniqueId val="{00000013-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1"/>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3-AAFF-45A3-A865-F04D69EBD962}"/>
                </c:ext>
              </c:extLst>
            </c:dLbl>
            <c:dLbl>
              <c:idx val="2"/>
              <c:layout>
                <c:manualLayout>
                  <c:x val="2.5620160843497328E-3"/>
                  <c:y val="2.6424939008641412E-3"/>
                </c:manualLayout>
              </c:layout>
              <c:numFmt formatCode="0.0%" sourceLinked="0"/>
              <c:spPr/>
              <c:txPr>
                <a:bodyPr/>
                <a:lstStyle/>
                <a:p>
                  <a:pPr>
                    <a:defRPr sz="10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FF-45A3-A865-F04D69EBD962}"/>
                </c:ext>
              </c:extLst>
            </c:dLbl>
            <c:dLbl>
              <c:idx val="3"/>
              <c:layout>
                <c:manualLayout>
                  <c:x val="2.8927457566892793E-3"/>
                  <c:y val="-8.3810591988779792E-17"/>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2.8927457566892793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242-4FCE-BD53-6674485E89C6}"/>
                </c:ext>
              </c:extLst>
            </c:dLbl>
            <c:dLbl>
              <c:idx val="5"/>
              <c:layout>
                <c:manualLayout>
                  <c:x val="-1.446372878344666E-2"/>
                  <c:y val="8.5716368361705972E-2"/>
                </c:manualLayout>
              </c:layout>
              <c:showLegendKey val="0"/>
              <c:showVal val="0"/>
              <c:showCatName val="0"/>
              <c:showSerName val="0"/>
              <c:showPercent val="1"/>
              <c:showBubbleSize val="0"/>
              <c:extLst>
                <c:ext xmlns:c15="http://schemas.microsoft.com/office/drawing/2012/chart" uri="{CE6537A1-D6FC-4f65-9D91-7224C49458BB}">
                  <c15:layout>
                    <c:manualLayout>
                      <c:w val="4.9682908371139284E-2"/>
                      <c:h val="3.0857892610214151E-2"/>
                    </c:manualLayout>
                  </c15:layout>
                </c:ext>
                <c:ext xmlns:c16="http://schemas.microsoft.com/office/drawing/2014/chart" uri="{C3380CC4-5D6E-409C-BE32-E72D297353CC}">
                  <c16:uniqueId val="{0000000B-AAFF-45A3-A865-F04D69EBD962}"/>
                </c:ext>
              </c:extLst>
            </c:dLbl>
            <c:dLbl>
              <c:idx val="6"/>
              <c:layout>
                <c:manualLayout>
                  <c:x val="5.7854915133786645E-3"/>
                  <c:y val="2.285769822978742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7"/>
              <c:layout>
                <c:manualLayout>
                  <c:x val="1.7356474540135992E-2"/>
                  <c:y val="4.3429626636597614E-2"/>
                </c:manualLayout>
              </c:layout>
              <c:numFmt formatCode="0.0%" sourceLinked="0"/>
              <c:spPr>
                <a:noFill/>
                <a:ln>
                  <a:noFill/>
                </a:ln>
                <a:effectLst/>
              </c:spPr>
              <c:txPr>
                <a:bodyPr/>
                <a:lstStyle/>
                <a:p>
                  <a:pPr>
                    <a:defRPr sz="1000">
                      <a:solidFill>
                        <a:schemeClr val="bg2"/>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AAFF-45A3-A865-F04D69EBD962}"/>
                </c:ext>
              </c:extLst>
            </c:dLbl>
            <c:dLbl>
              <c:idx val="8"/>
              <c:layout>
                <c:manualLayout>
                  <c:x val="7.2318643917233302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dLbl>
              <c:idx val="9"/>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Sheet1!$A$2:$A$6</c:f>
              <c:strCache>
                <c:ptCount val="5"/>
                <c:pt idx="0">
                  <c:v>Other online video</c:v>
                </c:pt>
                <c:pt idx="1">
                  <c:v>YouTube</c:v>
                </c:pt>
                <c:pt idx="2">
                  <c:v>Blu-Ray / DVD</c:v>
                </c:pt>
                <c:pt idx="3">
                  <c:v>SVOD / Other AVOD</c:v>
                </c:pt>
                <c:pt idx="4">
                  <c:v>Broadcaster TV</c:v>
                </c:pt>
              </c:strCache>
            </c:strRef>
          </c:cat>
          <c:val>
            <c:numRef>
              <c:f>Sheet1!$B$2:$B$6</c:f>
              <c:numCache>
                <c:formatCode>##,##0.0</c:formatCode>
                <c:ptCount val="5"/>
                <c:pt idx="0" formatCode="0.0">
                  <c:v>0.1</c:v>
                </c:pt>
                <c:pt idx="1">
                  <c:v>12.4</c:v>
                </c:pt>
                <c:pt idx="2" formatCode="0.0">
                  <c:v>0.9</c:v>
                </c:pt>
                <c:pt idx="3" formatCode="0.0">
                  <c:v>48</c:v>
                </c:pt>
                <c:pt idx="4" formatCode="0.0">
                  <c:v>111.6</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1"/>
            <c:bubble3D val="0"/>
            <c:spPr>
              <a:solidFill>
                <a:schemeClr val="accent4">
                  <a:lumMod val="20000"/>
                  <a:lumOff val="80000"/>
                </a:schemeClr>
              </a:solidFill>
            </c:spPr>
            <c:extLst>
              <c:ext xmlns:c16="http://schemas.microsoft.com/office/drawing/2014/chart" uri="{C3380CC4-5D6E-409C-BE32-E72D297353CC}">
                <c16:uniqueId val="{0000001B-26F4-490D-B34B-7EA6E8496725}"/>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Other online video</c:v>
                </c:pt>
                <c:pt idx="1">
                  <c:v>YouTube</c:v>
                </c:pt>
                <c:pt idx="2">
                  <c:v>Blu-Ray / DVD</c:v>
                </c:pt>
                <c:pt idx="3">
                  <c:v>SVOD / Other AVOD</c:v>
                </c:pt>
                <c:pt idx="4">
                  <c:v>Broadcaster TV</c:v>
                </c:pt>
              </c:strCache>
            </c:strRef>
          </c:cat>
          <c:val>
            <c:numRef>
              <c:f>Sheet1!$C$2:$C$6</c:f>
              <c:numCache>
                <c:formatCode>General</c:formatCode>
                <c:ptCount val="5"/>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Inds2</c:v>
                </c:pt>
              </c:strCache>
            </c:strRef>
          </c:tx>
          <c:dPt>
            <c:idx val="0"/>
            <c:bubble3D val="0"/>
            <c:spPr>
              <a:solidFill>
                <a:srgbClr val="004F87"/>
              </a:solidFill>
            </c:spPr>
            <c:extLst>
              <c:ext xmlns:c16="http://schemas.microsoft.com/office/drawing/2014/chart" uri="{C3380CC4-5D6E-409C-BE32-E72D297353CC}">
                <c16:uniqueId val="{00000034-559F-4ACB-8A7C-188C485984F1}"/>
              </c:ext>
            </c:extLst>
          </c:dPt>
          <c:dPt>
            <c:idx val="1"/>
            <c:bubble3D val="0"/>
            <c:spPr>
              <a:solidFill>
                <a:srgbClr val="7BC8FF"/>
              </a:solidFill>
            </c:spPr>
            <c:extLst>
              <c:ext xmlns:c16="http://schemas.microsoft.com/office/drawing/2014/chart" uri="{C3380CC4-5D6E-409C-BE32-E72D297353CC}">
                <c16:uniqueId val="{0000001B-AAFF-45A3-A865-F04D69EBD962}"/>
              </c:ext>
            </c:extLst>
          </c:dPt>
          <c:dPt>
            <c:idx val="2"/>
            <c:bubble3D val="0"/>
            <c:spPr>
              <a:solidFill>
                <a:srgbClr val="00B050"/>
              </a:solidFill>
            </c:spPr>
            <c:extLst>
              <c:ext xmlns:c16="http://schemas.microsoft.com/office/drawing/2014/chart" uri="{C3380CC4-5D6E-409C-BE32-E72D297353CC}">
                <c16:uniqueId val="{0000001D-AAFF-45A3-A865-F04D69EBD962}"/>
              </c:ext>
            </c:extLst>
          </c:dPt>
          <c:dPt>
            <c:idx val="3"/>
            <c:bubble3D val="0"/>
            <c:spPr>
              <a:solidFill>
                <a:srgbClr val="FD9199"/>
              </a:solidFill>
            </c:spPr>
            <c:extLst>
              <c:ext xmlns:c16="http://schemas.microsoft.com/office/drawing/2014/chart" uri="{C3380CC4-5D6E-409C-BE32-E72D297353CC}">
                <c16:uniqueId val="{0000001F-AAFF-45A3-A865-F04D69EBD962}"/>
              </c:ext>
            </c:extLst>
          </c:dPt>
          <c:dPt>
            <c:idx val="4"/>
            <c:bubble3D val="0"/>
            <c:spPr>
              <a:solidFill>
                <a:srgbClr val="E10514"/>
              </a:solidFill>
            </c:spPr>
            <c:extLst>
              <c:ext xmlns:c16="http://schemas.microsoft.com/office/drawing/2014/chart" uri="{C3380CC4-5D6E-409C-BE32-E72D297353CC}">
                <c16:uniqueId val="{00000002-7242-4FCE-BD53-6674485E89C6}"/>
              </c:ext>
            </c:extLst>
          </c:dPt>
          <c:dPt>
            <c:idx val="5"/>
            <c:bubble3D val="0"/>
            <c:spPr>
              <a:solidFill>
                <a:srgbClr val="E10514"/>
              </a:solidFill>
            </c:spPr>
            <c:extLst>
              <c:ext xmlns:c16="http://schemas.microsoft.com/office/drawing/2014/chart" uri="{C3380CC4-5D6E-409C-BE32-E72D297353CC}">
                <c16:uniqueId val="{00000023-AAFF-45A3-A865-F04D69EBD962}"/>
              </c:ext>
            </c:extLst>
          </c:dPt>
          <c:dPt>
            <c:idx val="6"/>
            <c:bubble3D val="0"/>
            <c:spPr>
              <a:solidFill>
                <a:srgbClr val="00B050"/>
              </a:solidFill>
            </c:spPr>
            <c:extLst>
              <c:ext xmlns:c16="http://schemas.microsoft.com/office/drawing/2014/chart" uri="{C3380CC4-5D6E-409C-BE32-E72D297353CC}">
                <c16:uniqueId val="{00000025-AAFF-45A3-A865-F04D69EBD962}"/>
              </c:ext>
            </c:extLst>
          </c:dPt>
          <c:dPt>
            <c:idx val="7"/>
            <c:bubble3D val="0"/>
            <c:spPr>
              <a:solidFill>
                <a:srgbClr val="FFFF00"/>
              </a:solidFill>
            </c:spPr>
            <c:extLst>
              <c:ext xmlns:c16="http://schemas.microsoft.com/office/drawing/2014/chart" uri="{C3380CC4-5D6E-409C-BE32-E72D297353CC}">
                <c16:uniqueId val="{00000027-AAFF-45A3-A865-F04D69EBD962}"/>
              </c:ext>
            </c:extLst>
          </c:dPt>
          <c:dPt>
            <c:idx val="8"/>
            <c:bubble3D val="0"/>
            <c:spPr>
              <a:solidFill>
                <a:srgbClr val="FFC000"/>
              </a:solidFill>
            </c:spPr>
            <c:extLst>
              <c:ext xmlns:c16="http://schemas.microsoft.com/office/drawing/2014/chart" uri="{C3380CC4-5D6E-409C-BE32-E72D297353CC}">
                <c16:uniqueId val="{00000029-AAFF-45A3-A865-F04D69EBD962}"/>
              </c:ext>
            </c:extLst>
          </c:dPt>
          <c:dPt>
            <c:idx val="9"/>
            <c:bubble3D val="0"/>
            <c:spPr>
              <a:solidFill>
                <a:srgbClr val="E10514"/>
              </a:solidFill>
            </c:spPr>
            <c:extLst>
              <c:ext xmlns:c16="http://schemas.microsoft.com/office/drawing/2014/chart" uri="{C3380CC4-5D6E-409C-BE32-E72D297353CC}">
                <c16:uniqueId val="{0000002B-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1"/>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B-AAFF-45A3-A865-F04D69EBD962}"/>
                </c:ext>
              </c:extLst>
            </c:dLbl>
            <c:dLbl>
              <c:idx val="2"/>
              <c:layout>
                <c:manualLayout>
                  <c:x val="4.3391186350339979E-3"/>
                  <c:y val="-6.857309468936478E-3"/>
                </c:manualLayout>
              </c:layout>
              <c:numFmt formatCode="0.0%" sourceLinked="0"/>
              <c:spPr>
                <a:noFill/>
              </c:spPr>
              <c:txPr>
                <a:bodyPr/>
                <a:lstStyle/>
                <a:p>
                  <a:pPr>
                    <a:defRPr sz="10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D-AAFF-45A3-A865-F04D69EBD962}"/>
                </c:ext>
              </c:extLst>
            </c:dLbl>
            <c:dLbl>
              <c:idx val="3"/>
              <c:layout>
                <c:manualLayout>
                  <c:x val="1.4463728783446661E-3"/>
                  <c:y val="-2.2857698229788678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4"/>
              <c:layout>
                <c:manualLayout>
                  <c:x val="1.4463728783446661E-3"/>
                  <c:y val="-6.8573094689365196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7242-4FCE-BD53-6674485E89C6}"/>
                </c:ext>
              </c:extLst>
            </c:dLbl>
            <c:dLbl>
              <c:idx val="5"/>
              <c:layout>
                <c:manualLayout>
                  <c:x val="-1.1570983026757355E-2"/>
                  <c:y val="-0.1348604195557507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4.3391186350339979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7"/>
              <c:layout>
                <c:manualLayout>
                  <c:x val="6.3640406647165304E-2"/>
                  <c:y val="4.5715396459576523E-3"/>
                </c:manualLayout>
              </c:layout>
              <c:numFmt formatCode="0.0%" sourceLinked="0"/>
              <c:spPr>
                <a:noFill/>
                <a:ln>
                  <a:noFill/>
                </a:ln>
                <a:effectLst/>
              </c:spPr>
              <c:txPr>
                <a:bodyPr/>
                <a:lstStyle/>
                <a:p>
                  <a:pPr>
                    <a:defRPr sz="1000">
                      <a:solidFill>
                        <a:schemeClr val="tx1">
                          <a:lumMod val="50000"/>
                          <a:lumOff val="50000"/>
                        </a:schemeClr>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7-AAFF-45A3-A865-F04D69EBD962}"/>
                </c:ext>
              </c:extLst>
            </c:dLbl>
            <c:dLbl>
              <c:idx val="8"/>
              <c:layout>
                <c:manualLayout>
                  <c:x val="5.0623050742063316E-3"/>
                  <c:y val="-5.7144245574470651E-3"/>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9-AAFF-45A3-A865-F04D69EBD962}"/>
                </c:ext>
              </c:extLst>
            </c:dLbl>
            <c:dLbl>
              <c:idx val="9"/>
              <c:layout>
                <c:manualLayout>
                  <c:x val="-2.8927457566893322E-3"/>
                  <c:y val="-2.742923787574599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B-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Other online video</c:v>
                </c:pt>
                <c:pt idx="1">
                  <c:v>YouTube</c:v>
                </c:pt>
                <c:pt idx="2">
                  <c:v>Blu-Ray / DVD</c:v>
                </c:pt>
                <c:pt idx="3">
                  <c:v>SVOD / Other AVOD</c:v>
                </c:pt>
                <c:pt idx="4">
                  <c:v>Broadcaster TV</c:v>
                </c:pt>
              </c:strCache>
            </c:strRef>
          </c:cat>
          <c:val>
            <c:numRef>
              <c:f>Sheet1!$D$2:$D$6</c:f>
              <c:numCache>
                <c:formatCode>##,##0.0</c:formatCode>
                <c:ptCount val="5"/>
                <c:pt idx="0" formatCode="0.0">
                  <c:v>0.1</c:v>
                </c:pt>
                <c:pt idx="1">
                  <c:v>9.3000000000000007</c:v>
                </c:pt>
                <c:pt idx="2" formatCode="0.0">
                  <c:v>1.2</c:v>
                </c:pt>
                <c:pt idx="3" formatCode="0.0">
                  <c:v>29.2</c:v>
                </c:pt>
                <c:pt idx="4" formatCode="0.0">
                  <c:v>155.5</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layout>
        <c:manualLayout>
          <c:xMode val="edge"/>
          <c:yMode val="edge"/>
          <c:x val="0.66552069138901337"/>
          <c:y val="0.35491418014205967"/>
          <c:w val="0.29307272806994067"/>
          <c:h val="0.321759898778193"/>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hp + ch</c:v>
                </c:pt>
              </c:strCache>
            </c:strRef>
          </c:tx>
          <c:dPt>
            <c:idx val="0"/>
            <c:bubble3D val="0"/>
            <c:spPr>
              <a:solidFill>
                <a:srgbClr val="0069B4">
                  <a:lumMod val="20000"/>
                  <a:lumOff val="80000"/>
                </a:srgbClr>
              </a:solidFill>
            </c:spPr>
            <c:extLst>
              <c:ext xmlns:c16="http://schemas.microsoft.com/office/drawing/2014/chart" uri="{C3380CC4-5D6E-409C-BE32-E72D297353CC}">
                <c16:uniqueId val="{00000001-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03-AAFF-45A3-A865-F04D69EBD962}"/>
              </c:ext>
            </c:extLst>
          </c:dPt>
          <c:dPt>
            <c:idx val="2"/>
            <c:bubble3D val="0"/>
            <c:spPr>
              <a:solidFill>
                <a:srgbClr val="004F87"/>
              </a:solidFill>
            </c:spPr>
            <c:extLst>
              <c:ext xmlns:c16="http://schemas.microsoft.com/office/drawing/2014/chart" uri="{C3380CC4-5D6E-409C-BE32-E72D297353CC}">
                <c16:uniqueId val="{00000005-AAFF-45A3-A865-F04D69EBD962}"/>
              </c:ext>
            </c:extLst>
          </c:dPt>
          <c:dPt>
            <c:idx val="3"/>
            <c:bubble3D val="0"/>
            <c:spPr>
              <a:solidFill>
                <a:srgbClr val="372D87"/>
              </a:solidFill>
            </c:spPr>
            <c:extLst>
              <c:ext xmlns:c16="http://schemas.microsoft.com/office/drawing/2014/chart" uri="{C3380CC4-5D6E-409C-BE32-E72D297353CC}">
                <c16:uniqueId val="{00000007-AAFF-45A3-A865-F04D69EBD962}"/>
              </c:ext>
            </c:extLst>
          </c:dPt>
          <c:dPt>
            <c:idx val="4"/>
            <c:bubble3D val="0"/>
            <c:spPr>
              <a:solidFill>
                <a:srgbClr val="292265"/>
              </a:solidFill>
            </c:spPr>
            <c:extLst>
              <c:ext xmlns:c16="http://schemas.microsoft.com/office/drawing/2014/chart" uri="{C3380CC4-5D6E-409C-BE32-E72D297353CC}">
                <c16:uniqueId val="{00000002-89AA-400E-876F-0BAC6F09A5C4}"/>
              </c:ext>
            </c:extLst>
          </c:dPt>
          <c:dPt>
            <c:idx val="5"/>
            <c:bubble3D val="0"/>
            <c:spPr>
              <a:solidFill>
                <a:srgbClr val="FD878F"/>
              </a:solidFill>
            </c:spPr>
            <c:extLst>
              <c:ext xmlns:c16="http://schemas.microsoft.com/office/drawing/2014/chart" uri="{C3380CC4-5D6E-409C-BE32-E72D297353CC}">
                <c16:uniqueId val="{0000000B-AAFF-45A3-A865-F04D69EBD962}"/>
              </c:ext>
            </c:extLst>
          </c:dPt>
          <c:dPt>
            <c:idx val="6"/>
            <c:bubble3D val="0"/>
            <c:spPr>
              <a:solidFill>
                <a:srgbClr val="E10514"/>
              </a:solidFill>
            </c:spPr>
            <c:extLst>
              <c:ext xmlns:c16="http://schemas.microsoft.com/office/drawing/2014/chart" uri="{C3380CC4-5D6E-409C-BE32-E72D297353CC}">
                <c16:uniqueId val="{0000000D-AAFF-45A3-A865-F04D69EBD962}"/>
              </c:ext>
            </c:extLst>
          </c:dPt>
          <c:dPt>
            <c:idx val="8"/>
            <c:bubble3D val="0"/>
            <c:spPr>
              <a:solidFill>
                <a:srgbClr val="FFC000"/>
              </a:solidFill>
            </c:spPr>
            <c:extLst>
              <c:ext xmlns:c16="http://schemas.microsoft.com/office/drawing/2014/chart" uri="{C3380CC4-5D6E-409C-BE32-E72D297353CC}">
                <c16:uniqueId val="{00000011-AAFF-45A3-A865-F04D69EBD962}"/>
              </c:ext>
            </c:extLst>
          </c:dPt>
          <c:dPt>
            <c:idx val="9"/>
            <c:bubble3D val="0"/>
            <c:spPr>
              <a:solidFill>
                <a:srgbClr val="E10514"/>
              </a:solidFill>
            </c:spPr>
            <c:extLst>
              <c:ext xmlns:c16="http://schemas.microsoft.com/office/drawing/2014/chart" uri="{C3380CC4-5D6E-409C-BE32-E72D297353CC}">
                <c16:uniqueId val="{00000013-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1-AAFF-45A3-A865-F04D69EBD962}"/>
                </c:ext>
              </c:extLst>
            </c:dLbl>
            <c:dLbl>
              <c:idx val="1"/>
              <c:layout>
                <c:manualLayout>
                  <c:x val="1.1156432060050669E-3"/>
                  <c:y val="-1.9290457450935529E-3"/>
                </c:manualLayout>
              </c:layout>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AFF-45A3-A865-F04D69EBD962}"/>
                </c:ext>
              </c:extLst>
            </c:dLbl>
            <c:dLbl>
              <c:idx val="3"/>
              <c:layout>
                <c:manualLayout>
                  <c:x val="-2.8927457566893587E-3"/>
                  <c:y val="4.571539645957568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5"/>
              <c:layout>
                <c:manualLayout>
                  <c:x val="2.8927457566893322E-3"/>
                  <c:y val="-4.5715396459576523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AFF-45A3-A865-F04D69EBD962}"/>
                </c:ext>
              </c:extLst>
            </c:dLbl>
            <c:dLbl>
              <c:idx val="6"/>
              <c:layout>
                <c:manualLayout>
                  <c:x val="-1.4463728783446661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8"/>
              <c:layout>
                <c:manualLayout>
                  <c:x val="7.2318643917233302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dLbl>
              <c:idx val="9"/>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Sheet1!$B$2:$B$8</c:f>
              <c:numCache>
                <c:formatCode>0.0</c:formatCode>
                <c:ptCount val="7"/>
                <c:pt idx="0">
                  <c:v>13.5</c:v>
                </c:pt>
                <c:pt idx="1">
                  <c:v>39.4</c:v>
                </c:pt>
                <c:pt idx="2">
                  <c:v>3.4</c:v>
                </c:pt>
                <c:pt idx="3">
                  <c:v>0.9</c:v>
                </c:pt>
                <c:pt idx="4">
                  <c:v>3</c:v>
                </c:pt>
                <c:pt idx="5">
                  <c:v>9.5</c:v>
                </c:pt>
                <c:pt idx="6">
                  <c:v>6.3</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0"/>
            <c:bubble3D val="0"/>
            <c:spPr>
              <a:solidFill>
                <a:schemeClr val="accent4">
                  <a:lumMod val="20000"/>
                  <a:lumOff val="80000"/>
                </a:schemeClr>
              </a:solidFill>
            </c:spPr>
            <c:extLst>
              <c:ext xmlns:c16="http://schemas.microsoft.com/office/drawing/2014/chart" uri="{C3380CC4-5D6E-409C-BE32-E72D297353CC}">
                <c16:uniqueId val="{00000016-AAFF-45A3-A865-F04D69EBD962}"/>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Sheet1!$C$2:$C$8</c:f>
              <c:numCache>
                <c:formatCode>General</c:formatCode>
                <c:ptCount val="7"/>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Inds2</c:v>
                </c:pt>
              </c:strCache>
            </c:strRef>
          </c:tx>
          <c:dPt>
            <c:idx val="0"/>
            <c:bubble3D val="0"/>
            <c:spPr>
              <a:solidFill>
                <a:srgbClr val="0069B4">
                  <a:lumMod val="20000"/>
                  <a:lumOff val="80000"/>
                </a:srgbClr>
              </a:solidFill>
            </c:spPr>
            <c:extLst>
              <c:ext xmlns:c16="http://schemas.microsoft.com/office/drawing/2014/chart" uri="{C3380CC4-5D6E-409C-BE32-E72D297353CC}">
                <c16:uniqueId val="{00000019-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1B-AAFF-45A3-A865-F04D69EBD962}"/>
              </c:ext>
            </c:extLst>
          </c:dPt>
          <c:dPt>
            <c:idx val="2"/>
            <c:bubble3D val="0"/>
            <c:spPr>
              <a:solidFill>
                <a:srgbClr val="004F87"/>
              </a:solidFill>
            </c:spPr>
            <c:extLst>
              <c:ext xmlns:c16="http://schemas.microsoft.com/office/drawing/2014/chart" uri="{C3380CC4-5D6E-409C-BE32-E72D297353CC}">
                <c16:uniqueId val="{0000001D-AAFF-45A3-A865-F04D69EBD962}"/>
              </c:ext>
            </c:extLst>
          </c:dPt>
          <c:dPt>
            <c:idx val="3"/>
            <c:bubble3D val="0"/>
            <c:spPr>
              <a:solidFill>
                <a:srgbClr val="372D87"/>
              </a:solidFill>
            </c:spPr>
            <c:extLst>
              <c:ext xmlns:c16="http://schemas.microsoft.com/office/drawing/2014/chart" uri="{C3380CC4-5D6E-409C-BE32-E72D297353CC}">
                <c16:uniqueId val="{0000001F-AAFF-45A3-A865-F04D69EBD962}"/>
              </c:ext>
            </c:extLst>
          </c:dPt>
          <c:dPt>
            <c:idx val="4"/>
            <c:bubble3D val="0"/>
            <c:spPr>
              <a:solidFill>
                <a:srgbClr val="292265"/>
              </a:solidFill>
            </c:spPr>
            <c:extLst>
              <c:ext xmlns:c16="http://schemas.microsoft.com/office/drawing/2014/chart" uri="{C3380CC4-5D6E-409C-BE32-E72D297353CC}">
                <c16:uniqueId val="{00000001-89AA-400E-876F-0BAC6F09A5C4}"/>
              </c:ext>
            </c:extLst>
          </c:dPt>
          <c:dPt>
            <c:idx val="5"/>
            <c:bubble3D val="0"/>
            <c:spPr>
              <a:solidFill>
                <a:srgbClr val="FD878F"/>
              </a:solidFill>
            </c:spPr>
            <c:extLst>
              <c:ext xmlns:c16="http://schemas.microsoft.com/office/drawing/2014/chart" uri="{C3380CC4-5D6E-409C-BE32-E72D297353CC}">
                <c16:uniqueId val="{00000023-AAFF-45A3-A865-F04D69EBD962}"/>
              </c:ext>
            </c:extLst>
          </c:dPt>
          <c:dPt>
            <c:idx val="6"/>
            <c:bubble3D val="0"/>
            <c:spPr>
              <a:solidFill>
                <a:srgbClr val="E10514"/>
              </a:solidFill>
            </c:spPr>
            <c:extLst>
              <c:ext xmlns:c16="http://schemas.microsoft.com/office/drawing/2014/chart" uri="{C3380CC4-5D6E-409C-BE32-E72D297353CC}">
                <c16:uniqueId val="{00000025-AAFF-45A3-A865-F04D69EBD962}"/>
              </c:ext>
            </c:extLst>
          </c:dPt>
          <c:dPt>
            <c:idx val="8"/>
            <c:bubble3D val="0"/>
            <c:spPr>
              <a:solidFill>
                <a:srgbClr val="FFC000"/>
              </a:solidFill>
            </c:spPr>
            <c:extLst>
              <c:ext xmlns:c16="http://schemas.microsoft.com/office/drawing/2014/chart" uri="{C3380CC4-5D6E-409C-BE32-E72D297353CC}">
                <c16:uniqueId val="{00000029-AAFF-45A3-A865-F04D69EBD962}"/>
              </c:ext>
            </c:extLst>
          </c:dPt>
          <c:dPt>
            <c:idx val="9"/>
            <c:bubble3D val="0"/>
            <c:spPr>
              <a:solidFill>
                <a:srgbClr val="E10514"/>
              </a:solidFill>
            </c:spPr>
            <c:extLst>
              <c:ext xmlns:c16="http://schemas.microsoft.com/office/drawing/2014/chart" uri="{C3380CC4-5D6E-409C-BE32-E72D297353CC}">
                <c16:uniqueId val="{0000002B-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0"/>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9-AAFF-45A3-A865-F04D69EBD962}"/>
                </c:ext>
              </c:extLst>
            </c:dLbl>
            <c:dLbl>
              <c:idx val="1"/>
              <c:layout>
                <c:manualLayout>
                  <c:x val="4.3391186350339979E-3"/>
                  <c:y val="-6.857309468936478E-3"/>
                </c:manualLayout>
              </c:layout>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B-AAFF-45A3-A865-F04D69EBD962}"/>
                </c:ext>
              </c:extLst>
            </c:dLbl>
            <c:dLbl>
              <c:idx val="3"/>
              <c:layout>
                <c:manualLayout>
                  <c:x val="1.4463728783446661E-3"/>
                  <c:y val="-2.285769822978867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5"/>
              <c:layout>
                <c:manualLayout>
                  <c:x val="2.8927457566893322E-3"/>
                  <c:y val="-2.285769822978826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4.3391186350339979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8"/>
              <c:layout>
                <c:manualLayout>
                  <c:x val="5.0623050742063316E-3"/>
                  <c:y val="-5.7144245574470651E-3"/>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9-AAFF-45A3-A865-F04D69EBD962}"/>
                </c:ext>
              </c:extLst>
            </c:dLbl>
            <c:dLbl>
              <c:idx val="9"/>
              <c:layout>
                <c:manualLayout>
                  <c:x val="-2.8927457566893322E-3"/>
                  <c:y val="-2.742923787574599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B-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Sheet1!$D$2:$D$8</c:f>
              <c:numCache>
                <c:formatCode>0.0</c:formatCode>
                <c:ptCount val="7"/>
                <c:pt idx="0" formatCode="##,##0.0">
                  <c:v>11.9</c:v>
                </c:pt>
                <c:pt idx="1">
                  <c:v>35.1</c:v>
                </c:pt>
                <c:pt idx="2">
                  <c:v>3.6</c:v>
                </c:pt>
                <c:pt idx="3">
                  <c:v>1.6</c:v>
                </c:pt>
                <c:pt idx="4">
                  <c:v>8.4</c:v>
                </c:pt>
                <c:pt idx="5">
                  <c:v>8</c:v>
                </c:pt>
                <c:pt idx="6">
                  <c:v>5.2</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16-34s</c:v>
                </c:pt>
              </c:strCache>
            </c:strRef>
          </c:tx>
          <c:dPt>
            <c:idx val="0"/>
            <c:bubble3D val="0"/>
            <c:spPr>
              <a:solidFill>
                <a:srgbClr val="0069B4">
                  <a:lumMod val="20000"/>
                  <a:lumOff val="80000"/>
                </a:srgbClr>
              </a:solidFill>
            </c:spPr>
            <c:extLst>
              <c:ext xmlns:c16="http://schemas.microsoft.com/office/drawing/2014/chart" uri="{C3380CC4-5D6E-409C-BE32-E72D297353CC}">
                <c16:uniqueId val="{00000001-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03-AAFF-45A3-A865-F04D69EBD962}"/>
              </c:ext>
            </c:extLst>
          </c:dPt>
          <c:dPt>
            <c:idx val="2"/>
            <c:bubble3D val="0"/>
            <c:spPr>
              <a:solidFill>
                <a:srgbClr val="004F87"/>
              </a:solidFill>
            </c:spPr>
            <c:extLst>
              <c:ext xmlns:c16="http://schemas.microsoft.com/office/drawing/2014/chart" uri="{C3380CC4-5D6E-409C-BE32-E72D297353CC}">
                <c16:uniqueId val="{00000005-AAFF-45A3-A865-F04D69EBD962}"/>
              </c:ext>
            </c:extLst>
          </c:dPt>
          <c:dPt>
            <c:idx val="3"/>
            <c:bubble3D val="0"/>
            <c:spPr>
              <a:solidFill>
                <a:srgbClr val="372D87"/>
              </a:solidFill>
            </c:spPr>
            <c:extLst>
              <c:ext xmlns:c16="http://schemas.microsoft.com/office/drawing/2014/chart" uri="{C3380CC4-5D6E-409C-BE32-E72D297353CC}">
                <c16:uniqueId val="{00000007-AAFF-45A3-A865-F04D69EBD962}"/>
              </c:ext>
            </c:extLst>
          </c:dPt>
          <c:dPt>
            <c:idx val="4"/>
            <c:bubble3D val="0"/>
            <c:spPr>
              <a:solidFill>
                <a:srgbClr val="292265"/>
              </a:solidFill>
            </c:spPr>
            <c:extLst>
              <c:ext xmlns:c16="http://schemas.microsoft.com/office/drawing/2014/chart" uri="{C3380CC4-5D6E-409C-BE32-E72D297353CC}">
                <c16:uniqueId val="{00000002-89AA-400E-876F-0BAC6F09A5C4}"/>
              </c:ext>
            </c:extLst>
          </c:dPt>
          <c:dPt>
            <c:idx val="5"/>
            <c:bubble3D val="0"/>
            <c:spPr>
              <a:solidFill>
                <a:srgbClr val="FD9199"/>
              </a:solidFill>
            </c:spPr>
            <c:extLst>
              <c:ext xmlns:c16="http://schemas.microsoft.com/office/drawing/2014/chart" uri="{C3380CC4-5D6E-409C-BE32-E72D297353CC}">
                <c16:uniqueId val="{0000000B-AAFF-45A3-A865-F04D69EBD962}"/>
              </c:ext>
            </c:extLst>
          </c:dPt>
          <c:dPt>
            <c:idx val="6"/>
            <c:bubble3D val="0"/>
            <c:spPr>
              <a:solidFill>
                <a:srgbClr val="E10514"/>
              </a:solidFill>
            </c:spPr>
            <c:extLst>
              <c:ext xmlns:c16="http://schemas.microsoft.com/office/drawing/2014/chart" uri="{C3380CC4-5D6E-409C-BE32-E72D297353CC}">
                <c16:uniqueId val="{0000000D-AAFF-45A3-A865-F04D69EBD962}"/>
              </c:ext>
            </c:extLst>
          </c:dPt>
          <c:dPt>
            <c:idx val="8"/>
            <c:bubble3D val="0"/>
            <c:spPr>
              <a:solidFill>
                <a:srgbClr val="FFC000"/>
              </a:solidFill>
            </c:spPr>
            <c:extLst>
              <c:ext xmlns:c16="http://schemas.microsoft.com/office/drawing/2014/chart" uri="{C3380CC4-5D6E-409C-BE32-E72D297353CC}">
                <c16:uniqueId val="{00000011-AAFF-45A3-A865-F04D69EBD962}"/>
              </c:ext>
            </c:extLst>
          </c:dPt>
          <c:dPt>
            <c:idx val="9"/>
            <c:bubble3D val="0"/>
            <c:spPr>
              <a:solidFill>
                <a:srgbClr val="E10514"/>
              </a:solidFill>
            </c:spPr>
            <c:extLst>
              <c:ext xmlns:c16="http://schemas.microsoft.com/office/drawing/2014/chart" uri="{C3380CC4-5D6E-409C-BE32-E72D297353CC}">
                <c16:uniqueId val="{00000013-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1-AAFF-45A3-A865-F04D69EBD962}"/>
                </c:ext>
              </c:extLst>
            </c:dLbl>
            <c:dLbl>
              <c:idx val="1"/>
              <c:layout>
                <c:manualLayout>
                  <c:x val="1.1156432060050669E-3"/>
                  <c:y val="-1.9290457450935529E-3"/>
                </c:manualLayout>
              </c:layout>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AFF-45A3-A865-F04D69EBD962}"/>
                </c:ext>
              </c:extLst>
            </c:dLbl>
            <c:dLbl>
              <c:idx val="3"/>
              <c:layout>
                <c:manualLayout>
                  <c:x val="-2.8927457566893587E-3"/>
                  <c:y val="4.571539645957568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5"/>
              <c:layout>
                <c:manualLayout>
                  <c:x val="2.8927457566893322E-3"/>
                  <c:y val="-4.5715396459576523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AFF-45A3-A865-F04D69EBD962}"/>
                </c:ext>
              </c:extLst>
            </c:dLbl>
            <c:dLbl>
              <c:idx val="6"/>
              <c:layout>
                <c:manualLayout>
                  <c:x val="1.4463728783446661E-3"/>
                  <c:y val="4.5715396459576523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8"/>
              <c:layout>
                <c:manualLayout>
                  <c:x val="7.2318643917233302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dLbl>
              <c:idx val="9"/>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Sheet1!$B$2:$B$8</c:f>
              <c:numCache>
                <c:formatCode>0.0</c:formatCode>
                <c:ptCount val="7"/>
                <c:pt idx="0">
                  <c:v>25.9</c:v>
                </c:pt>
                <c:pt idx="1">
                  <c:v>52.9</c:v>
                </c:pt>
                <c:pt idx="2">
                  <c:v>7.5</c:v>
                </c:pt>
                <c:pt idx="3">
                  <c:v>4.8</c:v>
                </c:pt>
                <c:pt idx="4">
                  <c:v>7.6</c:v>
                </c:pt>
                <c:pt idx="5">
                  <c:v>13.8</c:v>
                </c:pt>
                <c:pt idx="6">
                  <c:v>5.2</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0"/>
            <c:bubble3D val="0"/>
            <c:spPr>
              <a:solidFill>
                <a:schemeClr val="accent4">
                  <a:lumMod val="20000"/>
                  <a:lumOff val="80000"/>
                </a:schemeClr>
              </a:solidFill>
            </c:spPr>
            <c:extLst>
              <c:ext xmlns:c16="http://schemas.microsoft.com/office/drawing/2014/chart" uri="{C3380CC4-5D6E-409C-BE32-E72D297353CC}">
                <c16:uniqueId val="{00000016-AAFF-45A3-A865-F04D69EBD962}"/>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Sheet1!$C$2:$C$8</c:f>
              <c:numCache>
                <c:formatCode>General</c:formatCode>
                <c:ptCount val="7"/>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Inds2</c:v>
                </c:pt>
              </c:strCache>
            </c:strRef>
          </c:tx>
          <c:dPt>
            <c:idx val="0"/>
            <c:bubble3D val="0"/>
            <c:spPr>
              <a:solidFill>
                <a:srgbClr val="BDE3FF"/>
              </a:solidFill>
            </c:spPr>
            <c:extLst>
              <c:ext xmlns:c16="http://schemas.microsoft.com/office/drawing/2014/chart" uri="{C3380CC4-5D6E-409C-BE32-E72D297353CC}">
                <c16:uniqueId val="{00000019-AAFF-45A3-A865-F04D69EBD962}"/>
              </c:ext>
            </c:extLst>
          </c:dPt>
          <c:dPt>
            <c:idx val="1"/>
            <c:bubble3D val="0"/>
            <c:spPr>
              <a:solidFill>
                <a:srgbClr val="7BC8FF"/>
              </a:solidFill>
            </c:spPr>
            <c:extLst>
              <c:ext xmlns:c16="http://schemas.microsoft.com/office/drawing/2014/chart" uri="{C3380CC4-5D6E-409C-BE32-E72D297353CC}">
                <c16:uniqueId val="{0000001B-AAFF-45A3-A865-F04D69EBD962}"/>
              </c:ext>
            </c:extLst>
          </c:dPt>
          <c:dPt>
            <c:idx val="2"/>
            <c:bubble3D val="0"/>
            <c:spPr>
              <a:solidFill>
                <a:srgbClr val="004F87"/>
              </a:solidFill>
            </c:spPr>
            <c:extLst>
              <c:ext xmlns:c16="http://schemas.microsoft.com/office/drawing/2014/chart" uri="{C3380CC4-5D6E-409C-BE32-E72D297353CC}">
                <c16:uniqueId val="{0000001D-AAFF-45A3-A865-F04D69EBD962}"/>
              </c:ext>
            </c:extLst>
          </c:dPt>
          <c:dPt>
            <c:idx val="3"/>
            <c:bubble3D val="0"/>
            <c:spPr>
              <a:solidFill>
                <a:srgbClr val="372D87"/>
              </a:solidFill>
            </c:spPr>
            <c:extLst>
              <c:ext xmlns:c16="http://schemas.microsoft.com/office/drawing/2014/chart" uri="{C3380CC4-5D6E-409C-BE32-E72D297353CC}">
                <c16:uniqueId val="{0000001F-AAFF-45A3-A865-F04D69EBD962}"/>
              </c:ext>
            </c:extLst>
          </c:dPt>
          <c:dPt>
            <c:idx val="4"/>
            <c:bubble3D val="0"/>
            <c:spPr>
              <a:solidFill>
                <a:srgbClr val="292265"/>
              </a:solidFill>
            </c:spPr>
            <c:extLst>
              <c:ext xmlns:c16="http://schemas.microsoft.com/office/drawing/2014/chart" uri="{C3380CC4-5D6E-409C-BE32-E72D297353CC}">
                <c16:uniqueId val="{00000001-89AA-400E-876F-0BAC6F09A5C4}"/>
              </c:ext>
            </c:extLst>
          </c:dPt>
          <c:dPt>
            <c:idx val="5"/>
            <c:bubble3D val="0"/>
            <c:spPr>
              <a:solidFill>
                <a:srgbClr val="FD9199"/>
              </a:solidFill>
            </c:spPr>
            <c:extLst>
              <c:ext xmlns:c16="http://schemas.microsoft.com/office/drawing/2014/chart" uri="{C3380CC4-5D6E-409C-BE32-E72D297353CC}">
                <c16:uniqueId val="{00000023-AAFF-45A3-A865-F04D69EBD962}"/>
              </c:ext>
            </c:extLst>
          </c:dPt>
          <c:dPt>
            <c:idx val="6"/>
            <c:bubble3D val="0"/>
            <c:spPr>
              <a:solidFill>
                <a:srgbClr val="E10514"/>
              </a:solidFill>
            </c:spPr>
            <c:extLst>
              <c:ext xmlns:c16="http://schemas.microsoft.com/office/drawing/2014/chart" uri="{C3380CC4-5D6E-409C-BE32-E72D297353CC}">
                <c16:uniqueId val="{00000025-AAFF-45A3-A865-F04D69EBD962}"/>
              </c:ext>
            </c:extLst>
          </c:dPt>
          <c:dPt>
            <c:idx val="8"/>
            <c:bubble3D val="0"/>
            <c:spPr>
              <a:solidFill>
                <a:srgbClr val="FFC000"/>
              </a:solidFill>
            </c:spPr>
            <c:extLst>
              <c:ext xmlns:c16="http://schemas.microsoft.com/office/drawing/2014/chart" uri="{C3380CC4-5D6E-409C-BE32-E72D297353CC}">
                <c16:uniqueId val="{00000029-AAFF-45A3-A865-F04D69EBD962}"/>
              </c:ext>
            </c:extLst>
          </c:dPt>
          <c:dPt>
            <c:idx val="9"/>
            <c:bubble3D val="0"/>
            <c:spPr>
              <a:solidFill>
                <a:srgbClr val="E10514"/>
              </a:solidFill>
            </c:spPr>
            <c:extLst>
              <c:ext xmlns:c16="http://schemas.microsoft.com/office/drawing/2014/chart" uri="{C3380CC4-5D6E-409C-BE32-E72D297353CC}">
                <c16:uniqueId val="{0000002B-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0"/>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9-AAFF-45A3-A865-F04D69EBD962}"/>
                </c:ext>
              </c:extLst>
            </c:dLbl>
            <c:dLbl>
              <c:idx val="1"/>
              <c:layout>
                <c:manualLayout>
                  <c:x val="4.3391186350339979E-3"/>
                  <c:y val="-6.857309468936478E-3"/>
                </c:manualLayout>
              </c:layout>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B-AAFF-45A3-A865-F04D69EBD962}"/>
                </c:ext>
              </c:extLst>
            </c:dLbl>
            <c:dLbl>
              <c:idx val="3"/>
              <c:layout>
                <c:manualLayout>
                  <c:x val="1.4463728783446661E-3"/>
                  <c:y val="-2.285769822978867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5"/>
              <c:layout>
                <c:manualLayout>
                  <c:x val="2.8927457566893322E-3"/>
                  <c:y val="-2.285769822978826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4.3391186350339979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8"/>
              <c:layout>
                <c:manualLayout>
                  <c:x val="5.0623050742063316E-3"/>
                  <c:y val="-5.7144245574470651E-3"/>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9-AAFF-45A3-A865-F04D69EBD962}"/>
                </c:ext>
              </c:extLst>
            </c:dLbl>
            <c:dLbl>
              <c:idx val="9"/>
              <c:layout>
                <c:manualLayout>
                  <c:x val="-2.8927457566893322E-3"/>
                  <c:y val="-2.742923787574599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B-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Sheet1!$D$2:$D$8</c:f>
              <c:numCache>
                <c:formatCode>0.0</c:formatCode>
                <c:ptCount val="7"/>
                <c:pt idx="0" formatCode="##,##0.0">
                  <c:v>11.9</c:v>
                </c:pt>
                <c:pt idx="1">
                  <c:v>35.1</c:v>
                </c:pt>
                <c:pt idx="2">
                  <c:v>3.6</c:v>
                </c:pt>
                <c:pt idx="3">
                  <c:v>1.6</c:v>
                </c:pt>
                <c:pt idx="4">
                  <c:v>8.4</c:v>
                </c:pt>
                <c:pt idx="5">
                  <c:v>8</c:v>
                </c:pt>
                <c:pt idx="6">
                  <c:v>5.2</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592507788490175"/>
          <c:y val="0.10237531080620181"/>
          <c:w val="0.5032121287783603"/>
          <c:h val="0.81056653481713259"/>
        </c:manualLayout>
      </c:layout>
      <c:doughnutChart>
        <c:varyColors val="1"/>
        <c:ser>
          <c:idx val="0"/>
          <c:order val="0"/>
          <c:tx>
            <c:strRef>
              <c:f>Sheet1!$B$1</c:f>
              <c:strCache>
                <c:ptCount val="1"/>
                <c:pt idx="0">
                  <c:v>16-34s</c:v>
                </c:pt>
              </c:strCache>
            </c:strRef>
          </c:tx>
          <c:dPt>
            <c:idx val="0"/>
            <c:bubble3D val="0"/>
            <c:spPr>
              <a:solidFill>
                <a:srgbClr val="0069B4">
                  <a:lumMod val="40000"/>
                  <a:lumOff val="60000"/>
                </a:srgbClr>
              </a:solidFill>
            </c:spPr>
            <c:extLst>
              <c:ext xmlns:c16="http://schemas.microsoft.com/office/drawing/2014/chart" uri="{C3380CC4-5D6E-409C-BE32-E72D297353CC}">
                <c16:uniqueId val="{00000001-AAFF-45A3-A865-F04D69EBD962}"/>
              </c:ext>
            </c:extLst>
          </c:dPt>
          <c:dPt>
            <c:idx val="1"/>
            <c:bubble3D val="0"/>
            <c:spPr>
              <a:solidFill>
                <a:srgbClr val="0069B4"/>
              </a:solidFill>
            </c:spPr>
            <c:extLst>
              <c:ext xmlns:c16="http://schemas.microsoft.com/office/drawing/2014/chart" uri="{C3380CC4-5D6E-409C-BE32-E72D297353CC}">
                <c16:uniqueId val="{00000003-AAFF-45A3-A865-F04D69EBD962}"/>
              </c:ext>
            </c:extLst>
          </c:dPt>
          <c:dPt>
            <c:idx val="2"/>
            <c:bubble3D val="0"/>
            <c:spPr>
              <a:solidFill>
                <a:srgbClr val="372D87"/>
              </a:solidFill>
            </c:spPr>
            <c:extLst>
              <c:ext xmlns:c16="http://schemas.microsoft.com/office/drawing/2014/chart" uri="{C3380CC4-5D6E-409C-BE32-E72D297353CC}">
                <c16:uniqueId val="{00000005-AAFF-45A3-A865-F04D69EBD962}"/>
              </c:ext>
            </c:extLst>
          </c:dPt>
          <c:dPt>
            <c:idx val="3"/>
            <c:bubble3D val="0"/>
            <c:spPr>
              <a:solidFill>
                <a:srgbClr val="009B3C"/>
              </a:solidFill>
            </c:spPr>
            <c:extLst>
              <c:ext xmlns:c16="http://schemas.microsoft.com/office/drawing/2014/chart" uri="{C3380CC4-5D6E-409C-BE32-E72D297353CC}">
                <c16:uniqueId val="{00000007-AAFF-45A3-A865-F04D69EBD962}"/>
              </c:ext>
            </c:extLst>
          </c:dPt>
          <c:dPt>
            <c:idx val="4"/>
            <c:bubble3D val="0"/>
            <c:spPr>
              <a:solidFill>
                <a:srgbClr val="C00000"/>
              </a:solidFill>
              <a:ln>
                <a:noFill/>
              </a:ln>
            </c:spPr>
            <c:extLst>
              <c:ext xmlns:c16="http://schemas.microsoft.com/office/drawing/2014/chart" uri="{C3380CC4-5D6E-409C-BE32-E72D297353CC}">
                <c16:uniqueId val="{00000009-AAFF-45A3-A865-F04D69EBD962}"/>
              </c:ext>
            </c:extLst>
          </c:dPt>
          <c:dPt>
            <c:idx val="5"/>
            <c:bubble3D val="0"/>
            <c:spPr>
              <a:solidFill>
                <a:srgbClr val="E10514">
                  <a:lumMod val="60000"/>
                  <a:lumOff val="40000"/>
                </a:srgbClr>
              </a:solidFill>
            </c:spPr>
            <c:extLst>
              <c:ext xmlns:c16="http://schemas.microsoft.com/office/drawing/2014/chart" uri="{C3380CC4-5D6E-409C-BE32-E72D297353CC}">
                <c16:uniqueId val="{00000000-DA6B-47CB-B25D-940A3E552215}"/>
              </c:ext>
            </c:extLst>
          </c:dPt>
          <c:dPt>
            <c:idx val="6"/>
            <c:bubble3D val="0"/>
            <c:spPr>
              <a:solidFill>
                <a:srgbClr val="C00000"/>
              </a:solidFill>
            </c:spPr>
            <c:extLst>
              <c:ext xmlns:c16="http://schemas.microsoft.com/office/drawing/2014/chart" uri="{C3380CC4-5D6E-409C-BE32-E72D297353CC}">
                <c16:uniqueId val="{0000000D-AAFF-45A3-A865-F04D69EBD962}"/>
              </c:ext>
            </c:extLst>
          </c:dPt>
          <c:dPt>
            <c:idx val="7"/>
            <c:bubble3D val="0"/>
            <c:spPr>
              <a:solidFill>
                <a:schemeClr val="accent2">
                  <a:lumMod val="60000"/>
                  <a:lumOff val="40000"/>
                </a:schemeClr>
              </a:solidFill>
            </c:spPr>
            <c:extLst>
              <c:ext xmlns:c16="http://schemas.microsoft.com/office/drawing/2014/chart" uri="{C3380CC4-5D6E-409C-BE32-E72D297353CC}">
                <c16:uniqueId val="{0000000F-AAFF-45A3-A865-F04D69EBD962}"/>
              </c:ext>
            </c:extLst>
          </c:dPt>
          <c:dPt>
            <c:idx val="8"/>
            <c:bubble3D val="0"/>
            <c:spPr>
              <a:solidFill>
                <a:srgbClr val="EB7305"/>
              </a:solidFill>
            </c:spPr>
            <c:extLst>
              <c:ext xmlns:c16="http://schemas.microsoft.com/office/drawing/2014/chart" uri="{C3380CC4-5D6E-409C-BE32-E72D297353CC}">
                <c16:uniqueId val="{00000011-AAFF-45A3-A865-F04D69EBD962}"/>
              </c:ext>
            </c:extLst>
          </c:dPt>
          <c:dPt>
            <c:idx val="9"/>
            <c:bubble3D val="0"/>
            <c:spPr>
              <a:solidFill>
                <a:schemeClr val="tx2"/>
              </a:solidFill>
            </c:spPr>
            <c:extLst>
              <c:ext xmlns:c16="http://schemas.microsoft.com/office/drawing/2014/chart" uri="{C3380CC4-5D6E-409C-BE32-E72D297353CC}">
                <c16:uniqueId val="{00000013-AAFF-45A3-A865-F04D69EBD962}"/>
              </c:ext>
            </c:extLst>
          </c:dPt>
          <c:dLbls>
            <c:dLbl>
              <c:idx val="0"/>
              <c:layout>
                <c:manualLayout>
                  <c:x val="4.3391186350339979E-3"/>
                  <c:y val="4.5715396459576098E-3"/>
                </c:manualLayout>
              </c:layout>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AFF-45A3-A865-F04D69EBD962}"/>
                </c:ext>
              </c:extLst>
            </c:dLbl>
            <c:dLbl>
              <c:idx val="1"/>
              <c:layout>
                <c:manualLayout>
                  <c:x val="1.115643206005012E-3"/>
                  <c:y val="-1.9290457450935154E-3"/>
                </c:manualLayout>
              </c:layout>
              <c:numFmt formatCode="0.0%" sourceLinked="0"/>
              <c:spPr/>
              <c:txPr>
                <a:bodyPr/>
                <a:lstStyle/>
                <a:p>
                  <a:pPr>
                    <a:defRPr sz="10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5.6104803950989594E-2"/>
                      <c:h val="4.2286741725108275E-2"/>
                    </c:manualLayout>
                  </c15:layout>
                </c:ext>
                <c:ext xmlns:c16="http://schemas.microsoft.com/office/drawing/2014/chart" uri="{C3380CC4-5D6E-409C-BE32-E72D297353CC}">
                  <c16:uniqueId val="{00000003-AAFF-45A3-A865-F04D69EBD962}"/>
                </c:ext>
              </c:extLst>
            </c:dLbl>
            <c:dLbl>
              <c:idx val="3"/>
              <c:layout>
                <c:manualLayout>
                  <c:x val="4.1944813471995267E-2"/>
                  <c:y val="3.8858086990639959E-2"/>
                </c:manualLayout>
              </c:layout>
              <c:numFmt formatCode="0.0%" sourceLinked="0"/>
              <c:spPr>
                <a:noFill/>
                <a:ln>
                  <a:noFill/>
                </a:ln>
                <a:effectLst/>
              </c:spPr>
              <c:txPr>
                <a:bodyPr wrap="square" lIns="38100" tIns="19050" rIns="38100" bIns="19050" anchor="ctr">
                  <a:spAutoFit/>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2.8927457566893322E-3"/>
                  <c:y val="-4.5715396459577355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AFF-45A3-A865-F04D69EBD962}"/>
                </c:ext>
              </c:extLst>
            </c:dLbl>
            <c:dLbl>
              <c:idx val="5"/>
              <c:layout>
                <c:manualLayout>
                  <c:x val="-2.1695593175170044E-2"/>
                  <c:y val="-7.7716173981280001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DA6B-47CB-B25D-940A3E552215}"/>
                </c:ext>
              </c:extLst>
            </c:dLbl>
            <c:dLbl>
              <c:idx val="7"/>
              <c:numFmt formatCode="0.0%" sourceLinked="0"/>
              <c:spPr>
                <a:noFill/>
                <a:ln>
                  <a:noFill/>
                </a:ln>
                <a:effectLst/>
              </c:spPr>
              <c:txPr>
                <a:bodyPr/>
                <a:lstStyle/>
                <a:p>
                  <a:pPr>
                    <a:defRPr sz="1000">
                      <a:solidFill>
                        <a:schemeClr val="bg2"/>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F-AAFF-45A3-A865-F04D69EBD962}"/>
                </c:ext>
              </c:extLst>
            </c:dLbl>
            <c:dLbl>
              <c:idx val="9"/>
              <c:layout>
                <c:manualLayout>
                  <c:x val="-1.7728317646261638E-2"/>
                  <c:y val="6.600583321259541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TikTok*</c:v>
                </c:pt>
                <c:pt idx="1">
                  <c:v>YouTube*</c:v>
                </c:pt>
                <c:pt idx="2">
                  <c:v>Other online video</c:v>
                </c:pt>
                <c:pt idx="3">
                  <c:v>Cinema</c:v>
                </c:pt>
                <c:pt idx="4">
                  <c:v>Broadcaster TV</c:v>
                </c:pt>
              </c:strCache>
            </c:strRef>
          </c:cat>
          <c:val>
            <c:numRef>
              <c:f>Sheet1!$B$2:$B$6</c:f>
              <c:numCache>
                <c:formatCode>0.00</c:formatCode>
                <c:ptCount val="5"/>
                <c:pt idx="0">
                  <c:v>0.94</c:v>
                </c:pt>
                <c:pt idx="1">
                  <c:v>2.96</c:v>
                </c:pt>
                <c:pt idx="2">
                  <c:v>0.51</c:v>
                </c:pt>
                <c:pt idx="3">
                  <c:v>0.11</c:v>
                </c:pt>
                <c:pt idx="4">
                  <c:v>5.8</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0"/>
            <c:bubble3D val="0"/>
            <c:spPr>
              <a:solidFill>
                <a:schemeClr val="accent4">
                  <a:lumMod val="20000"/>
                  <a:lumOff val="80000"/>
                </a:schemeClr>
              </a:solidFill>
            </c:spPr>
            <c:extLst>
              <c:ext xmlns:c16="http://schemas.microsoft.com/office/drawing/2014/chart" uri="{C3380CC4-5D6E-409C-BE32-E72D297353CC}">
                <c16:uniqueId val="{00000016-AAFF-45A3-A865-F04D69EBD962}"/>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TikTok*</c:v>
                </c:pt>
                <c:pt idx="1">
                  <c:v>YouTube*</c:v>
                </c:pt>
                <c:pt idx="2">
                  <c:v>Other online video</c:v>
                </c:pt>
                <c:pt idx="3">
                  <c:v>Cinema</c:v>
                </c:pt>
                <c:pt idx="4">
                  <c:v>Broadcaster TV</c:v>
                </c:pt>
              </c:strCache>
            </c:strRef>
          </c:cat>
          <c:val>
            <c:numRef>
              <c:f>Sheet1!$C$2:$C$6</c:f>
              <c:numCache>
                <c:formatCode>General</c:formatCode>
                <c:ptCount val="5"/>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Inds2</c:v>
                </c:pt>
              </c:strCache>
            </c:strRef>
          </c:tx>
          <c:dPt>
            <c:idx val="0"/>
            <c:bubble3D val="0"/>
            <c:spPr>
              <a:solidFill>
                <a:srgbClr val="0069B4">
                  <a:lumMod val="40000"/>
                  <a:lumOff val="60000"/>
                </a:srgbClr>
              </a:solidFill>
            </c:spPr>
            <c:extLst>
              <c:ext xmlns:c16="http://schemas.microsoft.com/office/drawing/2014/chart" uri="{C3380CC4-5D6E-409C-BE32-E72D297353CC}">
                <c16:uniqueId val="{00000019-AAFF-45A3-A865-F04D69EBD962}"/>
              </c:ext>
            </c:extLst>
          </c:dPt>
          <c:dPt>
            <c:idx val="1"/>
            <c:bubble3D val="0"/>
            <c:spPr>
              <a:solidFill>
                <a:srgbClr val="0069B4"/>
              </a:solidFill>
            </c:spPr>
            <c:extLst>
              <c:ext xmlns:c16="http://schemas.microsoft.com/office/drawing/2014/chart" uri="{C3380CC4-5D6E-409C-BE32-E72D297353CC}">
                <c16:uniqueId val="{0000001B-AAFF-45A3-A865-F04D69EBD962}"/>
              </c:ext>
            </c:extLst>
          </c:dPt>
          <c:dPt>
            <c:idx val="2"/>
            <c:bubble3D val="0"/>
            <c:spPr>
              <a:solidFill>
                <a:srgbClr val="372D87"/>
              </a:solidFill>
            </c:spPr>
            <c:extLst>
              <c:ext xmlns:c16="http://schemas.microsoft.com/office/drawing/2014/chart" uri="{C3380CC4-5D6E-409C-BE32-E72D297353CC}">
                <c16:uniqueId val="{0000001D-AAFF-45A3-A865-F04D69EBD962}"/>
              </c:ext>
            </c:extLst>
          </c:dPt>
          <c:dPt>
            <c:idx val="3"/>
            <c:bubble3D val="0"/>
            <c:spPr>
              <a:solidFill>
                <a:srgbClr val="009B3C"/>
              </a:solidFill>
            </c:spPr>
            <c:extLst>
              <c:ext xmlns:c16="http://schemas.microsoft.com/office/drawing/2014/chart" uri="{C3380CC4-5D6E-409C-BE32-E72D297353CC}">
                <c16:uniqueId val="{0000001F-AAFF-45A3-A865-F04D69EBD962}"/>
              </c:ext>
            </c:extLst>
          </c:dPt>
          <c:dPt>
            <c:idx val="4"/>
            <c:bubble3D val="0"/>
            <c:spPr>
              <a:solidFill>
                <a:srgbClr val="C00000"/>
              </a:solidFill>
            </c:spPr>
            <c:extLst>
              <c:ext xmlns:c16="http://schemas.microsoft.com/office/drawing/2014/chart" uri="{C3380CC4-5D6E-409C-BE32-E72D297353CC}">
                <c16:uniqueId val="{00000021-AAFF-45A3-A865-F04D69EBD962}"/>
              </c:ext>
            </c:extLst>
          </c:dPt>
          <c:dPt>
            <c:idx val="5"/>
            <c:bubble3D val="0"/>
            <c:spPr>
              <a:solidFill>
                <a:srgbClr val="E10514">
                  <a:lumMod val="60000"/>
                  <a:lumOff val="40000"/>
                </a:srgbClr>
              </a:solidFill>
            </c:spPr>
            <c:extLst>
              <c:ext xmlns:c16="http://schemas.microsoft.com/office/drawing/2014/chart" uri="{C3380CC4-5D6E-409C-BE32-E72D297353CC}">
                <c16:uniqueId val="{00000001-DA6B-47CB-B25D-940A3E552215}"/>
              </c:ext>
            </c:extLst>
          </c:dPt>
          <c:dPt>
            <c:idx val="6"/>
            <c:bubble3D val="0"/>
            <c:spPr>
              <a:solidFill>
                <a:srgbClr val="C00000"/>
              </a:solidFill>
            </c:spPr>
            <c:extLst>
              <c:ext xmlns:c16="http://schemas.microsoft.com/office/drawing/2014/chart" uri="{C3380CC4-5D6E-409C-BE32-E72D297353CC}">
                <c16:uniqueId val="{00000025-AAFF-45A3-A865-F04D69EBD962}"/>
              </c:ext>
            </c:extLst>
          </c:dPt>
          <c:dPt>
            <c:idx val="7"/>
            <c:bubble3D val="0"/>
            <c:spPr>
              <a:solidFill>
                <a:schemeClr val="accent2">
                  <a:lumMod val="60000"/>
                  <a:lumOff val="40000"/>
                </a:schemeClr>
              </a:solidFill>
            </c:spPr>
            <c:extLst>
              <c:ext xmlns:c16="http://schemas.microsoft.com/office/drawing/2014/chart" uri="{C3380CC4-5D6E-409C-BE32-E72D297353CC}">
                <c16:uniqueId val="{00000027-AAFF-45A3-A865-F04D69EBD962}"/>
              </c:ext>
            </c:extLst>
          </c:dPt>
          <c:dPt>
            <c:idx val="8"/>
            <c:bubble3D val="0"/>
            <c:spPr>
              <a:solidFill>
                <a:schemeClr val="accent2"/>
              </a:solidFill>
            </c:spPr>
            <c:extLst>
              <c:ext xmlns:c16="http://schemas.microsoft.com/office/drawing/2014/chart" uri="{C3380CC4-5D6E-409C-BE32-E72D297353CC}">
                <c16:uniqueId val="{00000029-AAFF-45A3-A865-F04D69EBD962}"/>
              </c:ext>
            </c:extLst>
          </c:dPt>
          <c:dPt>
            <c:idx val="9"/>
            <c:bubble3D val="0"/>
            <c:spPr>
              <a:solidFill>
                <a:schemeClr val="tx2"/>
              </a:solidFill>
            </c:spPr>
            <c:extLst>
              <c:ext xmlns:c16="http://schemas.microsoft.com/office/drawing/2014/chart" uri="{C3380CC4-5D6E-409C-BE32-E72D297353CC}">
                <c16:uniqueId val="{0000002B-AAFF-45A3-A865-F04D69EBD962}"/>
              </c:ext>
            </c:extLst>
          </c:dPt>
          <c:dLbls>
            <c:dLbl>
              <c:idx val="0"/>
              <c:layout>
                <c:manualLayout>
                  <c:x val="4.339118635033945E-3"/>
                  <c:y val="-4.5715396459576523E-3"/>
                </c:manualLayout>
              </c:layout>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9-AAFF-45A3-A865-F04D69EBD962}"/>
                </c:ext>
              </c:extLst>
            </c:dLbl>
            <c:dLbl>
              <c:idx val="1"/>
              <c:layout>
                <c:manualLayout>
                  <c:x val="5.7854915133786645E-3"/>
                  <c:y val="0"/>
                </c:manualLayout>
              </c:layout>
              <c:numFmt formatCode="0.0%" sourceLinked="0"/>
              <c:spPr>
                <a:noFill/>
              </c:spPr>
              <c:txPr>
                <a:bodyPr/>
                <a:lstStyle/>
                <a:p>
                  <a:pPr>
                    <a:defRPr sz="10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B-AAFF-45A3-A865-F04D69EBD962}"/>
                </c:ext>
              </c:extLst>
            </c:dLbl>
            <c:dLbl>
              <c:idx val="3"/>
              <c:layout>
                <c:manualLayout>
                  <c:x val="6.7979525282199207E-2"/>
                  <c:y val="-4.5715396459576521E-2"/>
                </c:manualLayout>
              </c:layout>
              <c:numFmt formatCode="0.0%" sourceLinked="0"/>
              <c:spPr>
                <a:noFill/>
                <a:ln>
                  <a:noFill/>
                </a:ln>
                <a:effectLst/>
              </c:spPr>
              <c:txPr>
                <a:bodyPr wrap="square" lIns="38100" tIns="19050" rIns="38100" bIns="19050" anchor="ctr">
                  <a:spAutoFit/>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4"/>
              <c:layout>
                <c:manualLayout>
                  <c:x val="-9.2567864214058632E-2"/>
                  <c:y val="-0.16457542725447555"/>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1-AAFF-45A3-A865-F04D69EBD962}"/>
                </c:ext>
              </c:extLst>
            </c:dLbl>
            <c:dLbl>
              <c:idx val="5"/>
              <c:layout>
                <c:manualLayout>
                  <c:x val="5.7854915133786641E-2"/>
                  <c:y val="-1.8286158583830609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A6B-47CB-B25D-940A3E552215}"/>
                </c:ext>
              </c:extLst>
            </c:dLbl>
            <c:dLbl>
              <c:idx val="7"/>
              <c:numFmt formatCode="0.0%" sourceLinked="0"/>
              <c:spPr>
                <a:noFill/>
                <a:ln>
                  <a:noFill/>
                </a:ln>
                <a:effectLst/>
              </c:spPr>
              <c:txPr>
                <a:bodyPr/>
                <a:lstStyle/>
                <a:p>
                  <a:pPr>
                    <a:defRPr sz="1000">
                      <a:solidFill>
                        <a:schemeClr val="bg2"/>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27-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TikTok*</c:v>
                </c:pt>
                <c:pt idx="1">
                  <c:v>YouTube*</c:v>
                </c:pt>
                <c:pt idx="2">
                  <c:v>Other online video</c:v>
                </c:pt>
                <c:pt idx="3">
                  <c:v>Cinema</c:v>
                </c:pt>
                <c:pt idx="4">
                  <c:v>Broadcaster TV</c:v>
                </c:pt>
              </c:strCache>
            </c:strRef>
          </c:cat>
          <c:val>
            <c:numRef>
              <c:f>Sheet1!$D$2:$D$6</c:f>
              <c:numCache>
                <c:formatCode>0.00</c:formatCode>
                <c:ptCount val="5"/>
                <c:pt idx="0">
                  <c:v>0.43</c:v>
                </c:pt>
                <c:pt idx="1">
                  <c:v>2.0699999999999998</c:v>
                </c:pt>
                <c:pt idx="2">
                  <c:v>0.22</c:v>
                </c:pt>
                <c:pt idx="3">
                  <c:v>0.06</c:v>
                </c:pt>
                <c:pt idx="4">
                  <c:v>14.2</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layout>
        <c:manualLayout>
          <c:xMode val="edge"/>
          <c:yMode val="edge"/>
          <c:x val="0.66552069138901337"/>
          <c:y val="0.31148455350546195"/>
          <c:w val="0.29307272806994067"/>
          <c:h val="0.55947996036799097"/>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Adults</c:v>
                </c:pt>
              </c:strCache>
            </c:strRef>
          </c:tx>
          <c:dPt>
            <c:idx val="0"/>
            <c:bubble3D val="0"/>
            <c:spPr>
              <a:solidFill>
                <a:srgbClr val="BDE3FF"/>
              </a:solidFill>
            </c:spPr>
            <c:extLst>
              <c:ext xmlns:c16="http://schemas.microsoft.com/office/drawing/2014/chart" uri="{C3380CC4-5D6E-409C-BE32-E72D297353CC}">
                <c16:uniqueId val="{00000001-AAFF-45A3-A865-F04D69EBD962}"/>
              </c:ext>
            </c:extLst>
          </c:dPt>
          <c:dPt>
            <c:idx val="1"/>
            <c:bubble3D val="0"/>
            <c:spPr>
              <a:solidFill>
                <a:srgbClr val="7BC8FF"/>
              </a:solidFill>
            </c:spPr>
            <c:extLst>
              <c:ext xmlns:c16="http://schemas.microsoft.com/office/drawing/2014/chart" uri="{C3380CC4-5D6E-409C-BE32-E72D297353CC}">
                <c16:uniqueId val="{00000003-AAFF-45A3-A865-F04D69EBD962}"/>
              </c:ext>
            </c:extLst>
          </c:dPt>
          <c:dPt>
            <c:idx val="2"/>
            <c:bubble3D val="0"/>
            <c:spPr>
              <a:solidFill>
                <a:srgbClr val="004F87"/>
              </a:solidFill>
            </c:spPr>
            <c:extLst>
              <c:ext xmlns:c16="http://schemas.microsoft.com/office/drawing/2014/chart" uri="{C3380CC4-5D6E-409C-BE32-E72D297353CC}">
                <c16:uniqueId val="{00000005-AAFF-45A3-A865-F04D69EBD962}"/>
              </c:ext>
            </c:extLst>
          </c:dPt>
          <c:dPt>
            <c:idx val="3"/>
            <c:bubble3D val="0"/>
            <c:spPr>
              <a:solidFill>
                <a:srgbClr val="292265"/>
              </a:solidFill>
            </c:spPr>
            <c:extLst>
              <c:ext xmlns:c16="http://schemas.microsoft.com/office/drawing/2014/chart" uri="{C3380CC4-5D6E-409C-BE32-E72D297353CC}">
                <c16:uniqueId val="{00000007-AAFF-45A3-A865-F04D69EBD962}"/>
              </c:ext>
            </c:extLst>
          </c:dPt>
          <c:dPt>
            <c:idx val="4"/>
            <c:bubble3D val="0"/>
            <c:spPr>
              <a:solidFill>
                <a:srgbClr val="2AFF7C"/>
              </a:solidFill>
              <a:ln>
                <a:noFill/>
              </a:ln>
            </c:spPr>
            <c:extLst>
              <c:ext xmlns:c16="http://schemas.microsoft.com/office/drawing/2014/chart" uri="{C3380CC4-5D6E-409C-BE32-E72D297353CC}">
                <c16:uniqueId val="{00000009-AAFF-45A3-A865-F04D69EBD962}"/>
              </c:ext>
            </c:extLst>
          </c:dPt>
          <c:dPt>
            <c:idx val="5"/>
            <c:bubble3D val="0"/>
            <c:spPr>
              <a:solidFill>
                <a:srgbClr val="00B050"/>
              </a:solidFill>
            </c:spPr>
            <c:extLst>
              <c:ext xmlns:c16="http://schemas.microsoft.com/office/drawing/2014/chart" uri="{C3380CC4-5D6E-409C-BE32-E72D297353CC}">
                <c16:uniqueId val="{0000000B-AAFF-45A3-A865-F04D69EBD962}"/>
              </c:ext>
            </c:extLst>
          </c:dPt>
          <c:dPt>
            <c:idx val="6"/>
            <c:bubble3D val="0"/>
            <c:spPr>
              <a:solidFill>
                <a:srgbClr val="E10514">
                  <a:lumMod val="40000"/>
                  <a:lumOff val="60000"/>
                </a:srgbClr>
              </a:solidFill>
            </c:spPr>
            <c:extLst>
              <c:ext xmlns:c16="http://schemas.microsoft.com/office/drawing/2014/chart" uri="{C3380CC4-5D6E-409C-BE32-E72D297353CC}">
                <c16:uniqueId val="{0000000D-AAFF-45A3-A865-F04D69EBD962}"/>
              </c:ext>
            </c:extLst>
          </c:dPt>
          <c:dPt>
            <c:idx val="7"/>
            <c:bubble3D val="0"/>
            <c:spPr>
              <a:solidFill>
                <a:srgbClr val="E10514"/>
              </a:solidFill>
            </c:spPr>
            <c:extLst>
              <c:ext xmlns:c16="http://schemas.microsoft.com/office/drawing/2014/chart" uri="{C3380CC4-5D6E-409C-BE32-E72D297353CC}">
                <c16:uniqueId val="{0000000F-AAFF-45A3-A865-F04D69EBD962}"/>
              </c:ext>
            </c:extLst>
          </c:dPt>
          <c:dPt>
            <c:idx val="8"/>
            <c:bubble3D val="0"/>
            <c:spPr>
              <a:solidFill>
                <a:srgbClr val="E10514"/>
              </a:solidFill>
            </c:spPr>
            <c:extLst>
              <c:ext xmlns:c16="http://schemas.microsoft.com/office/drawing/2014/chart" uri="{C3380CC4-5D6E-409C-BE32-E72D297353CC}">
                <c16:uniqueId val="{00000011-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1-AAFF-45A3-A865-F04D69EBD962}"/>
                </c:ext>
              </c:extLst>
            </c:dLbl>
            <c:dLbl>
              <c:idx val="1"/>
              <c:layout>
                <c:manualLayout>
                  <c:x val="-1.7771025506842654E-3"/>
                  <c:y val="3.5672407788535696E-4"/>
                </c:manualLayout>
              </c:layout>
              <c:numFmt formatCode="0.0%" sourceLinked="0"/>
              <c:spPr/>
              <c:txPr>
                <a:bodyPr/>
                <a:lstStyle/>
                <a:p>
                  <a:pPr>
                    <a:defRPr lang="en-US" sz="1000"/>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AFF-45A3-A865-F04D69EBD962}"/>
                </c:ext>
              </c:extLst>
            </c:dLbl>
            <c:dLbl>
              <c:idx val="2"/>
              <c:layout>
                <c:manualLayout>
                  <c:x val="3.7184310612561693E-4"/>
                  <c:y val="1.2854305571427282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FF-45A3-A865-F04D69EBD962}"/>
                </c:ext>
              </c:extLst>
            </c:dLbl>
            <c:dLbl>
              <c:idx val="3"/>
              <c:layout>
                <c:manualLayout>
                  <c:x val="0"/>
                  <c:y val="6.8573094689363939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4.6283932107029316E-2"/>
                  <c:y val="-4.5715396459576523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AFF-45A3-A865-F04D69EBD962}"/>
                </c:ext>
              </c:extLst>
            </c:dLbl>
            <c:dLbl>
              <c:idx val="5"/>
              <c:layout>
                <c:manualLayout>
                  <c:x val="-5.0623050742063365E-2"/>
                  <c:y val="2.5143468052767001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AFF-45A3-A865-F04D69EBD962}"/>
                </c:ext>
              </c:extLst>
            </c:dLbl>
            <c:dLbl>
              <c:idx val="6"/>
              <c:layout>
                <c:manualLayout>
                  <c:x val="-5.3033059563541522E-17"/>
                  <c:y val="2.285769822978742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7"/>
              <c:layout>
                <c:manualLayout>
                  <c:x val="-4.3391186350340248E-3"/>
                  <c:y val="-2.2857698229788261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AAFF-45A3-A865-F04D69EBD962}"/>
                </c:ext>
              </c:extLst>
            </c:dLbl>
            <c:dLbl>
              <c:idx val="8"/>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Sheet1!$B$2:$B$9</c:f>
              <c:numCache>
                <c:formatCode>0.0</c:formatCode>
                <c:ptCount val="8"/>
                <c:pt idx="0">
                  <c:v>9.9</c:v>
                </c:pt>
                <c:pt idx="1">
                  <c:v>39.9</c:v>
                </c:pt>
                <c:pt idx="2">
                  <c:v>5.5</c:v>
                </c:pt>
                <c:pt idx="3">
                  <c:v>10.1</c:v>
                </c:pt>
                <c:pt idx="4">
                  <c:v>0.7</c:v>
                </c:pt>
                <c:pt idx="5">
                  <c:v>1.3</c:v>
                </c:pt>
                <c:pt idx="6">
                  <c:v>36.799999999999997</c:v>
                </c:pt>
                <c:pt idx="7">
                  <c:v>182.4</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0"/>
            <c:bubble3D val="0"/>
            <c:spPr>
              <a:solidFill>
                <a:schemeClr val="accent4">
                  <a:lumMod val="20000"/>
                  <a:lumOff val="80000"/>
                </a:schemeClr>
              </a:solidFill>
            </c:spPr>
            <c:extLst>
              <c:ext xmlns:c16="http://schemas.microsoft.com/office/drawing/2014/chart" uri="{C3380CC4-5D6E-409C-BE32-E72D297353CC}">
                <c16:uniqueId val="{00000016-AAFF-45A3-A865-F04D69EBD962}"/>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Sheet1!$C$2:$C$9</c:f>
              <c:numCache>
                <c:formatCode>General</c:formatCode>
                <c:ptCount val="8"/>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c:v>
                </c:pt>
              </c:strCache>
            </c:strRef>
          </c:tx>
          <c:dPt>
            <c:idx val="0"/>
            <c:bubble3D val="0"/>
            <c:spPr>
              <a:solidFill>
                <a:srgbClr val="0069B4">
                  <a:lumMod val="20000"/>
                  <a:lumOff val="80000"/>
                </a:srgbClr>
              </a:solidFill>
            </c:spPr>
            <c:extLst>
              <c:ext xmlns:c16="http://schemas.microsoft.com/office/drawing/2014/chart" uri="{C3380CC4-5D6E-409C-BE32-E72D297353CC}">
                <c16:uniqueId val="{00000019-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1B-AAFF-45A3-A865-F04D69EBD962}"/>
              </c:ext>
            </c:extLst>
          </c:dPt>
          <c:dPt>
            <c:idx val="2"/>
            <c:bubble3D val="0"/>
            <c:spPr>
              <a:solidFill>
                <a:srgbClr val="004F87"/>
              </a:solidFill>
            </c:spPr>
            <c:extLst>
              <c:ext xmlns:c16="http://schemas.microsoft.com/office/drawing/2014/chart" uri="{C3380CC4-5D6E-409C-BE32-E72D297353CC}">
                <c16:uniqueId val="{0000001D-AAFF-45A3-A865-F04D69EBD962}"/>
              </c:ext>
            </c:extLst>
          </c:dPt>
          <c:dPt>
            <c:idx val="3"/>
            <c:bubble3D val="0"/>
            <c:spPr>
              <a:solidFill>
                <a:srgbClr val="292265"/>
              </a:solidFill>
              <a:ln>
                <a:solidFill>
                  <a:srgbClr val="292265"/>
                </a:solidFill>
              </a:ln>
            </c:spPr>
            <c:extLst>
              <c:ext xmlns:c16="http://schemas.microsoft.com/office/drawing/2014/chart" uri="{C3380CC4-5D6E-409C-BE32-E72D297353CC}">
                <c16:uniqueId val="{0000001F-AAFF-45A3-A865-F04D69EBD962}"/>
              </c:ext>
            </c:extLst>
          </c:dPt>
          <c:dPt>
            <c:idx val="4"/>
            <c:bubble3D val="0"/>
            <c:spPr>
              <a:solidFill>
                <a:srgbClr val="2AFF7C"/>
              </a:solidFill>
            </c:spPr>
            <c:extLst>
              <c:ext xmlns:c16="http://schemas.microsoft.com/office/drawing/2014/chart" uri="{C3380CC4-5D6E-409C-BE32-E72D297353CC}">
                <c16:uniqueId val="{00000021-AAFF-45A3-A865-F04D69EBD962}"/>
              </c:ext>
            </c:extLst>
          </c:dPt>
          <c:dPt>
            <c:idx val="5"/>
            <c:bubble3D val="0"/>
            <c:spPr>
              <a:solidFill>
                <a:srgbClr val="00B050"/>
              </a:solidFill>
            </c:spPr>
            <c:extLst>
              <c:ext xmlns:c16="http://schemas.microsoft.com/office/drawing/2014/chart" uri="{C3380CC4-5D6E-409C-BE32-E72D297353CC}">
                <c16:uniqueId val="{00000023-AAFF-45A3-A865-F04D69EBD962}"/>
              </c:ext>
            </c:extLst>
          </c:dPt>
          <c:dPt>
            <c:idx val="6"/>
            <c:bubble3D val="0"/>
            <c:spPr>
              <a:solidFill>
                <a:srgbClr val="E10514">
                  <a:lumMod val="40000"/>
                  <a:lumOff val="60000"/>
                </a:srgbClr>
              </a:solidFill>
            </c:spPr>
            <c:extLst>
              <c:ext xmlns:c16="http://schemas.microsoft.com/office/drawing/2014/chart" uri="{C3380CC4-5D6E-409C-BE32-E72D297353CC}">
                <c16:uniqueId val="{00000025-AAFF-45A3-A865-F04D69EBD962}"/>
              </c:ext>
            </c:extLst>
          </c:dPt>
          <c:dPt>
            <c:idx val="7"/>
            <c:bubble3D val="0"/>
            <c:spPr>
              <a:solidFill>
                <a:srgbClr val="E10514"/>
              </a:solidFill>
            </c:spPr>
            <c:extLst>
              <c:ext xmlns:c16="http://schemas.microsoft.com/office/drawing/2014/chart" uri="{C3380CC4-5D6E-409C-BE32-E72D297353CC}">
                <c16:uniqueId val="{00000027-AAFF-45A3-A865-F04D69EBD962}"/>
              </c:ext>
            </c:extLst>
          </c:dPt>
          <c:dPt>
            <c:idx val="8"/>
            <c:bubble3D val="0"/>
            <c:spPr>
              <a:solidFill>
                <a:srgbClr val="E10514"/>
              </a:solidFill>
            </c:spPr>
            <c:extLst>
              <c:ext xmlns:c16="http://schemas.microsoft.com/office/drawing/2014/chart" uri="{C3380CC4-5D6E-409C-BE32-E72D297353CC}">
                <c16:uniqueId val="{00000029-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0"/>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9-AAFF-45A3-A865-F04D69EBD962}"/>
                </c:ext>
              </c:extLst>
            </c:dLbl>
            <c:dLbl>
              <c:idx val="1"/>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B-AAFF-45A3-A865-F04D69EBD962}"/>
                </c:ext>
              </c:extLst>
            </c:dLbl>
            <c:dLbl>
              <c:idx val="3"/>
              <c:layout>
                <c:manualLayout>
                  <c:x val="1.4463728783446661E-3"/>
                  <c:y val="-2.285769822978867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4"/>
              <c:layout>
                <c:manualLayout>
                  <c:x val="5.3515796498752648E-2"/>
                  <c:y val="9.1430792919153046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1-AAFF-45A3-A865-F04D69EBD962}"/>
                </c:ext>
              </c:extLst>
            </c:dLbl>
            <c:dLbl>
              <c:idx val="5"/>
              <c:layout>
                <c:manualLayout>
                  <c:x val="4.9176677863718647E-2"/>
                  <c:y val="2.2857698229788261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0"/>
                  <c:y val="2.285769822978742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7"/>
              <c:layout>
                <c:manualLayout>
                  <c:x val="7.2318643917231983E-4"/>
                  <c:y val="-1.0285964203404717E-2"/>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7-AAFF-45A3-A865-F04D69EBD962}"/>
                </c:ext>
              </c:extLst>
            </c:dLbl>
            <c:dLbl>
              <c:idx val="8"/>
              <c:layout>
                <c:manualLayout>
                  <c:x val="-2.8927457566893452E-3"/>
                  <c:y val="-3.428654734468238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9-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Sheet1!$D$2:$D$9</c:f>
              <c:numCache>
                <c:formatCode>0.0</c:formatCode>
                <c:ptCount val="8"/>
                <c:pt idx="0">
                  <c:v>12</c:v>
                </c:pt>
                <c:pt idx="1">
                  <c:v>44.4</c:v>
                </c:pt>
                <c:pt idx="2" formatCode="#,##0.0">
                  <c:v>5.3</c:v>
                </c:pt>
                <c:pt idx="3">
                  <c:v>8.4</c:v>
                </c:pt>
                <c:pt idx="4">
                  <c:v>0.8</c:v>
                </c:pt>
                <c:pt idx="5">
                  <c:v>1.2</c:v>
                </c:pt>
                <c:pt idx="6">
                  <c:v>37.1</c:v>
                </c:pt>
                <c:pt idx="7">
                  <c:v>160.69999999999999</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layout>
        <c:manualLayout>
          <c:xMode val="edge"/>
          <c:yMode val="edge"/>
          <c:x val="0.66552069138901337"/>
          <c:y val="0.31148455350546195"/>
          <c:w val="0.29307272806994067"/>
          <c:h val="0.55947996036799097"/>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Adults</c:v>
                </c:pt>
              </c:strCache>
            </c:strRef>
          </c:tx>
          <c:dPt>
            <c:idx val="0"/>
            <c:bubble3D val="0"/>
            <c:spPr>
              <a:solidFill>
                <a:srgbClr val="39ACFF"/>
              </a:solidFill>
            </c:spPr>
            <c:extLst>
              <c:ext xmlns:c16="http://schemas.microsoft.com/office/drawing/2014/chart" uri="{C3380CC4-5D6E-409C-BE32-E72D297353CC}">
                <c16:uniqueId val="{00000001-AAFF-45A3-A865-F04D69EBD962}"/>
              </c:ext>
            </c:extLst>
          </c:dPt>
          <c:dPt>
            <c:idx val="1"/>
            <c:bubble3D val="0"/>
            <c:spPr>
              <a:solidFill>
                <a:srgbClr val="7BC8FF"/>
              </a:solidFill>
            </c:spPr>
            <c:extLst>
              <c:ext xmlns:c16="http://schemas.microsoft.com/office/drawing/2014/chart" uri="{C3380CC4-5D6E-409C-BE32-E72D297353CC}">
                <c16:uniqueId val="{00000003-AAFF-45A3-A865-F04D69EBD962}"/>
              </c:ext>
            </c:extLst>
          </c:dPt>
          <c:dPt>
            <c:idx val="2"/>
            <c:bubble3D val="0"/>
            <c:spPr>
              <a:solidFill>
                <a:srgbClr val="00B050"/>
              </a:solidFill>
            </c:spPr>
            <c:extLst>
              <c:ext xmlns:c16="http://schemas.microsoft.com/office/drawing/2014/chart" uri="{C3380CC4-5D6E-409C-BE32-E72D297353CC}">
                <c16:uniqueId val="{00000005-AAFF-45A3-A865-F04D69EBD962}"/>
              </c:ext>
            </c:extLst>
          </c:dPt>
          <c:dPt>
            <c:idx val="3"/>
            <c:bubble3D val="0"/>
            <c:spPr>
              <a:solidFill>
                <a:srgbClr val="FD9199"/>
              </a:solidFill>
            </c:spPr>
            <c:extLst>
              <c:ext xmlns:c16="http://schemas.microsoft.com/office/drawing/2014/chart" uri="{C3380CC4-5D6E-409C-BE32-E72D297353CC}">
                <c16:uniqueId val="{00000007-AAFF-45A3-A865-F04D69EBD962}"/>
              </c:ext>
            </c:extLst>
          </c:dPt>
          <c:dPt>
            <c:idx val="4"/>
            <c:bubble3D val="0"/>
            <c:spPr>
              <a:solidFill>
                <a:srgbClr val="E10514"/>
              </a:solidFill>
              <a:ln>
                <a:noFill/>
              </a:ln>
            </c:spPr>
            <c:extLst>
              <c:ext xmlns:c16="http://schemas.microsoft.com/office/drawing/2014/chart" uri="{C3380CC4-5D6E-409C-BE32-E72D297353CC}">
                <c16:uniqueId val="{00000001-7242-4FCE-BD53-6674485E89C6}"/>
              </c:ext>
            </c:extLst>
          </c:dPt>
          <c:dPt>
            <c:idx val="5"/>
            <c:bubble3D val="0"/>
            <c:spPr>
              <a:solidFill>
                <a:srgbClr val="E10514"/>
              </a:solidFill>
            </c:spPr>
            <c:extLst>
              <c:ext xmlns:c16="http://schemas.microsoft.com/office/drawing/2014/chart" uri="{C3380CC4-5D6E-409C-BE32-E72D297353CC}">
                <c16:uniqueId val="{0000000B-AAFF-45A3-A865-F04D69EBD962}"/>
              </c:ext>
            </c:extLst>
          </c:dPt>
          <c:dPt>
            <c:idx val="6"/>
            <c:bubble3D val="0"/>
            <c:spPr>
              <a:solidFill>
                <a:srgbClr val="00B050"/>
              </a:solidFill>
            </c:spPr>
            <c:extLst>
              <c:ext xmlns:c16="http://schemas.microsoft.com/office/drawing/2014/chart" uri="{C3380CC4-5D6E-409C-BE32-E72D297353CC}">
                <c16:uniqueId val="{0000000D-AAFF-45A3-A865-F04D69EBD962}"/>
              </c:ext>
            </c:extLst>
          </c:dPt>
          <c:dPt>
            <c:idx val="7"/>
            <c:bubble3D val="0"/>
            <c:spPr>
              <a:solidFill>
                <a:srgbClr val="FFFF00"/>
              </a:solidFill>
            </c:spPr>
            <c:extLst>
              <c:ext xmlns:c16="http://schemas.microsoft.com/office/drawing/2014/chart" uri="{C3380CC4-5D6E-409C-BE32-E72D297353CC}">
                <c16:uniqueId val="{0000000F-AAFF-45A3-A865-F04D69EBD962}"/>
              </c:ext>
            </c:extLst>
          </c:dPt>
          <c:dPt>
            <c:idx val="8"/>
            <c:bubble3D val="0"/>
            <c:spPr>
              <a:solidFill>
                <a:srgbClr val="FFC000"/>
              </a:solidFill>
            </c:spPr>
            <c:extLst>
              <c:ext xmlns:c16="http://schemas.microsoft.com/office/drawing/2014/chart" uri="{C3380CC4-5D6E-409C-BE32-E72D297353CC}">
                <c16:uniqueId val="{00000011-AAFF-45A3-A865-F04D69EBD962}"/>
              </c:ext>
            </c:extLst>
          </c:dPt>
          <c:dPt>
            <c:idx val="9"/>
            <c:bubble3D val="0"/>
            <c:spPr>
              <a:solidFill>
                <a:srgbClr val="E10514"/>
              </a:solidFill>
            </c:spPr>
            <c:extLst>
              <c:ext xmlns:c16="http://schemas.microsoft.com/office/drawing/2014/chart" uri="{C3380CC4-5D6E-409C-BE32-E72D297353CC}">
                <c16:uniqueId val="{00000013-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delete val="1"/>
              <c:extLst>
                <c:ext xmlns:c15="http://schemas.microsoft.com/office/drawing/2012/chart" uri="{CE6537A1-D6FC-4f65-9D91-7224C49458BB}"/>
                <c:ext xmlns:c16="http://schemas.microsoft.com/office/drawing/2014/chart" uri="{C3380CC4-5D6E-409C-BE32-E72D297353CC}">
                  <c16:uniqueId val="{00000001-AAFF-45A3-A865-F04D69EBD962}"/>
                </c:ext>
              </c:extLst>
            </c:dLbl>
            <c:dLbl>
              <c:idx val="1"/>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3-AAFF-45A3-A865-F04D69EBD962}"/>
                </c:ext>
              </c:extLst>
            </c:dLbl>
            <c:dLbl>
              <c:idx val="2"/>
              <c:layout>
                <c:manualLayout>
                  <c:x val="2.5620160843497328E-3"/>
                  <c:y val="2.6424939008641412E-3"/>
                </c:manualLayout>
              </c:layout>
              <c:numFmt formatCode="0.0%" sourceLinked="0"/>
              <c:spPr/>
              <c:txPr>
                <a:bodyPr/>
                <a:lstStyle/>
                <a:p>
                  <a:pPr>
                    <a:defRPr sz="10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FF-45A3-A865-F04D69EBD962}"/>
                </c:ext>
              </c:extLst>
            </c:dLbl>
            <c:dLbl>
              <c:idx val="3"/>
              <c:layout>
                <c:manualLayout>
                  <c:x val="2.8927457566892793E-3"/>
                  <c:y val="-8.3810591988779792E-17"/>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2.8927457566892793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242-4FCE-BD53-6674485E89C6}"/>
                </c:ext>
              </c:extLst>
            </c:dLbl>
            <c:dLbl>
              <c:idx val="5"/>
              <c:layout>
                <c:manualLayout>
                  <c:x val="-1.446372878344666E-2"/>
                  <c:y val="8.5716368361705972E-2"/>
                </c:manualLayout>
              </c:layout>
              <c:showLegendKey val="0"/>
              <c:showVal val="0"/>
              <c:showCatName val="0"/>
              <c:showSerName val="0"/>
              <c:showPercent val="1"/>
              <c:showBubbleSize val="0"/>
              <c:extLst>
                <c:ext xmlns:c15="http://schemas.microsoft.com/office/drawing/2012/chart" uri="{CE6537A1-D6FC-4f65-9D91-7224C49458BB}">
                  <c15:layout>
                    <c:manualLayout>
                      <c:w val="4.9682908371139284E-2"/>
                      <c:h val="3.0857892610214151E-2"/>
                    </c:manualLayout>
                  </c15:layout>
                </c:ext>
                <c:ext xmlns:c16="http://schemas.microsoft.com/office/drawing/2014/chart" uri="{C3380CC4-5D6E-409C-BE32-E72D297353CC}">
                  <c16:uniqueId val="{0000000B-AAFF-45A3-A865-F04D69EBD962}"/>
                </c:ext>
              </c:extLst>
            </c:dLbl>
            <c:dLbl>
              <c:idx val="6"/>
              <c:layout>
                <c:manualLayout>
                  <c:x val="5.7854915133786645E-3"/>
                  <c:y val="2.285769822978742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7"/>
              <c:layout>
                <c:manualLayout>
                  <c:x val="1.7356474540135992E-2"/>
                  <c:y val="4.3429626636597614E-2"/>
                </c:manualLayout>
              </c:layout>
              <c:numFmt formatCode="0.0%" sourceLinked="0"/>
              <c:spPr>
                <a:noFill/>
                <a:ln>
                  <a:noFill/>
                </a:ln>
                <a:effectLst/>
              </c:spPr>
              <c:txPr>
                <a:bodyPr/>
                <a:lstStyle/>
                <a:p>
                  <a:pPr>
                    <a:defRPr sz="1000">
                      <a:solidFill>
                        <a:schemeClr val="bg2"/>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AAFF-45A3-A865-F04D69EBD962}"/>
                </c:ext>
              </c:extLst>
            </c:dLbl>
            <c:dLbl>
              <c:idx val="8"/>
              <c:layout>
                <c:manualLayout>
                  <c:x val="7.2318643917233302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dLbl>
              <c:idx val="9"/>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Sheet1!$A$2:$A$6</c:f>
              <c:strCache>
                <c:ptCount val="5"/>
                <c:pt idx="0">
                  <c:v>Other online video</c:v>
                </c:pt>
                <c:pt idx="1">
                  <c:v>YouTube</c:v>
                </c:pt>
                <c:pt idx="2">
                  <c:v>Blu-Ray / DVD</c:v>
                </c:pt>
                <c:pt idx="3">
                  <c:v>SVOD / Other AVOD</c:v>
                </c:pt>
                <c:pt idx="4">
                  <c:v>Broadcaster TV</c:v>
                </c:pt>
              </c:strCache>
            </c:strRef>
          </c:cat>
          <c:val>
            <c:numRef>
              <c:f>Sheet1!$B$2:$B$6</c:f>
              <c:numCache>
                <c:formatCode>##,##0.0</c:formatCode>
                <c:ptCount val="5"/>
                <c:pt idx="0" formatCode="0.0">
                  <c:v>0.1</c:v>
                </c:pt>
                <c:pt idx="1">
                  <c:v>7.7</c:v>
                </c:pt>
                <c:pt idx="2" formatCode="0.0">
                  <c:v>1.3</c:v>
                </c:pt>
                <c:pt idx="3" formatCode="0.0">
                  <c:v>28.8</c:v>
                </c:pt>
                <c:pt idx="4" formatCode="0.0">
                  <c:v>176.7</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1"/>
            <c:bubble3D val="0"/>
            <c:spPr>
              <a:solidFill>
                <a:schemeClr val="accent4">
                  <a:lumMod val="20000"/>
                  <a:lumOff val="80000"/>
                </a:schemeClr>
              </a:solidFill>
            </c:spPr>
            <c:extLst>
              <c:ext xmlns:c16="http://schemas.microsoft.com/office/drawing/2014/chart" uri="{C3380CC4-5D6E-409C-BE32-E72D297353CC}">
                <c16:uniqueId val="{0000001B-26F4-490D-B34B-7EA6E8496725}"/>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Other online video</c:v>
                </c:pt>
                <c:pt idx="1">
                  <c:v>YouTube</c:v>
                </c:pt>
                <c:pt idx="2">
                  <c:v>Blu-Ray / DVD</c:v>
                </c:pt>
                <c:pt idx="3">
                  <c:v>SVOD / Other AVOD</c:v>
                </c:pt>
                <c:pt idx="4">
                  <c:v>Broadcaster TV</c:v>
                </c:pt>
              </c:strCache>
            </c:strRef>
          </c:cat>
          <c:val>
            <c:numRef>
              <c:f>Sheet1!$C$2:$C$6</c:f>
              <c:numCache>
                <c:formatCode>General</c:formatCode>
                <c:ptCount val="5"/>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Inds2</c:v>
                </c:pt>
              </c:strCache>
            </c:strRef>
          </c:tx>
          <c:dPt>
            <c:idx val="0"/>
            <c:bubble3D val="0"/>
            <c:spPr>
              <a:solidFill>
                <a:srgbClr val="004F87"/>
              </a:solidFill>
            </c:spPr>
            <c:extLst>
              <c:ext xmlns:c16="http://schemas.microsoft.com/office/drawing/2014/chart" uri="{C3380CC4-5D6E-409C-BE32-E72D297353CC}">
                <c16:uniqueId val="{00000034-CA70-4634-AB43-E4EEFB60AB3A}"/>
              </c:ext>
            </c:extLst>
          </c:dPt>
          <c:dPt>
            <c:idx val="1"/>
            <c:bubble3D val="0"/>
            <c:spPr>
              <a:solidFill>
                <a:srgbClr val="7BC8FF"/>
              </a:solidFill>
            </c:spPr>
            <c:extLst>
              <c:ext xmlns:c16="http://schemas.microsoft.com/office/drawing/2014/chart" uri="{C3380CC4-5D6E-409C-BE32-E72D297353CC}">
                <c16:uniqueId val="{0000001B-AAFF-45A3-A865-F04D69EBD962}"/>
              </c:ext>
            </c:extLst>
          </c:dPt>
          <c:dPt>
            <c:idx val="2"/>
            <c:bubble3D val="0"/>
            <c:spPr>
              <a:solidFill>
                <a:srgbClr val="00B050"/>
              </a:solidFill>
            </c:spPr>
            <c:extLst>
              <c:ext xmlns:c16="http://schemas.microsoft.com/office/drawing/2014/chart" uri="{C3380CC4-5D6E-409C-BE32-E72D297353CC}">
                <c16:uniqueId val="{0000001D-AAFF-45A3-A865-F04D69EBD962}"/>
              </c:ext>
            </c:extLst>
          </c:dPt>
          <c:dPt>
            <c:idx val="3"/>
            <c:bubble3D val="0"/>
            <c:spPr>
              <a:solidFill>
                <a:srgbClr val="FD9199"/>
              </a:solidFill>
            </c:spPr>
            <c:extLst>
              <c:ext xmlns:c16="http://schemas.microsoft.com/office/drawing/2014/chart" uri="{C3380CC4-5D6E-409C-BE32-E72D297353CC}">
                <c16:uniqueId val="{0000001F-AAFF-45A3-A865-F04D69EBD962}"/>
              </c:ext>
            </c:extLst>
          </c:dPt>
          <c:dPt>
            <c:idx val="4"/>
            <c:bubble3D val="0"/>
            <c:spPr>
              <a:solidFill>
                <a:srgbClr val="E10514"/>
              </a:solidFill>
            </c:spPr>
            <c:extLst>
              <c:ext xmlns:c16="http://schemas.microsoft.com/office/drawing/2014/chart" uri="{C3380CC4-5D6E-409C-BE32-E72D297353CC}">
                <c16:uniqueId val="{00000002-7242-4FCE-BD53-6674485E89C6}"/>
              </c:ext>
            </c:extLst>
          </c:dPt>
          <c:dPt>
            <c:idx val="5"/>
            <c:bubble3D val="0"/>
            <c:spPr>
              <a:solidFill>
                <a:srgbClr val="E10514"/>
              </a:solidFill>
            </c:spPr>
            <c:extLst>
              <c:ext xmlns:c16="http://schemas.microsoft.com/office/drawing/2014/chart" uri="{C3380CC4-5D6E-409C-BE32-E72D297353CC}">
                <c16:uniqueId val="{00000023-AAFF-45A3-A865-F04D69EBD962}"/>
              </c:ext>
            </c:extLst>
          </c:dPt>
          <c:dPt>
            <c:idx val="6"/>
            <c:bubble3D val="0"/>
            <c:spPr>
              <a:solidFill>
                <a:srgbClr val="00B050"/>
              </a:solidFill>
            </c:spPr>
            <c:extLst>
              <c:ext xmlns:c16="http://schemas.microsoft.com/office/drawing/2014/chart" uri="{C3380CC4-5D6E-409C-BE32-E72D297353CC}">
                <c16:uniqueId val="{00000025-AAFF-45A3-A865-F04D69EBD962}"/>
              </c:ext>
            </c:extLst>
          </c:dPt>
          <c:dPt>
            <c:idx val="7"/>
            <c:bubble3D val="0"/>
            <c:spPr>
              <a:solidFill>
                <a:srgbClr val="FFFF00"/>
              </a:solidFill>
            </c:spPr>
            <c:extLst>
              <c:ext xmlns:c16="http://schemas.microsoft.com/office/drawing/2014/chart" uri="{C3380CC4-5D6E-409C-BE32-E72D297353CC}">
                <c16:uniqueId val="{00000027-AAFF-45A3-A865-F04D69EBD962}"/>
              </c:ext>
            </c:extLst>
          </c:dPt>
          <c:dPt>
            <c:idx val="8"/>
            <c:bubble3D val="0"/>
            <c:spPr>
              <a:solidFill>
                <a:srgbClr val="FFC000"/>
              </a:solidFill>
            </c:spPr>
            <c:extLst>
              <c:ext xmlns:c16="http://schemas.microsoft.com/office/drawing/2014/chart" uri="{C3380CC4-5D6E-409C-BE32-E72D297353CC}">
                <c16:uniqueId val="{00000029-AAFF-45A3-A865-F04D69EBD962}"/>
              </c:ext>
            </c:extLst>
          </c:dPt>
          <c:dPt>
            <c:idx val="9"/>
            <c:bubble3D val="0"/>
            <c:spPr>
              <a:solidFill>
                <a:srgbClr val="E10514"/>
              </a:solidFill>
            </c:spPr>
            <c:extLst>
              <c:ext xmlns:c16="http://schemas.microsoft.com/office/drawing/2014/chart" uri="{C3380CC4-5D6E-409C-BE32-E72D297353CC}">
                <c16:uniqueId val="{0000002B-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1"/>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B-AAFF-45A3-A865-F04D69EBD962}"/>
                </c:ext>
              </c:extLst>
            </c:dLbl>
            <c:dLbl>
              <c:idx val="2"/>
              <c:layout>
                <c:manualLayout>
                  <c:x val="4.3391186350339979E-3"/>
                  <c:y val="-6.857309468936478E-3"/>
                </c:manualLayout>
              </c:layout>
              <c:numFmt formatCode="0.0%" sourceLinked="0"/>
              <c:spPr>
                <a:noFill/>
              </c:spPr>
              <c:txPr>
                <a:bodyPr/>
                <a:lstStyle/>
                <a:p>
                  <a:pPr>
                    <a:defRPr sz="10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D-AAFF-45A3-A865-F04D69EBD962}"/>
                </c:ext>
              </c:extLst>
            </c:dLbl>
            <c:dLbl>
              <c:idx val="3"/>
              <c:layout>
                <c:manualLayout>
                  <c:x val="1.4463728783446661E-3"/>
                  <c:y val="-2.2857698229788678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4"/>
              <c:layout>
                <c:manualLayout>
                  <c:x val="1.4463728783446661E-3"/>
                  <c:y val="-6.8573094689365196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7242-4FCE-BD53-6674485E89C6}"/>
                </c:ext>
              </c:extLst>
            </c:dLbl>
            <c:dLbl>
              <c:idx val="5"/>
              <c:layout>
                <c:manualLayout>
                  <c:x val="-1.1570983026757355E-2"/>
                  <c:y val="-0.1348604195557507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4.3391186350339979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7"/>
              <c:layout>
                <c:manualLayout>
                  <c:x val="6.3640406647165304E-2"/>
                  <c:y val="4.5715396459576523E-3"/>
                </c:manualLayout>
              </c:layout>
              <c:numFmt formatCode="0.0%" sourceLinked="0"/>
              <c:spPr>
                <a:noFill/>
                <a:ln>
                  <a:noFill/>
                </a:ln>
                <a:effectLst/>
              </c:spPr>
              <c:txPr>
                <a:bodyPr/>
                <a:lstStyle/>
                <a:p>
                  <a:pPr>
                    <a:defRPr sz="1000">
                      <a:solidFill>
                        <a:schemeClr val="tx1">
                          <a:lumMod val="50000"/>
                          <a:lumOff val="50000"/>
                        </a:schemeClr>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7-AAFF-45A3-A865-F04D69EBD962}"/>
                </c:ext>
              </c:extLst>
            </c:dLbl>
            <c:dLbl>
              <c:idx val="8"/>
              <c:layout>
                <c:manualLayout>
                  <c:x val="5.0623050742063316E-3"/>
                  <c:y val="-5.7144245574470651E-3"/>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9-AAFF-45A3-A865-F04D69EBD962}"/>
                </c:ext>
              </c:extLst>
            </c:dLbl>
            <c:dLbl>
              <c:idx val="9"/>
              <c:layout>
                <c:manualLayout>
                  <c:x val="-2.8927457566893322E-3"/>
                  <c:y val="-2.742923787574599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B-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Other online video</c:v>
                </c:pt>
                <c:pt idx="1">
                  <c:v>YouTube</c:v>
                </c:pt>
                <c:pt idx="2">
                  <c:v>Blu-Ray / DVD</c:v>
                </c:pt>
                <c:pt idx="3">
                  <c:v>SVOD / Other AVOD</c:v>
                </c:pt>
                <c:pt idx="4">
                  <c:v>Broadcaster TV</c:v>
                </c:pt>
              </c:strCache>
            </c:strRef>
          </c:cat>
          <c:val>
            <c:numRef>
              <c:f>Sheet1!$D$2:$D$6</c:f>
              <c:numCache>
                <c:formatCode>##,##0.0</c:formatCode>
                <c:ptCount val="5"/>
                <c:pt idx="0" formatCode="0.0">
                  <c:v>0.1</c:v>
                </c:pt>
                <c:pt idx="1">
                  <c:v>9.3000000000000007</c:v>
                </c:pt>
                <c:pt idx="2" formatCode="0.0">
                  <c:v>1.2</c:v>
                </c:pt>
                <c:pt idx="3" formatCode="0.0">
                  <c:v>29.2</c:v>
                </c:pt>
                <c:pt idx="4" formatCode="0.0">
                  <c:v>155.5</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layout>
        <c:manualLayout>
          <c:xMode val="edge"/>
          <c:yMode val="edge"/>
          <c:x val="0.66552069138901337"/>
          <c:y val="0.35491418014205967"/>
          <c:w val="0.29307272806994067"/>
          <c:h val="0.321759898778193"/>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Adults</c:v>
                </c:pt>
              </c:strCache>
            </c:strRef>
          </c:tx>
          <c:dPt>
            <c:idx val="0"/>
            <c:bubble3D val="0"/>
            <c:spPr>
              <a:solidFill>
                <a:srgbClr val="0069B4">
                  <a:lumMod val="20000"/>
                  <a:lumOff val="80000"/>
                </a:srgbClr>
              </a:solidFill>
            </c:spPr>
            <c:extLst>
              <c:ext xmlns:c16="http://schemas.microsoft.com/office/drawing/2014/chart" uri="{C3380CC4-5D6E-409C-BE32-E72D297353CC}">
                <c16:uniqueId val="{00000001-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03-AAFF-45A3-A865-F04D69EBD962}"/>
              </c:ext>
            </c:extLst>
          </c:dPt>
          <c:dPt>
            <c:idx val="2"/>
            <c:bubble3D val="0"/>
            <c:spPr>
              <a:solidFill>
                <a:srgbClr val="004F87"/>
              </a:solidFill>
              <a:ln>
                <a:noFill/>
              </a:ln>
            </c:spPr>
            <c:extLst>
              <c:ext xmlns:c16="http://schemas.microsoft.com/office/drawing/2014/chart" uri="{C3380CC4-5D6E-409C-BE32-E72D297353CC}">
                <c16:uniqueId val="{00000005-AAFF-45A3-A865-F04D69EBD962}"/>
              </c:ext>
            </c:extLst>
          </c:dPt>
          <c:dPt>
            <c:idx val="3"/>
            <c:bubble3D val="0"/>
            <c:spPr>
              <a:solidFill>
                <a:srgbClr val="372D87"/>
              </a:solidFill>
            </c:spPr>
            <c:extLst>
              <c:ext xmlns:c16="http://schemas.microsoft.com/office/drawing/2014/chart" uri="{C3380CC4-5D6E-409C-BE32-E72D297353CC}">
                <c16:uniqueId val="{00000007-AAFF-45A3-A865-F04D69EBD962}"/>
              </c:ext>
            </c:extLst>
          </c:dPt>
          <c:dPt>
            <c:idx val="4"/>
            <c:bubble3D val="0"/>
            <c:spPr>
              <a:solidFill>
                <a:srgbClr val="292265"/>
              </a:solidFill>
            </c:spPr>
            <c:extLst>
              <c:ext xmlns:c16="http://schemas.microsoft.com/office/drawing/2014/chart" uri="{C3380CC4-5D6E-409C-BE32-E72D297353CC}">
                <c16:uniqueId val="{00000002-89AA-400E-876F-0BAC6F09A5C4}"/>
              </c:ext>
            </c:extLst>
          </c:dPt>
          <c:dPt>
            <c:idx val="5"/>
            <c:bubble3D val="0"/>
            <c:spPr>
              <a:solidFill>
                <a:srgbClr val="FD9199"/>
              </a:solidFill>
            </c:spPr>
            <c:extLst>
              <c:ext xmlns:c16="http://schemas.microsoft.com/office/drawing/2014/chart" uri="{C3380CC4-5D6E-409C-BE32-E72D297353CC}">
                <c16:uniqueId val="{0000000B-AAFF-45A3-A865-F04D69EBD962}"/>
              </c:ext>
            </c:extLst>
          </c:dPt>
          <c:dPt>
            <c:idx val="6"/>
            <c:bubble3D val="0"/>
            <c:spPr>
              <a:solidFill>
                <a:srgbClr val="E10514"/>
              </a:solidFill>
            </c:spPr>
            <c:extLst>
              <c:ext xmlns:c16="http://schemas.microsoft.com/office/drawing/2014/chart" uri="{C3380CC4-5D6E-409C-BE32-E72D297353CC}">
                <c16:uniqueId val="{0000000D-AAFF-45A3-A865-F04D69EBD962}"/>
              </c:ext>
            </c:extLst>
          </c:dPt>
          <c:dPt>
            <c:idx val="8"/>
            <c:bubble3D val="0"/>
            <c:spPr>
              <a:solidFill>
                <a:srgbClr val="FFC000"/>
              </a:solidFill>
            </c:spPr>
            <c:extLst>
              <c:ext xmlns:c16="http://schemas.microsoft.com/office/drawing/2014/chart" uri="{C3380CC4-5D6E-409C-BE32-E72D297353CC}">
                <c16:uniqueId val="{00000011-AAFF-45A3-A865-F04D69EBD962}"/>
              </c:ext>
            </c:extLst>
          </c:dPt>
          <c:dPt>
            <c:idx val="9"/>
            <c:bubble3D val="0"/>
            <c:spPr>
              <a:solidFill>
                <a:srgbClr val="E10514"/>
              </a:solidFill>
            </c:spPr>
            <c:extLst>
              <c:ext xmlns:c16="http://schemas.microsoft.com/office/drawing/2014/chart" uri="{C3380CC4-5D6E-409C-BE32-E72D297353CC}">
                <c16:uniqueId val="{00000013-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1-AAFF-45A3-A865-F04D69EBD962}"/>
                </c:ext>
              </c:extLst>
            </c:dLbl>
            <c:dLbl>
              <c:idx val="1"/>
              <c:layout>
                <c:manualLayout>
                  <c:x val="1.1156432060050669E-3"/>
                  <c:y val="-1.9290457450935529E-3"/>
                </c:manualLayout>
              </c:layout>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AFF-45A3-A865-F04D69EBD962}"/>
                </c:ext>
              </c:extLst>
            </c:dLbl>
            <c:dLbl>
              <c:idx val="2"/>
              <c:layout>
                <c:manualLayout>
                  <c:x val="2.8927457566892793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FF-45A3-A865-F04D69EBD962}"/>
                </c:ext>
              </c:extLst>
            </c:dLbl>
            <c:dLbl>
              <c:idx val="5"/>
              <c:layout>
                <c:manualLayout>
                  <c:x val="2.8927457566893322E-3"/>
                  <c:y val="-4.5715396459576523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AFF-45A3-A865-F04D69EBD962}"/>
                </c:ext>
              </c:extLst>
            </c:dLbl>
            <c:dLbl>
              <c:idx val="6"/>
              <c:layout>
                <c:manualLayout>
                  <c:x val="-1.4463728783446661E-3"/>
                  <c:y val="0"/>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8"/>
              <c:layout>
                <c:manualLayout>
                  <c:x val="7.2318643917233302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dLbl>
              <c:idx val="9"/>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Sheet1!$B$2:$B$8</c:f>
              <c:numCache>
                <c:formatCode>0.0</c:formatCode>
                <c:ptCount val="7"/>
                <c:pt idx="0">
                  <c:v>9.9</c:v>
                </c:pt>
                <c:pt idx="1">
                  <c:v>32.200000000000003</c:v>
                </c:pt>
                <c:pt idx="2">
                  <c:v>3.6</c:v>
                </c:pt>
                <c:pt idx="3">
                  <c:v>1.8</c:v>
                </c:pt>
                <c:pt idx="4">
                  <c:v>10.1</c:v>
                </c:pt>
                <c:pt idx="5">
                  <c:v>8</c:v>
                </c:pt>
                <c:pt idx="6">
                  <c:v>5.6</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0"/>
            <c:bubble3D val="0"/>
            <c:spPr>
              <a:solidFill>
                <a:schemeClr val="accent4">
                  <a:lumMod val="20000"/>
                  <a:lumOff val="80000"/>
                </a:schemeClr>
              </a:solidFill>
            </c:spPr>
            <c:extLst>
              <c:ext xmlns:c16="http://schemas.microsoft.com/office/drawing/2014/chart" uri="{C3380CC4-5D6E-409C-BE32-E72D297353CC}">
                <c16:uniqueId val="{00000016-AAFF-45A3-A865-F04D69EBD962}"/>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Sheet1!$C$2:$C$8</c:f>
              <c:numCache>
                <c:formatCode>General</c:formatCode>
                <c:ptCount val="7"/>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Inds2</c:v>
                </c:pt>
              </c:strCache>
            </c:strRef>
          </c:tx>
          <c:dPt>
            <c:idx val="0"/>
            <c:bubble3D val="0"/>
            <c:spPr>
              <a:solidFill>
                <a:srgbClr val="0069B4">
                  <a:lumMod val="20000"/>
                  <a:lumOff val="80000"/>
                </a:srgbClr>
              </a:solidFill>
            </c:spPr>
            <c:extLst>
              <c:ext xmlns:c16="http://schemas.microsoft.com/office/drawing/2014/chart" uri="{C3380CC4-5D6E-409C-BE32-E72D297353CC}">
                <c16:uniqueId val="{00000019-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1B-AAFF-45A3-A865-F04D69EBD962}"/>
              </c:ext>
            </c:extLst>
          </c:dPt>
          <c:dPt>
            <c:idx val="2"/>
            <c:bubble3D val="0"/>
            <c:spPr>
              <a:solidFill>
                <a:srgbClr val="004F87"/>
              </a:solidFill>
            </c:spPr>
            <c:extLst>
              <c:ext xmlns:c16="http://schemas.microsoft.com/office/drawing/2014/chart" uri="{C3380CC4-5D6E-409C-BE32-E72D297353CC}">
                <c16:uniqueId val="{0000001D-AAFF-45A3-A865-F04D69EBD962}"/>
              </c:ext>
            </c:extLst>
          </c:dPt>
          <c:dPt>
            <c:idx val="3"/>
            <c:bubble3D val="0"/>
            <c:spPr>
              <a:solidFill>
                <a:srgbClr val="372D87"/>
              </a:solidFill>
            </c:spPr>
            <c:extLst>
              <c:ext xmlns:c16="http://schemas.microsoft.com/office/drawing/2014/chart" uri="{C3380CC4-5D6E-409C-BE32-E72D297353CC}">
                <c16:uniqueId val="{0000001F-AAFF-45A3-A865-F04D69EBD962}"/>
              </c:ext>
            </c:extLst>
          </c:dPt>
          <c:dPt>
            <c:idx val="4"/>
            <c:bubble3D val="0"/>
            <c:spPr>
              <a:solidFill>
                <a:srgbClr val="292265"/>
              </a:solidFill>
            </c:spPr>
            <c:extLst>
              <c:ext xmlns:c16="http://schemas.microsoft.com/office/drawing/2014/chart" uri="{C3380CC4-5D6E-409C-BE32-E72D297353CC}">
                <c16:uniqueId val="{00000001-89AA-400E-876F-0BAC6F09A5C4}"/>
              </c:ext>
            </c:extLst>
          </c:dPt>
          <c:dPt>
            <c:idx val="5"/>
            <c:bubble3D val="0"/>
            <c:spPr>
              <a:solidFill>
                <a:srgbClr val="FD9199"/>
              </a:solidFill>
            </c:spPr>
            <c:extLst>
              <c:ext xmlns:c16="http://schemas.microsoft.com/office/drawing/2014/chart" uri="{C3380CC4-5D6E-409C-BE32-E72D297353CC}">
                <c16:uniqueId val="{00000023-AAFF-45A3-A865-F04D69EBD962}"/>
              </c:ext>
            </c:extLst>
          </c:dPt>
          <c:dPt>
            <c:idx val="6"/>
            <c:bubble3D val="0"/>
            <c:spPr>
              <a:solidFill>
                <a:srgbClr val="E10514"/>
              </a:solidFill>
            </c:spPr>
            <c:extLst>
              <c:ext xmlns:c16="http://schemas.microsoft.com/office/drawing/2014/chart" uri="{C3380CC4-5D6E-409C-BE32-E72D297353CC}">
                <c16:uniqueId val="{00000025-AAFF-45A3-A865-F04D69EBD962}"/>
              </c:ext>
            </c:extLst>
          </c:dPt>
          <c:dPt>
            <c:idx val="8"/>
            <c:bubble3D val="0"/>
            <c:spPr>
              <a:solidFill>
                <a:srgbClr val="FFC000"/>
              </a:solidFill>
            </c:spPr>
            <c:extLst>
              <c:ext xmlns:c16="http://schemas.microsoft.com/office/drawing/2014/chart" uri="{C3380CC4-5D6E-409C-BE32-E72D297353CC}">
                <c16:uniqueId val="{00000029-AAFF-45A3-A865-F04D69EBD962}"/>
              </c:ext>
            </c:extLst>
          </c:dPt>
          <c:dPt>
            <c:idx val="9"/>
            <c:bubble3D val="0"/>
            <c:spPr>
              <a:solidFill>
                <a:srgbClr val="E10514"/>
              </a:solidFill>
            </c:spPr>
            <c:extLst>
              <c:ext xmlns:c16="http://schemas.microsoft.com/office/drawing/2014/chart" uri="{C3380CC4-5D6E-409C-BE32-E72D297353CC}">
                <c16:uniqueId val="{0000002B-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0"/>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9-AAFF-45A3-A865-F04D69EBD962}"/>
                </c:ext>
              </c:extLst>
            </c:dLbl>
            <c:dLbl>
              <c:idx val="1"/>
              <c:layout>
                <c:manualLayout>
                  <c:x val="4.3391186350339979E-3"/>
                  <c:y val="-6.857309468936478E-3"/>
                </c:manualLayout>
              </c:layout>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B-AAFF-45A3-A865-F04D69EBD962}"/>
                </c:ext>
              </c:extLst>
            </c:dLbl>
            <c:dLbl>
              <c:idx val="2"/>
              <c:layout>
                <c:manualLayout>
                  <c:x val="1.4463728783446661E-3"/>
                  <c:y val="-6.8573094689365196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D-AAFF-45A3-A865-F04D69EBD962}"/>
                </c:ext>
              </c:extLst>
            </c:dLbl>
            <c:dLbl>
              <c:idx val="5"/>
              <c:layout>
                <c:manualLayout>
                  <c:x val="2.8927457566893322E-3"/>
                  <c:y val="-2.285769822978826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4.3391186350339979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8"/>
              <c:layout>
                <c:manualLayout>
                  <c:x val="5.0623050742063316E-3"/>
                  <c:y val="-5.7144245574470651E-3"/>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9-AAFF-45A3-A865-F04D69EBD962}"/>
                </c:ext>
              </c:extLst>
            </c:dLbl>
            <c:dLbl>
              <c:idx val="9"/>
              <c:layout>
                <c:manualLayout>
                  <c:x val="-2.8927457566893322E-3"/>
                  <c:y val="-2.742923787574599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B-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Sheet1!$D$2:$D$8</c:f>
              <c:numCache>
                <c:formatCode>0.0</c:formatCode>
                <c:ptCount val="7"/>
                <c:pt idx="0" formatCode="##,##0.0">
                  <c:v>11.9</c:v>
                </c:pt>
                <c:pt idx="1">
                  <c:v>35.1</c:v>
                </c:pt>
                <c:pt idx="2">
                  <c:v>3.6</c:v>
                </c:pt>
                <c:pt idx="3">
                  <c:v>1.6</c:v>
                </c:pt>
                <c:pt idx="4">
                  <c:v>8.4</c:v>
                </c:pt>
                <c:pt idx="5">
                  <c:v>8</c:v>
                </c:pt>
                <c:pt idx="6">
                  <c:v>5.2</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Women 16-34</c:v>
                </c:pt>
              </c:strCache>
            </c:strRef>
          </c:tx>
          <c:dPt>
            <c:idx val="0"/>
            <c:bubble3D val="0"/>
            <c:spPr>
              <a:solidFill>
                <a:srgbClr val="BDE3FF"/>
              </a:solidFill>
            </c:spPr>
            <c:extLst>
              <c:ext xmlns:c16="http://schemas.microsoft.com/office/drawing/2014/chart" uri="{C3380CC4-5D6E-409C-BE32-E72D297353CC}">
                <c16:uniqueId val="{00000001-AAFF-45A3-A865-F04D69EBD962}"/>
              </c:ext>
            </c:extLst>
          </c:dPt>
          <c:dPt>
            <c:idx val="1"/>
            <c:bubble3D val="0"/>
            <c:spPr>
              <a:solidFill>
                <a:srgbClr val="7BC8FF"/>
              </a:solidFill>
            </c:spPr>
            <c:extLst>
              <c:ext xmlns:c16="http://schemas.microsoft.com/office/drawing/2014/chart" uri="{C3380CC4-5D6E-409C-BE32-E72D297353CC}">
                <c16:uniqueId val="{00000003-AAFF-45A3-A865-F04D69EBD962}"/>
              </c:ext>
            </c:extLst>
          </c:dPt>
          <c:dPt>
            <c:idx val="2"/>
            <c:bubble3D val="0"/>
            <c:spPr>
              <a:solidFill>
                <a:srgbClr val="004F87"/>
              </a:solidFill>
            </c:spPr>
            <c:extLst>
              <c:ext xmlns:c16="http://schemas.microsoft.com/office/drawing/2014/chart" uri="{C3380CC4-5D6E-409C-BE32-E72D297353CC}">
                <c16:uniqueId val="{00000005-AAFF-45A3-A865-F04D69EBD962}"/>
              </c:ext>
            </c:extLst>
          </c:dPt>
          <c:dPt>
            <c:idx val="3"/>
            <c:bubble3D val="0"/>
            <c:spPr>
              <a:solidFill>
                <a:srgbClr val="292265"/>
              </a:solidFill>
            </c:spPr>
            <c:extLst>
              <c:ext xmlns:c16="http://schemas.microsoft.com/office/drawing/2014/chart" uri="{C3380CC4-5D6E-409C-BE32-E72D297353CC}">
                <c16:uniqueId val="{00000007-AAFF-45A3-A865-F04D69EBD962}"/>
              </c:ext>
            </c:extLst>
          </c:dPt>
          <c:dPt>
            <c:idx val="4"/>
            <c:bubble3D val="0"/>
            <c:spPr>
              <a:solidFill>
                <a:srgbClr val="2AFF7C"/>
              </a:solidFill>
              <a:ln>
                <a:noFill/>
              </a:ln>
            </c:spPr>
            <c:extLst>
              <c:ext xmlns:c16="http://schemas.microsoft.com/office/drawing/2014/chart" uri="{C3380CC4-5D6E-409C-BE32-E72D297353CC}">
                <c16:uniqueId val="{00000009-AAFF-45A3-A865-F04D69EBD962}"/>
              </c:ext>
            </c:extLst>
          </c:dPt>
          <c:dPt>
            <c:idx val="5"/>
            <c:bubble3D val="0"/>
            <c:spPr>
              <a:solidFill>
                <a:srgbClr val="00B050"/>
              </a:solidFill>
            </c:spPr>
            <c:extLst>
              <c:ext xmlns:c16="http://schemas.microsoft.com/office/drawing/2014/chart" uri="{C3380CC4-5D6E-409C-BE32-E72D297353CC}">
                <c16:uniqueId val="{0000000B-AAFF-45A3-A865-F04D69EBD962}"/>
              </c:ext>
            </c:extLst>
          </c:dPt>
          <c:dPt>
            <c:idx val="6"/>
            <c:bubble3D val="0"/>
            <c:spPr>
              <a:solidFill>
                <a:srgbClr val="E10514">
                  <a:lumMod val="40000"/>
                  <a:lumOff val="60000"/>
                </a:srgbClr>
              </a:solidFill>
            </c:spPr>
            <c:extLst>
              <c:ext xmlns:c16="http://schemas.microsoft.com/office/drawing/2014/chart" uri="{C3380CC4-5D6E-409C-BE32-E72D297353CC}">
                <c16:uniqueId val="{0000000D-AAFF-45A3-A865-F04D69EBD962}"/>
              </c:ext>
            </c:extLst>
          </c:dPt>
          <c:dPt>
            <c:idx val="7"/>
            <c:bubble3D val="0"/>
            <c:spPr>
              <a:solidFill>
                <a:srgbClr val="E10514"/>
              </a:solidFill>
            </c:spPr>
            <c:extLst>
              <c:ext xmlns:c16="http://schemas.microsoft.com/office/drawing/2014/chart" uri="{C3380CC4-5D6E-409C-BE32-E72D297353CC}">
                <c16:uniqueId val="{0000000F-AAFF-45A3-A865-F04D69EBD962}"/>
              </c:ext>
            </c:extLst>
          </c:dPt>
          <c:dPt>
            <c:idx val="8"/>
            <c:bubble3D val="0"/>
            <c:spPr>
              <a:solidFill>
                <a:srgbClr val="E10514"/>
              </a:solidFill>
            </c:spPr>
            <c:extLst>
              <c:ext xmlns:c16="http://schemas.microsoft.com/office/drawing/2014/chart" uri="{C3380CC4-5D6E-409C-BE32-E72D297353CC}">
                <c16:uniqueId val="{00000011-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1-AAFF-45A3-A865-F04D69EBD962}"/>
                </c:ext>
              </c:extLst>
            </c:dLbl>
            <c:dLbl>
              <c:idx val="1"/>
              <c:layout>
                <c:manualLayout>
                  <c:x val="2.5620160843497328E-3"/>
                  <c:y val="-2.2500974151902903E-2"/>
                </c:manualLayout>
              </c:layout>
              <c:numFmt formatCode="0.0%" sourceLinked="0"/>
              <c:spPr/>
              <c:txPr>
                <a:bodyPr/>
                <a:lstStyle/>
                <a:p>
                  <a:pPr>
                    <a:defRPr lang="en-US" sz="1000"/>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AFF-45A3-A865-F04D69EBD962}"/>
                </c:ext>
              </c:extLst>
            </c:dLbl>
            <c:dLbl>
              <c:idx val="2"/>
              <c:layout>
                <c:manualLayout>
                  <c:x val="3.7184310612561693E-4"/>
                  <c:y val="1.2854305571427282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FF-45A3-A865-F04D69EBD962}"/>
                </c:ext>
              </c:extLst>
            </c:dLbl>
            <c:dLbl>
              <c:idx val="3"/>
              <c:layout>
                <c:manualLayout>
                  <c:x val="4.7730304985373978E-2"/>
                  <c:y val="2.2857698229788177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3.9052067715305984E-2"/>
                  <c:y val="4.8001166282555262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AFF-45A3-A865-F04D69EBD962}"/>
                </c:ext>
              </c:extLst>
            </c:dLbl>
            <c:dLbl>
              <c:idx val="5"/>
              <c:layout>
                <c:manualLayout>
                  <c:x val="1.3017355905101995E-2"/>
                  <c:y val="6.8573094689364691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AFF-45A3-A865-F04D69EBD962}"/>
                </c:ext>
              </c:extLst>
            </c:dLbl>
            <c:dLbl>
              <c:idx val="6"/>
              <c:layout>
                <c:manualLayout>
                  <c:x val="4.3391186350339979E-3"/>
                  <c:y val="2.285769822978826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7"/>
              <c:layout>
                <c:manualLayout>
                  <c:x val="2.8927457566893322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AAFF-45A3-A865-F04D69EBD962}"/>
                </c:ext>
              </c:extLst>
            </c:dLbl>
            <c:dLbl>
              <c:idx val="8"/>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Sheet1!$B$2:$B$9</c:f>
              <c:numCache>
                <c:formatCode>0.0</c:formatCode>
                <c:ptCount val="8"/>
                <c:pt idx="0">
                  <c:v>30.7</c:v>
                </c:pt>
                <c:pt idx="1">
                  <c:v>50.1</c:v>
                </c:pt>
                <c:pt idx="2">
                  <c:v>7.7</c:v>
                </c:pt>
                <c:pt idx="3">
                  <c:v>1.1000000000000001</c:v>
                </c:pt>
                <c:pt idx="4">
                  <c:v>1.4</c:v>
                </c:pt>
                <c:pt idx="5">
                  <c:v>0.5</c:v>
                </c:pt>
                <c:pt idx="6">
                  <c:v>62.5</c:v>
                </c:pt>
                <c:pt idx="7">
                  <c:v>67.400000000000006</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0"/>
            <c:bubble3D val="0"/>
            <c:spPr>
              <a:solidFill>
                <a:schemeClr val="accent4">
                  <a:lumMod val="20000"/>
                  <a:lumOff val="80000"/>
                </a:schemeClr>
              </a:solidFill>
            </c:spPr>
            <c:extLst>
              <c:ext xmlns:c16="http://schemas.microsoft.com/office/drawing/2014/chart" uri="{C3380CC4-5D6E-409C-BE32-E72D297353CC}">
                <c16:uniqueId val="{00000016-AAFF-45A3-A865-F04D69EBD962}"/>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Sheet1!$C$2:$C$9</c:f>
              <c:numCache>
                <c:formatCode>General</c:formatCode>
                <c:ptCount val="8"/>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c:v>
                </c:pt>
              </c:strCache>
            </c:strRef>
          </c:tx>
          <c:dPt>
            <c:idx val="0"/>
            <c:bubble3D val="0"/>
            <c:spPr>
              <a:solidFill>
                <a:srgbClr val="0069B4">
                  <a:lumMod val="20000"/>
                  <a:lumOff val="80000"/>
                </a:srgbClr>
              </a:solidFill>
            </c:spPr>
            <c:extLst>
              <c:ext xmlns:c16="http://schemas.microsoft.com/office/drawing/2014/chart" uri="{C3380CC4-5D6E-409C-BE32-E72D297353CC}">
                <c16:uniqueId val="{00000019-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1B-AAFF-45A3-A865-F04D69EBD962}"/>
              </c:ext>
            </c:extLst>
          </c:dPt>
          <c:dPt>
            <c:idx val="2"/>
            <c:bubble3D val="0"/>
            <c:spPr>
              <a:solidFill>
                <a:srgbClr val="004F87"/>
              </a:solidFill>
            </c:spPr>
            <c:extLst>
              <c:ext xmlns:c16="http://schemas.microsoft.com/office/drawing/2014/chart" uri="{C3380CC4-5D6E-409C-BE32-E72D297353CC}">
                <c16:uniqueId val="{0000001D-AAFF-45A3-A865-F04D69EBD962}"/>
              </c:ext>
            </c:extLst>
          </c:dPt>
          <c:dPt>
            <c:idx val="3"/>
            <c:bubble3D val="0"/>
            <c:spPr>
              <a:solidFill>
                <a:srgbClr val="292265"/>
              </a:solidFill>
            </c:spPr>
            <c:extLst>
              <c:ext xmlns:c16="http://schemas.microsoft.com/office/drawing/2014/chart" uri="{C3380CC4-5D6E-409C-BE32-E72D297353CC}">
                <c16:uniqueId val="{0000001F-AAFF-45A3-A865-F04D69EBD962}"/>
              </c:ext>
            </c:extLst>
          </c:dPt>
          <c:dPt>
            <c:idx val="4"/>
            <c:bubble3D val="0"/>
            <c:spPr>
              <a:solidFill>
                <a:srgbClr val="2AFF7C"/>
              </a:solidFill>
            </c:spPr>
            <c:extLst>
              <c:ext xmlns:c16="http://schemas.microsoft.com/office/drawing/2014/chart" uri="{C3380CC4-5D6E-409C-BE32-E72D297353CC}">
                <c16:uniqueId val="{00000021-AAFF-45A3-A865-F04D69EBD962}"/>
              </c:ext>
            </c:extLst>
          </c:dPt>
          <c:dPt>
            <c:idx val="5"/>
            <c:bubble3D val="0"/>
            <c:spPr>
              <a:solidFill>
                <a:srgbClr val="00B050"/>
              </a:solidFill>
            </c:spPr>
            <c:extLst>
              <c:ext xmlns:c16="http://schemas.microsoft.com/office/drawing/2014/chart" uri="{C3380CC4-5D6E-409C-BE32-E72D297353CC}">
                <c16:uniqueId val="{00000023-AAFF-45A3-A865-F04D69EBD962}"/>
              </c:ext>
            </c:extLst>
          </c:dPt>
          <c:dPt>
            <c:idx val="6"/>
            <c:bubble3D val="0"/>
            <c:spPr>
              <a:solidFill>
                <a:srgbClr val="E10514">
                  <a:lumMod val="40000"/>
                  <a:lumOff val="60000"/>
                </a:srgbClr>
              </a:solidFill>
            </c:spPr>
            <c:extLst>
              <c:ext xmlns:c16="http://schemas.microsoft.com/office/drawing/2014/chart" uri="{C3380CC4-5D6E-409C-BE32-E72D297353CC}">
                <c16:uniqueId val="{00000025-AAFF-45A3-A865-F04D69EBD962}"/>
              </c:ext>
            </c:extLst>
          </c:dPt>
          <c:dPt>
            <c:idx val="7"/>
            <c:bubble3D val="0"/>
            <c:spPr>
              <a:solidFill>
                <a:srgbClr val="E10514"/>
              </a:solidFill>
            </c:spPr>
            <c:extLst>
              <c:ext xmlns:c16="http://schemas.microsoft.com/office/drawing/2014/chart" uri="{C3380CC4-5D6E-409C-BE32-E72D297353CC}">
                <c16:uniqueId val="{00000027-AAFF-45A3-A865-F04D69EBD962}"/>
              </c:ext>
            </c:extLst>
          </c:dPt>
          <c:dPt>
            <c:idx val="8"/>
            <c:bubble3D val="0"/>
            <c:spPr>
              <a:solidFill>
                <a:srgbClr val="E10514"/>
              </a:solidFill>
            </c:spPr>
            <c:extLst>
              <c:ext xmlns:c16="http://schemas.microsoft.com/office/drawing/2014/chart" uri="{C3380CC4-5D6E-409C-BE32-E72D297353CC}">
                <c16:uniqueId val="{00000029-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0"/>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9-AAFF-45A3-A865-F04D69EBD962}"/>
                </c:ext>
              </c:extLst>
            </c:dLbl>
            <c:dLbl>
              <c:idx val="1"/>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B-AAFF-45A3-A865-F04D69EBD962}"/>
                </c:ext>
              </c:extLst>
            </c:dLbl>
            <c:dLbl>
              <c:idx val="3"/>
              <c:layout>
                <c:manualLayout>
                  <c:x val="1.4463728783446661E-3"/>
                  <c:y val="-2.285769822978867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4"/>
              <c:layout>
                <c:manualLayout>
                  <c:x val="5.2069423620407979E-2"/>
                  <c:y val="9.1430792919153046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1-AAFF-45A3-A865-F04D69EBD962}"/>
                </c:ext>
              </c:extLst>
            </c:dLbl>
            <c:dLbl>
              <c:idx val="5"/>
              <c:layout>
                <c:manualLayout>
                  <c:x val="5.0623050742063316E-2"/>
                  <c:y val="3.2000777521703563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0"/>
                  <c:y val="0"/>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7"/>
              <c:layout>
                <c:manualLayout>
                  <c:x val="-7.2318643917233306E-4"/>
                  <c:y val="-2.1714813318298932E-2"/>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7-AAFF-45A3-A865-F04D69EBD962}"/>
                </c:ext>
              </c:extLst>
            </c:dLbl>
            <c:dLbl>
              <c:idx val="8"/>
              <c:layout>
                <c:manualLayout>
                  <c:x val="-2.8927457566893452E-3"/>
                  <c:y val="-3.428654734468238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9-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Sheet1!$D$2:$D$9</c:f>
              <c:numCache>
                <c:formatCode>0.0</c:formatCode>
                <c:ptCount val="8"/>
                <c:pt idx="0">
                  <c:v>12</c:v>
                </c:pt>
                <c:pt idx="1">
                  <c:v>44.4</c:v>
                </c:pt>
                <c:pt idx="2" formatCode="#,##0.0">
                  <c:v>5.3</c:v>
                </c:pt>
                <c:pt idx="3">
                  <c:v>8.4</c:v>
                </c:pt>
                <c:pt idx="4">
                  <c:v>0.8</c:v>
                </c:pt>
                <c:pt idx="5">
                  <c:v>1.2</c:v>
                </c:pt>
                <c:pt idx="6">
                  <c:v>37.1</c:v>
                </c:pt>
                <c:pt idx="7">
                  <c:v>160.69999999999999</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layout>
        <c:manualLayout>
          <c:xMode val="edge"/>
          <c:yMode val="edge"/>
          <c:x val="0.66552069138901337"/>
          <c:y val="0.31148455350546195"/>
          <c:w val="0.29307272806994067"/>
          <c:h val="0.55947996036799097"/>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Women 16-34</c:v>
                </c:pt>
              </c:strCache>
            </c:strRef>
          </c:tx>
          <c:dPt>
            <c:idx val="0"/>
            <c:bubble3D val="0"/>
            <c:spPr>
              <a:solidFill>
                <a:srgbClr val="004F87"/>
              </a:solidFill>
            </c:spPr>
            <c:extLst>
              <c:ext xmlns:c16="http://schemas.microsoft.com/office/drawing/2014/chart" uri="{C3380CC4-5D6E-409C-BE32-E72D297353CC}">
                <c16:uniqueId val="{00000001-AAFF-45A3-A865-F04D69EBD962}"/>
              </c:ext>
            </c:extLst>
          </c:dPt>
          <c:dPt>
            <c:idx val="1"/>
            <c:bubble3D val="0"/>
            <c:spPr>
              <a:solidFill>
                <a:srgbClr val="7BC8FF"/>
              </a:solidFill>
            </c:spPr>
            <c:extLst>
              <c:ext xmlns:c16="http://schemas.microsoft.com/office/drawing/2014/chart" uri="{C3380CC4-5D6E-409C-BE32-E72D297353CC}">
                <c16:uniqueId val="{00000003-AAFF-45A3-A865-F04D69EBD962}"/>
              </c:ext>
            </c:extLst>
          </c:dPt>
          <c:dPt>
            <c:idx val="2"/>
            <c:bubble3D val="0"/>
            <c:spPr>
              <a:solidFill>
                <a:srgbClr val="00B050"/>
              </a:solidFill>
            </c:spPr>
            <c:extLst>
              <c:ext xmlns:c16="http://schemas.microsoft.com/office/drawing/2014/chart" uri="{C3380CC4-5D6E-409C-BE32-E72D297353CC}">
                <c16:uniqueId val="{00000005-AAFF-45A3-A865-F04D69EBD962}"/>
              </c:ext>
            </c:extLst>
          </c:dPt>
          <c:dPt>
            <c:idx val="3"/>
            <c:bubble3D val="0"/>
            <c:spPr>
              <a:solidFill>
                <a:srgbClr val="FD9199"/>
              </a:solidFill>
            </c:spPr>
            <c:extLst>
              <c:ext xmlns:c16="http://schemas.microsoft.com/office/drawing/2014/chart" uri="{C3380CC4-5D6E-409C-BE32-E72D297353CC}">
                <c16:uniqueId val="{00000007-AAFF-45A3-A865-F04D69EBD962}"/>
              </c:ext>
            </c:extLst>
          </c:dPt>
          <c:dPt>
            <c:idx val="4"/>
            <c:bubble3D val="0"/>
            <c:spPr>
              <a:solidFill>
                <a:srgbClr val="E10514"/>
              </a:solidFill>
              <a:ln>
                <a:noFill/>
              </a:ln>
            </c:spPr>
            <c:extLst>
              <c:ext xmlns:c16="http://schemas.microsoft.com/office/drawing/2014/chart" uri="{C3380CC4-5D6E-409C-BE32-E72D297353CC}">
                <c16:uniqueId val="{00000001-7242-4FCE-BD53-6674485E89C6}"/>
              </c:ext>
            </c:extLst>
          </c:dPt>
          <c:dPt>
            <c:idx val="5"/>
            <c:bubble3D val="0"/>
            <c:spPr>
              <a:solidFill>
                <a:srgbClr val="E10514"/>
              </a:solidFill>
            </c:spPr>
            <c:extLst>
              <c:ext xmlns:c16="http://schemas.microsoft.com/office/drawing/2014/chart" uri="{C3380CC4-5D6E-409C-BE32-E72D297353CC}">
                <c16:uniqueId val="{0000000B-AAFF-45A3-A865-F04D69EBD962}"/>
              </c:ext>
            </c:extLst>
          </c:dPt>
          <c:dPt>
            <c:idx val="6"/>
            <c:bubble3D val="0"/>
            <c:spPr>
              <a:solidFill>
                <a:srgbClr val="00B050"/>
              </a:solidFill>
            </c:spPr>
            <c:extLst>
              <c:ext xmlns:c16="http://schemas.microsoft.com/office/drawing/2014/chart" uri="{C3380CC4-5D6E-409C-BE32-E72D297353CC}">
                <c16:uniqueId val="{0000000D-AAFF-45A3-A865-F04D69EBD962}"/>
              </c:ext>
            </c:extLst>
          </c:dPt>
          <c:dPt>
            <c:idx val="7"/>
            <c:bubble3D val="0"/>
            <c:spPr>
              <a:solidFill>
                <a:srgbClr val="FFFF00"/>
              </a:solidFill>
            </c:spPr>
            <c:extLst>
              <c:ext xmlns:c16="http://schemas.microsoft.com/office/drawing/2014/chart" uri="{C3380CC4-5D6E-409C-BE32-E72D297353CC}">
                <c16:uniqueId val="{0000000F-AAFF-45A3-A865-F04D69EBD962}"/>
              </c:ext>
            </c:extLst>
          </c:dPt>
          <c:dPt>
            <c:idx val="8"/>
            <c:bubble3D val="0"/>
            <c:spPr>
              <a:solidFill>
                <a:srgbClr val="FFC000"/>
              </a:solidFill>
            </c:spPr>
            <c:extLst>
              <c:ext xmlns:c16="http://schemas.microsoft.com/office/drawing/2014/chart" uri="{C3380CC4-5D6E-409C-BE32-E72D297353CC}">
                <c16:uniqueId val="{00000011-AAFF-45A3-A865-F04D69EBD962}"/>
              </c:ext>
            </c:extLst>
          </c:dPt>
          <c:dPt>
            <c:idx val="9"/>
            <c:bubble3D val="0"/>
            <c:spPr>
              <a:solidFill>
                <a:srgbClr val="E10514"/>
              </a:solidFill>
            </c:spPr>
            <c:extLst>
              <c:ext xmlns:c16="http://schemas.microsoft.com/office/drawing/2014/chart" uri="{C3380CC4-5D6E-409C-BE32-E72D297353CC}">
                <c16:uniqueId val="{00000013-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1"/>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3-AAFF-45A3-A865-F04D69EBD962}"/>
                </c:ext>
              </c:extLst>
            </c:dLbl>
            <c:dLbl>
              <c:idx val="2"/>
              <c:layout>
                <c:manualLayout>
                  <c:x val="2.5620160843497328E-3"/>
                  <c:y val="2.6424939008641412E-3"/>
                </c:manualLayout>
              </c:layout>
              <c:numFmt formatCode="0.0%" sourceLinked="0"/>
              <c:spPr/>
              <c:txPr>
                <a:bodyPr/>
                <a:lstStyle/>
                <a:p>
                  <a:pPr>
                    <a:defRPr sz="10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FF-45A3-A865-F04D69EBD962}"/>
                </c:ext>
              </c:extLst>
            </c:dLbl>
            <c:dLbl>
              <c:idx val="3"/>
              <c:layout>
                <c:manualLayout>
                  <c:x val="2.8927457566892793E-3"/>
                  <c:y val="-8.3810591988779792E-17"/>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2.8927457566892793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242-4FCE-BD53-6674485E89C6}"/>
                </c:ext>
              </c:extLst>
            </c:dLbl>
            <c:dLbl>
              <c:idx val="5"/>
              <c:layout>
                <c:manualLayout>
                  <c:x val="-1.446372878344666E-2"/>
                  <c:y val="8.5716368361705972E-2"/>
                </c:manualLayout>
              </c:layout>
              <c:showLegendKey val="0"/>
              <c:showVal val="0"/>
              <c:showCatName val="0"/>
              <c:showSerName val="0"/>
              <c:showPercent val="1"/>
              <c:showBubbleSize val="0"/>
              <c:extLst>
                <c:ext xmlns:c15="http://schemas.microsoft.com/office/drawing/2012/chart" uri="{CE6537A1-D6FC-4f65-9D91-7224C49458BB}">
                  <c15:layout>
                    <c:manualLayout>
                      <c:w val="4.9682908371139284E-2"/>
                      <c:h val="3.0857892610214151E-2"/>
                    </c:manualLayout>
                  </c15:layout>
                </c:ext>
                <c:ext xmlns:c16="http://schemas.microsoft.com/office/drawing/2014/chart" uri="{C3380CC4-5D6E-409C-BE32-E72D297353CC}">
                  <c16:uniqueId val="{0000000B-AAFF-45A3-A865-F04D69EBD962}"/>
                </c:ext>
              </c:extLst>
            </c:dLbl>
            <c:dLbl>
              <c:idx val="6"/>
              <c:layout>
                <c:manualLayout>
                  <c:x val="5.7854915133786645E-3"/>
                  <c:y val="2.285769822978742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7"/>
              <c:layout>
                <c:manualLayout>
                  <c:x val="1.7356474540135992E-2"/>
                  <c:y val="4.3429626636597614E-2"/>
                </c:manualLayout>
              </c:layout>
              <c:numFmt formatCode="0.0%" sourceLinked="0"/>
              <c:spPr>
                <a:noFill/>
                <a:ln>
                  <a:noFill/>
                </a:ln>
                <a:effectLst/>
              </c:spPr>
              <c:txPr>
                <a:bodyPr/>
                <a:lstStyle/>
                <a:p>
                  <a:pPr>
                    <a:defRPr sz="1000">
                      <a:solidFill>
                        <a:schemeClr val="bg2"/>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AAFF-45A3-A865-F04D69EBD962}"/>
                </c:ext>
              </c:extLst>
            </c:dLbl>
            <c:dLbl>
              <c:idx val="8"/>
              <c:layout>
                <c:manualLayout>
                  <c:x val="7.2318643917233302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dLbl>
              <c:idx val="9"/>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Sheet1!$A$2:$A$6</c:f>
              <c:strCache>
                <c:ptCount val="5"/>
                <c:pt idx="0">
                  <c:v>Other online video</c:v>
                </c:pt>
                <c:pt idx="1">
                  <c:v>YouTube</c:v>
                </c:pt>
                <c:pt idx="2">
                  <c:v>Blu-Ray / DVD</c:v>
                </c:pt>
                <c:pt idx="3">
                  <c:v>SVOD / Other AVOD</c:v>
                </c:pt>
                <c:pt idx="4">
                  <c:v>Broadcaster TV</c:v>
                </c:pt>
              </c:strCache>
            </c:strRef>
          </c:cat>
          <c:val>
            <c:numRef>
              <c:f>Sheet1!$B$2:$B$6</c:f>
              <c:numCache>
                <c:formatCode>##,##0.0</c:formatCode>
                <c:ptCount val="5"/>
                <c:pt idx="0" formatCode="0.0">
                  <c:v>0.1</c:v>
                </c:pt>
                <c:pt idx="1">
                  <c:v>10.4</c:v>
                </c:pt>
                <c:pt idx="2" formatCode="0.0">
                  <c:v>0.5</c:v>
                </c:pt>
                <c:pt idx="3" formatCode="0.0">
                  <c:v>46.6</c:v>
                </c:pt>
                <c:pt idx="4" formatCode="0.0">
                  <c:v>61</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1"/>
            <c:bubble3D val="0"/>
            <c:spPr>
              <a:solidFill>
                <a:schemeClr val="accent4">
                  <a:lumMod val="20000"/>
                  <a:lumOff val="80000"/>
                </a:schemeClr>
              </a:solidFill>
            </c:spPr>
            <c:extLst>
              <c:ext xmlns:c16="http://schemas.microsoft.com/office/drawing/2014/chart" uri="{C3380CC4-5D6E-409C-BE32-E72D297353CC}">
                <c16:uniqueId val="{0000001B-26F4-490D-B34B-7EA6E8496725}"/>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Other online video</c:v>
                </c:pt>
                <c:pt idx="1">
                  <c:v>YouTube</c:v>
                </c:pt>
                <c:pt idx="2">
                  <c:v>Blu-Ray / DVD</c:v>
                </c:pt>
                <c:pt idx="3">
                  <c:v>SVOD / Other AVOD</c:v>
                </c:pt>
                <c:pt idx="4">
                  <c:v>Broadcaster TV</c:v>
                </c:pt>
              </c:strCache>
            </c:strRef>
          </c:cat>
          <c:val>
            <c:numRef>
              <c:f>Sheet1!$C$2:$C$6</c:f>
              <c:numCache>
                <c:formatCode>General</c:formatCode>
                <c:ptCount val="5"/>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Inds2</c:v>
                </c:pt>
              </c:strCache>
            </c:strRef>
          </c:tx>
          <c:dPt>
            <c:idx val="0"/>
            <c:bubble3D val="0"/>
            <c:spPr>
              <a:solidFill>
                <a:srgbClr val="004F87"/>
              </a:solidFill>
            </c:spPr>
            <c:extLst>
              <c:ext xmlns:c16="http://schemas.microsoft.com/office/drawing/2014/chart" uri="{C3380CC4-5D6E-409C-BE32-E72D297353CC}">
                <c16:uniqueId val="{00000034-6A64-426F-B744-EB64BAC57489}"/>
              </c:ext>
            </c:extLst>
          </c:dPt>
          <c:dPt>
            <c:idx val="1"/>
            <c:bubble3D val="0"/>
            <c:spPr>
              <a:solidFill>
                <a:srgbClr val="7BC8FF"/>
              </a:solidFill>
            </c:spPr>
            <c:extLst>
              <c:ext xmlns:c16="http://schemas.microsoft.com/office/drawing/2014/chart" uri="{C3380CC4-5D6E-409C-BE32-E72D297353CC}">
                <c16:uniqueId val="{0000001B-AAFF-45A3-A865-F04D69EBD962}"/>
              </c:ext>
            </c:extLst>
          </c:dPt>
          <c:dPt>
            <c:idx val="2"/>
            <c:bubble3D val="0"/>
            <c:spPr>
              <a:solidFill>
                <a:srgbClr val="00B050"/>
              </a:solidFill>
            </c:spPr>
            <c:extLst>
              <c:ext xmlns:c16="http://schemas.microsoft.com/office/drawing/2014/chart" uri="{C3380CC4-5D6E-409C-BE32-E72D297353CC}">
                <c16:uniqueId val="{0000001D-AAFF-45A3-A865-F04D69EBD962}"/>
              </c:ext>
            </c:extLst>
          </c:dPt>
          <c:dPt>
            <c:idx val="3"/>
            <c:bubble3D val="0"/>
            <c:spPr>
              <a:solidFill>
                <a:srgbClr val="FD9199"/>
              </a:solidFill>
            </c:spPr>
            <c:extLst>
              <c:ext xmlns:c16="http://schemas.microsoft.com/office/drawing/2014/chart" uri="{C3380CC4-5D6E-409C-BE32-E72D297353CC}">
                <c16:uniqueId val="{0000001F-AAFF-45A3-A865-F04D69EBD962}"/>
              </c:ext>
            </c:extLst>
          </c:dPt>
          <c:dPt>
            <c:idx val="4"/>
            <c:bubble3D val="0"/>
            <c:spPr>
              <a:solidFill>
                <a:srgbClr val="E10514"/>
              </a:solidFill>
            </c:spPr>
            <c:extLst>
              <c:ext xmlns:c16="http://schemas.microsoft.com/office/drawing/2014/chart" uri="{C3380CC4-5D6E-409C-BE32-E72D297353CC}">
                <c16:uniqueId val="{00000002-7242-4FCE-BD53-6674485E89C6}"/>
              </c:ext>
            </c:extLst>
          </c:dPt>
          <c:dPt>
            <c:idx val="5"/>
            <c:bubble3D val="0"/>
            <c:spPr>
              <a:solidFill>
                <a:srgbClr val="E10514"/>
              </a:solidFill>
            </c:spPr>
            <c:extLst>
              <c:ext xmlns:c16="http://schemas.microsoft.com/office/drawing/2014/chart" uri="{C3380CC4-5D6E-409C-BE32-E72D297353CC}">
                <c16:uniqueId val="{00000023-AAFF-45A3-A865-F04D69EBD962}"/>
              </c:ext>
            </c:extLst>
          </c:dPt>
          <c:dPt>
            <c:idx val="6"/>
            <c:bubble3D val="0"/>
            <c:spPr>
              <a:solidFill>
                <a:srgbClr val="00B050"/>
              </a:solidFill>
            </c:spPr>
            <c:extLst>
              <c:ext xmlns:c16="http://schemas.microsoft.com/office/drawing/2014/chart" uri="{C3380CC4-5D6E-409C-BE32-E72D297353CC}">
                <c16:uniqueId val="{00000025-AAFF-45A3-A865-F04D69EBD962}"/>
              </c:ext>
            </c:extLst>
          </c:dPt>
          <c:dPt>
            <c:idx val="7"/>
            <c:bubble3D val="0"/>
            <c:spPr>
              <a:solidFill>
                <a:srgbClr val="FFFF00"/>
              </a:solidFill>
            </c:spPr>
            <c:extLst>
              <c:ext xmlns:c16="http://schemas.microsoft.com/office/drawing/2014/chart" uri="{C3380CC4-5D6E-409C-BE32-E72D297353CC}">
                <c16:uniqueId val="{00000027-AAFF-45A3-A865-F04D69EBD962}"/>
              </c:ext>
            </c:extLst>
          </c:dPt>
          <c:dPt>
            <c:idx val="8"/>
            <c:bubble3D val="0"/>
            <c:spPr>
              <a:solidFill>
                <a:srgbClr val="FFC000"/>
              </a:solidFill>
            </c:spPr>
            <c:extLst>
              <c:ext xmlns:c16="http://schemas.microsoft.com/office/drawing/2014/chart" uri="{C3380CC4-5D6E-409C-BE32-E72D297353CC}">
                <c16:uniqueId val="{00000029-AAFF-45A3-A865-F04D69EBD962}"/>
              </c:ext>
            </c:extLst>
          </c:dPt>
          <c:dPt>
            <c:idx val="9"/>
            <c:bubble3D val="0"/>
            <c:spPr>
              <a:solidFill>
                <a:srgbClr val="E10514"/>
              </a:solidFill>
            </c:spPr>
            <c:extLst>
              <c:ext xmlns:c16="http://schemas.microsoft.com/office/drawing/2014/chart" uri="{C3380CC4-5D6E-409C-BE32-E72D297353CC}">
                <c16:uniqueId val="{0000002B-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1"/>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B-AAFF-45A3-A865-F04D69EBD962}"/>
                </c:ext>
              </c:extLst>
            </c:dLbl>
            <c:dLbl>
              <c:idx val="2"/>
              <c:layout>
                <c:manualLayout>
                  <c:x val="4.3391186350339979E-3"/>
                  <c:y val="-6.857309468936478E-3"/>
                </c:manualLayout>
              </c:layout>
              <c:numFmt formatCode="0.0%" sourceLinked="0"/>
              <c:spPr>
                <a:noFill/>
              </c:spPr>
              <c:txPr>
                <a:bodyPr/>
                <a:lstStyle/>
                <a:p>
                  <a:pPr>
                    <a:defRPr sz="10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D-AAFF-45A3-A865-F04D69EBD962}"/>
                </c:ext>
              </c:extLst>
            </c:dLbl>
            <c:dLbl>
              <c:idx val="3"/>
              <c:layout>
                <c:manualLayout>
                  <c:x val="1.4463728783446661E-3"/>
                  <c:y val="-2.2857698229788678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4"/>
              <c:layout>
                <c:manualLayout>
                  <c:x val="1.4463728783446661E-3"/>
                  <c:y val="-6.8573094689365196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7242-4FCE-BD53-6674485E89C6}"/>
                </c:ext>
              </c:extLst>
            </c:dLbl>
            <c:dLbl>
              <c:idx val="5"/>
              <c:layout>
                <c:manualLayout>
                  <c:x val="-1.1570983026757355E-2"/>
                  <c:y val="-0.1348604195557507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4.3391186350339979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7"/>
              <c:layout>
                <c:manualLayout>
                  <c:x val="6.3640406647165304E-2"/>
                  <c:y val="4.5715396459576523E-3"/>
                </c:manualLayout>
              </c:layout>
              <c:numFmt formatCode="0.0%" sourceLinked="0"/>
              <c:spPr>
                <a:noFill/>
                <a:ln>
                  <a:noFill/>
                </a:ln>
                <a:effectLst/>
              </c:spPr>
              <c:txPr>
                <a:bodyPr/>
                <a:lstStyle/>
                <a:p>
                  <a:pPr>
                    <a:defRPr sz="1000">
                      <a:solidFill>
                        <a:schemeClr val="tx1">
                          <a:lumMod val="50000"/>
                          <a:lumOff val="50000"/>
                        </a:schemeClr>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7-AAFF-45A3-A865-F04D69EBD962}"/>
                </c:ext>
              </c:extLst>
            </c:dLbl>
            <c:dLbl>
              <c:idx val="8"/>
              <c:layout>
                <c:manualLayout>
                  <c:x val="5.0623050742063316E-3"/>
                  <c:y val="-5.7144245574470651E-3"/>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9-AAFF-45A3-A865-F04D69EBD962}"/>
                </c:ext>
              </c:extLst>
            </c:dLbl>
            <c:dLbl>
              <c:idx val="9"/>
              <c:layout>
                <c:manualLayout>
                  <c:x val="-2.8927457566893322E-3"/>
                  <c:y val="-2.742923787574599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B-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Other online video</c:v>
                </c:pt>
                <c:pt idx="1">
                  <c:v>YouTube</c:v>
                </c:pt>
                <c:pt idx="2">
                  <c:v>Blu-Ray / DVD</c:v>
                </c:pt>
                <c:pt idx="3">
                  <c:v>SVOD / Other AVOD</c:v>
                </c:pt>
                <c:pt idx="4">
                  <c:v>Broadcaster TV</c:v>
                </c:pt>
              </c:strCache>
            </c:strRef>
          </c:cat>
          <c:val>
            <c:numRef>
              <c:f>Sheet1!$D$2:$D$6</c:f>
              <c:numCache>
                <c:formatCode>##,##0.0</c:formatCode>
                <c:ptCount val="5"/>
                <c:pt idx="0" formatCode="0.0">
                  <c:v>0.1</c:v>
                </c:pt>
                <c:pt idx="1">
                  <c:v>9.3000000000000007</c:v>
                </c:pt>
                <c:pt idx="2" formatCode="0.0">
                  <c:v>1.2</c:v>
                </c:pt>
                <c:pt idx="3" formatCode="0.0">
                  <c:v>29.2</c:v>
                </c:pt>
                <c:pt idx="4" formatCode="0.0">
                  <c:v>155.5</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layout>
        <c:manualLayout>
          <c:xMode val="edge"/>
          <c:yMode val="edge"/>
          <c:x val="0.66552069138901337"/>
          <c:y val="0.35491418014205967"/>
          <c:w val="0.29307272806994067"/>
          <c:h val="0.321759898778193"/>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F02B89-B75D-49FB-ABF2-605CE0AC3640}" type="datetimeFigureOut">
              <a:rPr lang="en-GB" smtClean="0"/>
              <a:t>25/04/2023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35AE6A-FC86-4838-A2A3-D08A46407DD3}" type="slidenum">
              <a:rPr lang="en-GB" smtClean="0"/>
              <a:t>‹#›</a:t>
            </a:fld>
            <a:endParaRPr lang="en-GB"/>
          </a:p>
        </p:txBody>
      </p:sp>
    </p:spTree>
    <p:extLst>
      <p:ext uri="{BB962C8B-B14F-4D97-AF65-F5344CB8AC3E}">
        <p14:creationId xmlns:p14="http://schemas.microsoft.com/office/powerpoint/2010/main" val="2558948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A924C00-85C6-4295-BE2C-B41F9E304FE2}" type="slidenum">
              <a:rPr lang="en-GB" smtClean="0"/>
              <a:t>1</a:t>
            </a:fld>
            <a:endParaRPr lang="en-GB"/>
          </a:p>
        </p:txBody>
      </p:sp>
    </p:spTree>
    <p:extLst>
      <p:ext uri="{BB962C8B-B14F-4D97-AF65-F5344CB8AC3E}">
        <p14:creationId xmlns:p14="http://schemas.microsoft.com/office/powerpoint/2010/main" val="769092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effectLst/>
                <a:latin typeface="Calibri" panose="020F0502020204030204" pitchFamily="34" charset="0"/>
                <a:ea typeface="Calibri" panose="020F0502020204030204" pitchFamily="34" charset="0"/>
              </a:rPr>
              <a:t>TV set viewing continues to dominate the majority of people’s video consumption.  </a:t>
            </a:r>
          </a:p>
          <a:p>
            <a:r>
              <a:rPr lang="en-GB" sz="1800">
                <a:effectLst/>
                <a:latin typeface="Calibri" panose="020F0502020204030204" pitchFamily="34" charset="0"/>
                <a:ea typeface="Calibri" panose="020F0502020204030204" pitchFamily="34" charset="0"/>
              </a:rPr>
              <a:t>  </a:t>
            </a:r>
          </a:p>
          <a:p>
            <a:r>
              <a:rPr lang="en-GB" sz="1400" b="1" i="0" u="none" strike="noStrike" kern="1200" baseline="0">
                <a:solidFill>
                  <a:schemeClr val="tx1"/>
                </a:solidFill>
                <a:latin typeface="+mn-lt"/>
                <a:ea typeface="+mn-ea"/>
                <a:cs typeface="+mn-cs"/>
              </a:rPr>
              <a:t>Methodology</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2022 data from Barb, </a:t>
            </a:r>
            <a:r>
              <a:rPr lang="en-GB" sz="18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800">
                <a:effectLst/>
                <a:latin typeface="Calibri" panose="020F0502020204030204" pitchFamily="34" charset="0"/>
                <a:ea typeface="Calibri" panose="020F0502020204030204" pitchFamily="34" charset="0"/>
                <a:cs typeface="Times New Roman" panose="02020603050405020304" pitchFamily="18" charset="0"/>
              </a:rPr>
              <a:t>, Pornhub, the IPA’s </a:t>
            </a:r>
            <a:r>
              <a:rPr lang="en-GB" sz="18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800">
                <a:effectLst/>
                <a:latin typeface="Calibri" panose="020F0502020204030204" pitchFamily="34" charset="0"/>
                <a:ea typeface="Calibri" panose="020F0502020204030204" pitchFamily="34" charset="0"/>
                <a:cs typeface="Times New Roman" panose="02020603050405020304" pitchFamily="18" charset="0"/>
              </a:rPr>
              <a:t> and UK Cinema Association. </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a:t>
            </a:r>
            <a:r>
              <a:rPr lang="en-GB" sz="18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800">
                <a:effectLst/>
                <a:latin typeface="Calibri" panose="020F0502020204030204" pitchFamily="34" charset="0"/>
                <a:ea typeface="Calibri" panose="020F0502020204030204" pitchFamily="34" charset="0"/>
                <a:cs typeface="Times New Roman" panose="02020603050405020304" pitchFamily="18" charset="0"/>
              </a:rPr>
              <a:t> and IPA </a:t>
            </a:r>
            <a:r>
              <a:rPr lang="en-GB" sz="18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800">
                <a:effectLst/>
                <a:latin typeface="Calibri" panose="020F0502020204030204" pitchFamily="34" charset="0"/>
                <a:ea typeface="Calibri" panose="020F0502020204030204" pitchFamily="34" charset="0"/>
                <a:cs typeface="Times New Roman" panose="02020603050405020304" pitchFamily="18" charset="0"/>
              </a:rPr>
              <a:t> data was used to determine the remaining out-of-home consumption.  </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The analysis also used census level broadcaster stream data to estimate the time spent watching Broadcaster VOD on both the TV set and other devices and profiled for each audience using Barb. </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a:t>
            </a:r>
            <a:r>
              <a:rPr lang="en-GB" sz="18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800">
                <a:effectLst/>
                <a:latin typeface="Calibri" panose="020F0502020204030204" pitchFamily="34" charset="0"/>
                <a:ea typeface="Calibri" panose="020F0502020204030204" pitchFamily="34" charset="0"/>
                <a:cs typeface="Times New Roman" panose="02020603050405020304" pitchFamily="18" charset="0"/>
              </a:rPr>
              <a:t> and IPA </a:t>
            </a:r>
            <a:r>
              <a:rPr lang="en-GB" sz="18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800">
                <a:effectLst/>
                <a:latin typeface="Calibri" panose="020F0502020204030204" pitchFamily="34" charset="0"/>
                <a:ea typeface="Calibri" panose="020F0502020204030204" pitchFamily="34" charset="0"/>
                <a:cs typeface="Times New Roman" panose="02020603050405020304" pitchFamily="18" charset="0"/>
              </a:rPr>
              <a:t> data to capture any out-of-home consumption.</a:t>
            </a:r>
          </a:p>
          <a:p>
            <a:endParaRPr lang="en-GB" sz="1800"/>
          </a:p>
          <a:p>
            <a:endParaRPr lang="en-GB" sz="1200" b="1" i="0" u="none" strike="noStrike" kern="1200" baseline="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6469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i="0" u="none" strike="noStrike" kern="1200" baseline="0">
                <a:solidFill>
                  <a:schemeClr val="tx1"/>
                </a:solidFill>
                <a:latin typeface="+mn-lt"/>
                <a:ea typeface="+mn-ea"/>
                <a:cs typeface="+mn-cs"/>
              </a:rPr>
              <a:t>Methodology</a:t>
            </a: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2022 data from Barb, </a:t>
            </a:r>
            <a:r>
              <a:rPr lang="en-GB" sz="12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200">
                <a:effectLst/>
                <a:latin typeface="Calibri" panose="020F0502020204030204" pitchFamily="34" charset="0"/>
                <a:ea typeface="Calibri" panose="020F0502020204030204" pitchFamily="34" charset="0"/>
                <a:cs typeface="Times New Roman" panose="02020603050405020304" pitchFamily="18" charset="0"/>
              </a:rPr>
              <a:t>, Pornhub, the IPA’s </a:t>
            </a:r>
            <a:r>
              <a:rPr lang="en-GB" sz="12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200">
                <a:effectLst/>
                <a:latin typeface="Calibri" panose="020F0502020204030204" pitchFamily="34" charset="0"/>
                <a:ea typeface="Calibri" panose="020F0502020204030204" pitchFamily="34" charset="0"/>
                <a:cs typeface="Times New Roman" panose="02020603050405020304" pitchFamily="18" charset="0"/>
              </a:rPr>
              <a:t> and UK Cinema Association. </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a:t>
            </a:r>
            <a:r>
              <a:rPr lang="en-GB" sz="12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200">
                <a:effectLst/>
                <a:latin typeface="Calibri" panose="020F0502020204030204" pitchFamily="34" charset="0"/>
                <a:ea typeface="Calibri" panose="020F0502020204030204" pitchFamily="34" charset="0"/>
                <a:cs typeface="Times New Roman" panose="02020603050405020304" pitchFamily="18" charset="0"/>
              </a:rPr>
              <a:t> and IPA </a:t>
            </a:r>
            <a:r>
              <a:rPr lang="en-GB" sz="12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200">
                <a:effectLst/>
                <a:latin typeface="Calibri" panose="020F0502020204030204" pitchFamily="34" charset="0"/>
                <a:ea typeface="Calibri" panose="020F0502020204030204" pitchFamily="34" charset="0"/>
                <a:cs typeface="Times New Roman" panose="02020603050405020304" pitchFamily="18" charset="0"/>
              </a:rPr>
              <a:t> data was used to determine the remaining out-of-home consumption.  </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The analysis also used census level broadcaster stream data to estimate the time spent watching Broadcaster VOD on both the TV set and other devices and profiled for each audience using Barb. </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a:t>
            </a:r>
            <a:r>
              <a:rPr lang="en-GB" sz="12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200">
                <a:effectLst/>
                <a:latin typeface="Calibri" panose="020F0502020204030204" pitchFamily="34" charset="0"/>
                <a:ea typeface="Calibri" panose="020F0502020204030204" pitchFamily="34" charset="0"/>
                <a:cs typeface="Times New Roman" panose="02020603050405020304" pitchFamily="18" charset="0"/>
              </a:rPr>
              <a:t> and IPA </a:t>
            </a:r>
            <a:r>
              <a:rPr lang="en-GB" sz="12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200">
                <a:effectLst/>
                <a:latin typeface="Calibri" panose="020F0502020204030204" pitchFamily="34" charset="0"/>
                <a:ea typeface="Calibri" panose="020F0502020204030204" pitchFamily="34" charset="0"/>
                <a:cs typeface="Times New Roman" panose="02020603050405020304" pitchFamily="18" charset="0"/>
              </a:rPr>
              <a:t> data to capture any out-of-home consumption.</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Time spent viewing video at cinemas was based on total admissions data from the UK Cinema Association profiled for each audience using data from DCM.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5824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i="0" u="none" strike="noStrike" kern="1200" baseline="0">
                <a:solidFill>
                  <a:schemeClr val="tx1"/>
                </a:solidFill>
                <a:latin typeface="+mn-lt"/>
                <a:ea typeface="+mn-ea"/>
                <a:cs typeface="+mn-cs"/>
              </a:rPr>
              <a:t>Methodology</a:t>
            </a: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2022 data from Barb, </a:t>
            </a:r>
            <a:r>
              <a:rPr lang="en-GB" sz="12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200">
                <a:effectLst/>
                <a:latin typeface="Calibri" panose="020F0502020204030204" pitchFamily="34" charset="0"/>
                <a:ea typeface="Calibri" panose="020F0502020204030204" pitchFamily="34" charset="0"/>
                <a:cs typeface="Times New Roman" panose="02020603050405020304" pitchFamily="18" charset="0"/>
              </a:rPr>
              <a:t>, Pornhub, the IPA’s </a:t>
            </a:r>
            <a:r>
              <a:rPr lang="en-GB" sz="12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200">
                <a:effectLst/>
                <a:latin typeface="Calibri" panose="020F0502020204030204" pitchFamily="34" charset="0"/>
                <a:ea typeface="Calibri" panose="020F0502020204030204" pitchFamily="34" charset="0"/>
                <a:cs typeface="Times New Roman" panose="02020603050405020304" pitchFamily="18" charset="0"/>
              </a:rPr>
              <a:t> and UK Cinema Association. </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a:t>
            </a:r>
            <a:r>
              <a:rPr lang="en-GB" sz="12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200">
                <a:effectLst/>
                <a:latin typeface="Calibri" panose="020F0502020204030204" pitchFamily="34" charset="0"/>
                <a:ea typeface="Calibri" panose="020F0502020204030204" pitchFamily="34" charset="0"/>
                <a:cs typeface="Times New Roman" panose="02020603050405020304" pitchFamily="18" charset="0"/>
              </a:rPr>
              <a:t> and IPA </a:t>
            </a:r>
            <a:r>
              <a:rPr lang="en-GB" sz="12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200">
                <a:effectLst/>
                <a:latin typeface="Calibri" panose="020F0502020204030204" pitchFamily="34" charset="0"/>
                <a:ea typeface="Calibri" panose="020F0502020204030204" pitchFamily="34" charset="0"/>
                <a:cs typeface="Times New Roman" panose="02020603050405020304" pitchFamily="18" charset="0"/>
              </a:rPr>
              <a:t> data was used to determine the remaining out-of-home consumption.  </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The analysis also used census level broadcaster stream data to estimate the time spent watching Broadcaster VOD on both the TV set and other devices and profiled for each audience using Barb. </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a:t>
            </a:r>
            <a:r>
              <a:rPr lang="en-GB" sz="12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200">
                <a:effectLst/>
                <a:latin typeface="Calibri" panose="020F0502020204030204" pitchFamily="34" charset="0"/>
                <a:ea typeface="Calibri" panose="020F0502020204030204" pitchFamily="34" charset="0"/>
                <a:cs typeface="Times New Roman" panose="02020603050405020304" pitchFamily="18" charset="0"/>
              </a:rPr>
              <a:t> and IPA </a:t>
            </a:r>
            <a:r>
              <a:rPr lang="en-GB" sz="12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200">
                <a:effectLst/>
                <a:latin typeface="Calibri" panose="020F0502020204030204" pitchFamily="34" charset="0"/>
                <a:ea typeface="Calibri" panose="020F0502020204030204" pitchFamily="34" charset="0"/>
                <a:cs typeface="Times New Roman" panose="02020603050405020304" pitchFamily="18" charset="0"/>
              </a:rPr>
              <a:t> data to capture any out-of-home consumption.</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Time spent viewing video at cinemas was based on total admissions data from the UK Cinema Association profiled for each audience using data from DCM. </a:t>
            </a:r>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7153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effectLst/>
                <a:latin typeface="Calibri" panose="020F0502020204030204" pitchFamily="34" charset="0"/>
                <a:ea typeface="Calibri" panose="020F0502020204030204" pitchFamily="34" charset="0"/>
              </a:rPr>
              <a:t>TV set viewing continues to dominate the majority of people’s video consumption.  </a:t>
            </a:r>
          </a:p>
          <a:p>
            <a:r>
              <a:rPr lang="en-GB" sz="1800">
                <a:effectLst/>
                <a:latin typeface="Calibri" panose="020F0502020204030204" pitchFamily="34" charset="0"/>
                <a:ea typeface="Calibri" panose="020F0502020204030204" pitchFamily="34" charset="0"/>
              </a:rPr>
              <a:t>  </a:t>
            </a:r>
          </a:p>
          <a:p>
            <a:r>
              <a:rPr lang="en-GB" sz="1400" b="1" i="0" u="none" strike="noStrike" kern="1200" baseline="0">
                <a:solidFill>
                  <a:schemeClr val="tx1"/>
                </a:solidFill>
                <a:latin typeface="+mn-lt"/>
                <a:ea typeface="+mn-ea"/>
                <a:cs typeface="+mn-cs"/>
              </a:rPr>
              <a:t>Methodology</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2022 data from Barb, </a:t>
            </a:r>
            <a:r>
              <a:rPr lang="en-GB" sz="18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800">
                <a:effectLst/>
                <a:latin typeface="Calibri" panose="020F0502020204030204" pitchFamily="34" charset="0"/>
                <a:ea typeface="Calibri" panose="020F0502020204030204" pitchFamily="34" charset="0"/>
                <a:cs typeface="Times New Roman" panose="02020603050405020304" pitchFamily="18" charset="0"/>
              </a:rPr>
              <a:t>, Pornhub, the IPA’s </a:t>
            </a:r>
            <a:r>
              <a:rPr lang="en-GB" sz="18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800">
                <a:effectLst/>
                <a:latin typeface="Calibri" panose="020F0502020204030204" pitchFamily="34" charset="0"/>
                <a:ea typeface="Calibri" panose="020F0502020204030204" pitchFamily="34" charset="0"/>
                <a:cs typeface="Times New Roman" panose="02020603050405020304" pitchFamily="18" charset="0"/>
              </a:rPr>
              <a:t> and UK Cinema Association. </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a:t>
            </a:r>
            <a:r>
              <a:rPr lang="en-GB" sz="18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800">
                <a:effectLst/>
                <a:latin typeface="Calibri" panose="020F0502020204030204" pitchFamily="34" charset="0"/>
                <a:ea typeface="Calibri" panose="020F0502020204030204" pitchFamily="34" charset="0"/>
                <a:cs typeface="Times New Roman" panose="02020603050405020304" pitchFamily="18" charset="0"/>
              </a:rPr>
              <a:t> and IPA </a:t>
            </a:r>
            <a:r>
              <a:rPr lang="en-GB" sz="18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800">
                <a:effectLst/>
                <a:latin typeface="Calibri" panose="020F0502020204030204" pitchFamily="34" charset="0"/>
                <a:ea typeface="Calibri" panose="020F0502020204030204" pitchFamily="34" charset="0"/>
                <a:cs typeface="Times New Roman" panose="02020603050405020304" pitchFamily="18" charset="0"/>
              </a:rPr>
              <a:t> data was used to determine the remaining out-of-home consumption.  </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The analysis also used census level broadcaster stream data to estimate the time spent watching Broadcaster VOD on both the TV set and other devices and profiled for each audience using Barb. </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a:t>
            </a:r>
            <a:r>
              <a:rPr lang="en-GB" sz="18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800">
                <a:effectLst/>
                <a:latin typeface="Calibri" panose="020F0502020204030204" pitchFamily="34" charset="0"/>
                <a:ea typeface="Calibri" panose="020F0502020204030204" pitchFamily="34" charset="0"/>
                <a:cs typeface="Times New Roman" panose="02020603050405020304" pitchFamily="18" charset="0"/>
              </a:rPr>
              <a:t> and IPA </a:t>
            </a:r>
            <a:r>
              <a:rPr lang="en-GB" sz="18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800">
                <a:effectLst/>
                <a:latin typeface="Calibri" panose="020F0502020204030204" pitchFamily="34" charset="0"/>
                <a:ea typeface="Calibri" panose="020F0502020204030204" pitchFamily="34" charset="0"/>
                <a:cs typeface="Times New Roman" panose="02020603050405020304" pitchFamily="18" charset="0"/>
              </a:rPr>
              <a:t> data to capture any out-of-home consumption.</a:t>
            </a:r>
          </a:p>
          <a:p>
            <a:endParaRPr lang="en-GB" sz="180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8445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i="0" u="none" strike="noStrike" kern="1200" baseline="0">
                <a:solidFill>
                  <a:schemeClr val="tx1"/>
                </a:solidFill>
                <a:latin typeface="+mn-lt"/>
                <a:ea typeface="+mn-ea"/>
                <a:cs typeface="+mn-cs"/>
              </a:rPr>
              <a:t>Methodology</a:t>
            </a: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2022 data from Barb, </a:t>
            </a:r>
            <a:r>
              <a:rPr lang="en-GB" sz="12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200">
                <a:effectLst/>
                <a:latin typeface="Calibri" panose="020F0502020204030204" pitchFamily="34" charset="0"/>
                <a:ea typeface="Calibri" panose="020F0502020204030204" pitchFamily="34" charset="0"/>
                <a:cs typeface="Times New Roman" panose="02020603050405020304" pitchFamily="18" charset="0"/>
              </a:rPr>
              <a:t>, Pornhub, the IPA’s </a:t>
            </a:r>
            <a:r>
              <a:rPr lang="en-GB" sz="12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200">
                <a:effectLst/>
                <a:latin typeface="Calibri" panose="020F0502020204030204" pitchFamily="34" charset="0"/>
                <a:ea typeface="Calibri" panose="020F0502020204030204" pitchFamily="34" charset="0"/>
                <a:cs typeface="Times New Roman" panose="02020603050405020304" pitchFamily="18" charset="0"/>
              </a:rPr>
              <a:t> and UK Cinema Association. </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a:t>
            </a:r>
            <a:r>
              <a:rPr lang="en-GB" sz="12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200">
                <a:effectLst/>
                <a:latin typeface="Calibri" panose="020F0502020204030204" pitchFamily="34" charset="0"/>
                <a:ea typeface="Calibri" panose="020F0502020204030204" pitchFamily="34" charset="0"/>
                <a:cs typeface="Times New Roman" panose="02020603050405020304" pitchFamily="18" charset="0"/>
              </a:rPr>
              <a:t> and IPA </a:t>
            </a:r>
            <a:r>
              <a:rPr lang="en-GB" sz="12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200">
                <a:effectLst/>
                <a:latin typeface="Calibri" panose="020F0502020204030204" pitchFamily="34" charset="0"/>
                <a:ea typeface="Calibri" panose="020F0502020204030204" pitchFamily="34" charset="0"/>
                <a:cs typeface="Times New Roman" panose="02020603050405020304" pitchFamily="18" charset="0"/>
              </a:rPr>
              <a:t> data was used to determine the remaining out-of-home consumption.  </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The analysis also used census level broadcaster stream data to estimate the time spent watching Broadcaster VOD on both the TV set and other devices and profiled for each audience using Barb. </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a:t>
            </a:r>
            <a:r>
              <a:rPr lang="en-GB" sz="12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200">
                <a:effectLst/>
                <a:latin typeface="Calibri" panose="020F0502020204030204" pitchFamily="34" charset="0"/>
                <a:ea typeface="Calibri" panose="020F0502020204030204" pitchFamily="34" charset="0"/>
                <a:cs typeface="Times New Roman" panose="02020603050405020304" pitchFamily="18" charset="0"/>
              </a:rPr>
              <a:t> and IPA </a:t>
            </a:r>
            <a:r>
              <a:rPr lang="en-GB" sz="12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200">
                <a:effectLst/>
                <a:latin typeface="Calibri" panose="020F0502020204030204" pitchFamily="34" charset="0"/>
                <a:ea typeface="Calibri" panose="020F0502020204030204" pitchFamily="34" charset="0"/>
                <a:cs typeface="Times New Roman" panose="02020603050405020304" pitchFamily="18" charset="0"/>
              </a:rPr>
              <a:t> data to capture any out-of-home consumption.</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Time spent viewing video at cinemas was based on total admissions data from the UK Cinema Association profiled for each audience using data from DCM.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1047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i="0" u="none" strike="noStrike" kern="1200" baseline="0">
                <a:solidFill>
                  <a:schemeClr val="tx1"/>
                </a:solidFill>
                <a:latin typeface="+mn-lt"/>
                <a:ea typeface="+mn-ea"/>
                <a:cs typeface="+mn-cs"/>
              </a:rPr>
              <a:t>Methodology</a:t>
            </a: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2022 data from Barb, </a:t>
            </a:r>
            <a:r>
              <a:rPr lang="en-GB" sz="12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200">
                <a:effectLst/>
                <a:latin typeface="Calibri" panose="020F0502020204030204" pitchFamily="34" charset="0"/>
                <a:ea typeface="Calibri" panose="020F0502020204030204" pitchFamily="34" charset="0"/>
                <a:cs typeface="Times New Roman" panose="02020603050405020304" pitchFamily="18" charset="0"/>
              </a:rPr>
              <a:t>, Pornhub, the IPA’s </a:t>
            </a:r>
            <a:r>
              <a:rPr lang="en-GB" sz="12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200">
                <a:effectLst/>
                <a:latin typeface="Calibri" panose="020F0502020204030204" pitchFamily="34" charset="0"/>
                <a:ea typeface="Calibri" panose="020F0502020204030204" pitchFamily="34" charset="0"/>
                <a:cs typeface="Times New Roman" panose="02020603050405020304" pitchFamily="18" charset="0"/>
              </a:rPr>
              <a:t> and UK Cinema Association. </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a:t>
            </a:r>
            <a:r>
              <a:rPr lang="en-GB" sz="12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200">
                <a:effectLst/>
                <a:latin typeface="Calibri" panose="020F0502020204030204" pitchFamily="34" charset="0"/>
                <a:ea typeface="Calibri" panose="020F0502020204030204" pitchFamily="34" charset="0"/>
                <a:cs typeface="Times New Roman" panose="02020603050405020304" pitchFamily="18" charset="0"/>
              </a:rPr>
              <a:t> and IPA </a:t>
            </a:r>
            <a:r>
              <a:rPr lang="en-GB" sz="12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200">
                <a:effectLst/>
                <a:latin typeface="Calibri" panose="020F0502020204030204" pitchFamily="34" charset="0"/>
                <a:ea typeface="Calibri" panose="020F0502020204030204" pitchFamily="34" charset="0"/>
                <a:cs typeface="Times New Roman" panose="02020603050405020304" pitchFamily="18" charset="0"/>
              </a:rPr>
              <a:t> data was used to determine the remaining out-of-home consumption.  </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The analysis also used census level broadcaster stream data to estimate the time spent watching Broadcaster VOD on both the TV set and other devices and profiled for each audience using Barb. </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a:t>
            </a:r>
            <a:r>
              <a:rPr lang="en-GB" sz="12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200">
                <a:effectLst/>
                <a:latin typeface="Calibri" panose="020F0502020204030204" pitchFamily="34" charset="0"/>
                <a:ea typeface="Calibri" panose="020F0502020204030204" pitchFamily="34" charset="0"/>
                <a:cs typeface="Times New Roman" panose="02020603050405020304" pitchFamily="18" charset="0"/>
              </a:rPr>
              <a:t> and IPA </a:t>
            </a:r>
            <a:r>
              <a:rPr lang="en-GB" sz="12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200">
                <a:effectLst/>
                <a:latin typeface="Calibri" panose="020F0502020204030204" pitchFamily="34" charset="0"/>
                <a:ea typeface="Calibri" panose="020F0502020204030204" pitchFamily="34" charset="0"/>
                <a:cs typeface="Times New Roman" panose="02020603050405020304" pitchFamily="18" charset="0"/>
              </a:rPr>
              <a:t> data to capture any out-of-home consumption.</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Time spent viewing video at cinemas was based on total admissions data from the UK Cinema Association profiled for each audience using data from DCM. </a:t>
            </a:r>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4619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effectLst/>
                <a:latin typeface="Calibri" panose="020F0502020204030204" pitchFamily="34" charset="0"/>
                <a:ea typeface="Calibri" panose="020F0502020204030204" pitchFamily="34" charset="0"/>
              </a:rPr>
              <a:t>TV set viewing continues to dominate the majority of people’s video consumption.  </a:t>
            </a:r>
          </a:p>
          <a:p>
            <a:r>
              <a:rPr lang="en-GB" sz="1800">
                <a:effectLst/>
                <a:latin typeface="Calibri" panose="020F0502020204030204" pitchFamily="34" charset="0"/>
                <a:ea typeface="Calibri" panose="020F0502020204030204" pitchFamily="34" charset="0"/>
              </a:rPr>
              <a:t>  </a:t>
            </a:r>
          </a:p>
          <a:p>
            <a:r>
              <a:rPr lang="en-GB" sz="1400" b="1" i="0" u="none" strike="noStrike" kern="1200" baseline="0">
                <a:solidFill>
                  <a:schemeClr val="tx1"/>
                </a:solidFill>
                <a:latin typeface="+mn-lt"/>
                <a:ea typeface="+mn-ea"/>
                <a:cs typeface="+mn-cs"/>
              </a:rPr>
              <a:t>Methodology</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2022 data from Barb, </a:t>
            </a:r>
            <a:r>
              <a:rPr lang="en-GB" sz="18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800">
                <a:effectLst/>
                <a:latin typeface="Calibri" panose="020F0502020204030204" pitchFamily="34" charset="0"/>
                <a:ea typeface="Calibri" panose="020F0502020204030204" pitchFamily="34" charset="0"/>
                <a:cs typeface="Times New Roman" panose="02020603050405020304" pitchFamily="18" charset="0"/>
              </a:rPr>
              <a:t>, Pornhub, the IPA’s </a:t>
            </a:r>
            <a:r>
              <a:rPr lang="en-GB" sz="18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800">
                <a:effectLst/>
                <a:latin typeface="Calibri" panose="020F0502020204030204" pitchFamily="34" charset="0"/>
                <a:ea typeface="Calibri" panose="020F0502020204030204" pitchFamily="34" charset="0"/>
                <a:cs typeface="Times New Roman" panose="02020603050405020304" pitchFamily="18" charset="0"/>
              </a:rPr>
              <a:t> and UK Cinema Association. </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a:t>
            </a:r>
            <a:r>
              <a:rPr lang="en-GB" sz="18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800">
                <a:effectLst/>
                <a:latin typeface="Calibri" panose="020F0502020204030204" pitchFamily="34" charset="0"/>
                <a:ea typeface="Calibri" panose="020F0502020204030204" pitchFamily="34" charset="0"/>
                <a:cs typeface="Times New Roman" panose="02020603050405020304" pitchFamily="18" charset="0"/>
              </a:rPr>
              <a:t> and IPA </a:t>
            </a:r>
            <a:r>
              <a:rPr lang="en-GB" sz="18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800">
                <a:effectLst/>
                <a:latin typeface="Calibri" panose="020F0502020204030204" pitchFamily="34" charset="0"/>
                <a:ea typeface="Calibri" panose="020F0502020204030204" pitchFamily="34" charset="0"/>
                <a:cs typeface="Times New Roman" panose="02020603050405020304" pitchFamily="18" charset="0"/>
              </a:rPr>
              <a:t> data was used to determine the remaining out-of-home consumption.  </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The analysis also used census level broadcaster stream data to estimate the time spent watching Broadcaster VOD on both the TV set and other devices and profiled for each audience using Barb. </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a:t>
            </a:r>
            <a:r>
              <a:rPr lang="en-GB" sz="18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800">
                <a:effectLst/>
                <a:latin typeface="Calibri" panose="020F0502020204030204" pitchFamily="34" charset="0"/>
                <a:ea typeface="Calibri" panose="020F0502020204030204" pitchFamily="34" charset="0"/>
                <a:cs typeface="Times New Roman" panose="02020603050405020304" pitchFamily="18" charset="0"/>
              </a:rPr>
              <a:t> and IPA </a:t>
            </a:r>
            <a:r>
              <a:rPr lang="en-GB" sz="18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800">
                <a:effectLst/>
                <a:latin typeface="Calibri" panose="020F0502020204030204" pitchFamily="34" charset="0"/>
                <a:ea typeface="Calibri" panose="020F0502020204030204" pitchFamily="34" charset="0"/>
                <a:cs typeface="Times New Roman" panose="02020603050405020304" pitchFamily="18" charset="0"/>
              </a:rPr>
              <a:t> data to capture any out-of-home consumption.</a:t>
            </a:r>
          </a:p>
          <a:p>
            <a:endParaRPr lang="en-GB" sz="180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9227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i="0" u="none" strike="noStrike" kern="1200" baseline="0">
                <a:solidFill>
                  <a:schemeClr val="tx1"/>
                </a:solidFill>
                <a:latin typeface="+mn-lt"/>
                <a:ea typeface="+mn-ea"/>
                <a:cs typeface="+mn-cs"/>
              </a:rPr>
              <a:t>Methodology</a:t>
            </a: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2022 data from Barb, </a:t>
            </a:r>
            <a:r>
              <a:rPr lang="en-GB" sz="12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200">
                <a:effectLst/>
                <a:latin typeface="Calibri" panose="020F0502020204030204" pitchFamily="34" charset="0"/>
                <a:ea typeface="Calibri" panose="020F0502020204030204" pitchFamily="34" charset="0"/>
                <a:cs typeface="Times New Roman" panose="02020603050405020304" pitchFamily="18" charset="0"/>
              </a:rPr>
              <a:t>, Pornhub, the IPA’s </a:t>
            </a:r>
            <a:r>
              <a:rPr lang="en-GB" sz="12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200">
                <a:effectLst/>
                <a:latin typeface="Calibri" panose="020F0502020204030204" pitchFamily="34" charset="0"/>
                <a:ea typeface="Calibri" panose="020F0502020204030204" pitchFamily="34" charset="0"/>
                <a:cs typeface="Times New Roman" panose="02020603050405020304" pitchFamily="18" charset="0"/>
              </a:rPr>
              <a:t> and UK Cinema Association. </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a:t>
            </a:r>
            <a:r>
              <a:rPr lang="en-GB" sz="12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200">
                <a:effectLst/>
                <a:latin typeface="Calibri" panose="020F0502020204030204" pitchFamily="34" charset="0"/>
                <a:ea typeface="Calibri" panose="020F0502020204030204" pitchFamily="34" charset="0"/>
                <a:cs typeface="Times New Roman" panose="02020603050405020304" pitchFamily="18" charset="0"/>
              </a:rPr>
              <a:t> and IPA </a:t>
            </a:r>
            <a:r>
              <a:rPr lang="en-GB" sz="12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200">
                <a:effectLst/>
                <a:latin typeface="Calibri" panose="020F0502020204030204" pitchFamily="34" charset="0"/>
                <a:ea typeface="Calibri" panose="020F0502020204030204" pitchFamily="34" charset="0"/>
                <a:cs typeface="Times New Roman" panose="02020603050405020304" pitchFamily="18" charset="0"/>
              </a:rPr>
              <a:t> data was used to determine the remaining out-of-home consumption.  </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The analysis also used census level broadcaster stream data to estimate the time spent watching Broadcaster VOD on both the TV set and other devices and profiled for each audience using Barb. </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a:t>
            </a:r>
            <a:r>
              <a:rPr lang="en-GB" sz="12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200">
                <a:effectLst/>
                <a:latin typeface="Calibri" panose="020F0502020204030204" pitchFamily="34" charset="0"/>
                <a:ea typeface="Calibri" panose="020F0502020204030204" pitchFamily="34" charset="0"/>
                <a:cs typeface="Times New Roman" panose="02020603050405020304" pitchFamily="18" charset="0"/>
              </a:rPr>
              <a:t> and IPA </a:t>
            </a:r>
            <a:r>
              <a:rPr lang="en-GB" sz="12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200">
                <a:effectLst/>
                <a:latin typeface="Calibri" panose="020F0502020204030204" pitchFamily="34" charset="0"/>
                <a:ea typeface="Calibri" panose="020F0502020204030204" pitchFamily="34" charset="0"/>
                <a:cs typeface="Times New Roman" panose="02020603050405020304" pitchFamily="18" charset="0"/>
              </a:rPr>
              <a:t> data to capture any out-of-home consumption.</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Time spent viewing video at cinemas was based on total admissions data from the UK Cinema Association profiled for each audience using data from DCM.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01789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i="0" u="none" strike="noStrike" kern="1200" baseline="0">
                <a:solidFill>
                  <a:schemeClr val="tx1"/>
                </a:solidFill>
                <a:latin typeface="+mn-lt"/>
                <a:ea typeface="+mn-ea"/>
                <a:cs typeface="+mn-cs"/>
              </a:rPr>
              <a:t>Methodology</a:t>
            </a: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2022 data from Barb, </a:t>
            </a:r>
            <a:r>
              <a:rPr lang="en-GB" sz="12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200">
                <a:effectLst/>
                <a:latin typeface="Calibri" panose="020F0502020204030204" pitchFamily="34" charset="0"/>
                <a:ea typeface="Calibri" panose="020F0502020204030204" pitchFamily="34" charset="0"/>
                <a:cs typeface="Times New Roman" panose="02020603050405020304" pitchFamily="18" charset="0"/>
              </a:rPr>
              <a:t>, Pornhub, the IPA’s </a:t>
            </a:r>
            <a:r>
              <a:rPr lang="en-GB" sz="12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200">
                <a:effectLst/>
                <a:latin typeface="Calibri" panose="020F0502020204030204" pitchFamily="34" charset="0"/>
                <a:ea typeface="Calibri" panose="020F0502020204030204" pitchFamily="34" charset="0"/>
                <a:cs typeface="Times New Roman" panose="02020603050405020304" pitchFamily="18" charset="0"/>
              </a:rPr>
              <a:t> and UK Cinema Association. </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a:t>
            </a:r>
            <a:r>
              <a:rPr lang="en-GB" sz="12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200">
                <a:effectLst/>
                <a:latin typeface="Calibri" panose="020F0502020204030204" pitchFamily="34" charset="0"/>
                <a:ea typeface="Calibri" panose="020F0502020204030204" pitchFamily="34" charset="0"/>
                <a:cs typeface="Times New Roman" panose="02020603050405020304" pitchFamily="18" charset="0"/>
              </a:rPr>
              <a:t> and IPA </a:t>
            </a:r>
            <a:r>
              <a:rPr lang="en-GB" sz="12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200">
                <a:effectLst/>
                <a:latin typeface="Calibri" panose="020F0502020204030204" pitchFamily="34" charset="0"/>
                <a:ea typeface="Calibri" panose="020F0502020204030204" pitchFamily="34" charset="0"/>
                <a:cs typeface="Times New Roman" panose="02020603050405020304" pitchFamily="18" charset="0"/>
              </a:rPr>
              <a:t> data was used to determine the remaining out-of-home consumption.  </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The analysis also used census level broadcaster stream data to estimate the time spent watching Broadcaster VOD on both the TV set and other devices and profiled for each audience using Barb. </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a:t>
            </a:r>
            <a:r>
              <a:rPr lang="en-GB" sz="12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200">
                <a:effectLst/>
                <a:latin typeface="Calibri" panose="020F0502020204030204" pitchFamily="34" charset="0"/>
                <a:ea typeface="Calibri" panose="020F0502020204030204" pitchFamily="34" charset="0"/>
                <a:cs typeface="Times New Roman" panose="02020603050405020304" pitchFamily="18" charset="0"/>
              </a:rPr>
              <a:t> and IPA </a:t>
            </a:r>
            <a:r>
              <a:rPr lang="en-GB" sz="12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200">
                <a:effectLst/>
                <a:latin typeface="Calibri" panose="020F0502020204030204" pitchFamily="34" charset="0"/>
                <a:ea typeface="Calibri" panose="020F0502020204030204" pitchFamily="34" charset="0"/>
                <a:cs typeface="Times New Roman" panose="02020603050405020304" pitchFamily="18" charset="0"/>
              </a:rPr>
              <a:t> data to capture any out-of-home consumption.</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Time spent viewing video at cinemas was based on total admissions data from the UK Cinema Association profiled for each audience using data from DCM. </a:t>
            </a:r>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0974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effectLst/>
                <a:latin typeface="Calibri" panose="020F0502020204030204" pitchFamily="34" charset="0"/>
                <a:ea typeface="Calibri" panose="020F0502020204030204" pitchFamily="34" charset="0"/>
              </a:rPr>
              <a:t>TV set viewing continues to dominate the majority of people’s video consumption.  </a:t>
            </a:r>
          </a:p>
          <a:p>
            <a:r>
              <a:rPr lang="en-GB" sz="1800">
                <a:effectLst/>
                <a:latin typeface="Calibri" panose="020F0502020204030204" pitchFamily="34" charset="0"/>
                <a:ea typeface="Calibri" panose="020F0502020204030204" pitchFamily="34" charset="0"/>
              </a:rPr>
              <a:t>  </a:t>
            </a:r>
          </a:p>
          <a:p>
            <a:r>
              <a:rPr lang="en-GB" sz="1400" b="1" i="0" u="none" strike="noStrike" kern="1200" baseline="0">
                <a:solidFill>
                  <a:schemeClr val="tx1"/>
                </a:solidFill>
                <a:latin typeface="+mn-lt"/>
                <a:ea typeface="+mn-ea"/>
                <a:cs typeface="+mn-cs"/>
              </a:rPr>
              <a:t>Methodology</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2022 data from Barb, </a:t>
            </a:r>
            <a:r>
              <a:rPr lang="en-GB" sz="18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800">
                <a:effectLst/>
                <a:latin typeface="Calibri" panose="020F0502020204030204" pitchFamily="34" charset="0"/>
                <a:ea typeface="Calibri" panose="020F0502020204030204" pitchFamily="34" charset="0"/>
                <a:cs typeface="Times New Roman" panose="02020603050405020304" pitchFamily="18" charset="0"/>
              </a:rPr>
              <a:t>, Pornhub, the IPA’s </a:t>
            </a:r>
            <a:r>
              <a:rPr lang="en-GB" sz="18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800">
                <a:effectLst/>
                <a:latin typeface="Calibri" panose="020F0502020204030204" pitchFamily="34" charset="0"/>
                <a:ea typeface="Calibri" panose="020F0502020204030204" pitchFamily="34" charset="0"/>
                <a:cs typeface="Times New Roman" panose="02020603050405020304" pitchFamily="18" charset="0"/>
              </a:rPr>
              <a:t> and UK Cinema Association. </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a:t>
            </a:r>
            <a:r>
              <a:rPr lang="en-GB" sz="18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800">
                <a:effectLst/>
                <a:latin typeface="Calibri" panose="020F0502020204030204" pitchFamily="34" charset="0"/>
                <a:ea typeface="Calibri" panose="020F0502020204030204" pitchFamily="34" charset="0"/>
                <a:cs typeface="Times New Roman" panose="02020603050405020304" pitchFamily="18" charset="0"/>
              </a:rPr>
              <a:t> and IPA </a:t>
            </a:r>
            <a:r>
              <a:rPr lang="en-GB" sz="18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800">
                <a:effectLst/>
                <a:latin typeface="Calibri" panose="020F0502020204030204" pitchFamily="34" charset="0"/>
                <a:ea typeface="Calibri" panose="020F0502020204030204" pitchFamily="34" charset="0"/>
                <a:cs typeface="Times New Roman" panose="02020603050405020304" pitchFamily="18" charset="0"/>
              </a:rPr>
              <a:t> data was used to determine the remaining out-of-home consumption.  </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The analysis also used census level broadcaster stream data to estimate the time spent watching Broadcaster VOD on both the TV set and other devices and profiled for each audience using Barb. </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a:t>
            </a:r>
            <a:r>
              <a:rPr lang="en-GB" sz="18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800">
                <a:effectLst/>
                <a:latin typeface="Calibri" panose="020F0502020204030204" pitchFamily="34" charset="0"/>
                <a:ea typeface="Calibri" panose="020F0502020204030204" pitchFamily="34" charset="0"/>
                <a:cs typeface="Times New Roman" panose="02020603050405020304" pitchFamily="18" charset="0"/>
              </a:rPr>
              <a:t> and IPA </a:t>
            </a:r>
            <a:r>
              <a:rPr lang="en-GB" sz="18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800">
                <a:effectLst/>
                <a:latin typeface="Calibri" panose="020F0502020204030204" pitchFamily="34" charset="0"/>
                <a:ea typeface="Calibri" panose="020F0502020204030204" pitchFamily="34" charset="0"/>
                <a:cs typeface="Times New Roman" panose="02020603050405020304" pitchFamily="18" charset="0"/>
              </a:rPr>
              <a:t> data to capture any out-of-home consumption.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7524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baseline="0">
                <a:solidFill>
                  <a:schemeClr val="tx1"/>
                </a:solidFill>
                <a:latin typeface="+mn-lt"/>
                <a:ea typeface="+mn-ea"/>
                <a:cs typeface="+mn-cs"/>
              </a:rPr>
              <a:t>Methodology</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2022 data from Barb, </a:t>
            </a:r>
            <a:r>
              <a:rPr lang="en-GB" sz="18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800">
                <a:effectLst/>
                <a:latin typeface="Calibri" panose="020F0502020204030204" pitchFamily="34" charset="0"/>
                <a:ea typeface="Calibri" panose="020F0502020204030204" pitchFamily="34" charset="0"/>
                <a:cs typeface="Times New Roman" panose="02020603050405020304" pitchFamily="18" charset="0"/>
              </a:rPr>
              <a:t>, Pornhub, the IPA’s </a:t>
            </a:r>
            <a:r>
              <a:rPr lang="en-GB" sz="18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800">
                <a:effectLst/>
                <a:latin typeface="Calibri" panose="020F0502020204030204" pitchFamily="34" charset="0"/>
                <a:ea typeface="Calibri" panose="020F0502020204030204" pitchFamily="34" charset="0"/>
                <a:cs typeface="Times New Roman" panose="02020603050405020304" pitchFamily="18" charset="0"/>
              </a:rPr>
              <a:t> and UK Cinema Association. </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a:t>
            </a:r>
            <a:r>
              <a:rPr lang="en-GB" sz="18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800">
                <a:effectLst/>
                <a:latin typeface="Calibri" panose="020F0502020204030204" pitchFamily="34" charset="0"/>
                <a:ea typeface="Calibri" panose="020F0502020204030204" pitchFamily="34" charset="0"/>
                <a:cs typeface="Times New Roman" panose="02020603050405020304" pitchFamily="18" charset="0"/>
              </a:rPr>
              <a:t> and IPA </a:t>
            </a:r>
            <a:r>
              <a:rPr lang="en-GB" sz="18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800">
                <a:effectLst/>
                <a:latin typeface="Calibri" panose="020F0502020204030204" pitchFamily="34" charset="0"/>
                <a:ea typeface="Calibri" panose="020F0502020204030204" pitchFamily="34" charset="0"/>
                <a:cs typeface="Times New Roman" panose="02020603050405020304" pitchFamily="18" charset="0"/>
              </a:rPr>
              <a:t> data was used to determine the remaining out-of-home consumption.  </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The analysis also used census level broadcaster stream data to estimate the time spent watching Broadcaster VOD on both the TV set and other devices and profiled for each audience using Barb. </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a:t>
            </a:r>
            <a:r>
              <a:rPr lang="en-GB" sz="18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800">
                <a:effectLst/>
                <a:latin typeface="Calibri" panose="020F0502020204030204" pitchFamily="34" charset="0"/>
                <a:ea typeface="Calibri" panose="020F0502020204030204" pitchFamily="34" charset="0"/>
                <a:cs typeface="Times New Roman" panose="02020603050405020304" pitchFamily="18" charset="0"/>
              </a:rPr>
              <a:t> and IPA </a:t>
            </a:r>
            <a:r>
              <a:rPr lang="en-GB" sz="18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800">
                <a:effectLst/>
                <a:latin typeface="Calibri" panose="020F0502020204030204" pitchFamily="34" charset="0"/>
                <a:ea typeface="Calibri" panose="020F0502020204030204" pitchFamily="34" charset="0"/>
                <a:cs typeface="Times New Roman" panose="02020603050405020304" pitchFamily="18" charset="0"/>
              </a:rPr>
              <a:t> data to capture any out-of-home consumption.</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Time spent viewing video at cinemas was based on total admissions data from the UK Cinema Association profiled for each audience using data from DCM. </a:t>
            </a:r>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57633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i="0" u="none" strike="noStrike" kern="1200" baseline="0">
                <a:solidFill>
                  <a:schemeClr val="tx1"/>
                </a:solidFill>
                <a:latin typeface="+mn-lt"/>
                <a:ea typeface="+mn-ea"/>
                <a:cs typeface="+mn-cs"/>
              </a:rPr>
              <a:t>Methodology</a:t>
            </a: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2022 data from Barb, </a:t>
            </a:r>
            <a:r>
              <a:rPr lang="en-GB" sz="12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200">
                <a:effectLst/>
                <a:latin typeface="Calibri" panose="020F0502020204030204" pitchFamily="34" charset="0"/>
                <a:ea typeface="Calibri" panose="020F0502020204030204" pitchFamily="34" charset="0"/>
                <a:cs typeface="Times New Roman" panose="02020603050405020304" pitchFamily="18" charset="0"/>
              </a:rPr>
              <a:t>, Pornhub, the IPA’s </a:t>
            </a:r>
            <a:r>
              <a:rPr lang="en-GB" sz="12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200">
                <a:effectLst/>
                <a:latin typeface="Calibri" panose="020F0502020204030204" pitchFamily="34" charset="0"/>
                <a:ea typeface="Calibri" panose="020F0502020204030204" pitchFamily="34" charset="0"/>
                <a:cs typeface="Times New Roman" panose="02020603050405020304" pitchFamily="18" charset="0"/>
              </a:rPr>
              <a:t> and UK Cinema Association. </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a:t>
            </a:r>
            <a:r>
              <a:rPr lang="en-GB" sz="12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200">
                <a:effectLst/>
                <a:latin typeface="Calibri" panose="020F0502020204030204" pitchFamily="34" charset="0"/>
                <a:ea typeface="Calibri" panose="020F0502020204030204" pitchFamily="34" charset="0"/>
                <a:cs typeface="Times New Roman" panose="02020603050405020304" pitchFamily="18" charset="0"/>
              </a:rPr>
              <a:t> and IPA </a:t>
            </a:r>
            <a:r>
              <a:rPr lang="en-GB" sz="12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200">
                <a:effectLst/>
                <a:latin typeface="Calibri" panose="020F0502020204030204" pitchFamily="34" charset="0"/>
                <a:ea typeface="Calibri" panose="020F0502020204030204" pitchFamily="34" charset="0"/>
                <a:cs typeface="Times New Roman" panose="02020603050405020304" pitchFamily="18" charset="0"/>
              </a:rPr>
              <a:t> data was used to determine the remaining out-of-home consumption.  </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The analysis also used census level broadcaster stream data to estimate the time spent watching Broadcaster VOD on both the TV set and other devices and profiled for each audience using Barb. </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a:t>
            </a:r>
            <a:r>
              <a:rPr lang="en-GB" sz="12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200">
                <a:effectLst/>
                <a:latin typeface="Calibri" panose="020F0502020204030204" pitchFamily="34" charset="0"/>
                <a:ea typeface="Calibri" panose="020F0502020204030204" pitchFamily="34" charset="0"/>
                <a:cs typeface="Times New Roman" panose="02020603050405020304" pitchFamily="18" charset="0"/>
              </a:rPr>
              <a:t> and IPA </a:t>
            </a:r>
            <a:r>
              <a:rPr lang="en-GB" sz="12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200">
                <a:effectLst/>
                <a:latin typeface="Calibri" panose="020F0502020204030204" pitchFamily="34" charset="0"/>
                <a:ea typeface="Calibri" panose="020F0502020204030204" pitchFamily="34" charset="0"/>
                <a:cs typeface="Times New Roman" panose="02020603050405020304" pitchFamily="18" charset="0"/>
              </a:rPr>
              <a:t> data to capture any out-of-home consumption.</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Time spent viewing video at cinemas was based on total admissions data from the UK Cinema Association profiled for each audience using data from DCM.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68860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i="0" u="none" strike="noStrike" kern="1200" baseline="0">
                <a:solidFill>
                  <a:schemeClr val="tx1"/>
                </a:solidFill>
                <a:latin typeface="+mn-lt"/>
                <a:ea typeface="+mn-ea"/>
                <a:cs typeface="+mn-cs"/>
              </a:rPr>
              <a:t>Methodology</a:t>
            </a: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2022 data from Barb, </a:t>
            </a:r>
            <a:r>
              <a:rPr lang="en-GB" sz="12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200">
                <a:effectLst/>
                <a:latin typeface="Calibri" panose="020F0502020204030204" pitchFamily="34" charset="0"/>
                <a:ea typeface="Calibri" panose="020F0502020204030204" pitchFamily="34" charset="0"/>
                <a:cs typeface="Times New Roman" panose="02020603050405020304" pitchFamily="18" charset="0"/>
              </a:rPr>
              <a:t>, Pornhub, the IPA’s </a:t>
            </a:r>
            <a:r>
              <a:rPr lang="en-GB" sz="12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200">
                <a:effectLst/>
                <a:latin typeface="Calibri" panose="020F0502020204030204" pitchFamily="34" charset="0"/>
                <a:ea typeface="Calibri" panose="020F0502020204030204" pitchFamily="34" charset="0"/>
                <a:cs typeface="Times New Roman" panose="02020603050405020304" pitchFamily="18" charset="0"/>
              </a:rPr>
              <a:t> and UK Cinema Association. </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a:t>
            </a:r>
            <a:r>
              <a:rPr lang="en-GB" sz="12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200">
                <a:effectLst/>
                <a:latin typeface="Calibri" panose="020F0502020204030204" pitchFamily="34" charset="0"/>
                <a:ea typeface="Calibri" panose="020F0502020204030204" pitchFamily="34" charset="0"/>
                <a:cs typeface="Times New Roman" panose="02020603050405020304" pitchFamily="18" charset="0"/>
              </a:rPr>
              <a:t> and IPA </a:t>
            </a:r>
            <a:r>
              <a:rPr lang="en-GB" sz="12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200">
                <a:effectLst/>
                <a:latin typeface="Calibri" panose="020F0502020204030204" pitchFamily="34" charset="0"/>
                <a:ea typeface="Calibri" panose="020F0502020204030204" pitchFamily="34" charset="0"/>
                <a:cs typeface="Times New Roman" panose="02020603050405020304" pitchFamily="18" charset="0"/>
              </a:rPr>
              <a:t> data was used to determine the remaining out-of-home consumption.  </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The analysis also used census level broadcaster stream data to estimate the time spent watching Broadcaster VOD on both the TV set and other devices and profiled for each audience using Barb. </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a:t>
            </a:r>
            <a:r>
              <a:rPr lang="en-GB" sz="12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200">
                <a:effectLst/>
                <a:latin typeface="Calibri" panose="020F0502020204030204" pitchFamily="34" charset="0"/>
                <a:ea typeface="Calibri" panose="020F0502020204030204" pitchFamily="34" charset="0"/>
                <a:cs typeface="Times New Roman" panose="02020603050405020304" pitchFamily="18" charset="0"/>
              </a:rPr>
              <a:t> and IPA </a:t>
            </a:r>
            <a:r>
              <a:rPr lang="en-GB" sz="12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200">
                <a:effectLst/>
                <a:latin typeface="Calibri" panose="020F0502020204030204" pitchFamily="34" charset="0"/>
                <a:ea typeface="Calibri" panose="020F0502020204030204" pitchFamily="34" charset="0"/>
                <a:cs typeface="Times New Roman" panose="02020603050405020304" pitchFamily="18" charset="0"/>
              </a:rPr>
              <a:t> data to capture any out-of-home consumption.</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Time spent viewing video at cinemas was based on total admissions data from the UK Cinema Association profiled for each audience using data from DCM. </a:t>
            </a:r>
          </a:p>
          <a:p>
            <a:endParaRPr lang="en-GB"/>
          </a:p>
          <a:p>
            <a:r>
              <a:rPr lang="en-GB" err="1"/>
              <a:t>n.b.</a:t>
            </a:r>
            <a:r>
              <a:rPr lang="en-GB"/>
              <a:t> Barb data for 45+ audiences fall outside of Barb’s gold standard methodology for PC / Tablet viewership.</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61796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effectLst/>
                <a:latin typeface="Calibri" panose="020F0502020204030204" pitchFamily="34" charset="0"/>
                <a:ea typeface="Calibri" panose="020F0502020204030204" pitchFamily="34" charset="0"/>
              </a:rPr>
              <a:t>TV set viewing continues to dominate the majority of people’s video consumption.  </a:t>
            </a:r>
          </a:p>
          <a:p>
            <a:r>
              <a:rPr lang="en-GB" sz="1800">
                <a:effectLst/>
                <a:latin typeface="Calibri" panose="020F0502020204030204" pitchFamily="34" charset="0"/>
                <a:ea typeface="Calibri" panose="020F0502020204030204" pitchFamily="34" charset="0"/>
              </a:rPr>
              <a:t>  </a:t>
            </a:r>
          </a:p>
          <a:p>
            <a:r>
              <a:rPr lang="en-GB" sz="1400" b="1" i="0" u="none" strike="noStrike" kern="1200" baseline="0">
                <a:solidFill>
                  <a:schemeClr val="tx1"/>
                </a:solidFill>
                <a:latin typeface="+mn-lt"/>
                <a:ea typeface="+mn-ea"/>
                <a:cs typeface="+mn-cs"/>
              </a:rPr>
              <a:t>Methodology</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2022 data from Barb, </a:t>
            </a:r>
            <a:r>
              <a:rPr lang="en-GB" sz="18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800">
                <a:effectLst/>
                <a:latin typeface="Calibri" panose="020F0502020204030204" pitchFamily="34" charset="0"/>
                <a:ea typeface="Calibri" panose="020F0502020204030204" pitchFamily="34" charset="0"/>
                <a:cs typeface="Times New Roman" panose="02020603050405020304" pitchFamily="18" charset="0"/>
              </a:rPr>
              <a:t>, Pornhub, the IPA’s </a:t>
            </a:r>
            <a:r>
              <a:rPr lang="en-GB" sz="18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800">
                <a:effectLst/>
                <a:latin typeface="Calibri" panose="020F0502020204030204" pitchFamily="34" charset="0"/>
                <a:ea typeface="Calibri" panose="020F0502020204030204" pitchFamily="34" charset="0"/>
                <a:cs typeface="Times New Roman" panose="02020603050405020304" pitchFamily="18" charset="0"/>
              </a:rPr>
              <a:t> and UK Cinema Association. </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a:t>
            </a:r>
            <a:r>
              <a:rPr lang="en-GB" sz="18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800">
                <a:effectLst/>
                <a:latin typeface="Calibri" panose="020F0502020204030204" pitchFamily="34" charset="0"/>
                <a:ea typeface="Calibri" panose="020F0502020204030204" pitchFamily="34" charset="0"/>
                <a:cs typeface="Times New Roman" panose="02020603050405020304" pitchFamily="18" charset="0"/>
              </a:rPr>
              <a:t> and IPA </a:t>
            </a:r>
            <a:r>
              <a:rPr lang="en-GB" sz="18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800">
                <a:effectLst/>
                <a:latin typeface="Calibri" panose="020F0502020204030204" pitchFamily="34" charset="0"/>
                <a:ea typeface="Calibri" panose="020F0502020204030204" pitchFamily="34" charset="0"/>
                <a:cs typeface="Times New Roman" panose="02020603050405020304" pitchFamily="18" charset="0"/>
              </a:rPr>
              <a:t> data was used to determine the remaining out-of-home consumption.  </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The analysis also used census level broadcaster stream data to estimate the time spent watching Broadcaster VOD on both the TV set and other devices and profiled for each audience using Barb. </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a:t>
            </a:r>
            <a:r>
              <a:rPr lang="en-GB" sz="18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800">
                <a:effectLst/>
                <a:latin typeface="Calibri" panose="020F0502020204030204" pitchFamily="34" charset="0"/>
                <a:ea typeface="Calibri" panose="020F0502020204030204" pitchFamily="34" charset="0"/>
                <a:cs typeface="Times New Roman" panose="02020603050405020304" pitchFamily="18" charset="0"/>
              </a:rPr>
              <a:t> and IPA </a:t>
            </a:r>
            <a:r>
              <a:rPr lang="en-GB" sz="18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800">
                <a:effectLst/>
                <a:latin typeface="Calibri" panose="020F0502020204030204" pitchFamily="34" charset="0"/>
                <a:ea typeface="Calibri" panose="020F0502020204030204" pitchFamily="34" charset="0"/>
                <a:cs typeface="Times New Roman" panose="02020603050405020304" pitchFamily="18" charset="0"/>
              </a:rPr>
              <a:t> data to capture any out-of-home consumption.</a:t>
            </a:r>
          </a:p>
          <a:p>
            <a:endParaRPr lang="en-GB" sz="180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err="1"/>
              <a:t>n.b.</a:t>
            </a:r>
            <a:r>
              <a:rPr lang="en-GB" sz="1800"/>
              <a:t> Barb data for 45+ audiences fall outside of Barb’s gold standard methodology for PC / Tablet viewership.</a:t>
            </a:r>
          </a:p>
          <a:p>
            <a:endParaRPr lang="en-GB" sz="1200" b="1" i="0" u="none" strike="noStrike" kern="1200" baseline="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14453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i="0" u="none" strike="noStrike" kern="1200" baseline="0">
                <a:solidFill>
                  <a:schemeClr val="tx1"/>
                </a:solidFill>
                <a:latin typeface="+mn-lt"/>
                <a:ea typeface="+mn-ea"/>
                <a:cs typeface="+mn-cs"/>
              </a:rPr>
              <a:t>Methodology</a:t>
            </a: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2022 data from Barb, </a:t>
            </a:r>
            <a:r>
              <a:rPr lang="en-GB" sz="12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200">
                <a:effectLst/>
                <a:latin typeface="Calibri" panose="020F0502020204030204" pitchFamily="34" charset="0"/>
                <a:ea typeface="Calibri" panose="020F0502020204030204" pitchFamily="34" charset="0"/>
                <a:cs typeface="Times New Roman" panose="02020603050405020304" pitchFamily="18" charset="0"/>
              </a:rPr>
              <a:t>, Pornhub, the IPA’s </a:t>
            </a:r>
            <a:r>
              <a:rPr lang="en-GB" sz="12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200">
                <a:effectLst/>
                <a:latin typeface="Calibri" panose="020F0502020204030204" pitchFamily="34" charset="0"/>
                <a:ea typeface="Calibri" panose="020F0502020204030204" pitchFamily="34" charset="0"/>
                <a:cs typeface="Times New Roman" panose="02020603050405020304" pitchFamily="18" charset="0"/>
              </a:rPr>
              <a:t> and UK Cinema Association. </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a:t>
            </a:r>
            <a:r>
              <a:rPr lang="en-GB" sz="12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200">
                <a:effectLst/>
                <a:latin typeface="Calibri" panose="020F0502020204030204" pitchFamily="34" charset="0"/>
                <a:ea typeface="Calibri" panose="020F0502020204030204" pitchFamily="34" charset="0"/>
                <a:cs typeface="Times New Roman" panose="02020603050405020304" pitchFamily="18" charset="0"/>
              </a:rPr>
              <a:t> and IPA </a:t>
            </a:r>
            <a:r>
              <a:rPr lang="en-GB" sz="12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200">
                <a:effectLst/>
                <a:latin typeface="Calibri" panose="020F0502020204030204" pitchFamily="34" charset="0"/>
                <a:ea typeface="Calibri" panose="020F0502020204030204" pitchFamily="34" charset="0"/>
                <a:cs typeface="Times New Roman" panose="02020603050405020304" pitchFamily="18" charset="0"/>
              </a:rPr>
              <a:t> data was used to determine the remaining out-of-home consumption.  </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The analysis also used census level broadcaster stream data to estimate the time spent watching Broadcaster VOD on both the TV set and other devices and profiled for each audience using Barb. </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a:t>
            </a:r>
            <a:r>
              <a:rPr lang="en-GB" sz="12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200">
                <a:effectLst/>
                <a:latin typeface="Calibri" panose="020F0502020204030204" pitchFamily="34" charset="0"/>
                <a:ea typeface="Calibri" panose="020F0502020204030204" pitchFamily="34" charset="0"/>
                <a:cs typeface="Times New Roman" panose="02020603050405020304" pitchFamily="18" charset="0"/>
              </a:rPr>
              <a:t> and IPA </a:t>
            </a:r>
            <a:r>
              <a:rPr lang="en-GB" sz="12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200">
                <a:effectLst/>
                <a:latin typeface="Calibri" panose="020F0502020204030204" pitchFamily="34" charset="0"/>
                <a:ea typeface="Calibri" panose="020F0502020204030204" pitchFamily="34" charset="0"/>
                <a:cs typeface="Times New Roman" panose="02020603050405020304" pitchFamily="18" charset="0"/>
              </a:rPr>
              <a:t> data to capture any out-of-home consumption.</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Time spent viewing video at cinemas was based on total admissions data from the UK Cinema Association profiled for each audience using data from DCM. </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err="1"/>
              <a:t>n.b.</a:t>
            </a:r>
            <a:r>
              <a:rPr lang="en-GB"/>
              <a:t> Barb data for 45+ audiences fall outside of Barb’s gold standard methodology for PC / Tablet viewership.</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47647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i="0" u="none" strike="noStrike" kern="1200" baseline="0">
                <a:solidFill>
                  <a:schemeClr val="tx1"/>
                </a:solidFill>
                <a:latin typeface="+mn-lt"/>
                <a:ea typeface="+mn-ea"/>
                <a:cs typeface="+mn-cs"/>
              </a:rPr>
              <a:t>Methodology</a:t>
            </a: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2022 data from Barb, </a:t>
            </a:r>
            <a:r>
              <a:rPr lang="en-GB" sz="12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200">
                <a:effectLst/>
                <a:latin typeface="Calibri" panose="020F0502020204030204" pitchFamily="34" charset="0"/>
                <a:ea typeface="Calibri" panose="020F0502020204030204" pitchFamily="34" charset="0"/>
                <a:cs typeface="Times New Roman" panose="02020603050405020304" pitchFamily="18" charset="0"/>
              </a:rPr>
              <a:t>, Pornhub, the IPA’s </a:t>
            </a:r>
            <a:r>
              <a:rPr lang="en-GB" sz="12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200">
                <a:effectLst/>
                <a:latin typeface="Calibri" panose="020F0502020204030204" pitchFamily="34" charset="0"/>
                <a:ea typeface="Calibri" panose="020F0502020204030204" pitchFamily="34" charset="0"/>
                <a:cs typeface="Times New Roman" panose="02020603050405020304" pitchFamily="18" charset="0"/>
              </a:rPr>
              <a:t> and UK Cinema Association. </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a:t>
            </a:r>
            <a:r>
              <a:rPr lang="en-GB" sz="12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200">
                <a:effectLst/>
                <a:latin typeface="Calibri" panose="020F0502020204030204" pitchFamily="34" charset="0"/>
                <a:ea typeface="Calibri" panose="020F0502020204030204" pitchFamily="34" charset="0"/>
                <a:cs typeface="Times New Roman" panose="02020603050405020304" pitchFamily="18" charset="0"/>
              </a:rPr>
              <a:t> and IPA </a:t>
            </a:r>
            <a:r>
              <a:rPr lang="en-GB" sz="12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200">
                <a:effectLst/>
                <a:latin typeface="Calibri" panose="020F0502020204030204" pitchFamily="34" charset="0"/>
                <a:ea typeface="Calibri" panose="020F0502020204030204" pitchFamily="34" charset="0"/>
                <a:cs typeface="Times New Roman" panose="02020603050405020304" pitchFamily="18" charset="0"/>
              </a:rPr>
              <a:t> data was used to determine the remaining out-of-home consumption.  </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The analysis also used census level broadcaster stream data to estimate the time spent watching Broadcaster VOD on both the TV set and other devices and profiled for each audience using Barb. </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a:t>
            </a:r>
            <a:r>
              <a:rPr lang="en-GB" sz="12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200">
                <a:effectLst/>
                <a:latin typeface="Calibri" panose="020F0502020204030204" pitchFamily="34" charset="0"/>
                <a:ea typeface="Calibri" panose="020F0502020204030204" pitchFamily="34" charset="0"/>
                <a:cs typeface="Times New Roman" panose="02020603050405020304" pitchFamily="18" charset="0"/>
              </a:rPr>
              <a:t> and IPA </a:t>
            </a:r>
            <a:r>
              <a:rPr lang="en-GB" sz="12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200">
                <a:effectLst/>
                <a:latin typeface="Calibri" panose="020F0502020204030204" pitchFamily="34" charset="0"/>
                <a:ea typeface="Calibri" panose="020F0502020204030204" pitchFamily="34" charset="0"/>
                <a:cs typeface="Times New Roman" panose="02020603050405020304" pitchFamily="18" charset="0"/>
              </a:rPr>
              <a:t> data to capture any out-of-home consumption.</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Time spent viewing video at cinemas was based on total admissions data from the UK Cinema Association profiled for each audience using data from DCM. </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err="1"/>
              <a:t>n.b.</a:t>
            </a:r>
            <a:r>
              <a:rPr lang="en-GB"/>
              <a:t> Barb data for ABC1 audiences fall outside of Barb’s gold standard methodology for PC / Tablet viewership.</a:t>
            </a:r>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26072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effectLst/>
                <a:latin typeface="Calibri" panose="020F0502020204030204" pitchFamily="34" charset="0"/>
                <a:ea typeface="Calibri" panose="020F0502020204030204" pitchFamily="34" charset="0"/>
              </a:rPr>
              <a:t>TV set viewing continues to dominate the majority of people’s video consumption.  </a:t>
            </a:r>
          </a:p>
          <a:p>
            <a:r>
              <a:rPr lang="en-GB" sz="1800">
                <a:effectLst/>
                <a:latin typeface="Calibri" panose="020F0502020204030204" pitchFamily="34" charset="0"/>
                <a:ea typeface="Calibri" panose="020F0502020204030204" pitchFamily="34" charset="0"/>
              </a:rPr>
              <a:t>  </a:t>
            </a:r>
          </a:p>
          <a:p>
            <a:r>
              <a:rPr lang="en-GB" sz="1400" b="1" i="0" u="none" strike="noStrike" kern="1200" baseline="0">
                <a:solidFill>
                  <a:schemeClr val="tx1"/>
                </a:solidFill>
                <a:latin typeface="+mn-lt"/>
                <a:ea typeface="+mn-ea"/>
                <a:cs typeface="+mn-cs"/>
              </a:rPr>
              <a:t>Methodology</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2022 data from Barb, </a:t>
            </a:r>
            <a:r>
              <a:rPr lang="en-GB" sz="18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800">
                <a:effectLst/>
                <a:latin typeface="Calibri" panose="020F0502020204030204" pitchFamily="34" charset="0"/>
                <a:ea typeface="Calibri" panose="020F0502020204030204" pitchFamily="34" charset="0"/>
                <a:cs typeface="Times New Roman" panose="02020603050405020304" pitchFamily="18" charset="0"/>
              </a:rPr>
              <a:t>, Pornhub, the IPA’s </a:t>
            </a:r>
            <a:r>
              <a:rPr lang="en-GB" sz="18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800">
                <a:effectLst/>
                <a:latin typeface="Calibri" panose="020F0502020204030204" pitchFamily="34" charset="0"/>
                <a:ea typeface="Calibri" panose="020F0502020204030204" pitchFamily="34" charset="0"/>
                <a:cs typeface="Times New Roman" panose="02020603050405020304" pitchFamily="18" charset="0"/>
              </a:rPr>
              <a:t> and UK Cinema Association. </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a:t>
            </a:r>
            <a:r>
              <a:rPr lang="en-GB" sz="18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800">
                <a:effectLst/>
                <a:latin typeface="Calibri" panose="020F0502020204030204" pitchFamily="34" charset="0"/>
                <a:ea typeface="Calibri" panose="020F0502020204030204" pitchFamily="34" charset="0"/>
                <a:cs typeface="Times New Roman" panose="02020603050405020304" pitchFamily="18" charset="0"/>
              </a:rPr>
              <a:t> and IPA </a:t>
            </a:r>
            <a:r>
              <a:rPr lang="en-GB" sz="18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800">
                <a:effectLst/>
                <a:latin typeface="Calibri" panose="020F0502020204030204" pitchFamily="34" charset="0"/>
                <a:ea typeface="Calibri" panose="020F0502020204030204" pitchFamily="34" charset="0"/>
                <a:cs typeface="Times New Roman" panose="02020603050405020304" pitchFamily="18" charset="0"/>
              </a:rPr>
              <a:t> data was used to determine the remaining out-of-home consumption.  </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The analysis also used census level broadcaster stream data to estimate the time spent watching Broadcaster VOD on both the TV set and other devices and profiled for each audience using Barb. </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a:t>
            </a:r>
            <a:r>
              <a:rPr lang="en-GB" sz="18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800">
                <a:effectLst/>
                <a:latin typeface="Calibri" panose="020F0502020204030204" pitchFamily="34" charset="0"/>
                <a:ea typeface="Calibri" panose="020F0502020204030204" pitchFamily="34" charset="0"/>
                <a:cs typeface="Times New Roman" panose="02020603050405020304" pitchFamily="18" charset="0"/>
              </a:rPr>
              <a:t> and IPA </a:t>
            </a:r>
            <a:r>
              <a:rPr lang="en-GB" sz="18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800">
                <a:effectLst/>
                <a:latin typeface="Calibri" panose="020F0502020204030204" pitchFamily="34" charset="0"/>
                <a:ea typeface="Calibri" panose="020F0502020204030204" pitchFamily="34" charset="0"/>
                <a:cs typeface="Times New Roman" panose="02020603050405020304" pitchFamily="18" charset="0"/>
              </a:rPr>
              <a:t> data to capture any out-of-home consumption.</a:t>
            </a:r>
          </a:p>
          <a:p>
            <a:endParaRPr lang="en-GB" sz="180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err="1"/>
              <a:t>n.b.</a:t>
            </a:r>
            <a:r>
              <a:rPr lang="en-GB" sz="1800"/>
              <a:t> Barb data for ABC1 Adults audiences fall outside of Barb’s gold standard methodology for PC / Tablet viewership.</a:t>
            </a:r>
          </a:p>
          <a:p>
            <a:endParaRPr lang="en-GB" sz="1200" b="1" i="0" u="none" strike="noStrike" kern="1200" baseline="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49492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i="0" u="none" strike="noStrike" kern="1200" baseline="0">
                <a:solidFill>
                  <a:schemeClr val="tx1"/>
                </a:solidFill>
                <a:latin typeface="+mn-lt"/>
                <a:ea typeface="+mn-ea"/>
                <a:cs typeface="+mn-cs"/>
              </a:rPr>
              <a:t>Methodology</a:t>
            </a: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2022 data from Barb, </a:t>
            </a:r>
            <a:r>
              <a:rPr lang="en-GB" sz="12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200">
                <a:effectLst/>
                <a:latin typeface="Calibri" panose="020F0502020204030204" pitchFamily="34" charset="0"/>
                <a:ea typeface="Calibri" panose="020F0502020204030204" pitchFamily="34" charset="0"/>
                <a:cs typeface="Times New Roman" panose="02020603050405020304" pitchFamily="18" charset="0"/>
              </a:rPr>
              <a:t>, Pornhub, the IPA’s </a:t>
            </a:r>
            <a:r>
              <a:rPr lang="en-GB" sz="12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200">
                <a:effectLst/>
                <a:latin typeface="Calibri" panose="020F0502020204030204" pitchFamily="34" charset="0"/>
                <a:ea typeface="Calibri" panose="020F0502020204030204" pitchFamily="34" charset="0"/>
                <a:cs typeface="Times New Roman" panose="02020603050405020304" pitchFamily="18" charset="0"/>
              </a:rPr>
              <a:t> and UK Cinema Association. </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a:t>
            </a:r>
            <a:r>
              <a:rPr lang="en-GB" sz="12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200">
                <a:effectLst/>
                <a:latin typeface="Calibri" panose="020F0502020204030204" pitchFamily="34" charset="0"/>
                <a:ea typeface="Calibri" panose="020F0502020204030204" pitchFamily="34" charset="0"/>
                <a:cs typeface="Times New Roman" panose="02020603050405020304" pitchFamily="18" charset="0"/>
              </a:rPr>
              <a:t> and IPA </a:t>
            </a:r>
            <a:r>
              <a:rPr lang="en-GB" sz="12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200">
                <a:effectLst/>
                <a:latin typeface="Calibri" panose="020F0502020204030204" pitchFamily="34" charset="0"/>
                <a:ea typeface="Calibri" panose="020F0502020204030204" pitchFamily="34" charset="0"/>
                <a:cs typeface="Times New Roman" panose="02020603050405020304" pitchFamily="18" charset="0"/>
              </a:rPr>
              <a:t> data was used to determine the remaining out-of-home consumption.  </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The analysis also used census level broadcaster stream data to estimate the time spent watching Broadcaster VOD on both the TV set and other devices and profiled for each audience using Barb. </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a:t>
            </a:r>
            <a:r>
              <a:rPr lang="en-GB" sz="12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200">
                <a:effectLst/>
                <a:latin typeface="Calibri" panose="020F0502020204030204" pitchFamily="34" charset="0"/>
                <a:ea typeface="Calibri" panose="020F0502020204030204" pitchFamily="34" charset="0"/>
                <a:cs typeface="Times New Roman" panose="02020603050405020304" pitchFamily="18" charset="0"/>
              </a:rPr>
              <a:t> and IPA </a:t>
            </a:r>
            <a:r>
              <a:rPr lang="en-GB" sz="12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200">
                <a:effectLst/>
                <a:latin typeface="Calibri" panose="020F0502020204030204" pitchFamily="34" charset="0"/>
                <a:ea typeface="Calibri" panose="020F0502020204030204" pitchFamily="34" charset="0"/>
                <a:cs typeface="Times New Roman" panose="02020603050405020304" pitchFamily="18" charset="0"/>
              </a:rPr>
              <a:t> data to capture any out-of-home consumption.</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Time spent viewing video at cinemas was based on total admissions data from the UK Cinema Association profiled for each audience using data from DCM. </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err="1"/>
              <a:t>n.b.</a:t>
            </a:r>
            <a:r>
              <a:rPr lang="en-GB"/>
              <a:t> Barb data for ABC1 Adult audiences fall outside of Barb’s gold standard methodology for PC / Tablet viewership.</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61038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i="0" u="none" strike="noStrike" kern="1200" baseline="0">
                <a:solidFill>
                  <a:schemeClr val="tx1"/>
                </a:solidFill>
                <a:latin typeface="+mn-lt"/>
                <a:ea typeface="+mn-ea"/>
                <a:cs typeface="+mn-cs"/>
              </a:rPr>
              <a:t>Methodology</a:t>
            </a: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2022 data from Barb, </a:t>
            </a:r>
            <a:r>
              <a:rPr lang="en-GB" sz="12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200">
                <a:effectLst/>
                <a:latin typeface="Calibri" panose="020F0502020204030204" pitchFamily="34" charset="0"/>
                <a:ea typeface="Calibri" panose="020F0502020204030204" pitchFamily="34" charset="0"/>
                <a:cs typeface="Times New Roman" panose="02020603050405020304" pitchFamily="18" charset="0"/>
              </a:rPr>
              <a:t>, Pornhub, the IPA’s </a:t>
            </a:r>
            <a:r>
              <a:rPr lang="en-GB" sz="12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200">
                <a:effectLst/>
                <a:latin typeface="Calibri" panose="020F0502020204030204" pitchFamily="34" charset="0"/>
                <a:ea typeface="Calibri" panose="020F0502020204030204" pitchFamily="34" charset="0"/>
                <a:cs typeface="Times New Roman" panose="02020603050405020304" pitchFamily="18" charset="0"/>
              </a:rPr>
              <a:t> and UK Cinema Association. </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a:t>
            </a:r>
            <a:r>
              <a:rPr lang="en-GB" sz="12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200">
                <a:effectLst/>
                <a:latin typeface="Calibri" panose="020F0502020204030204" pitchFamily="34" charset="0"/>
                <a:ea typeface="Calibri" panose="020F0502020204030204" pitchFamily="34" charset="0"/>
                <a:cs typeface="Times New Roman" panose="02020603050405020304" pitchFamily="18" charset="0"/>
              </a:rPr>
              <a:t> and IPA </a:t>
            </a:r>
            <a:r>
              <a:rPr lang="en-GB" sz="12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200">
                <a:effectLst/>
                <a:latin typeface="Calibri" panose="020F0502020204030204" pitchFamily="34" charset="0"/>
                <a:ea typeface="Calibri" panose="020F0502020204030204" pitchFamily="34" charset="0"/>
                <a:cs typeface="Times New Roman" panose="02020603050405020304" pitchFamily="18" charset="0"/>
              </a:rPr>
              <a:t> data was used to determine the remaining out-of-home consumption.  </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The analysis also used census level broadcaster stream data to estimate the time spent watching Broadcaster VOD on both the TV set and other devices and profiled for each audience using Barb. </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a:t>
            </a:r>
            <a:r>
              <a:rPr lang="en-GB" sz="12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200">
                <a:effectLst/>
                <a:latin typeface="Calibri" panose="020F0502020204030204" pitchFamily="34" charset="0"/>
                <a:ea typeface="Calibri" panose="020F0502020204030204" pitchFamily="34" charset="0"/>
                <a:cs typeface="Times New Roman" panose="02020603050405020304" pitchFamily="18" charset="0"/>
              </a:rPr>
              <a:t> and IPA </a:t>
            </a:r>
            <a:r>
              <a:rPr lang="en-GB" sz="12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200">
                <a:effectLst/>
                <a:latin typeface="Calibri" panose="020F0502020204030204" pitchFamily="34" charset="0"/>
                <a:ea typeface="Calibri" panose="020F0502020204030204" pitchFamily="34" charset="0"/>
                <a:cs typeface="Times New Roman" panose="02020603050405020304" pitchFamily="18" charset="0"/>
              </a:rPr>
              <a:t> data to capture any out-of-home consumption.</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Time spent viewing video at cinemas was based on total admissions data from the UK Cinema Association profiled for each audience using data from DCM. </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err="1"/>
              <a:t>n.b.</a:t>
            </a:r>
            <a:r>
              <a:rPr lang="en-GB"/>
              <a:t> Barb data for HP + Ch audiences fall outside of Barb’s gold standard methodology for PC / Tablet viewership.</a:t>
            </a:r>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91172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effectLst/>
                <a:latin typeface="Calibri" panose="020F0502020204030204" pitchFamily="34" charset="0"/>
                <a:ea typeface="Calibri" panose="020F0502020204030204" pitchFamily="34" charset="0"/>
              </a:rPr>
              <a:t>TV set viewing continues to dominate the majority of people’s video consumption.  </a:t>
            </a:r>
          </a:p>
          <a:p>
            <a:r>
              <a:rPr lang="en-GB" sz="1800">
                <a:effectLst/>
                <a:latin typeface="Calibri" panose="020F0502020204030204" pitchFamily="34" charset="0"/>
                <a:ea typeface="Calibri" panose="020F0502020204030204" pitchFamily="34" charset="0"/>
              </a:rPr>
              <a:t>  </a:t>
            </a:r>
          </a:p>
          <a:p>
            <a:r>
              <a:rPr lang="en-GB" sz="1400" b="1" i="0" u="none" strike="noStrike" kern="1200" baseline="0">
                <a:solidFill>
                  <a:schemeClr val="tx1"/>
                </a:solidFill>
                <a:latin typeface="+mn-lt"/>
                <a:ea typeface="+mn-ea"/>
                <a:cs typeface="+mn-cs"/>
              </a:rPr>
              <a:t>Methodology</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2022 data from Barb, </a:t>
            </a:r>
            <a:r>
              <a:rPr lang="en-GB" sz="18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800">
                <a:effectLst/>
                <a:latin typeface="Calibri" panose="020F0502020204030204" pitchFamily="34" charset="0"/>
                <a:ea typeface="Calibri" panose="020F0502020204030204" pitchFamily="34" charset="0"/>
                <a:cs typeface="Times New Roman" panose="02020603050405020304" pitchFamily="18" charset="0"/>
              </a:rPr>
              <a:t>, Pornhub, the IPA’s </a:t>
            </a:r>
            <a:r>
              <a:rPr lang="en-GB" sz="18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800">
                <a:effectLst/>
                <a:latin typeface="Calibri" panose="020F0502020204030204" pitchFamily="34" charset="0"/>
                <a:ea typeface="Calibri" panose="020F0502020204030204" pitchFamily="34" charset="0"/>
                <a:cs typeface="Times New Roman" panose="02020603050405020304" pitchFamily="18" charset="0"/>
              </a:rPr>
              <a:t> and UK Cinema Association. </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a:t>
            </a:r>
            <a:r>
              <a:rPr lang="en-GB" sz="18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800">
                <a:effectLst/>
                <a:latin typeface="Calibri" panose="020F0502020204030204" pitchFamily="34" charset="0"/>
                <a:ea typeface="Calibri" panose="020F0502020204030204" pitchFamily="34" charset="0"/>
                <a:cs typeface="Times New Roman" panose="02020603050405020304" pitchFamily="18" charset="0"/>
              </a:rPr>
              <a:t> and IPA </a:t>
            </a:r>
            <a:r>
              <a:rPr lang="en-GB" sz="18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800">
                <a:effectLst/>
                <a:latin typeface="Calibri" panose="020F0502020204030204" pitchFamily="34" charset="0"/>
                <a:ea typeface="Calibri" panose="020F0502020204030204" pitchFamily="34" charset="0"/>
                <a:cs typeface="Times New Roman" panose="02020603050405020304" pitchFamily="18" charset="0"/>
              </a:rPr>
              <a:t> data was used to determine the remaining out-of-home consumption.  </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The analysis also used census level broadcaster stream data to estimate the time spent watching Broadcaster VOD on both the TV set and other devices and profiled for each audience using Barb. </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a:t>
            </a:r>
            <a:r>
              <a:rPr lang="en-GB" sz="18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800">
                <a:effectLst/>
                <a:latin typeface="Calibri" panose="020F0502020204030204" pitchFamily="34" charset="0"/>
                <a:ea typeface="Calibri" panose="020F0502020204030204" pitchFamily="34" charset="0"/>
                <a:cs typeface="Times New Roman" panose="02020603050405020304" pitchFamily="18" charset="0"/>
              </a:rPr>
              <a:t> and IPA </a:t>
            </a:r>
            <a:r>
              <a:rPr lang="en-GB" sz="18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800">
                <a:effectLst/>
                <a:latin typeface="Calibri" panose="020F0502020204030204" pitchFamily="34" charset="0"/>
                <a:ea typeface="Calibri" panose="020F0502020204030204" pitchFamily="34" charset="0"/>
                <a:cs typeface="Times New Roman" panose="02020603050405020304" pitchFamily="18" charset="0"/>
              </a:rPr>
              <a:t> data to capture any out-of-home consumption.</a:t>
            </a:r>
          </a:p>
          <a:p>
            <a:endParaRPr lang="en-GB" sz="180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err="1"/>
              <a:t>n.b.</a:t>
            </a:r>
            <a:r>
              <a:rPr lang="en-GB" sz="1800"/>
              <a:t> Barb data for HP + Ch audiences fall outside of Barb’s gold standard methodology for PC / Tablet viewership.</a:t>
            </a:r>
          </a:p>
          <a:p>
            <a:endParaRPr lang="en-GB" sz="1200" b="1" i="0" u="none" strike="noStrike" kern="1200" baseline="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39941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i="0" u="none" strike="noStrike" kern="1200" baseline="0">
                <a:solidFill>
                  <a:schemeClr val="tx1"/>
                </a:solidFill>
                <a:latin typeface="+mn-lt"/>
                <a:ea typeface="+mn-ea"/>
                <a:cs typeface="+mn-cs"/>
              </a:rPr>
              <a:t>Methodology</a:t>
            </a: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2022 data from Barb, </a:t>
            </a:r>
            <a:r>
              <a:rPr lang="en-GB" sz="12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200">
                <a:effectLst/>
                <a:latin typeface="Calibri" panose="020F0502020204030204" pitchFamily="34" charset="0"/>
                <a:ea typeface="Calibri" panose="020F0502020204030204" pitchFamily="34" charset="0"/>
                <a:cs typeface="Times New Roman" panose="02020603050405020304" pitchFamily="18" charset="0"/>
              </a:rPr>
              <a:t>, Pornhub, the IPA’s </a:t>
            </a:r>
            <a:r>
              <a:rPr lang="en-GB" sz="12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200">
                <a:effectLst/>
                <a:latin typeface="Calibri" panose="020F0502020204030204" pitchFamily="34" charset="0"/>
                <a:ea typeface="Calibri" panose="020F0502020204030204" pitchFamily="34" charset="0"/>
                <a:cs typeface="Times New Roman" panose="02020603050405020304" pitchFamily="18" charset="0"/>
              </a:rPr>
              <a:t> and UK Cinema Association. </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a:t>
            </a:r>
            <a:r>
              <a:rPr lang="en-GB" sz="12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200">
                <a:effectLst/>
                <a:latin typeface="Calibri" panose="020F0502020204030204" pitchFamily="34" charset="0"/>
                <a:ea typeface="Calibri" panose="020F0502020204030204" pitchFamily="34" charset="0"/>
                <a:cs typeface="Times New Roman" panose="02020603050405020304" pitchFamily="18" charset="0"/>
              </a:rPr>
              <a:t> and IPA </a:t>
            </a:r>
            <a:r>
              <a:rPr lang="en-GB" sz="12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200">
                <a:effectLst/>
                <a:latin typeface="Calibri" panose="020F0502020204030204" pitchFamily="34" charset="0"/>
                <a:ea typeface="Calibri" panose="020F0502020204030204" pitchFamily="34" charset="0"/>
                <a:cs typeface="Times New Roman" panose="02020603050405020304" pitchFamily="18" charset="0"/>
              </a:rPr>
              <a:t> data was used to determine the remaining out-of-home consumption.  </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The analysis also used census level broadcaster stream data to estimate the time spent watching Broadcaster VOD on both the TV set and other devices and profiled for each audience using Barb. </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a:t>
            </a:r>
            <a:r>
              <a:rPr lang="en-GB" sz="12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200">
                <a:effectLst/>
                <a:latin typeface="Calibri" panose="020F0502020204030204" pitchFamily="34" charset="0"/>
                <a:ea typeface="Calibri" panose="020F0502020204030204" pitchFamily="34" charset="0"/>
                <a:cs typeface="Times New Roman" panose="02020603050405020304" pitchFamily="18" charset="0"/>
              </a:rPr>
              <a:t> and IPA </a:t>
            </a:r>
            <a:r>
              <a:rPr lang="en-GB" sz="12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200">
                <a:effectLst/>
                <a:latin typeface="Calibri" panose="020F0502020204030204" pitchFamily="34" charset="0"/>
                <a:ea typeface="Calibri" panose="020F0502020204030204" pitchFamily="34" charset="0"/>
                <a:cs typeface="Times New Roman" panose="02020603050405020304" pitchFamily="18" charset="0"/>
              </a:rPr>
              <a:t> data to capture any out-of-home consumption.</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Time spent viewing video at cinemas was based on total admissions data from the UK Cinema Association profiled for each audience using data from DCM. </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err="1"/>
              <a:t>n.b.</a:t>
            </a:r>
            <a:r>
              <a:rPr lang="en-GB"/>
              <a:t> Barb data for HP + Ch audiences fall outside of Barb’s gold standard methodology for PC / Tablet viewership.</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6174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effectLst/>
                <a:latin typeface="Calibri" panose="020F0502020204030204" pitchFamily="34" charset="0"/>
                <a:ea typeface="Calibri" panose="020F0502020204030204" pitchFamily="34" charset="0"/>
              </a:rPr>
              <a:t>TV set viewing continues to dominate the majority of people’s video consumption.  </a:t>
            </a:r>
          </a:p>
          <a:p>
            <a:r>
              <a:rPr lang="en-GB" sz="1800">
                <a:effectLst/>
                <a:latin typeface="Calibri" panose="020F0502020204030204" pitchFamily="34" charset="0"/>
                <a:ea typeface="Calibri" panose="020F0502020204030204" pitchFamily="34" charset="0"/>
              </a:rPr>
              <a:t>  </a:t>
            </a:r>
          </a:p>
          <a:p>
            <a:r>
              <a:rPr lang="en-GB" sz="1400" b="1" i="0" u="none" strike="noStrike" kern="1200" baseline="0">
                <a:solidFill>
                  <a:schemeClr val="tx1"/>
                </a:solidFill>
                <a:latin typeface="+mn-lt"/>
                <a:ea typeface="+mn-ea"/>
                <a:cs typeface="+mn-cs"/>
              </a:rPr>
              <a:t>Methodology</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2022 data from Barb, </a:t>
            </a:r>
            <a:r>
              <a:rPr lang="en-GB" sz="18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800">
                <a:effectLst/>
                <a:latin typeface="Calibri" panose="020F0502020204030204" pitchFamily="34" charset="0"/>
                <a:ea typeface="Calibri" panose="020F0502020204030204" pitchFamily="34" charset="0"/>
                <a:cs typeface="Times New Roman" panose="02020603050405020304" pitchFamily="18" charset="0"/>
              </a:rPr>
              <a:t>, Pornhub, the IPA’s </a:t>
            </a:r>
            <a:r>
              <a:rPr lang="en-GB" sz="18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800">
                <a:effectLst/>
                <a:latin typeface="Calibri" panose="020F0502020204030204" pitchFamily="34" charset="0"/>
                <a:ea typeface="Calibri" panose="020F0502020204030204" pitchFamily="34" charset="0"/>
                <a:cs typeface="Times New Roman" panose="02020603050405020304" pitchFamily="18" charset="0"/>
              </a:rPr>
              <a:t> and UK Cinema Association. </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a:t>
            </a:r>
            <a:r>
              <a:rPr lang="en-GB" sz="18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800">
                <a:effectLst/>
                <a:latin typeface="Calibri" panose="020F0502020204030204" pitchFamily="34" charset="0"/>
                <a:ea typeface="Calibri" panose="020F0502020204030204" pitchFamily="34" charset="0"/>
                <a:cs typeface="Times New Roman" panose="02020603050405020304" pitchFamily="18" charset="0"/>
              </a:rPr>
              <a:t> and IPA </a:t>
            </a:r>
            <a:r>
              <a:rPr lang="en-GB" sz="18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800">
                <a:effectLst/>
                <a:latin typeface="Calibri" panose="020F0502020204030204" pitchFamily="34" charset="0"/>
                <a:ea typeface="Calibri" panose="020F0502020204030204" pitchFamily="34" charset="0"/>
                <a:cs typeface="Times New Roman" panose="02020603050405020304" pitchFamily="18" charset="0"/>
              </a:rPr>
              <a:t> data was used to determine the remaining out-of-home consumption.  </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The analysis also used census level broadcaster stream data to estimate the time spent watching Broadcaster VOD on both the TV set and other devices and profiled for each audience using Barb. </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a:t>
            </a:r>
            <a:r>
              <a:rPr lang="en-GB" sz="18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800">
                <a:effectLst/>
                <a:latin typeface="Calibri" panose="020F0502020204030204" pitchFamily="34" charset="0"/>
                <a:ea typeface="Calibri" panose="020F0502020204030204" pitchFamily="34" charset="0"/>
                <a:cs typeface="Times New Roman" panose="02020603050405020304" pitchFamily="18" charset="0"/>
              </a:rPr>
              <a:t> and IPA </a:t>
            </a:r>
            <a:r>
              <a:rPr lang="en-GB" sz="18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800">
                <a:effectLst/>
                <a:latin typeface="Calibri" panose="020F0502020204030204" pitchFamily="34" charset="0"/>
                <a:ea typeface="Calibri" panose="020F0502020204030204" pitchFamily="34" charset="0"/>
                <a:cs typeface="Times New Roman" panose="02020603050405020304" pitchFamily="18" charset="0"/>
              </a:rPr>
              <a:t> data to capture any out-of-home consumption.</a:t>
            </a:r>
          </a:p>
          <a:p>
            <a:endParaRPr lang="en-GB" sz="180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072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i="0" u="none" strike="noStrike" kern="1200" baseline="0">
                <a:solidFill>
                  <a:schemeClr val="tx1"/>
                </a:solidFill>
                <a:latin typeface="+mn-lt"/>
                <a:ea typeface="+mn-ea"/>
                <a:cs typeface="+mn-cs"/>
              </a:rPr>
              <a:t>Methodology</a:t>
            </a: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2022 data from Barb, </a:t>
            </a:r>
            <a:r>
              <a:rPr lang="en-GB" sz="12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200">
                <a:effectLst/>
                <a:latin typeface="Calibri" panose="020F0502020204030204" pitchFamily="34" charset="0"/>
                <a:ea typeface="Calibri" panose="020F0502020204030204" pitchFamily="34" charset="0"/>
                <a:cs typeface="Times New Roman" panose="02020603050405020304" pitchFamily="18" charset="0"/>
              </a:rPr>
              <a:t>, Pornhub, the IPA’s </a:t>
            </a:r>
            <a:r>
              <a:rPr lang="en-GB" sz="12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200">
                <a:effectLst/>
                <a:latin typeface="Calibri" panose="020F0502020204030204" pitchFamily="34" charset="0"/>
                <a:ea typeface="Calibri" panose="020F0502020204030204" pitchFamily="34" charset="0"/>
                <a:cs typeface="Times New Roman" panose="02020603050405020304" pitchFamily="18" charset="0"/>
              </a:rPr>
              <a:t> and UK Cinema Association. </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a:t>
            </a:r>
            <a:r>
              <a:rPr lang="en-GB" sz="12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200">
                <a:effectLst/>
                <a:latin typeface="Calibri" panose="020F0502020204030204" pitchFamily="34" charset="0"/>
                <a:ea typeface="Calibri" panose="020F0502020204030204" pitchFamily="34" charset="0"/>
                <a:cs typeface="Times New Roman" panose="02020603050405020304" pitchFamily="18" charset="0"/>
              </a:rPr>
              <a:t> and IPA </a:t>
            </a:r>
            <a:r>
              <a:rPr lang="en-GB" sz="12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200">
                <a:effectLst/>
                <a:latin typeface="Calibri" panose="020F0502020204030204" pitchFamily="34" charset="0"/>
                <a:ea typeface="Calibri" panose="020F0502020204030204" pitchFamily="34" charset="0"/>
                <a:cs typeface="Times New Roman" panose="02020603050405020304" pitchFamily="18" charset="0"/>
              </a:rPr>
              <a:t> data was used to determine the remaining out-of-home consumption.  </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The analysis also used census level broadcaster stream data to estimate the time spent watching Broadcaster VOD on both the TV set and other devices and profiled for each audience using Barb. </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a:t>
            </a:r>
            <a:r>
              <a:rPr lang="en-GB" sz="12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200">
                <a:effectLst/>
                <a:latin typeface="Calibri" panose="020F0502020204030204" pitchFamily="34" charset="0"/>
                <a:ea typeface="Calibri" panose="020F0502020204030204" pitchFamily="34" charset="0"/>
                <a:cs typeface="Times New Roman" panose="02020603050405020304" pitchFamily="18" charset="0"/>
              </a:rPr>
              <a:t> and IPA </a:t>
            </a:r>
            <a:r>
              <a:rPr lang="en-GB" sz="12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200">
                <a:effectLst/>
                <a:latin typeface="Calibri" panose="020F0502020204030204" pitchFamily="34" charset="0"/>
                <a:ea typeface="Calibri" panose="020F0502020204030204" pitchFamily="34" charset="0"/>
                <a:cs typeface="Times New Roman" panose="02020603050405020304" pitchFamily="18" charset="0"/>
              </a:rPr>
              <a:t> data to capture any out-of-home consumption.</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Time spent viewing video at cinemas was based on total admissions data from the UK Cinema Association profiled for each audience using data from DCM.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9089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a:t>Without a single source data provider on time-spent watching AV advertising, this analysis takes a jigsaw approach, using a variety of data sources to build the most accurate picture of AV viewing time possible. </a:t>
            </a:r>
          </a:p>
          <a:p>
            <a:pPr marL="0" indent="0">
              <a:buFontTx/>
              <a:buNone/>
            </a:pPr>
            <a:endParaRPr lang="en-GB" dirty="0"/>
          </a:p>
          <a:p>
            <a:pPr marL="0" indent="0">
              <a:buFontTx/>
              <a:buNone/>
            </a:pPr>
            <a:r>
              <a:rPr lang="en-GB" dirty="0"/>
              <a:t>The data approach used to build the estimate for each platform:</a:t>
            </a:r>
          </a:p>
          <a:p>
            <a:pPr marL="171450" indent="-171450">
              <a:buFont typeface="Arial" panose="020B0604020202020204" pitchFamily="34" charset="0"/>
              <a:buChar char="•"/>
            </a:pPr>
            <a:r>
              <a:rPr lang="en-GB" dirty="0"/>
              <a:t>Broadcaster TV: Barb data for linear and playback advertising time and the broadcasters’ own census data for BVOD advertising viewing time.</a:t>
            </a:r>
          </a:p>
          <a:p>
            <a:pPr marL="171450" indent="-171450">
              <a:buFont typeface="Arial" panose="020B0604020202020204" pitchFamily="34" charset="0"/>
              <a:buChar char="•"/>
            </a:pPr>
            <a:r>
              <a:rPr lang="en-GB" dirty="0"/>
              <a:t>Cinema: The UK Cinema Association provides total box office seats sold. We’ve estimated 15 minutes of advertising per seat. </a:t>
            </a:r>
          </a:p>
          <a:p>
            <a:pPr marL="171450" indent="-171450">
              <a:buFont typeface="Arial" panose="020B0604020202020204" pitchFamily="34" charset="0"/>
              <a:buChar char="•"/>
            </a:pPr>
            <a:r>
              <a:rPr lang="en-GB" dirty="0"/>
              <a:t>YouTube: Barb data for time spent viewing content, </a:t>
            </a:r>
            <a:r>
              <a:rPr lang="en-GB" dirty="0" err="1"/>
              <a:t>ViewersLogic</a:t>
            </a:r>
            <a:r>
              <a:rPr lang="en-GB" dirty="0"/>
              <a:t> panel data to estimate out of home viewing not measured by Barb (73.5% in home, 26.5% out of home), broadcasters’ own data of ad load per hour of YouTube viewing, and agency data for average duration of ad view.</a:t>
            </a:r>
          </a:p>
          <a:p>
            <a:pPr marL="171450" indent="-171450">
              <a:buFont typeface="Arial" panose="020B0604020202020204" pitchFamily="34" charset="0"/>
              <a:buChar char="•"/>
            </a:pPr>
            <a:r>
              <a:rPr lang="en-GB" dirty="0"/>
              <a:t>TikTok: Barb data for time spent viewing content, </a:t>
            </a:r>
            <a:r>
              <a:rPr lang="en-GB" dirty="0" err="1"/>
              <a:t>ViewersLogic</a:t>
            </a:r>
            <a:r>
              <a:rPr lang="en-GB" dirty="0"/>
              <a:t> panel data to estimate out of home viewing not measured by Barb (77.5% in home, 22.5% out of home), Thinkbox estimates for ad load per hour of TikTok viewing, and agency data for average duration of view. </a:t>
            </a:r>
          </a:p>
          <a:p>
            <a:pPr marL="171450" indent="-171450">
              <a:buFont typeface="Arial" panose="020B0604020202020204" pitchFamily="34" charset="0"/>
              <a:buChar char="•"/>
            </a:pPr>
            <a:r>
              <a:rPr lang="en-GB" dirty="0"/>
              <a:t>Other online video: IPA </a:t>
            </a:r>
            <a:r>
              <a:rPr lang="en-GB" dirty="0" err="1"/>
              <a:t>TouchPoints</a:t>
            </a:r>
            <a:r>
              <a:rPr lang="en-GB" dirty="0"/>
              <a:t> data for % of other online video viewing relative to all video viewing, Thinkbox estimate of % ad time to content time (based on YouTube/TikTok).</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5998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i="0" u="none" strike="noStrike" kern="1200" baseline="0">
                <a:solidFill>
                  <a:schemeClr val="tx1"/>
                </a:solidFill>
                <a:latin typeface="+mn-lt"/>
                <a:ea typeface="+mn-ea"/>
                <a:cs typeface="+mn-cs"/>
              </a:rPr>
              <a:t>Methodology</a:t>
            </a: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2022 data from Barb, </a:t>
            </a:r>
            <a:r>
              <a:rPr lang="en-GB" sz="12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200">
                <a:effectLst/>
                <a:latin typeface="Calibri" panose="020F0502020204030204" pitchFamily="34" charset="0"/>
                <a:ea typeface="Calibri" panose="020F0502020204030204" pitchFamily="34" charset="0"/>
                <a:cs typeface="Times New Roman" panose="02020603050405020304" pitchFamily="18" charset="0"/>
              </a:rPr>
              <a:t>, Pornhub, the IPA’s </a:t>
            </a:r>
            <a:r>
              <a:rPr lang="en-GB" sz="12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200">
                <a:effectLst/>
                <a:latin typeface="Calibri" panose="020F0502020204030204" pitchFamily="34" charset="0"/>
                <a:ea typeface="Calibri" panose="020F0502020204030204" pitchFamily="34" charset="0"/>
                <a:cs typeface="Times New Roman" panose="02020603050405020304" pitchFamily="18" charset="0"/>
              </a:rPr>
              <a:t> and UK Cinema Association. </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a:t>
            </a:r>
            <a:r>
              <a:rPr lang="en-GB" sz="12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200">
                <a:effectLst/>
                <a:latin typeface="Calibri" panose="020F0502020204030204" pitchFamily="34" charset="0"/>
                <a:ea typeface="Calibri" panose="020F0502020204030204" pitchFamily="34" charset="0"/>
                <a:cs typeface="Times New Roman" panose="02020603050405020304" pitchFamily="18" charset="0"/>
              </a:rPr>
              <a:t> and IPA </a:t>
            </a:r>
            <a:r>
              <a:rPr lang="en-GB" sz="12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200">
                <a:effectLst/>
                <a:latin typeface="Calibri" panose="020F0502020204030204" pitchFamily="34" charset="0"/>
                <a:ea typeface="Calibri" panose="020F0502020204030204" pitchFamily="34" charset="0"/>
                <a:cs typeface="Times New Roman" panose="02020603050405020304" pitchFamily="18" charset="0"/>
              </a:rPr>
              <a:t> data was used to determine the remaining out-of-home consumption.  </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The analysis also used census level broadcaster stream data to estimate the time spent watching Broadcaster VOD on both the TV set and other devices and profiled for each audience using Barb. </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a:t>
            </a:r>
            <a:r>
              <a:rPr lang="en-GB" sz="12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200">
                <a:effectLst/>
                <a:latin typeface="Calibri" panose="020F0502020204030204" pitchFamily="34" charset="0"/>
                <a:ea typeface="Calibri" panose="020F0502020204030204" pitchFamily="34" charset="0"/>
                <a:cs typeface="Times New Roman" panose="02020603050405020304" pitchFamily="18" charset="0"/>
              </a:rPr>
              <a:t> and IPA </a:t>
            </a:r>
            <a:r>
              <a:rPr lang="en-GB" sz="12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200">
                <a:effectLst/>
                <a:latin typeface="Calibri" panose="020F0502020204030204" pitchFamily="34" charset="0"/>
                <a:ea typeface="Calibri" panose="020F0502020204030204" pitchFamily="34" charset="0"/>
                <a:cs typeface="Times New Roman" panose="02020603050405020304" pitchFamily="18" charset="0"/>
              </a:rPr>
              <a:t> data to capture any out-of-home consumption.</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Time spent viewing video at cinemas was based on total admissions data from the UK Cinema Association profiled for each audience using data from DCM. </a:t>
            </a:r>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558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effectLst/>
                <a:latin typeface="Calibri" panose="020F0502020204030204" pitchFamily="34" charset="0"/>
                <a:ea typeface="Calibri" panose="020F0502020204030204" pitchFamily="34" charset="0"/>
              </a:rPr>
              <a:t>TV set viewing continues to dominate the majority of people’s video consumption.  </a:t>
            </a:r>
          </a:p>
          <a:p>
            <a:r>
              <a:rPr lang="en-GB" sz="1200">
                <a:effectLst/>
                <a:latin typeface="Calibri" panose="020F0502020204030204" pitchFamily="34" charset="0"/>
                <a:ea typeface="Calibri" panose="020F0502020204030204" pitchFamily="34" charset="0"/>
              </a:rPr>
              <a:t>  </a:t>
            </a:r>
          </a:p>
          <a:p>
            <a:r>
              <a:rPr lang="en-GB" sz="1050" b="1" i="0" u="none" strike="noStrike" kern="1200" baseline="0">
                <a:solidFill>
                  <a:schemeClr val="tx1"/>
                </a:solidFill>
                <a:latin typeface="+mn-lt"/>
                <a:ea typeface="+mn-ea"/>
                <a:cs typeface="+mn-cs"/>
              </a:rPr>
              <a:t>Methodology</a:t>
            </a: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2022 data from Barb, </a:t>
            </a:r>
            <a:r>
              <a:rPr lang="en-GB" sz="12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200">
                <a:effectLst/>
                <a:latin typeface="Calibri" panose="020F0502020204030204" pitchFamily="34" charset="0"/>
                <a:ea typeface="Calibri" panose="020F0502020204030204" pitchFamily="34" charset="0"/>
                <a:cs typeface="Times New Roman" panose="02020603050405020304" pitchFamily="18" charset="0"/>
              </a:rPr>
              <a:t>, Pornhub, the IPA’s </a:t>
            </a:r>
            <a:r>
              <a:rPr lang="en-GB" sz="12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200">
                <a:effectLst/>
                <a:latin typeface="Calibri" panose="020F0502020204030204" pitchFamily="34" charset="0"/>
                <a:ea typeface="Calibri" panose="020F0502020204030204" pitchFamily="34" charset="0"/>
                <a:cs typeface="Times New Roman" panose="02020603050405020304" pitchFamily="18" charset="0"/>
              </a:rPr>
              <a:t> and UK Cinema Association. </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a:t>
            </a:r>
            <a:r>
              <a:rPr lang="en-GB" sz="12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200">
                <a:effectLst/>
                <a:latin typeface="Calibri" panose="020F0502020204030204" pitchFamily="34" charset="0"/>
                <a:ea typeface="Calibri" panose="020F0502020204030204" pitchFamily="34" charset="0"/>
                <a:cs typeface="Times New Roman" panose="02020603050405020304" pitchFamily="18" charset="0"/>
              </a:rPr>
              <a:t> and IPA </a:t>
            </a:r>
            <a:r>
              <a:rPr lang="en-GB" sz="12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200">
                <a:effectLst/>
                <a:latin typeface="Calibri" panose="020F0502020204030204" pitchFamily="34" charset="0"/>
                <a:ea typeface="Calibri" panose="020F0502020204030204" pitchFamily="34" charset="0"/>
                <a:cs typeface="Times New Roman" panose="02020603050405020304" pitchFamily="18" charset="0"/>
              </a:rPr>
              <a:t> data was used to determine the remaining out-of-home consumption.  </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The analysis also used census level broadcaster stream data to estimate the time spent watching Broadcaster VOD on both the TV set and other devices and profiled for each audience using Barb. </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a:t>
            </a:r>
            <a:r>
              <a:rPr lang="en-GB" sz="12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200">
                <a:effectLst/>
                <a:latin typeface="Calibri" panose="020F0502020204030204" pitchFamily="34" charset="0"/>
                <a:ea typeface="Calibri" panose="020F0502020204030204" pitchFamily="34" charset="0"/>
                <a:cs typeface="Times New Roman" panose="02020603050405020304" pitchFamily="18" charset="0"/>
              </a:rPr>
              <a:t> and IPA </a:t>
            </a:r>
            <a:r>
              <a:rPr lang="en-GB" sz="12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200">
                <a:effectLst/>
                <a:latin typeface="Calibri" panose="020F0502020204030204" pitchFamily="34" charset="0"/>
                <a:ea typeface="Calibri" panose="020F0502020204030204" pitchFamily="34" charset="0"/>
                <a:cs typeface="Times New Roman" panose="02020603050405020304" pitchFamily="18" charset="0"/>
              </a:rPr>
              <a:t> data to capture any out-of-home consumption.</a:t>
            </a:r>
          </a:p>
          <a:p>
            <a:endParaRPr lang="en-GB" sz="120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5278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i="0" u="none" strike="noStrike" kern="1200" baseline="0">
                <a:solidFill>
                  <a:schemeClr val="tx1"/>
                </a:solidFill>
                <a:latin typeface="+mn-lt"/>
                <a:ea typeface="+mn-ea"/>
                <a:cs typeface="+mn-cs"/>
              </a:rPr>
              <a:t>Methodology</a:t>
            </a: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2022 data from Barb, </a:t>
            </a:r>
            <a:r>
              <a:rPr lang="en-GB" sz="12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200">
                <a:effectLst/>
                <a:latin typeface="Calibri" panose="020F0502020204030204" pitchFamily="34" charset="0"/>
                <a:ea typeface="Calibri" panose="020F0502020204030204" pitchFamily="34" charset="0"/>
                <a:cs typeface="Times New Roman" panose="02020603050405020304" pitchFamily="18" charset="0"/>
              </a:rPr>
              <a:t>, Pornhub, the IPA’s </a:t>
            </a:r>
            <a:r>
              <a:rPr lang="en-GB" sz="12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200">
                <a:effectLst/>
                <a:latin typeface="Calibri" panose="020F0502020204030204" pitchFamily="34" charset="0"/>
                <a:ea typeface="Calibri" panose="020F0502020204030204" pitchFamily="34" charset="0"/>
                <a:cs typeface="Times New Roman" panose="02020603050405020304" pitchFamily="18" charset="0"/>
              </a:rPr>
              <a:t> and UK Cinema Association. </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a:t>
            </a:r>
            <a:r>
              <a:rPr lang="en-GB" sz="12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200">
                <a:effectLst/>
                <a:latin typeface="Calibri" panose="020F0502020204030204" pitchFamily="34" charset="0"/>
                <a:ea typeface="Calibri" panose="020F0502020204030204" pitchFamily="34" charset="0"/>
                <a:cs typeface="Times New Roman" panose="02020603050405020304" pitchFamily="18" charset="0"/>
              </a:rPr>
              <a:t> and IPA </a:t>
            </a:r>
            <a:r>
              <a:rPr lang="en-GB" sz="12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200">
                <a:effectLst/>
                <a:latin typeface="Calibri" panose="020F0502020204030204" pitchFamily="34" charset="0"/>
                <a:ea typeface="Calibri" panose="020F0502020204030204" pitchFamily="34" charset="0"/>
                <a:cs typeface="Times New Roman" panose="02020603050405020304" pitchFamily="18" charset="0"/>
              </a:rPr>
              <a:t> data was used to determine the remaining out-of-home consumption.  </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The analysis also used census level broadcaster stream data to estimate the time spent watching Broadcaster VOD on both the TV set and other devices and profiled for each audience using Barb. </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a:t>
            </a:r>
            <a:r>
              <a:rPr lang="en-GB" sz="12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200">
                <a:effectLst/>
                <a:latin typeface="Calibri" panose="020F0502020204030204" pitchFamily="34" charset="0"/>
                <a:ea typeface="Calibri" panose="020F0502020204030204" pitchFamily="34" charset="0"/>
                <a:cs typeface="Times New Roman" panose="02020603050405020304" pitchFamily="18" charset="0"/>
              </a:rPr>
              <a:t> and IPA </a:t>
            </a:r>
            <a:r>
              <a:rPr lang="en-GB" sz="12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200">
                <a:effectLst/>
                <a:latin typeface="Calibri" panose="020F0502020204030204" pitchFamily="34" charset="0"/>
                <a:ea typeface="Calibri" panose="020F0502020204030204" pitchFamily="34" charset="0"/>
                <a:cs typeface="Times New Roman" panose="02020603050405020304" pitchFamily="18" charset="0"/>
              </a:rPr>
              <a:t> data to capture any out-of-home consumption.</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Time spent viewing video at cinemas was based on total admissions data from the UK Cinema Association profiled for each audience using data from DCM.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2687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i="0" u="none" strike="noStrike" kern="1200" baseline="0">
                <a:solidFill>
                  <a:schemeClr val="tx1"/>
                </a:solidFill>
                <a:latin typeface="+mn-lt"/>
                <a:ea typeface="+mn-ea"/>
                <a:cs typeface="+mn-cs"/>
              </a:rPr>
              <a:t>Methodology</a:t>
            </a: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2022 data from Barb, </a:t>
            </a:r>
            <a:r>
              <a:rPr lang="en-GB" sz="12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200">
                <a:effectLst/>
                <a:latin typeface="Calibri" panose="020F0502020204030204" pitchFamily="34" charset="0"/>
                <a:ea typeface="Calibri" panose="020F0502020204030204" pitchFamily="34" charset="0"/>
                <a:cs typeface="Times New Roman" panose="02020603050405020304" pitchFamily="18" charset="0"/>
              </a:rPr>
              <a:t>, Pornhub, the IPA’s </a:t>
            </a:r>
            <a:r>
              <a:rPr lang="en-GB" sz="12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200">
                <a:effectLst/>
                <a:latin typeface="Calibri" panose="020F0502020204030204" pitchFamily="34" charset="0"/>
                <a:ea typeface="Calibri" panose="020F0502020204030204" pitchFamily="34" charset="0"/>
                <a:cs typeface="Times New Roman" panose="02020603050405020304" pitchFamily="18" charset="0"/>
              </a:rPr>
              <a:t> and UK Cinema Association. </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a:t>
            </a:r>
            <a:r>
              <a:rPr lang="en-GB" sz="12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200">
                <a:effectLst/>
                <a:latin typeface="Calibri" panose="020F0502020204030204" pitchFamily="34" charset="0"/>
                <a:ea typeface="Calibri" panose="020F0502020204030204" pitchFamily="34" charset="0"/>
                <a:cs typeface="Times New Roman" panose="02020603050405020304" pitchFamily="18" charset="0"/>
              </a:rPr>
              <a:t> and IPA </a:t>
            </a:r>
            <a:r>
              <a:rPr lang="en-GB" sz="12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200">
                <a:effectLst/>
                <a:latin typeface="Calibri" panose="020F0502020204030204" pitchFamily="34" charset="0"/>
                <a:ea typeface="Calibri" panose="020F0502020204030204" pitchFamily="34" charset="0"/>
                <a:cs typeface="Times New Roman" panose="02020603050405020304" pitchFamily="18" charset="0"/>
              </a:rPr>
              <a:t> data was used to determine the remaining out-of-home consumption.  </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The analysis also used census level broadcaster stream data to estimate the time spent watching Broadcaster VOD on both the TV set and other devices and profiled for each audience using Barb. </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a:t>
            </a:r>
            <a:r>
              <a:rPr lang="en-GB" sz="12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200">
                <a:effectLst/>
                <a:latin typeface="Calibri" panose="020F0502020204030204" pitchFamily="34" charset="0"/>
                <a:ea typeface="Calibri" panose="020F0502020204030204" pitchFamily="34" charset="0"/>
                <a:cs typeface="Times New Roman" panose="02020603050405020304" pitchFamily="18" charset="0"/>
              </a:rPr>
              <a:t> and IPA </a:t>
            </a:r>
            <a:r>
              <a:rPr lang="en-GB" sz="12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200">
                <a:effectLst/>
                <a:latin typeface="Calibri" panose="020F0502020204030204" pitchFamily="34" charset="0"/>
                <a:ea typeface="Calibri" panose="020F0502020204030204" pitchFamily="34" charset="0"/>
                <a:cs typeface="Times New Roman" panose="02020603050405020304" pitchFamily="18" charset="0"/>
              </a:rPr>
              <a:t> data to capture any out-of-home consumption.</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Time spent viewing video at cinemas was based on total admissions data from the UK Cinema Association profiled for each audience using data from DCM. </a:t>
            </a:r>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07780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0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4.xml"/></Relationships>
</file>

<file path=ppt/slideLayouts/_rels/slideLayout10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5.xml"/></Relationships>
</file>

<file path=ppt/slideLayouts/_rels/slideLayout10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6.xml"/></Relationships>
</file>

<file path=ppt/slideLayouts/_rels/slideLayout10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7.xml"/></Relationships>
</file>

<file path=ppt/slideLayouts/_rels/slideLayout10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8.xml"/></Relationships>
</file>

<file path=ppt/slideLayouts/_rels/slideLayout10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9.xml"/></Relationships>
</file>

<file path=ppt/slideLayouts/_rels/slideLayout10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0.xml"/></Relationships>
</file>

<file path=ppt/slideLayouts/_rels/slideLayout10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1.xml"/></Relationships>
</file>

<file path=ppt/slideLayouts/_rels/slideLayout10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2.xml"/></Relationships>
</file>

<file path=ppt/slideLayouts/_rels/slideLayout10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3.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1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4.xml"/></Relationships>
</file>

<file path=ppt/slideLayouts/_rels/slideLayout11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5.xml"/></Relationships>
</file>

<file path=ppt/slideLayouts/_rels/slideLayout11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6.xml"/></Relationships>
</file>

<file path=ppt/slideLayouts/_rels/slideLayout11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7.xml"/></Relationships>
</file>

<file path=ppt/slideLayouts/_rels/slideLayout11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8.xml"/></Relationships>
</file>

<file path=ppt/slideLayouts/_rels/slideLayout11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9.xml"/></Relationships>
</file>

<file path=ppt/slideLayouts/_rels/slideLayout11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0.xml"/></Relationships>
</file>

<file path=ppt/slideLayouts/_rels/slideLayout11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1.xml"/></Relationships>
</file>

<file path=ppt/slideLayouts/_rels/slideLayout11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2.xml"/></Relationships>
</file>

<file path=ppt/slideLayouts/_rels/slideLayout11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2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4.xml"/></Relationships>
</file>

<file path=ppt/slideLayouts/_rels/slideLayout12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5.xml"/></Relationships>
</file>

<file path=ppt/slideLayouts/_rels/slideLayout12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6.xml"/></Relationships>
</file>

<file path=ppt/slideLayouts/_rels/slideLayout12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19.xml"/></Relationships>
</file>

<file path=ppt/slideLayouts/_rels/slideLayout12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20.xml"/></Relationships>
</file>

<file path=ppt/slideLayouts/_rels/slideLayout12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21.xml"/></Relationships>
</file>

<file path=ppt/slideLayouts/_rels/slideLayout12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22.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3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23.xml"/></Relationships>
</file>

<file path=ppt/slideLayouts/_rels/slideLayout13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24.xml"/></Relationships>
</file>

<file path=ppt/slideLayouts/_rels/slideLayout13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25.xml"/></Relationships>
</file>

<file path=ppt/slideLayouts/_rels/slideLayout13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26.xml"/></Relationships>
</file>

<file path=ppt/slideLayouts/_rels/slideLayout13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27.xml"/></Relationships>
</file>

<file path=ppt/slideLayouts/_rels/slideLayout13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28.xml"/></Relationships>
</file>

<file path=ppt/slideLayouts/_rels/slideLayout13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29.xml"/></Relationships>
</file>

<file path=ppt/slideLayouts/_rels/slideLayout13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30.xml"/></Relationships>
</file>

<file path=ppt/slideLayouts/_rels/slideLayout13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31.xml"/></Relationships>
</file>

<file path=ppt/slideLayouts/_rels/slideLayout13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3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4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33.xml"/></Relationships>
</file>

<file path=ppt/slideLayouts/_rels/slideLayout14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34.xml"/></Relationships>
</file>

<file path=ppt/slideLayouts/_rels/slideLayout14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35.xml"/></Relationships>
</file>

<file path=ppt/slideLayouts/_rels/slideLayout14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36.xml"/></Relationships>
</file>

<file path=ppt/slideLayouts/_rels/slideLayout14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37.xml"/></Relationships>
</file>

<file path=ppt/slideLayouts/_rels/slideLayout14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38.xml"/></Relationships>
</file>

<file path=ppt/slideLayouts/_rels/slideLayout14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39.xml"/></Relationships>
</file>

<file path=ppt/slideLayouts/_rels/slideLayout14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40.xml"/></Relationships>
</file>

<file path=ppt/slideLayouts/_rels/slideLayout14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41.xml"/></Relationships>
</file>

<file path=ppt/slideLayouts/_rels/slideLayout14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42.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5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43.xml"/></Relationships>
</file>

<file path=ppt/slideLayouts/_rels/slideLayout15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44.xml"/></Relationships>
</file>

<file path=ppt/slideLayouts/_rels/slideLayout15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45.xml"/></Relationships>
</file>

<file path=ppt/slideLayouts/_rels/slideLayout15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46.xml"/></Relationships>
</file>

<file path=ppt/slideLayouts/_rels/slideLayout15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47.xml"/></Relationships>
</file>

<file path=ppt/slideLayouts/_rels/slideLayout15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49.xml"/></Relationships>
</file>

<file path=ppt/slideLayouts/_rels/slideLayout15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50.xml"/></Relationships>
</file>

<file path=ppt/slideLayouts/_rels/slideLayout15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51.xml"/></Relationships>
</file>

<file path=ppt/slideLayouts/_rels/slideLayout15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52.xml"/></Relationships>
</file>

<file path=ppt/slideLayouts/_rels/slideLayout15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53.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6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54.xml"/></Relationships>
</file>

<file path=ppt/slideLayouts/_rels/slideLayout16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55.xml"/></Relationships>
</file>

<file path=ppt/slideLayouts/_rels/slideLayout16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56.xml"/></Relationships>
</file>

<file path=ppt/slideLayouts/_rels/slideLayout16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57.xml"/></Relationships>
</file>

<file path=ppt/slideLayouts/_rels/slideLayout16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58.xml"/></Relationships>
</file>

<file path=ppt/slideLayouts/_rels/slideLayout16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59.xml"/></Relationships>
</file>

<file path=ppt/slideLayouts/_rels/slideLayout16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60.xml"/></Relationships>
</file>

<file path=ppt/slideLayouts/_rels/slideLayout16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61.xml"/></Relationships>
</file>

<file path=ppt/slideLayouts/_rels/slideLayout16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62.xml"/></Relationships>
</file>

<file path=ppt/slideLayouts/_rels/slideLayout16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63.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7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64.xml"/></Relationships>
</file>

<file path=ppt/slideLayouts/_rels/slideLayout17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65.xml"/></Relationships>
</file>

<file path=ppt/slideLayouts/_rels/slideLayout17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66.xml"/></Relationships>
</file>

<file path=ppt/slideLayouts/_rels/slideLayout17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67.xml"/></Relationships>
</file>

<file path=ppt/slideLayouts/_rels/slideLayout17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68.xml"/></Relationships>
</file>

<file path=ppt/slideLayouts/_rels/slideLayout17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69.xml"/></Relationships>
</file>

<file path=ppt/slideLayouts/_rels/slideLayout17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70.xml"/></Relationships>
</file>

<file path=ppt/slideLayouts/_rels/slideLayout17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71.xml"/></Relationships>
</file>

<file path=ppt/slideLayouts/_rels/slideLayout17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72.xml"/></Relationships>
</file>

<file path=ppt/slideLayouts/_rels/slideLayout17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73.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8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74.xml"/></Relationships>
</file>

<file path=ppt/slideLayouts/_rels/slideLayout18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75.xml"/></Relationships>
</file>

<file path=ppt/slideLayouts/_rels/slideLayout18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76.xml"/></Relationships>
</file>

<file path=ppt/slideLayouts/_rels/slideLayout18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77.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3.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4.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5.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6.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7.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8.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9.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0.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2.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3.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4.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5.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6.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7.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8.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9.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0.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2.xml"/></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3.xml"/></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4.xml"/></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5.xml"/></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6.xml"/></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7.xml"/></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8.xml"/></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9.xml"/></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0.xml"/></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3.xml"/></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4.xml"/></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5.xml"/></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6.xml"/></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7.xml"/></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8.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9.xml"/></Relationships>
</file>

<file path=ppt/slideLayouts/_rels/slideLayout7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0.xml"/></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1.xml"/></Relationships>
</file>

<file path=ppt/slideLayouts/_rels/slideLayout7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2.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3.xml"/></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4.xml"/></Relationships>
</file>

<file path=ppt/slideLayouts/_rels/slideLayout8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5.xml"/></Relationships>
</file>

<file path=ppt/slideLayouts/_rels/slideLayout8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6.xml"/></Relationships>
</file>

<file path=ppt/slideLayouts/_rels/slideLayout8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7.xml"/></Relationships>
</file>

<file path=ppt/slideLayouts/_rels/slideLayout8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8.xml"/></Relationships>
</file>

<file path=ppt/slideLayouts/_rels/slideLayout8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9.xml"/></Relationships>
</file>

<file path=ppt/slideLayouts/_rels/slideLayout8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0.xml"/></Relationships>
</file>

<file path=ppt/slideLayouts/_rels/slideLayout8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1.xml"/></Relationships>
</file>

<file path=ppt/slideLayouts/_rels/slideLayout8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2.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9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3.xml"/></Relationships>
</file>

<file path=ppt/slideLayouts/_rels/slideLayout9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4.xml"/></Relationships>
</file>

<file path=ppt/slideLayouts/_rels/slideLayout9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5.xml"/></Relationships>
</file>

<file path=ppt/slideLayouts/_rels/slideLayout9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6.xml"/></Relationships>
</file>

<file path=ppt/slideLayouts/_rels/slideLayout9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7.xml"/></Relationships>
</file>

<file path=ppt/slideLayouts/_rels/slideLayout9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8.xml"/></Relationships>
</file>

<file path=ppt/slideLayouts/_rels/slideLayout9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9.xml"/></Relationships>
</file>

<file path=ppt/slideLayouts/_rels/slideLayout9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1.xml"/></Relationships>
</file>

<file path=ppt/slideLayouts/_rels/slideLayout9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2.xml"/></Relationships>
</file>

<file path=ppt/slideLayouts/_rels/slideLayout9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119527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456609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1129603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6984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98814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16747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4246233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3 image &amp; tex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94504"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Picture Placeholder 16"/>
          <p:cNvSpPr>
            <a:spLocks noGrp="1"/>
          </p:cNvSpPr>
          <p:nvPr>
            <p:ph type="pic" sz="quarter" idx="19"/>
          </p:nvPr>
        </p:nvSpPr>
        <p:spPr>
          <a:xfrm>
            <a:off x="479425" y="1752600"/>
            <a:ext cx="3611563" cy="1782934"/>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4285684" y="1752600"/>
            <a:ext cx="3611563" cy="1782934"/>
          </a:xfrm>
          <a:solidFill>
            <a:schemeClr val="bg1">
              <a:lumMod val="85000"/>
            </a:schemeClr>
          </a:solidFill>
        </p:spPr>
        <p:txBody>
          <a:bodyPr/>
          <a:lstStyle/>
          <a:p>
            <a:endParaRPr lang="en-GB" dirty="0"/>
          </a:p>
        </p:txBody>
      </p:sp>
      <p:sp>
        <p:nvSpPr>
          <p:cNvPr id="21" name="Picture Placeholder 16"/>
          <p:cNvSpPr>
            <a:spLocks noGrp="1"/>
          </p:cNvSpPr>
          <p:nvPr>
            <p:ph type="pic" sz="quarter" idx="21"/>
          </p:nvPr>
        </p:nvSpPr>
        <p:spPr>
          <a:xfrm>
            <a:off x="8101012" y="1752600"/>
            <a:ext cx="3611563" cy="1782934"/>
          </a:xfrm>
          <a:solidFill>
            <a:schemeClr val="bg1">
              <a:lumMod val="85000"/>
            </a:schemeClr>
          </a:solidFill>
        </p:spPr>
        <p:txBody>
          <a:bodyPr/>
          <a:lstStyle/>
          <a:p>
            <a:endParaRPr lang="en-GB" dirty="0"/>
          </a:p>
        </p:txBody>
      </p:sp>
      <p:cxnSp>
        <p:nvCxnSpPr>
          <p:cNvPr id="22" name="Straight Connector 21"/>
          <p:cNvCxnSpPr/>
          <p:nvPr userDrawn="1"/>
        </p:nvCxnSpPr>
        <p:spPr>
          <a:xfrm>
            <a:off x="8101012"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06101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752600"/>
            <a:ext cx="2680405" cy="351313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752600"/>
            <a:ext cx="2680405" cy="3513138"/>
          </a:xfrm>
          <a:solidFill>
            <a:schemeClr val="bg1">
              <a:lumMod val="85000"/>
            </a:schemeClr>
          </a:solidFill>
        </p:spPr>
        <p:txBody>
          <a:bodyPr/>
          <a:lstStyle/>
          <a:p>
            <a:endParaRPr lang="en-GB" dirty="0"/>
          </a:p>
        </p:txBody>
      </p:sp>
      <p:sp>
        <p:nvSpPr>
          <p:cNvPr id="21" name="Picture Placeholder 16"/>
          <p:cNvSpPr>
            <a:spLocks noGrp="1"/>
          </p:cNvSpPr>
          <p:nvPr>
            <p:ph type="pic" sz="quarter" idx="21"/>
          </p:nvPr>
        </p:nvSpPr>
        <p:spPr>
          <a:xfrm>
            <a:off x="6181255" y="1752600"/>
            <a:ext cx="2680405" cy="351313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752600"/>
            <a:ext cx="2680405" cy="351313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60128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752600"/>
            <a:ext cx="6342907" cy="351313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960191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5442018"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704349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4"/>
          </p:nvPr>
        </p:nvSpPr>
        <p:spPr>
          <a:xfrm>
            <a:off x="5226050" y="1752600"/>
            <a:ext cx="3159193"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553381" y="1752600"/>
            <a:ext cx="3159193" cy="1672994"/>
          </a:xfrm>
          <a:prstGeom prst="rect">
            <a:avLst/>
          </a:prstGeom>
          <a:solidFill>
            <a:schemeClr val="bg1">
              <a:lumMod val="85000"/>
            </a:schemeClr>
          </a:solidFill>
        </p:spPr>
        <p:txBody>
          <a:bodyPr/>
          <a:lstStyle/>
          <a:p>
            <a:endParaRPr lang="en-GB" dirty="0"/>
          </a:p>
        </p:txBody>
      </p:sp>
      <p:sp>
        <p:nvSpPr>
          <p:cNvPr id="13" name="Picture Placeholder 8"/>
          <p:cNvSpPr>
            <a:spLocks noGrp="1"/>
          </p:cNvSpPr>
          <p:nvPr>
            <p:ph type="pic" sz="quarter" idx="16"/>
          </p:nvPr>
        </p:nvSpPr>
        <p:spPr>
          <a:xfrm>
            <a:off x="8553381" y="3592744"/>
            <a:ext cx="3159193"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5226050" y="3592744"/>
            <a:ext cx="3159193"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61969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752600"/>
            <a:ext cx="3645289"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752600"/>
            <a:ext cx="3645289" cy="1672994"/>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752600"/>
            <a:ext cx="3645289" cy="1672994"/>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13" name="Picture Placeholder 8"/>
          <p:cNvSpPr>
            <a:spLocks noGrp="1"/>
          </p:cNvSpPr>
          <p:nvPr>
            <p:ph type="pic" sz="quarter" idx="16"/>
          </p:nvPr>
        </p:nvSpPr>
        <p:spPr>
          <a:xfrm>
            <a:off x="8067285" y="3592744"/>
            <a:ext cx="3645289"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592744"/>
            <a:ext cx="3645289"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592744"/>
            <a:ext cx="3645289" cy="1672994"/>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72797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814793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50653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25/04/2023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dirty="0"/>
          </a:p>
        </p:txBody>
      </p:sp>
    </p:spTree>
    <p:custDataLst>
      <p:tags r:id="rId1"/>
    </p:custDataLst>
    <p:extLst>
      <p:ext uri="{BB962C8B-B14F-4D97-AF65-F5344CB8AC3E}">
        <p14:creationId xmlns:p14="http://schemas.microsoft.com/office/powerpoint/2010/main" val="3879419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25/04/2023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dirty="0"/>
          </a:p>
        </p:txBody>
      </p:sp>
    </p:spTree>
    <p:custDataLst>
      <p:tags r:id="rId1"/>
    </p:custDataLst>
    <p:extLst>
      <p:ext uri="{BB962C8B-B14F-4D97-AF65-F5344CB8AC3E}">
        <p14:creationId xmlns:p14="http://schemas.microsoft.com/office/powerpoint/2010/main" val="2408828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dirty="0"/>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814300"/>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25/04/2023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dirty="0"/>
          </a:p>
        </p:txBody>
      </p:sp>
    </p:spTree>
    <p:custDataLst>
      <p:tags r:id="rId1"/>
    </p:custDataLst>
    <p:extLst>
      <p:ext uri="{BB962C8B-B14F-4D97-AF65-F5344CB8AC3E}">
        <p14:creationId xmlns:p14="http://schemas.microsoft.com/office/powerpoint/2010/main" val="2385456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517127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25/04/2023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dirty="0"/>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832265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4x Video">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25/04/2023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dirty="0"/>
          </a:p>
        </p:txBody>
      </p:sp>
    </p:spTree>
    <p:custDataLst>
      <p:tags r:id="rId1"/>
    </p:custDataLst>
    <p:extLst>
      <p:ext uri="{BB962C8B-B14F-4D97-AF65-F5344CB8AC3E}">
        <p14:creationId xmlns:p14="http://schemas.microsoft.com/office/powerpoint/2010/main" val="2767363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spTree>
    <p:custDataLst>
      <p:tags r:id="rId1"/>
    </p:custDataLst>
    <p:extLst>
      <p:ext uri="{BB962C8B-B14F-4D97-AF65-F5344CB8AC3E}">
        <p14:creationId xmlns:p14="http://schemas.microsoft.com/office/powerpoint/2010/main" val="1313313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spTree>
    <p:custDataLst>
      <p:tags r:id="rId1"/>
    </p:custDataLst>
    <p:extLst>
      <p:ext uri="{BB962C8B-B14F-4D97-AF65-F5344CB8AC3E}">
        <p14:creationId xmlns:p14="http://schemas.microsoft.com/office/powerpoint/2010/main" val="57655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233876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549067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28759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72910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08864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25/04/2023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dirty="0"/>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727388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dirty="0"/>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25/04/2023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dirty="0"/>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2584245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64"/>
            <a:ext cx="10094912" cy="957509"/>
          </a:xfrm>
        </p:spPr>
        <p:txBody>
          <a:bodyPr/>
          <a:lstStyle/>
          <a:p>
            <a:r>
              <a:rPr lang="en-US"/>
              <a:t>Click to edit Master title style</a:t>
            </a:r>
            <a:endParaRPr lang="en-GB" dirty="0"/>
          </a:p>
        </p:txBody>
      </p:sp>
      <p:sp>
        <p:nvSpPr>
          <p:cNvPr id="3" name="Content Placeholder 2"/>
          <p:cNvSpPr>
            <a:spLocks noGrp="1"/>
          </p:cNvSpPr>
          <p:nvPr>
            <p:ph idx="1"/>
          </p:nvPr>
        </p:nvSpPr>
        <p:spPr>
          <a:xfrm>
            <a:off x="609600" y="1207293"/>
            <a:ext cx="11150600" cy="5006016"/>
          </a:xfrm>
        </p:spPr>
        <p:txBody>
          <a:bodyPr/>
          <a:lstStyle>
            <a:lvl1pPr>
              <a:defRPr sz="1867"/>
            </a:lvl1pPr>
            <a:lvl2pPr>
              <a:defRPr sz="1600"/>
            </a:lvl2pPr>
            <a:lvl3pPr>
              <a:defRPr sz="1467"/>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59585B9F-EF5C-4314-BCBC-A6F82ED753B2}" type="datetimeFigureOut">
              <a:rPr lang="en-GB" smtClean="0">
                <a:solidFill>
                  <a:srgbClr val="515254">
                    <a:tint val="75000"/>
                  </a:srgbClr>
                </a:solidFill>
              </a:rPr>
              <a:pPr/>
              <a:t>25/04/2023</a:t>
            </a:fld>
            <a:endParaRPr lang="en-GB" dirty="0">
              <a:solidFill>
                <a:srgbClr val="515254">
                  <a:tint val="75000"/>
                </a:srgbClr>
              </a:solidFill>
            </a:endParaRPr>
          </a:p>
        </p:txBody>
      </p:sp>
      <p:sp>
        <p:nvSpPr>
          <p:cNvPr id="5" name="Footer Placeholder 4"/>
          <p:cNvSpPr>
            <a:spLocks noGrp="1"/>
          </p:cNvSpPr>
          <p:nvPr>
            <p:ph type="ftr" sz="quarter" idx="11"/>
          </p:nvPr>
        </p:nvSpPr>
        <p:spPr/>
        <p:txBody>
          <a:bodyPr/>
          <a:lstStyle/>
          <a:p>
            <a:endParaRPr lang="en-GB" dirty="0">
              <a:solidFill>
                <a:srgbClr val="515254">
                  <a:tint val="75000"/>
                </a:srgbClr>
              </a:solidFill>
            </a:endParaRPr>
          </a:p>
        </p:txBody>
      </p:sp>
      <p:sp>
        <p:nvSpPr>
          <p:cNvPr id="6" name="Slide Number Placeholder 5"/>
          <p:cNvSpPr>
            <a:spLocks noGrp="1"/>
          </p:cNvSpPr>
          <p:nvPr>
            <p:ph type="sldNum" sz="quarter" idx="12"/>
          </p:nvPr>
        </p:nvSpPr>
        <p:spPr/>
        <p:txBody>
          <a:bodyPr/>
          <a:lstStyle/>
          <a:p>
            <a:fld id="{FA73F885-FE6B-4251-84D2-F6CEF084999B}" type="slidenum">
              <a:rPr lang="en-GB" smtClean="0">
                <a:solidFill>
                  <a:srgbClr val="515254">
                    <a:tint val="75000"/>
                  </a:srgbClr>
                </a:solidFill>
              </a:rPr>
              <a:pPr/>
              <a:t>‹#›</a:t>
            </a:fld>
            <a:endParaRPr lang="en-GB" dirty="0">
              <a:solidFill>
                <a:srgbClr val="515254">
                  <a:tint val="75000"/>
                </a:srgbClr>
              </a:solidFill>
            </a:endParaRPr>
          </a:p>
        </p:txBody>
      </p:sp>
    </p:spTree>
    <p:extLst>
      <p:ext uri="{BB962C8B-B14F-4D97-AF65-F5344CB8AC3E}">
        <p14:creationId xmlns:p14="http://schemas.microsoft.com/office/powerpoint/2010/main" val="3822476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7764" y="29164"/>
            <a:ext cx="10094912" cy="957509"/>
          </a:xfrm>
        </p:spPr>
        <p:txBody>
          <a:bodyPr/>
          <a:lstStyle/>
          <a:p>
            <a:r>
              <a:rPr lang="en-US"/>
              <a:t>Click to edit Master title style</a:t>
            </a:r>
            <a:endParaRPr lang="en-GB"/>
          </a:p>
        </p:txBody>
      </p:sp>
      <p:sp>
        <p:nvSpPr>
          <p:cNvPr id="3" name="Content Placeholder 2"/>
          <p:cNvSpPr>
            <a:spLocks noGrp="1"/>
          </p:cNvSpPr>
          <p:nvPr>
            <p:ph sz="half" idx="1"/>
          </p:nvPr>
        </p:nvSpPr>
        <p:spPr>
          <a:xfrm>
            <a:off x="607764" y="1205127"/>
            <a:ext cx="5472608" cy="5088565"/>
          </a:xfrm>
        </p:spPr>
        <p:txBody>
          <a:bodyPr>
            <a:noAutofit/>
          </a:bodyPr>
          <a:lstStyle>
            <a:lvl1pPr>
              <a:defRPr sz="1867"/>
            </a:lvl1pPr>
            <a:lvl2pPr>
              <a:defRPr sz="1600"/>
            </a:lvl2pPr>
            <a:lvl3pPr>
              <a:defRPr sz="1467"/>
            </a:lvl3pPr>
            <a:lvl4pPr>
              <a:defRPr sz="1400"/>
            </a:lvl4pPr>
            <a:lvl5pPr>
              <a:defRPr sz="1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266443" y="1205127"/>
            <a:ext cx="5472608" cy="5088565"/>
          </a:xfrm>
        </p:spPr>
        <p:txBody>
          <a:bodyPr>
            <a:noAutofit/>
          </a:bodyPr>
          <a:lstStyle>
            <a:lvl1pPr>
              <a:defRPr sz="1867"/>
            </a:lvl1pPr>
            <a:lvl2pPr>
              <a:defRPr sz="1600"/>
            </a:lvl2pPr>
            <a:lvl3pPr>
              <a:defRPr sz="1467"/>
            </a:lvl3pPr>
            <a:lvl4pPr>
              <a:defRPr sz="1400"/>
            </a:lvl4pPr>
            <a:lvl5pPr>
              <a:defRPr sz="1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9585B9F-EF5C-4314-BCBC-A6F82ED753B2}" type="datetimeFigureOut">
              <a:rPr lang="en-GB" smtClean="0"/>
              <a:t>25/04/2023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A73F885-FE6B-4251-84D2-F6CEF084999B}" type="slidenum">
              <a:rPr lang="en-GB" smtClean="0"/>
              <a:t>‹#›</a:t>
            </a:fld>
            <a:endParaRPr lang="en-GB" dirty="0"/>
          </a:p>
        </p:txBody>
      </p:sp>
    </p:spTree>
    <p:extLst>
      <p:ext uri="{BB962C8B-B14F-4D97-AF65-F5344CB8AC3E}">
        <p14:creationId xmlns:p14="http://schemas.microsoft.com/office/powerpoint/2010/main" val="294511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dirty="0"/>
              <a:t>Click icon to add picture</a:t>
            </a:r>
            <a:endParaRPr lang="en-GB" dirty="0"/>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5BD38DE-0542-4FAE-989F-105676356085}" type="datetimeFigureOut">
              <a:rPr lang="en-GB" smtClean="0"/>
              <a:t>25/04/2023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9E5F90B-4EFD-4F87-8571-C292E52EB0A8}" type="slidenum">
              <a:rPr lang="en-GB" smtClean="0"/>
              <a:t>‹#›</a:t>
            </a:fld>
            <a:endParaRPr lang="en-GB" dirty="0"/>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325896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dirty="0"/>
              <a:t>Click icon to add picture</a:t>
            </a:r>
            <a:endParaRPr lang="en-GB" dirty="0"/>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5BD38DE-0542-4FAE-989F-105676356085}" type="datetimeFigureOut">
              <a:rPr lang="en-GB" smtClean="0"/>
              <a:t>25/04/2023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9E5F90B-4EFD-4F87-8571-C292E52EB0A8}" type="slidenum">
              <a:rPr lang="en-GB" smtClean="0"/>
              <a:t>‹#›</a:t>
            </a:fld>
            <a:endParaRPr lang="en-GB" dirty="0"/>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775323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a:t>Edit Master text styles</a:t>
            </a:r>
          </a:p>
        </p:txBody>
      </p:sp>
    </p:spTree>
    <p:custDataLst>
      <p:tags r:id="rId1"/>
    </p:custDataLst>
    <p:extLst>
      <p:ext uri="{BB962C8B-B14F-4D97-AF65-F5344CB8AC3E}">
        <p14:creationId xmlns:p14="http://schemas.microsoft.com/office/powerpoint/2010/main" val="3924098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240821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603348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047825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BD38DE-0542-4FAE-989F-105676356085}" type="datetimeFigureOut">
              <a:rPr lang="en-GB" smtClean="0"/>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7" name="Text Placeholder 6"/>
          <p:cNvSpPr>
            <a:spLocks noGrp="1"/>
          </p:cNvSpPr>
          <p:nvPr>
            <p:ph type="body" sz="quarter" idx="13"/>
          </p:nvPr>
        </p:nvSpPr>
        <p:spPr>
          <a:xfrm>
            <a:off x="377758" y="1614207"/>
            <a:ext cx="4368867" cy="365153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4176716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BD38DE-0542-4FAE-989F-105676356085}" type="datetimeFigureOut">
              <a:rPr lang="en-GB" smtClean="0"/>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r>
              <a:rPr lang="en-US" dirty="0"/>
              <a:t>Click icon to add picture</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95706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r>
              <a:rPr lang="en-US" dirty="0"/>
              <a:t>Click icon to add picture</a:t>
            </a:r>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r>
              <a:rPr lang="en-US" dirty="0"/>
              <a:t>Click icon to add picture</a:t>
            </a:r>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r>
              <a:rPr lang="en-US" dirty="0"/>
              <a:t>Click icon to add picture</a:t>
            </a:r>
            <a:endParaRPr lang="en-GB" dirty="0"/>
          </a:p>
        </p:txBody>
      </p:sp>
    </p:spTree>
    <p:custDataLst>
      <p:tags r:id="rId1"/>
    </p:custDataLst>
    <p:extLst>
      <p:ext uri="{BB962C8B-B14F-4D97-AF65-F5344CB8AC3E}">
        <p14:creationId xmlns:p14="http://schemas.microsoft.com/office/powerpoint/2010/main" val="96025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r>
              <a:rPr lang="en-US" dirty="0"/>
              <a:t>Click icon to add picture</a:t>
            </a:r>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r>
              <a:rPr lang="en-US" dirty="0"/>
              <a:t>Click icon to add picture</a:t>
            </a:r>
            <a:endParaRPr lang="en-GB" dirty="0"/>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r>
              <a:rPr lang="en-US" dirty="0"/>
              <a:t>Click icon to add picture</a:t>
            </a:r>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r>
              <a:rPr lang="en-US" dirty="0"/>
              <a:t>Click icon to add picture</a:t>
            </a:r>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2354662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r>
              <a:rPr lang="en-US" dirty="0"/>
              <a:t>Click icon to add picture</a:t>
            </a:r>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r>
              <a:rPr lang="en-US" dirty="0"/>
              <a:t>Click icon to add picture</a:t>
            </a:r>
            <a:endParaRPr lang="en-GB" dirty="0"/>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r>
              <a:rPr lang="en-US" dirty="0"/>
              <a:t>Click icon to add picture</a:t>
            </a:r>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r>
              <a:rPr lang="en-US" dirty="0"/>
              <a:t>Click icon to add picture</a:t>
            </a:r>
            <a:endParaRPr lang="en-GB" dirty="0"/>
          </a:p>
        </p:txBody>
      </p:sp>
    </p:spTree>
    <p:custDataLst>
      <p:tags r:id="rId1"/>
    </p:custDataLst>
    <p:extLst>
      <p:ext uri="{BB962C8B-B14F-4D97-AF65-F5344CB8AC3E}">
        <p14:creationId xmlns:p14="http://schemas.microsoft.com/office/powerpoint/2010/main" val="4188887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BD38DE-0542-4FAE-989F-105676356085}" type="datetimeFigureOut">
              <a:rPr lang="en-GB" smtClean="0"/>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r>
              <a:rPr lang="en-US" dirty="0"/>
              <a:t>Click icon to add picture</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31941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BD38DE-0542-4FAE-989F-105676356085}" type="datetimeFigureOut">
              <a:rPr lang="en-GB" smtClean="0"/>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7" name="Text Placeholder 6"/>
          <p:cNvSpPr>
            <a:spLocks noGrp="1"/>
          </p:cNvSpPr>
          <p:nvPr>
            <p:ph type="body" sz="quarter" idx="13"/>
          </p:nvPr>
        </p:nvSpPr>
        <p:spPr>
          <a:xfrm>
            <a:off x="377758" y="1614207"/>
            <a:ext cx="5442018"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r>
              <a:rPr lang="en-US" dirty="0"/>
              <a:t>Click icon to add picture</a:t>
            </a:r>
            <a:endParaRPr lang="en-GB" dirty="0"/>
          </a:p>
        </p:txBody>
      </p:sp>
      <p:cxnSp>
        <p:nvCxnSpPr>
          <p:cNvPr id="10" name="Straight Connector 9"/>
          <p:cNvCxnSpPr/>
          <p:nvPr/>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r>
              <a:rPr lang="en-US" dirty="0"/>
              <a:t>Click icon to add picture</a:t>
            </a:r>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223094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BD38DE-0542-4FAE-989F-105676356085}" type="datetimeFigureOut">
              <a:rPr lang="en-GB" smtClean="0"/>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r>
              <a:rPr lang="en-US" dirty="0"/>
              <a:t>Click icon to add picture</a:t>
            </a:r>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r>
              <a:rPr lang="en-US" dirty="0"/>
              <a:t>Click icon to add picture</a:t>
            </a:r>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r>
              <a:rPr lang="en-US" dirty="0"/>
              <a:t>Click icon to add picture</a:t>
            </a:r>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r>
              <a:rPr lang="en-US" dirty="0"/>
              <a:t>Click icon to add picture</a:t>
            </a:r>
            <a:endParaRPr lang="en-GB" dirty="0"/>
          </a:p>
        </p:txBody>
      </p:sp>
    </p:spTree>
    <p:custDataLst>
      <p:tags r:id="rId1"/>
    </p:custDataLst>
    <p:extLst>
      <p:ext uri="{BB962C8B-B14F-4D97-AF65-F5344CB8AC3E}">
        <p14:creationId xmlns:p14="http://schemas.microsoft.com/office/powerpoint/2010/main" val="2269330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r>
              <a:rPr lang="en-US" dirty="0"/>
              <a:t>Click icon to add picture</a:t>
            </a:r>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r>
              <a:rPr lang="en-US" dirty="0"/>
              <a:t>Click icon to add picture</a:t>
            </a:r>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BD38DE-0542-4FAE-989F-105676356085}" type="datetimeFigureOut">
              <a:rPr lang="en-GB" smtClean="0"/>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r>
              <a:rPr lang="en-US" dirty="0"/>
              <a:t>Click icon to add picture</a:t>
            </a:r>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r>
              <a:rPr lang="en-US" dirty="0"/>
              <a:t>Click icon to add picture</a:t>
            </a:r>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r>
              <a:rPr lang="en-US" dirty="0"/>
              <a:t>Click icon to add picture</a:t>
            </a:r>
            <a:endParaRPr lang="en-GB" dirty="0"/>
          </a:p>
        </p:txBody>
      </p:sp>
    </p:spTree>
    <p:custDataLst>
      <p:tags r:id="rId1"/>
    </p:custDataLst>
    <p:extLst>
      <p:ext uri="{BB962C8B-B14F-4D97-AF65-F5344CB8AC3E}">
        <p14:creationId xmlns:p14="http://schemas.microsoft.com/office/powerpoint/2010/main" val="343894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106912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5BD38DE-0542-4FAE-989F-105676356085}" type="datetimeFigureOut">
              <a:rPr lang="en-GB" smtClean="0"/>
              <a:t>25/04/2023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9E5F90B-4EFD-4F87-8571-C292E52EB0A8}" type="slidenum">
              <a:rPr lang="en-GB" smtClean="0"/>
              <a:t>‹#›</a:t>
            </a:fld>
            <a:endParaRPr lang="en-GB" dirty="0"/>
          </a:p>
        </p:txBody>
      </p:sp>
    </p:spTree>
    <p:custDataLst>
      <p:tags r:id="rId1"/>
    </p:custDataLst>
    <p:extLst>
      <p:ext uri="{BB962C8B-B14F-4D97-AF65-F5344CB8AC3E}">
        <p14:creationId xmlns:p14="http://schemas.microsoft.com/office/powerpoint/2010/main" val="339230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5BD38DE-0542-4FAE-989F-105676356085}" type="datetimeFigureOut">
              <a:rPr lang="en-GB" smtClean="0"/>
              <a:t>25/04/2023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9E5F90B-4EFD-4F87-8571-C292E52EB0A8}" type="slidenum">
              <a:rPr lang="en-GB" smtClean="0"/>
              <a:t>‹#›</a:t>
            </a:fld>
            <a:endParaRPr lang="en-GB" dirty="0"/>
          </a:p>
        </p:txBody>
      </p:sp>
    </p:spTree>
    <p:custDataLst>
      <p:tags r:id="rId1"/>
    </p:custDataLst>
    <p:extLst>
      <p:ext uri="{BB962C8B-B14F-4D97-AF65-F5344CB8AC3E}">
        <p14:creationId xmlns:p14="http://schemas.microsoft.com/office/powerpoint/2010/main" val="3389842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5BD38DE-0542-4FAE-989F-105676356085}" type="datetimeFigureOut">
              <a:rPr lang="en-GB" smtClean="0"/>
              <a:t>25/04/2023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9E5F90B-4EFD-4F87-8571-C292E52EB0A8}" type="slidenum">
              <a:rPr lang="en-GB" smtClean="0"/>
              <a:t>‹#›</a:t>
            </a:fld>
            <a:endParaRPr lang="en-GB" dirty="0"/>
          </a:p>
        </p:txBody>
      </p:sp>
    </p:spTree>
    <p:custDataLst>
      <p:tags r:id="rId1"/>
    </p:custDataLst>
    <p:extLst>
      <p:ext uri="{BB962C8B-B14F-4D97-AF65-F5344CB8AC3E}">
        <p14:creationId xmlns:p14="http://schemas.microsoft.com/office/powerpoint/2010/main" val="3311689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11" name="Straight Connector 10"/>
          <p:cNvCxnSpPr/>
          <p:nvPr/>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536490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BD38DE-0542-4FAE-989F-105676356085}" type="datetimeFigureOut">
              <a:rPr lang="en-GB" smtClean="0"/>
              <a:t>25/04/2023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9E5F90B-4EFD-4F87-8571-C292E52EB0A8}" type="slidenum">
              <a:rPr lang="en-GB" smtClean="0"/>
              <a:t>‹#›</a:t>
            </a:fld>
            <a:endParaRPr lang="en-GB" dirty="0"/>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r>
              <a:rPr lang="en-US" dirty="0"/>
              <a:t>Click icon to add picture</a:t>
            </a:r>
            <a:endParaRPr lang="en-GB" dirty="0"/>
          </a:p>
        </p:txBody>
      </p:sp>
    </p:spTree>
    <p:custDataLst>
      <p:tags r:id="rId1"/>
    </p:custDataLst>
    <p:extLst>
      <p:ext uri="{BB962C8B-B14F-4D97-AF65-F5344CB8AC3E}">
        <p14:creationId xmlns:p14="http://schemas.microsoft.com/office/powerpoint/2010/main" val="416488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r>
              <a:rPr lang="en-US" dirty="0"/>
              <a:t>Click icon to add picture</a:t>
            </a:r>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r>
              <a:rPr lang="en-US" dirty="0"/>
              <a:t>Click icon to add picture</a:t>
            </a:r>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r>
              <a:rPr lang="en-US" dirty="0"/>
              <a:t>Click icon to add picture</a:t>
            </a:r>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r>
              <a:rPr lang="en-US" dirty="0"/>
              <a:t>Click icon to add picture</a:t>
            </a:r>
            <a:endParaRPr lang="en-GB" dirty="0"/>
          </a:p>
        </p:txBody>
      </p:sp>
      <p:sp>
        <p:nvSpPr>
          <p:cNvPr id="2" name="Date Placeholder 1"/>
          <p:cNvSpPr>
            <a:spLocks noGrp="1"/>
          </p:cNvSpPr>
          <p:nvPr>
            <p:ph type="dt" sz="half" idx="10"/>
          </p:nvPr>
        </p:nvSpPr>
        <p:spPr/>
        <p:txBody>
          <a:bodyPr/>
          <a:lstStyle/>
          <a:p>
            <a:fld id="{85BD38DE-0542-4FAE-989F-105676356085}" type="datetimeFigureOut">
              <a:rPr lang="en-GB" smtClean="0"/>
              <a:t>25/04/2023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9E5F90B-4EFD-4F87-8571-C292E52EB0A8}" type="slidenum">
              <a:rPr lang="en-GB" smtClean="0"/>
              <a:t>‹#›</a:t>
            </a:fld>
            <a:endParaRPr lang="en-GB" dirty="0"/>
          </a:p>
        </p:txBody>
      </p:sp>
    </p:spTree>
    <p:custDataLst>
      <p:tags r:id="rId1"/>
    </p:custDataLst>
    <p:extLst>
      <p:ext uri="{BB962C8B-B14F-4D97-AF65-F5344CB8AC3E}">
        <p14:creationId xmlns:p14="http://schemas.microsoft.com/office/powerpoint/2010/main" val="1192721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85BD38DE-0542-4FAE-989F-105676356085}" type="datetimeFigureOut">
              <a:rPr lang="en-GB" smtClean="0"/>
              <a:t>25/04/2023</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79E5F90B-4EFD-4F87-8571-C292E52EB0A8}" type="slidenum">
              <a:rPr lang="en-GB" smtClean="0"/>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r>
              <a:rPr lang="en-US" dirty="0"/>
              <a:t>Click icon to add media</a:t>
            </a:r>
            <a:endParaRPr lang="en-GB" dirty="0"/>
          </a:p>
        </p:txBody>
      </p:sp>
    </p:spTree>
    <p:custDataLst>
      <p:tags r:id="rId1"/>
    </p:custDataLst>
    <p:extLst>
      <p:ext uri="{BB962C8B-B14F-4D97-AF65-F5344CB8AC3E}">
        <p14:creationId xmlns:p14="http://schemas.microsoft.com/office/powerpoint/2010/main" val="3843232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dirty="0"/>
              <a:t>Click icon to add picture</a:t>
            </a:r>
            <a:endParaRPr lang="en-GB" dirty="0"/>
          </a:p>
        </p:txBody>
      </p:sp>
      <p:sp>
        <p:nvSpPr>
          <p:cNvPr id="8" name="Freeform 8"/>
          <p:cNvSpPr>
            <a:spLocks/>
          </p:cNvSpPr>
          <p:nvPr/>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spTree>
    <p:custDataLst>
      <p:tags r:id="rId1"/>
    </p:custDataLst>
    <p:extLst>
      <p:ext uri="{BB962C8B-B14F-4D97-AF65-F5344CB8AC3E}">
        <p14:creationId xmlns:p14="http://schemas.microsoft.com/office/powerpoint/2010/main" val="2572911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4" name="Text Placeholder 13"/>
          <p:cNvSpPr>
            <a:spLocks noGrp="1"/>
          </p:cNvSpPr>
          <p:nvPr>
            <p:ph type="body" sz="quarter" idx="13"/>
          </p:nvPr>
        </p:nvSpPr>
        <p:spPr>
          <a:xfrm>
            <a:off x="535312" y="5168188"/>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r>
              <a:rPr lang="en-US" dirty="0"/>
              <a:t>Click icon to add picture</a:t>
            </a:r>
            <a:endParaRPr lang="en-GB" dirty="0"/>
          </a:p>
        </p:txBody>
      </p:sp>
      <p:sp>
        <p:nvSpPr>
          <p:cNvPr id="9" name="Freeform 8"/>
          <p:cNvSpPr>
            <a:spLocks/>
          </p:cNvSpPr>
          <p:nvPr/>
        </p:nvSpPr>
        <p:spPr bwMode="auto">
          <a:xfrm>
            <a:off x="463293" y="5047097"/>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spTree>
    <p:custDataLst>
      <p:tags r:id="rId1"/>
    </p:custDataLst>
    <p:extLst>
      <p:ext uri="{BB962C8B-B14F-4D97-AF65-F5344CB8AC3E}">
        <p14:creationId xmlns:p14="http://schemas.microsoft.com/office/powerpoint/2010/main" val="318136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2953649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25/04/2023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46162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80544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951169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Press cuttings">
    <p:spTree>
      <p:nvGrpSpPr>
        <p:cNvPr id="1" name=""/>
        <p:cNvGrpSpPr/>
        <p:nvPr/>
      </p:nvGrpSpPr>
      <p:grpSpPr>
        <a:xfrm>
          <a:off x="0" y="0"/>
          <a:ext cx="0" cy="0"/>
          <a:chOff x="0" y="0"/>
          <a:chExt cx="0" cy="0"/>
        </a:xfrm>
      </p:grpSpPr>
      <p:sp>
        <p:nvSpPr>
          <p:cNvPr id="8" name="Rectangle 7"/>
          <p:cNvSpPr/>
          <p:nvPr/>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731912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BD38DE-0542-4FAE-989F-105676356085}" type="datetimeFigureOut">
              <a:rPr lang="en-GB" smtClean="0"/>
              <a:t>25/04/2023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9E5F90B-4EFD-4F87-8571-C292E52EB0A8}" type="slidenum">
              <a:rPr lang="en-GB" smtClean="0"/>
              <a:t>‹#›</a:t>
            </a:fld>
            <a:endParaRPr lang="en-GB" dirty="0"/>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966033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dirty="0"/>
              <a:t>Click icon to add picture</a:t>
            </a:r>
            <a:endParaRPr lang="en-GB" dirty="0"/>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5BD38DE-0542-4FAE-989F-105676356085}" type="datetimeFigureOut">
              <a:rPr lang="en-GB" smtClean="0"/>
              <a:t>25/04/2023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9E5F90B-4EFD-4F87-8571-C292E52EB0A8}" type="slidenum">
              <a:rPr lang="en-GB" smtClean="0"/>
              <a:t>‹#›</a:t>
            </a:fld>
            <a:endParaRPr lang="en-GB" dirty="0"/>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53898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562541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170973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329650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985686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131504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25/04/2023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83751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949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2255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432894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custDataLst>
      <p:tags r:id="rId1"/>
    </p:custDataLst>
    <p:extLst>
      <p:ext uri="{BB962C8B-B14F-4D97-AF65-F5344CB8AC3E}">
        <p14:creationId xmlns:p14="http://schemas.microsoft.com/office/powerpoint/2010/main" val="1707959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446403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4292203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920144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080990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323237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25/04/2023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513565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25/04/2023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863612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25/04/2023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60745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25/04/2023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658393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3879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25/04/2023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2205841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25/04/2023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097877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25/04/2023</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endParaRPr lang="en-GB"/>
          </a:p>
        </p:txBody>
      </p:sp>
    </p:spTree>
    <p:custDataLst>
      <p:tags r:id="rId1"/>
    </p:custDataLst>
    <p:extLst>
      <p:ext uri="{BB962C8B-B14F-4D97-AF65-F5344CB8AC3E}">
        <p14:creationId xmlns:p14="http://schemas.microsoft.com/office/powerpoint/2010/main" val="1838456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3122703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46896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030782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18317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49094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788580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459308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25/04/2023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52384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2781439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25/04/2023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2055478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4921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25/04/2023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976947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25/04/2023</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endParaRPr lang="en-GB"/>
          </a:p>
        </p:txBody>
      </p:sp>
    </p:spTree>
    <p:custDataLst>
      <p:tags r:id="rId1"/>
    </p:custDataLst>
    <p:extLst>
      <p:ext uri="{BB962C8B-B14F-4D97-AF65-F5344CB8AC3E}">
        <p14:creationId xmlns:p14="http://schemas.microsoft.com/office/powerpoint/2010/main" val="1284800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3519178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324691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60753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401220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814451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457583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25/04/2023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8719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901420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3874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3915">
          <p15:clr>
            <a:srgbClr val="FBAE40"/>
          </p15:clr>
        </p15:guide>
        <p15:guide id="3" orient="horz" pos="4025">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cSld name="Line Title">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a:p>
        </p:txBody>
      </p:sp>
      <p:sp>
        <p:nvSpPr>
          <p:cNvPr id="2" name="Title 1"/>
          <p:cNvSpPr>
            <a:spLocks noGrp="1"/>
          </p:cNvSpPr>
          <p:nvPr>
            <p:ph type="ctrTitle"/>
          </p:nvPr>
        </p:nvSpPr>
        <p:spPr>
          <a:xfrm>
            <a:off x="576648" y="804344"/>
            <a:ext cx="3887171" cy="2112000"/>
          </a:xfrm>
        </p:spPr>
        <p:txBody>
          <a:bodyPr anchor="t">
            <a:normAutofit/>
          </a:bodyPr>
          <a:lstStyle>
            <a:lvl1pPr algn="l">
              <a:defRPr sz="370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576648" y="2938157"/>
            <a:ext cx="3887171" cy="2123024"/>
          </a:xfrm>
        </p:spPr>
        <p:txBody>
          <a:bodyPr>
            <a:normAutofit/>
          </a:bodyPr>
          <a:lstStyle>
            <a:lvl1pPr marL="0" indent="0" algn="l">
              <a:buNone/>
              <a:defRPr sz="19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dirty="0"/>
          </a:p>
        </p:txBody>
      </p:sp>
      <p:sp>
        <p:nvSpPr>
          <p:cNvPr id="4" name="Date Placeholder 3"/>
          <p:cNvSpPr>
            <a:spLocks noGrp="1"/>
          </p:cNvSpPr>
          <p:nvPr>
            <p:ph type="dt" sz="half" idx="10"/>
          </p:nvPr>
        </p:nvSpPr>
        <p:spPr>
          <a:xfrm>
            <a:off x="576648" y="548680"/>
            <a:ext cx="2844800" cy="240000"/>
          </a:xfrm>
        </p:spPr>
        <p:txBody>
          <a:bodyPr/>
          <a:lstStyle>
            <a:lvl1pPr>
              <a:defRPr sz="1400" b="1">
                <a:solidFill>
                  <a:schemeClr val="bg1"/>
                </a:solidFill>
              </a:defRPr>
            </a:lvl1pPr>
          </a:lstStyle>
          <a:p>
            <a:fld id="{59585B9F-EF5C-4314-BCBC-A6F82ED753B2}" type="datetimeFigureOut">
              <a:rPr lang="en-GB" smtClean="0"/>
              <a:pPr/>
              <a:t>25/04/2023</a:t>
            </a:fld>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73F885-FE6B-4251-84D2-F6CEF084999B}" type="slidenum">
              <a:rPr lang="en-GB" smtClean="0"/>
              <a:t>‹#›</a:t>
            </a:fld>
            <a:endParaRPr lang="en-GB"/>
          </a:p>
        </p:txBody>
      </p:sp>
      <p:cxnSp>
        <p:nvCxnSpPr>
          <p:cNvPr id="7" name="Straight Connector 6"/>
          <p:cNvCxnSpPr/>
          <p:nvPr/>
        </p:nvCxnSpPr>
        <p:spPr>
          <a:xfrm>
            <a:off x="716827" y="488405"/>
            <a:ext cx="36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16827" y="488405"/>
            <a:ext cx="36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685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a:p>
        </p:txBody>
      </p:sp>
      <p:cxnSp>
        <p:nvCxnSpPr>
          <p:cNvPr id="12" name="Straight Connector 11"/>
          <p:cNvCxnSpPr/>
          <p:nvPr/>
        </p:nvCxnSpPr>
        <p:spPr>
          <a:xfrm>
            <a:off x="716827" y="488405"/>
            <a:ext cx="36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0"/>
            <a:ext cx="12192000" cy="685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a:p>
        </p:txBody>
      </p:sp>
      <p:cxnSp>
        <p:nvCxnSpPr>
          <p:cNvPr id="14" name="Straight Connector 13"/>
          <p:cNvCxnSpPr/>
          <p:nvPr/>
        </p:nvCxnSpPr>
        <p:spPr>
          <a:xfrm>
            <a:off x="716827" y="488405"/>
            <a:ext cx="36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0" y="0"/>
            <a:ext cx="12192000" cy="685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a:p>
        </p:txBody>
      </p:sp>
      <p:cxnSp>
        <p:nvCxnSpPr>
          <p:cNvPr id="16" name="Straight Connector 15"/>
          <p:cNvCxnSpPr/>
          <p:nvPr userDrawn="1"/>
        </p:nvCxnSpPr>
        <p:spPr>
          <a:xfrm>
            <a:off x="716827" y="488405"/>
            <a:ext cx="36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864584"/>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Whole Slide Tex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875" y="-75629"/>
            <a:ext cx="12192000" cy="408285"/>
          </a:xfrm>
          <a:prstGeom prst="rect">
            <a:avLst/>
          </a:prstGeom>
        </p:spPr>
      </p:pic>
      <p:sp>
        <p:nvSpPr>
          <p:cNvPr id="2" name="Title 1"/>
          <p:cNvSpPr>
            <a:spLocks noGrp="1"/>
          </p:cNvSpPr>
          <p:nvPr>
            <p:ph type="title" hasCustomPrompt="1"/>
          </p:nvPr>
        </p:nvSpPr>
        <p:spPr>
          <a:xfrm>
            <a:off x="480001" y="514975"/>
            <a:ext cx="11233633" cy="936000"/>
          </a:xfrm>
          <a:prstGeom prst="rect">
            <a:avLst/>
          </a:prstGeom>
        </p:spPr>
        <p:txBody>
          <a:bodyPr lIns="0" tIns="36000" rIns="0" bIns="36000" anchor="t"/>
          <a:lstStyle>
            <a:lvl1pPr>
              <a:defRPr sz="2800"/>
            </a:lvl1pPr>
          </a:lstStyle>
          <a:p>
            <a:r>
              <a:rPr lang="en-US" dirty="0"/>
              <a:t>Click to add title</a:t>
            </a:r>
            <a:endParaRPr lang="en-GB" dirty="0"/>
          </a:p>
        </p:txBody>
      </p:sp>
      <p:sp>
        <p:nvSpPr>
          <p:cNvPr id="9" name="TextBox 8"/>
          <p:cNvSpPr txBox="1"/>
          <p:nvPr userDrawn="1"/>
        </p:nvSpPr>
        <p:spPr>
          <a:xfrm>
            <a:off x="11448000" y="44625"/>
            <a:ext cx="341760" cy="246221"/>
          </a:xfrm>
          <a:prstGeom prst="rect">
            <a:avLst/>
          </a:prstGeom>
          <a:noFill/>
        </p:spPr>
        <p:txBody>
          <a:bodyPr wrap="none">
            <a:spAutoFit/>
          </a:bodyPr>
          <a:lstStyle/>
          <a:p>
            <a:pPr fontAlgn="auto">
              <a:spcBef>
                <a:spcPts val="0"/>
              </a:spcBef>
              <a:spcAft>
                <a:spcPts val="0"/>
              </a:spcAft>
              <a:defRPr/>
            </a:pPr>
            <a:fld id="{CC1F650A-73F3-45B0-B89C-37B7A7A179DA}" type="slidenum">
              <a:rPr lang="en-GB" sz="1000">
                <a:solidFill>
                  <a:prstClr val="black"/>
                </a:solidFill>
                <a:latin typeface="Century Gothic" panose="020B0502020202020204" pitchFamily="34" charset="0"/>
                <a:cs typeface="+mn-cs"/>
              </a:rPr>
              <a:pPr fontAlgn="auto">
                <a:spcBef>
                  <a:spcPts val="0"/>
                </a:spcBef>
                <a:spcAft>
                  <a:spcPts val="0"/>
                </a:spcAft>
                <a:defRPr/>
              </a:pPr>
              <a:t>‹#›</a:t>
            </a:fld>
            <a:endParaRPr lang="en-GB" sz="1000" dirty="0">
              <a:solidFill>
                <a:prstClr val="black"/>
              </a:solidFill>
              <a:latin typeface="Century Gothic" panose="020B0502020202020204" pitchFamily="34" charset="0"/>
              <a:cs typeface="+mn-cs"/>
            </a:endParaRPr>
          </a:p>
        </p:txBody>
      </p:sp>
      <p:sp>
        <p:nvSpPr>
          <p:cNvPr id="10" name="Text Placeholder 15"/>
          <p:cNvSpPr>
            <a:spLocks noGrp="1"/>
          </p:cNvSpPr>
          <p:nvPr>
            <p:ph type="body" sz="quarter" idx="12" hasCustomPrompt="1"/>
          </p:nvPr>
        </p:nvSpPr>
        <p:spPr>
          <a:xfrm>
            <a:off x="479998" y="0"/>
            <a:ext cx="3550135" cy="289424"/>
          </a:xfrm>
          <a:prstGeom prst="rect">
            <a:avLst/>
          </a:prstGeom>
        </p:spPr>
        <p:txBody>
          <a:bodyPr anchor="b"/>
          <a:lstStyle>
            <a:lvl1pPr marL="0" indent="0">
              <a:buNone/>
              <a:defRPr sz="1000"/>
            </a:lvl1pPr>
          </a:lstStyle>
          <a:p>
            <a:pPr lvl="0"/>
            <a:r>
              <a:rPr lang="en-US" dirty="0"/>
              <a:t>Click to add doc section/title</a:t>
            </a:r>
          </a:p>
        </p:txBody>
      </p:sp>
      <p:sp>
        <p:nvSpPr>
          <p:cNvPr id="11" name="Text Placeholder 5"/>
          <p:cNvSpPr>
            <a:spLocks noGrp="1"/>
          </p:cNvSpPr>
          <p:nvPr>
            <p:ph type="body" sz="quarter" idx="11"/>
          </p:nvPr>
        </p:nvSpPr>
        <p:spPr>
          <a:xfrm>
            <a:off x="480000" y="1952626"/>
            <a:ext cx="11233633" cy="4321175"/>
          </a:xfrm>
          <a:prstGeom prst="rect">
            <a:avLst/>
          </a:prstGeom>
        </p:spPr>
        <p:txBody>
          <a:bodyPr lIns="0" tIns="0" rIns="0"/>
          <a:lstStyle>
            <a:lvl1pPr>
              <a:defRPr sz="1600"/>
            </a:lvl1pPr>
            <a:lvl2pPr>
              <a:defRPr sz="1600"/>
            </a:lvl2pPr>
            <a:lvl3pPr>
              <a:defRPr sz="1600"/>
            </a:lvl3pPr>
          </a:lstStyle>
          <a:p>
            <a:pPr lvl="0"/>
            <a:r>
              <a:rPr lang="en-US"/>
              <a:t>Click to edit Master text styles</a:t>
            </a:r>
          </a:p>
          <a:p>
            <a:pPr lvl="1"/>
            <a:r>
              <a:rPr lang="en-US"/>
              <a:t>Second level</a:t>
            </a:r>
          </a:p>
          <a:p>
            <a:pPr lvl="2"/>
            <a:r>
              <a:rPr lang="en-US"/>
              <a:t>Third level</a:t>
            </a:r>
          </a:p>
        </p:txBody>
      </p:sp>
      <p:sp>
        <p:nvSpPr>
          <p:cNvPr id="13" name="Text Placeholder 3"/>
          <p:cNvSpPr>
            <a:spLocks noGrp="1"/>
          </p:cNvSpPr>
          <p:nvPr>
            <p:ph type="body" sz="quarter" idx="13" hasCustomPrompt="1"/>
          </p:nvPr>
        </p:nvSpPr>
        <p:spPr>
          <a:xfrm>
            <a:off x="479999" y="6489700"/>
            <a:ext cx="11233635" cy="368300"/>
          </a:xfrm>
          <a:prstGeom prst="rect">
            <a:avLst/>
          </a:prstGeom>
        </p:spPr>
        <p:txBody>
          <a:bodyPr/>
          <a:lstStyle>
            <a:lvl1pPr marL="0" indent="0">
              <a:spcBef>
                <a:spcPts val="0"/>
              </a:spcBef>
              <a:spcAft>
                <a:spcPts val="0"/>
              </a:spcAft>
              <a:buNone/>
              <a:defRPr sz="900" baseline="0"/>
            </a:lvl1pPr>
          </a:lstStyle>
          <a:p>
            <a:pPr lvl="0"/>
            <a:r>
              <a:rPr lang="en-US" dirty="0"/>
              <a:t>Click to add sources/notes</a:t>
            </a:r>
          </a:p>
        </p:txBody>
      </p:sp>
      <p:pic>
        <p:nvPicPr>
          <p:cNvPr id="14" name="Picture 9" descr="mtm_95black-03.jp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712619" y="0"/>
            <a:ext cx="766763" cy="260350"/>
          </a:xfrm>
          <a:prstGeom prst="rect">
            <a:avLst/>
          </a:prstGeom>
          <a:noFill/>
          <a:ln w="9525">
            <a:noFill/>
            <a:miter lim="800000"/>
            <a:headEnd/>
            <a:tailEnd/>
          </a:ln>
        </p:spPr>
      </p:pic>
    </p:spTree>
    <p:extLst>
      <p:ext uri="{BB962C8B-B14F-4D97-AF65-F5344CB8AC3E}">
        <p14:creationId xmlns:p14="http://schemas.microsoft.com/office/powerpoint/2010/main" val="112637376"/>
      </p:ext>
    </p:extLst>
  </p:cSld>
  <p:clrMapOvr>
    <a:masterClrMapping/>
  </p:clrMapOvr>
  <p:extLst>
    <p:ext uri="{DCECCB84-F9BA-43D5-87BE-67443E8EF086}">
      <p15:sldGuideLst xmlns:p15="http://schemas.microsoft.com/office/powerpoint/2012/main">
        <p15:guide id="1" orient="horz" pos="395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_1">
    <p:spTree>
      <p:nvGrpSpPr>
        <p:cNvPr id="1" name=""/>
        <p:cNvGrpSpPr/>
        <p:nvPr/>
      </p:nvGrpSpPr>
      <p:grpSpPr>
        <a:xfrm>
          <a:off x="0" y="0"/>
          <a:ext cx="0" cy="0"/>
          <a:chOff x="0" y="0"/>
          <a:chExt cx="0" cy="0"/>
        </a:xfrm>
      </p:grpSpPr>
      <p:sp>
        <p:nvSpPr>
          <p:cNvPr id="6" name="TextBox 5"/>
          <p:cNvSpPr txBox="1"/>
          <p:nvPr userDrawn="1"/>
        </p:nvSpPr>
        <p:spPr>
          <a:xfrm>
            <a:off x="1562100" y="30164"/>
            <a:ext cx="9025467" cy="230187"/>
          </a:xfrm>
          <a:prstGeom prst="rect">
            <a:avLst/>
          </a:prstGeom>
          <a:noFill/>
        </p:spPr>
        <p:txBody>
          <a:bodyPr>
            <a:spAutoFit/>
          </a:bodyPr>
          <a:lstStyle/>
          <a:p>
            <a:pPr algn="ctr">
              <a:defRPr/>
            </a:pPr>
            <a:r>
              <a:rPr lang="en-GB" sz="900" dirty="0">
                <a:solidFill>
                  <a:prstClr val="black"/>
                </a:solidFill>
                <a:cs typeface="Arial" charset="0"/>
              </a:rPr>
              <a:t>This document is confidential and intended solely for the use and information of the addressee </a:t>
            </a:r>
          </a:p>
        </p:txBody>
      </p:sp>
      <p:sp>
        <p:nvSpPr>
          <p:cNvPr id="8" name="Rounded Rectangle 7"/>
          <p:cNvSpPr/>
          <p:nvPr userDrawn="1"/>
        </p:nvSpPr>
        <p:spPr>
          <a:xfrm>
            <a:off x="239185" y="260350"/>
            <a:ext cx="11713633" cy="6383338"/>
          </a:xfrm>
          <a:prstGeom prst="roundRect">
            <a:avLst>
              <a:gd name="adj" fmla="val 3594"/>
            </a:avLst>
          </a:prstGeom>
          <a:solidFill>
            <a:srgbClr val="374046"/>
          </a:solidFill>
          <a:ln>
            <a:solidFill>
              <a:srgbClr val="3722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sp>
        <p:nvSpPr>
          <p:cNvPr id="18" name="Content Placeholder 13"/>
          <p:cNvSpPr>
            <a:spLocks noGrp="1"/>
          </p:cNvSpPr>
          <p:nvPr>
            <p:ph sz="quarter" idx="10" hasCustomPrompt="1"/>
          </p:nvPr>
        </p:nvSpPr>
        <p:spPr>
          <a:xfrm>
            <a:off x="2267861" y="3384550"/>
            <a:ext cx="7680852" cy="468312"/>
          </a:xfrm>
          <a:prstGeom prst="rect">
            <a:avLst/>
          </a:prstGeom>
        </p:spPr>
        <p:txBody>
          <a:bodyPr/>
          <a:lstStyle>
            <a:lvl1pPr marL="50400" indent="0" algn="ctr">
              <a:buNone/>
              <a:defRPr sz="2400" b="0">
                <a:solidFill>
                  <a:schemeClr val="bg1"/>
                </a:solidFill>
              </a:defRPr>
            </a:lvl1pPr>
          </a:lstStyle>
          <a:p>
            <a:pPr lvl="0"/>
            <a:r>
              <a:rPr lang="en-US" dirty="0"/>
              <a:t>Click to add title</a:t>
            </a:r>
          </a:p>
        </p:txBody>
      </p:sp>
      <p:sp>
        <p:nvSpPr>
          <p:cNvPr id="19" name="Content Placeholder 13"/>
          <p:cNvSpPr>
            <a:spLocks noGrp="1"/>
          </p:cNvSpPr>
          <p:nvPr>
            <p:ph sz="quarter" idx="11" hasCustomPrompt="1"/>
          </p:nvPr>
        </p:nvSpPr>
        <p:spPr>
          <a:xfrm>
            <a:off x="2267861" y="3875087"/>
            <a:ext cx="7680852" cy="468312"/>
          </a:xfrm>
          <a:prstGeom prst="rect">
            <a:avLst/>
          </a:prstGeom>
        </p:spPr>
        <p:txBody>
          <a:bodyPr/>
          <a:lstStyle>
            <a:lvl1pPr marL="50400" indent="0" algn="ctr">
              <a:buNone/>
              <a:defRPr sz="1800" b="0">
                <a:solidFill>
                  <a:schemeClr val="bg1"/>
                </a:solidFill>
              </a:defRPr>
            </a:lvl1pPr>
          </a:lstStyle>
          <a:p>
            <a:pPr lvl="0"/>
            <a:r>
              <a:rPr lang="en-US" dirty="0"/>
              <a:t>Click to add sub title</a:t>
            </a:r>
          </a:p>
        </p:txBody>
      </p:sp>
      <p:pic>
        <p:nvPicPr>
          <p:cNvPr id="11" name="Picture 8" descr="mtm_white-01.png"/>
          <p:cNvPicPr>
            <a:picLocks noChangeAspect="1"/>
          </p:cNvPicPr>
          <p:nvPr userDrawn="1"/>
        </p:nvPicPr>
        <p:blipFill>
          <a:blip r:embed="rId2" cstate="print"/>
          <a:srcRect/>
          <a:stretch>
            <a:fillRect/>
          </a:stretch>
        </p:blipFill>
        <p:spPr bwMode="auto">
          <a:xfrm>
            <a:off x="5052219" y="1196975"/>
            <a:ext cx="2087562" cy="1250950"/>
          </a:xfrm>
          <a:prstGeom prst="rect">
            <a:avLst/>
          </a:prstGeom>
          <a:noFill/>
          <a:ln w="9525">
            <a:noFill/>
            <a:miter lim="800000"/>
            <a:headEnd/>
            <a:tailEnd/>
          </a:ln>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34672" y="4549775"/>
            <a:ext cx="1722656" cy="1260000"/>
          </a:xfrm>
          <a:prstGeom prst="rect">
            <a:avLst/>
          </a:prstGeom>
        </p:spPr>
      </p:pic>
    </p:spTree>
    <p:extLst>
      <p:ext uri="{BB962C8B-B14F-4D97-AF65-F5344CB8AC3E}">
        <p14:creationId xmlns:p14="http://schemas.microsoft.com/office/powerpoint/2010/main" val="29569084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_2">
    <p:spTree>
      <p:nvGrpSpPr>
        <p:cNvPr id="1" name=""/>
        <p:cNvGrpSpPr/>
        <p:nvPr/>
      </p:nvGrpSpPr>
      <p:grpSpPr>
        <a:xfrm>
          <a:off x="0" y="0"/>
          <a:ext cx="0" cy="0"/>
          <a:chOff x="0" y="0"/>
          <a:chExt cx="0" cy="0"/>
        </a:xfrm>
      </p:grpSpPr>
      <p:sp>
        <p:nvSpPr>
          <p:cNvPr id="4" name="Text Placeholder 2"/>
          <p:cNvSpPr txBox="1">
            <a:spLocks/>
          </p:cNvSpPr>
          <p:nvPr userDrawn="1"/>
        </p:nvSpPr>
        <p:spPr>
          <a:xfrm>
            <a:off x="825500" y="3213101"/>
            <a:ext cx="10972800" cy="576263"/>
          </a:xfrm>
          <a:prstGeom prst="rect">
            <a:avLst/>
          </a:prstGeom>
        </p:spPr>
        <p:txBody>
          <a:bodyPr>
            <a:normAutofit/>
          </a:bodyPr>
          <a:lstStyle>
            <a:lvl1pPr marL="0" indent="0" algn="ctr" defTabSz="914400" rtl="0" eaLnBrk="1" latinLnBrk="0" hangingPunct="1">
              <a:spcBef>
                <a:spcPct val="20000"/>
              </a:spcBef>
              <a:buFont typeface="Arial" panose="020B0604020202020204" pitchFamily="34" charset="0"/>
              <a:buNone/>
              <a:defRPr sz="1400" b="1" kern="1200" baseline="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endParaRPr lang="en-US" sz="2000" b="0" dirty="0">
              <a:solidFill>
                <a:srgbClr val="FFFFFF"/>
              </a:solidFill>
            </a:endParaRPr>
          </a:p>
          <a:p>
            <a:pPr>
              <a:defRPr/>
            </a:pPr>
            <a:endParaRPr lang="en-US" sz="2000" b="0" dirty="0">
              <a:solidFill>
                <a:srgbClr val="FFFFFF"/>
              </a:solidFill>
            </a:endParaRPr>
          </a:p>
          <a:p>
            <a:pPr>
              <a:defRPr/>
            </a:pPr>
            <a:endParaRPr lang="en-US" sz="2000" b="0" dirty="0">
              <a:solidFill>
                <a:srgbClr val="FFFFFF"/>
              </a:solidFill>
            </a:endParaRPr>
          </a:p>
        </p:txBody>
      </p:sp>
      <p:sp>
        <p:nvSpPr>
          <p:cNvPr id="5" name="TextBox 4"/>
          <p:cNvSpPr txBox="1"/>
          <p:nvPr userDrawn="1"/>
        </p:nvSpPr>
        <p:spPr>
          <a:xfrm>
            <a:off x="5236634" y="4365626"/>
            <a:ext cx="1824567" cy="369332"/>
          </a:xfrm>
          <a:prstGeom prst="rect">
            <a:avLst/>
          </a:prstGeom>
          <a:noFill/>
        </p:spPr>
        <p:txBody>
          <a:bodyPr>
            <a:spAutoFit/>
          </a:bodyPr>
          <a:lstStyle/>
          <a:p>
            <a:pPr>
              <a:defRPr/>
            </a:pPr>
            <a:r>
              <a:rPr lang="en-GB" b="1" dirty="0">
                <a:solidFill>
                  <a:srgbClr val="FFFFFF"/>
                </a:solidFill>
                <a:cs typeface="Arial" charset="0"/>
              </a:rPr>
              <a:t>Client logo</a:t>
            </a:r>
          </a:p>
        </p:txBody>
      </p:sp>
      <p:sp>
        <p:nvSpPr>
          <p:cNvPr id="6" name="TextBox 5"/>
          <p:cNvSpPr txBox="1"/>
          <p:nvPr userDrawn="1"/>
        </p:nvSpPr>
        <p:spPr>
          <a:xfrm>
            <a:off x="1562100" y="30164"/>
            <a:ext cx="9025467" cy="230187"/>
          </a:xfrm>
          <a:prstGeom prst="rect">
            <a:avLst/>
          </a:prstGeom>
          <a:noFill/>
        </p:spPr>
        <p:txBody>
          <a:bodyPr>
            <a:spAutoFit/>
          </a:bodyPr>
          <a:lstStyle/>
          <a:p>
            <a:pPr algn="ctr">
              <a:defRPr/>
            </a:pPr>
            <a:r>
              <a:rPr lang="en-GB" sz="900" dirty="0">
                <a:solidFill>
                  <a:prstClr val="black"/>
                </a:solidFill>
                <a:cs typeface="Arial" charset="0"/>
              </a:rPr>
              <a:t>This document is confidential and intended solely for the use and information of the addressee </a:t>
            </a:r>
          </a:p>
        </p:txBody>
      </p:sp>
      <p:sp>
        <p:nvSpPr>
          <p:cNvPr id="8" name="Rounded Rectangle 7"/>
          <p:cNvSpPr/>
          <p:nvPr userDrawn="1"/>
        </p:nvSpPr>
        <p:spPr>
          <a:xfrm>
            <a:off x="239185" y="260350"/>
            <a:ext cx="11713633" cy="6383338"/>
          </a:xfrm>
          <a:prstGeom prst="roundRect">
            <a:avLst>
              <a:gd name="adj" fmla="val 3594"/>
            </a:avLst>
          </a:prstGeom>
          <a:solidFill>
            <a:srgbClr val="374046"/>
          </a:solidFill>
          <a:ln>
            <a:solidFill>
              <a:srgbClr val="3722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sp>
        <p:nvSpPr>
          <p:cNvPr id="15" name="Content Placeholder 13"/>
          <p:cNvSpPr>
            <a:spLocks noGrp="1"/>
          </p:cNvSpPr>
          <p:nvPr>
            <p:ph sz="quarter" idx="10" hasCustomPrompt="1"/>
          </p:nvPr>
        </p:nvSpPr>
        <p:spPr>
          <a:xfrm>
            <a:off x="2267861" y="3384550"/>
            <a:ext cx="7680852" cy="468312"/>
          </a:xfrm>
          <a:prstGeom prst="rect">
            <a:avLst/>
          </a:prstGeom>
        </p:spPr>
        <p:txBody>
          <a:bodyPr/>
          <a:lstStyle>
            <a:lvl1pPr marL="50400" indent="0" algn="ctr">
              <a:buNone/>
              <a:defRPr sz="2400" b="0">
                <a:solidFill>
                  <a:schemeClr val="bg1"/>
                </a:solidFill>
              </a:defRPr>
            </a:lvl1pPr>
          </a:lstStyle>
          <a:p>
            <a:pPr lvl="0"/>
            <a:r>
              <a:rPr lang="en-US" dirty="0"/>
              <a:t>Click to add title</a:t>
            </a:r>
          </a:p>
        </p:txBody>
      </p:sp>
      <p:sp>
        <p:nvSpPr>
          <p:cNvPr id="16" name="Content Placeholder 13"/>
          <p:cNvSpPr>
            <a:spLocks noGrp="1"/>
          </p:cNvSpPr>
          <p:nvPr>
            <p:ph sz="quarter" idx="11" hasCustomPrompt="1"/>
          </p:nvPr>
        </p:nvSpPr>
        <p:spPr>
          <a:xfrm>
            <a:off x="2267861" y="3875087"/>
            <a:ext cx="7680852" cy="468312"/>
          </a:xfrm>
          <a:prstGeom prst="rect">
            <a:avLst/>
          </a:prstGeom>
        </p:spPr>
        <p:txBody>
          <a:bodyPr/>
          <a:lstStyle>
            <a:lvl1pPr marL="50400" indent="0" algn="ctr">
              <a:buNone/>
              <a:defRPr sz="1800" b="0">
                <a:solidFill>
                  <a:schemeClr val="bg1"/>
                </a:solidFill>
              </a:defRPr>
            </a:lvl1pPr>
          </a:lstStyle>
          <a:p>
            <a:pPr lvl="0"/>
            <a:r>
              <a:rPr lang="en-US" dirty="0"/>
              <a:t>Click to add sub title</a:t>
            </a:r>
          </a:p>
        </p:txBody>
      </p:sp>
      <p:pic>
        <p:nvPicPr>
          <p:cNvPr id="13" name="Picture 8" descr="mtm_white-01.png"/>
          <p:cNvPicPr>
            <a:picLocks noChangeAspect="1"/>
          </p:cNvPicPr>
          <p:nvPr userDrawn="1"/>
        </p:nvPicPr>
        <p:blipFill>
          <a:blip r:embed="rId2" cstate="print"/>
          <a:srcRect/>
          <a:stretch>
            <a:fillRect/>
          </a:stretch>
        </p:blipFill>
        <p:spPr bwMode="auto">
          <a:xfrm>
            <a:off x="5052219" y="1196975"/>
            <a:ext cx="2087562" cy="1250950"/>
          </a:xfrm>
          <a:prstGeom prst="rect">
            <a:avLst/>
          </a:prstGeom>
          <a:noFill/>
          <a:ln w="9525">
            <a:noFill/>
            <a:miter lim="800000"/>
            <a:headEnd/>
            <a:tailEnd/>
          </a:ln>
        </p:spPr>
      </p:pic>
      <p:grpSp>
        <p:nvGrpSpPr>
          <p:cNvPr id="2" name="Group 1"/>
          <p:cNvGrpSpPr/>
          <p:nvPr userDrawn="1"/>
        </p:nvGrpSpPr>
        <p:grpSpPr>
          <a:xfrm>
            <a:off x="4297140" y="4549775"/>
            <a:ext cx="3597720" cy="1260000"/>
            <a:chOff x="3710672" y="4549775"/>
            <a:chExt cx="3597720" cy="1260000"/>
          </a:xfrm>
        </p:grpSpPr>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10672" y="4549775"/>
              <a:ext cx="1722656" cy="1260000"/>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85736" y="4549775"/>
              <a:ext cx="1722656" cy="1260000"/>
            </a:xfrm>
            <a:prstGeom prst="rect">
              <a:avLst/>
            </a:prstGeom>
          </p:spPr>
        </p:pic>
      </p:grpSp>
    </p:spTree>
    <p:extLst>
      <p:ext uri="{BB962C8B-B14F-4D97-AF65-F5344CB8AC3E}">
        <p14:creationId xmlns:p14="http://schemas.microsoft.com/office/powerpoint/2010/main" val="2241484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Divider_1">
    <p:spTree>
      <p:nvGrpSpPr>
        <p:cNvPr id="1" name=""/>
        <p:cNvGrpSpPr/>
        <p:nvPr/>
      </p:nvGrpSpPr>
      <p:grpSpPr>
        <a:xfrm>
          <a:off x="0" y="0"/>
          <a:ext cx="0" cy="0"/>
          <a:chOff x="0" y="0"/>
          <a:chExt cx="0" cy="0"/>
        </a:xfrm>
      </p:grpSpPr>
      <p:sp>
        <p:nvSpPr>
          <p:cNvPr id="5" name="Rectangle 4"/>
          <p:cNvSpPr/>
          <p:nvPr userDrawn="1"/>
        </p:nvSpPr>
        <p:spPr>
          <a:xfrm>
            <a:off x="621" y="0"/>
            <a:ext cx="12191380" cy="6858000"/>
          </a:xfrm>
          <a:prstGeom prst="rect">
            <a:avLst/>
          </a:prstGeom>
          <a:solidFill>
            <a:srgbClr val="37404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base">
              <a:spcBef>
                <a:spcPct val="0"/>
              </a:spcBef>
              <a:spcAft>
                <a:spcPct val="0"/>
              </a:spcAft>
            </a:pPr>
            <a:endParaRPr lang="en-GB" sz="1400" b="1" dirty="0">
              <a:solidFill>
                <a:prstClr val="white"/>
              </a:solidFill>
            </a:endParaRPr>
          </a:p>
        </p:txBody>
      </p:sp>
      <p:sp>
        <p:nvSpPr>
          <p:cNvPr id="22" name="Text Placeholder 21"/>
          <p:cNvSpPr>
            <a:spLocks noGrp="1"/>
          </p:cNvSpPr>
          <p:nvPr>
            <p:ph type="body" sz="quarter" idx="11" hasCustomPrompt="1"/>
          </p:nvPr>
        </p:nvSpPr>
        <p:spPr>
          <a:xfrm>
            <a:off x="478367" y="1952625"/>
            <a:ext cx="11235267" cy="3727450"/>
          </a:xfrm>
          <a:prstGeom prst="rect">
            <a:avLst/>
          </a:prstGeom>
        </p:spPr>
        <p:txBody>
          <a:bodyPr/>
          <a:lstStyle>
            <a:lvl1pPr marL="457200" indent="-457200">
              <a:buFont typeface="+mj-lt"/>
              <a:buAutoNum type="arabicPeriod"/>
              <a:defRPr sz="2400">
                <a:solidFill>
                  <a:schemeClr val="bg1"/>
                </a:solidFill>
              </a:defRPr>
            </a:lvl1pPr>
            <a:lvl2pPr marL="684000" indent="-457200">
              <a:buFont typeface="+mj-lt"/>
              <a:buAutoNum type="arabicPeriod"/>
              <a:defRPr sz="2400">
                <a:solidFill>
                  <a:schemeClr val="bg1"/>
                </a:solidFill>
              </a:defRPr>
            </a:lvl2pPr>
            <a:lvl3pPr marL="910800" indent="-457200">
              <a:buFont typeface="+mj-lt"/>
              <a:buAutoNum type="arabicPeriod"/>
              <a:defRPr sz="2400">
                <a:solidFill>
                  <a:schemeClr val="bg1"/>
                </a:solidFill>
              </a:defRPr>
            </a:lvl3pPr>
            <a:lvl4pPr marL="1198800" indent="-457200">
              <a:buFont typeface="+mj-lt"/>
              <a:buAutoNum type="arabicPeriod"/>
              <a:defRPr sz="2400">
                <a:solidFill>
                  <a:schemeClr val="bg1"/>
                </a:solidFill>
              </a:defRPr>
            </a:lvl4pPr>
            <a:lvl5pPr marL="1429200" indent="-457200">
              <a:buFont typeface="+mj-lt"/>
              <a:buAutoNum type="arabicPeriod"/>
              <a:defRPr sz="2400">
                <a:solidFill>
                  <a:schemeClr val="bg1"/>
                </a:solidFill>
              </a:defRPr>
            </a:lvl5pPr>
          </a:lstStyle>
          <a:p>
            <a:pPr lvl="0"/>
            <a:r>
              <a:rPr lang="en-US" dirty="0"/>
              <a:t>Click to add text</a:t>
            </a:r>
          </a:p>
        </p:txBody>
      </p:sp>
      <p:sp>
        <p:nvSpPr>
          <p:cNvPr id="6" name="Text Placeholder 3"/>
          <p:cNvSpPr>
            <a:spLocks noGrp="1"/>
          </p:cNvSpPr>
          <p:nvPr>
            <p:ph type="body" sz="quarter" idx="19" hasCustomPrompt="1"/>
          </p:nvPr>
        </p:nvSpPr>
        <p:spPr>
          <a:xfrm>
            <a:off x="1090046" y="514975"/>
            <a:ext cx="10623585" cy="936000"/>
          </a:xfrm>
          <a:prstGeom prst="rect">
            <a:avLst/>
          </a:prstGeom>
        </p:spPr>
        <p:txBody>
          <a:bodyPr/>
          <a:lstStyle>
            <a:lvl1pPr marL="0" indent="0">
              <a:buNone/>
              <a:defRPr sz="2400" b="1" baseline="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add text</a:t>
            </a:r>
          </a:p>
        </p:txBody>
      </p:sp>
    </p:spTree>
    <p:extLst>
      <p:ext uri="{BB962C8B-B14F-4D97-AF65-F5344CB8AC3E}">
        <p14:creationId xmlns:p14="http://schemas.microsoft.com/office/powerpoint/2010/main" val="19267972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Divider_2">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bg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base">
              <a:spcBef>
                <a:spcPct val="0"/>
              </a:spcBef>
              <a:spcAft>
                <a:spcPct val="0"/>
              </a:spcAft>
            </a:pPr>
            <a:endParaRPr lang="en-GB" sz="1400" b="1" dirty="0">
              <a:solidFill>
                <a:prstClr val="white"/>
              </a:solidFill>
            </a:endParaRPr>
          </a:p>
        </p:txBody>
      </p:sp>
      <p:sp>
        <p:nvSpPr>
          <p:cNvPr id="2" name="Title 1"/>
          <p:cNvSpPr>
            <a:spLocks noGrp="1"/>
          </p:cNvSpPr>
          <p:nvPr>
            <p:ph type="title" hasCustomPrompt="1"/>
          </p:nvPr>
        </p:nvSpPr>
        <p:spPr>
          <a:xfrm>
            <a:off x="914400" y="3110236"/>
            <a:ext cx="10363200" cy="637531"/>
          </a:xfrm>
          <a:prstGeom prst="rect">
            <a:avLst/>
          </a:prstGeom>
        </p:spPr>
        <p:txBody>
          <a:bodyPr anchor="t"/>
          <a:lstStyle>
            <a:lvl1pPr marL="514350" indent="-514350" algn="ctr">
              <a:buFont typeface="+mj-lt"/>
              <a:buAutoNum type="arabicPeriod"/>
              <a:defRPr sz="3000" b="0" cap="none" baseline="0">
                <a:solidFill>
                  <a:schemeClr val="tx1"/>
                </a:solidFill>
              </a:defRPr>
            </a:lvl1pPr>
          </a:lstStyle>
          <a:p>
            <a:r>
              <a:rPr lang="en-US" dirty="0"/>
              <a:t>Click to add text</a:t>
            </a:r>
            <a:endParaRPr lang="en-GB" dirty="0"/>
          </a:p>
        </p:txBody>
      </p:sp>
    </p:spTree>
    <p:extLst>
      <p:ext uri="{BB962C8B-B14F-4D97-AF65-F5344CB8AC3E}">
        <p14:creationId xmlns:p14="http://schemas.microsoft.com/office/powerpoint/2010/main" val="33306610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Whole Slide Tex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75" y="-75629"/>
            <a:ext cx="12192000" cy="408285"/>
          </a:xfrm>
          <a:prstGeom prst="rect">
            <a:avLst/>
          </a:prstGeom>
        </p:spPr>
      </p:pic>
      <p:sp>
        <p:nvSpPr>
          <p:cNvPr id="2" name="Title 1"/>
          <p:cNvSpPr>
            <a:spLocks noGrp="1"/>
          </p:cNvSpPr>
          <p:nvPr>
            <p:ph type="title" hasCustomPrompt="1"/>
          </p:nvPr>
        </p:nvSpPr>
        <p:spPr>
          <a:xfrm>
            <a:off x="480001" y="514975"/>
            <a:ext cx="11233633" cy="936000"/>
          </a:xfrm>
          <a:prstGeom prst="rect">
            <a:avLst/>
          </a:prstGeom>
        </p:spPr>
        <p:txBody>
          <a:bodyPr lIns="0" tIns="36000" rIns="0" bIns="36000" anchor="t"/>
          <a:lstStyle>
            <a:lvl1pPr>
              <a:defRPr sz="2800"/>
            </a:lvl1pPr>
          </a:lstStyle>
          <a:p>
            <a:r>
              <a:rPr lang="en-US" dirty="0"/>
              <a:t>Click to add title</a:t>
            </a:r>
            <a:endParaRPr lang="en-GB" dirty="0"/>
          </a:p>
        </p:txBody>
      </p:sp>
      <p:sp>
        <p:nvSpPr>
          <p:cNvPr id="9" name="TextBox 8"/>
          <p:cNvSpPr txBox="1"/>
          <p:nvPr userDrawn="1"/>
        </p:nvSpPr>
        <p:spPr>
          <a:xfrm>
            <a:off x="11448000" y="44625"/>
            <a:ext cx="341760" cy="246221"/>
          </a:xfrm>
          <a:prstGeom prst="rect">
            <a:avLst/>
          </a:prstGeom>
          <a:noFill/>
        </p:spPr>
        <p:txBody>
          <a:bodyPr wrap="none">
            <a:spAutoFit/>
          </a:bodyPr>
          <a:lstStyle/>
          <a:p>
            <a:pPr>
              <a:defRPr/>
            </a:pPr>
            <a:fld id="{CC1F650A-73F3-45B0-B89C-37B7A7A179DA}" type="slidenum">
              <a:rPr lang="en-GB" sz="1000">
                <a:solidFill>
                  <a:prstClr val="black"/>
                </a:solidFill>
                <a:cs typeface="Arial" charset="0"/>
              </a:rPr>
              <a:pPr>
                <a:defRPr/>
              </a:pPr>
              <a:t>‹#›</a:t>
            </a:fld>
            <a:endParaRPr lang="en-GB" sz="1000" dirty="0">
              <a:solidFill>
                <a:prstClr val="black"/>
              </a:solidFill>
              <a:cs typeface="Arial" charset="0"/>
            </a:endParaRPr>
          </a:p>
        </p:txBody>
      </p:sp>
      <p:sp>
        <p:nvSpPr>
          <p:cNvPr id="10" name="Text Placeholder 15"/>
          <p:cNvSpPr>
            <a:spLocks noGrp="1"/>
          </p:cNvSpPr>
          <p:nvPr>
            <p:ph type="body" sz="quarter" idx="12" hasCustomPrompt="1"/>
          </p:nvPr>
        </p:nvSpPr>
        <p:spPr>
          <a:xfrm>
            <a:off x="479998" y="0"/>
            <a:ext cx="3550135" cy="289424"/>
          </a:xfrm>
          <a:prstGeom prst="rect">
            <a:avLst/>
          </a:prstGeom>
        </p:spPr>
        <p:txBody>
          <a:bodyPr anchor="b"/>
          <a:lstStyle>
            <a:lvl1pPr marL="0" indent="0">
              <a:buNone/>
              <a:defRPr sz="1000"/>
            </a:lvl1pPr>
          </a:lstStyle>
          <a:p>
            <a:pPr lvl="0"/>
            <a:r>
              <a:rPr lang="en-US" dirty="0"/>
              <a:t>Click to add doc section/title</a:t>
            </a:r>
          </a:p>
        </p:txBody>
      </p:sp>
      <p:sp>
        <p:nvSpPr>
          <p:cNvPr id="11" name="Text Placeholder 5"/>
          <p:cNvSpPr>
            <a:spLocks noGrp="1"/>
          </p:cNvSpPr>
          <p:nvPr>
            <p:ph type="body" sz="quarter" idx="11"/>
          </p:nvPr>
        </p:nvSpPr>
        <p:spPr>
          <a:xfrm>
            <a:off x="480000" y="1952626"/>
            <a:ext cx="11233633" cy="4321175"/>
          </a:xfrm>
          <a:prstGeom prst="rect">
            <a:avLst/>
          </a:prstGeom>
        </p:spPr>
        <p:txBody>
          <a:bodyPr lIns="0" tIns="0" rIns="0"/>
          <a:lstStyle>
            <a:lvl1pPr>
              <a:defRPr sz="1600"/>
            </a:lvl1pPr>
            <a:lvl2pPr>
              <a:defRPr sz="1600"/>
            </a:lvl2pPr>
            <a:lvl3pPr>
              <a:defRPr sz="1600"/>
            </a:lvl3pPr>
          </a:lstStyle>
          <a:p>
            <a:pPr lvl="0"/>
            <a:r>
              <a:rPr lang="en-US"/>
              <a:t>Click to edit Master text styles</a:t>
            </a:r>
          </a:p>
          <a:p>
            <a:pPr lvl="1"/>
            <a:r>
              <a:rPr lang="en-US"/>
              <a:t>Second level</a:t>
            </a:r>
          </a:p>
          <a:p>
            <a:pPr lvl="2"/>
            <a:r>
              <a:rPr lang="en-US"/>
              <a:t>Third level</a:t>
            </a:r>
          </a:p>
        </p:txBody>
      </p:sp>
      <p:sp>
        <p:nvSpPr>
          <p:cNvPr id="13" name="Text Placeholder 3"/>
          <p:cNvSpPr>
            <a:spLocks noGrp="1"/>
          </p:cNvSpPr>
          <p:nvPr>
            <p:ph type="body" sz="quarter" idx="13" hasCustomPrompt="1"/>
          </p:nvPr>
        </p:nvSpPr>
        <p:spPr>
          <a:xfrm>
            <a:off x="479999" y="6489700"/>
            <a:ext cx="11233635" cy="368300"/>
          </a:xfrm>
          <a:prstGeom prst="rect">
            <a:avLst/>
          </a:prstGeom>
        </p:spPr>
        <p:txBody>
          <a:bodyPr/>
          <a:lstStyle>
            <a:lvl1pPr marL="0" indent="0">
              <a:spcBef>
                <a:spcPts val="0"/>
              </a:spcBef>
              <a:spcAft>
                <a:spcPts val="0"/>
              </a:spcAft>
              <a:buNone/>
              <a:defRPr sz="900" baseline="0"/>
            </a:lvl1pPr>
          </a:lstStyle>
          <a:p>
            <a:pPr lvl="0"/>
            <a:r>
              <a:rPr lang="en-US" dirty="0"/>
              <a:t>Click to add sources/notes</a:t>
            </a:r>
          </a:p>
        </p:txBody>
      </p:sp>
      <p:pic>
        <p:nvPicPr>
          <p:cNvPr id="14" name="Picture 9" descr="mtm_95black-03.jpg"/>
          <p:cNvPicPr>
            <a:picLocks noChangeAspect="1"/>
          </p:cNvPicPr>
          <p:nvPr userDrawn="1"/>
        </p:nvPicPr>
        <p:blipFill>
          <a:blip r:embed="rId3" cstate="print"/>
          <a:srcRect t="16380" b="27570"/>
          <a:stretch>
            <a:fillRect/>
          </a:stretch>
        </p:blipFill>
        <p:spPr bwMode="auto">
          <a:xfrm>
            <a:off x="5712619" y="0"/>
            <a:ext cx="766763" cy="260350"/>
          </a:xfrm>
          <a:prstGeom prst="rect">
            <a:avLst/>
          </a:prstGeom>
          <a:noFill/>
          <a:ln w="9525">
            <a:noFill/>
            <a:miter lim="800000"/>
            <a:headEnd/>
            <a:tailEnd/>
          </a:ln>
        </p:spPr>
      </p:pic>
    </p:spTree>
    <p:extLst>
      <p:ext uri="{BB962C8B-B14F-4D97-AF65-F5344CB8AC3E}">
        <p14:creationId xmlns:p14="http://schemas.microsoft.com/office/powerpoint/2010/main" val="4016670377"/>
      </p:ext>
    </p:extLst>
  </p:cSld>
  <p:clrMapOvr>
    <a:masterClrMapping/>
  </p:clrMapOvr>
  <p:extLst>
    <p:ext uri="{DCECCB84-F9BA-43D5-87BE-67443E8EF086}">
      <p15:sldGuideLst xmlns:p15="http://schemas.microsoft.com/office/powerpoint/2012/main">
        <p15:guide id="1" orient="horz" pos="395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Text_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001" y="514975"/>
            <a:ext cx="11233633" cy="936000"/>
          </a:xfrm>
          <a:prstGeom prst="rect">
            <a:avLst/>
          </a:prstGeom>
        </p:spPr>
        <p:txBody>
          <a:bodyPr lIns="0" tIns="36000" rIns="0" bIns="36000" anchor="t"/>
          <a:lstStyle>
            <a:lvl1pPr>
              <a:defRPr sz="2800"/>
            </a:lvl1pPr>
          </a:lstStyle>
          <a:p>
            <a:r>
              <a:rPr lang="en-US" dirty="0"/>
              <a:t>Click to add title</a:t>
            </a:r>
            <a:endParaRPr lang="en-GB" dirty="0"/>
          </a:p>
        </p:txBody>
      </p:sp>
      <p:pic>
        <p:nvPicPr>
          <p:cNvPr id="12" name="Picture 9" descr="mtm_95black-03.jpg"/>
          <p:cNvPicPr>
            <a:picLocks noChangeAspect="1"/>
          </p:cNvPicPr>
          <p:nvPr userDrawn="1"/>
        </p:nvPicPr>
        <p:blipFill>
          <a:blip r:embed="rId2" cstate="print"/>
          <a:srcRect t="16380" b="27570"/>
          <a:stretch>
            <a:fillRect/>
          </a:stretch>
        </p:blipFill>
        <p:spPr bwMode="auto">
          <a:xfrm>
            <a:off x="5600701" y="0"/>
            <a:ext cx="1022351" cy="260350"/>
          </a:xfrm>
          <a:prstGeom prst="rect">
            <a:avLst/>
          </a:prstGeom>
          <a:noFill/>
          <a:ln w="9525">
            <a:noFill/>
            <a:miter lim="800000"/>
            <a:headEnd/>
            <a:tailEnd/>
          </a:ln>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875" y="-75629"/>
            <a:ext cx="12192000" cy="408285"/>
          </a:xfrm>
          <a:prstGeom prst="rect">
            <a:avLst/>
          </a:prstGeom>
        </p:spPr>
      </p:pic>
      <p:sp>
        <p:nvSpPr>
          <p:cNvPr id="9" name="TextBox 8"/>
          <p:cNvSpPr txBox="1"/>
          <p:nvPr userDrawn="1"/>
        </p:nvSpPr>
        <p:spPr>
          <a:xfrm>
            <a:off x="11448000" y="44625"/>
            <a:ext cx="341760" cy="246221"/>
          </a:xfrm>
          <a:prstGeom prst="rect">
            <a:avLst/>
          </a:prstGeom>
          <a:noFill/>
        </p:spPr>
        <p:txBody>
          <a:bodyPr wrap="none">
            <a:spAutoFit/>
          </a:bodyPr>
          <a:lstStyle/>
          <a:p>
            <a:pPr>
              <a:defRPr/>
            </a:pPr>
            <a:fld id="{CC1F650A-73F3-45B0-B89C-37B7A7A179DA}" type="slidenum">
              <a:rPr lang="en-GB" sz="1000">
                <a:solidFill>
                  <a:prstClr val="black"/>
                </a:solidFill>
                <a:cs typeface="Arial" charset="0"/>
              </a:rPr>
              <a:pPr>
                <a:defRPr/>
              </a:pPr>
              <a:t>‹#›</a:t>
            </a:fld>
            <a:endParaRPr lang="en-GB" sz="1000" dirty="0">
              <a:solidFill>
                <a:prstClr val="black"/>
              </a:solidFill>
              <a:cs typeface="Arial" charset="0"/>
            </a:endParaRPr>
          </a:p>
        </p:txBody>
      </p:sp>
      <p:sp>
        <p:nvSpPr>
          <p:cNvPr id="10" name="Text Placeholder 15"/>
          <p:cNvSpPr>
            <a:spLocks noGrp="1"/>
          </p:cNvSpPr>
          <p:nvPr>
            <p:ph type="body" sz="quarter" idx="12" hasCustomPrompt="1"/>
          </p:nvPr>
        </p:nvSpPr>
        <p:spPr>
          <a:xfrm>
            <a:off x="479998" y="0"/>
            <a:ext cx="3550135" cy="289424"/>
          </a:xfrm>
          <a:prstGeom prst="rect">
            <a:avLst/>
          </a:prstGeom>
        </p:spPr>
        <p:txBody>
          <a:bodyPr anchor="b"/>
          <a:lstStyle>
            <a:lvl1pPr marL="0" indent="0">
              <a:buNone/>
              <a:defRPr sz="1000"/>
            </a:lvl1pPr>
          </a:lstStyle>
          <a:p>
            <a:pPr lvl="0"/>
            <a:r>
              <a:rPr lang="en-US" dirty="0"/>
              <a:t>Click to add doc section/title</a:t>
            </a:r>
          </a:p>
        </p:txBody>
      </p:sp>
      <p:sp>
        <p:nvSpPr>
          <p:cNvPr id="11" name="Text Placeholder 5"/>
          <p:cNvSpPr>
            <a:spLocks noGrp="1"/>
          </p:cNvSpPr>
          <p:nvPr>
            <p:ph type="body" sz="quarter" idx="11"/>
          </p:nvPr>
        </p:nvSpPr>
        <p:spPr>
          <a:xfrm>
            <a:off x="480000" y="1952626"/>
            <a:ext cx="5472067" cy="4321175"/>
          </a:xfrm>
          <a:prstGeom prst="rect">
            <a:avLst/>
          </a:prstGeom>
        </p:spPr>
        <p:txBody>
          <a:bodyPr lIns="0" tIns="0" rIns="0"/>
          <a:lstStyle>
            <a:lvl1pPr>
              <a:defRPr sz="1600"/>
            </a:lvl1pPr>
            <a:lvl2pPr>
              <a:defRPr sz="1600"/>
            </a:lvl2pPr>
            <a:lvl3pPr>
              <a:defRPr sz="1600"/>
            </a:lvl3pPr>
          </a:lstStyle>
          <a:p>
            <a:pPr lvl="0"/>
            <a:r>
              <a:rPr lang="en-US"/>
              <a:t>Click to edit Master text styles</a:t>
            </a:r>
          </a:p>
          <a:p>
            <a:pPr lvl="1"/>
            <a:r>
              <a:rPr lang="en-US"/>
              <a:t>Second level</a:t>
            </a:r>
          </a:p>
          <a:p>
            <a:pPr lvl="2"/>
            <a:r>
              <a:rPr lang="en-US"/>
              <a:t>Third level</a:t>
            </a:r>
          </a:p>
        </p:txBody>
      </p:sp>
      <p:sp>
        <p:nvSpPr>
          <p:cNvPr id="13" name="Text Placeholder 5"/>
          <p:cNvSpPr>
            <a:spLocks noGrp="1"/>
          </p:cNvSpPr>
          <p:nvPr>
            <p:ph type="body" sz="quarter" idx="14"/>
          </p:nvPr>
        </p:nvSpPr>
        <p:spPr>
          <a:xfrm>
            <a:off x="6239934" y="1952626"/>
            <a:ext cx="5472069" cy="4321175"/>
          </a:xfrm>
          <a:prstGeom prst="rect">
            <a:avLst/>
          </a:prstGeom>
        </p:spPr>
        <p:txBody>
          <a:bodyPr lIns="0" tIns="0" rIns="0"/>
          <a:lstStyle>
            <a:lvl1pPr>
              <a:defRPr sz="1600"/>
            </a:lvl1pPr>
            <a:lvl2pPr>
              <a:defRPr sz="1600"/>
            </a:lvl2pPr>
            <a:lvl3pPr>
              <a:defRPr sz="1600"/>
            </a:lvl3pPr>
          </a:lstStyle>
          <a:p>
            <a:pPr lvl="0"/>
            <a:r>
              <a:rPr lang="en-US"/>
              <a:t>Click to edit Master text styles</a:t>
            </a:r>
          </a:p>
          <a:p>
            <a:pPr lvl="1"/>
            <a:r>
              <a:rPr lang="en-US"/>
              <a:t>Second level</a:t>
            </a:r>
          </a:p>
          <a:p>
            <a:pPr lvl="2"/>
            <a:r>
              <a:rPr lang="en-US"/>
              <a:t>Third level</a:t>
            </a:r>
          </a:p>
        </p:txBody>
      </p:sp>
      <p:sp>
        <p:nvSpPr>
          <p:cNvPr id="14" name="Text Placeholder 3"/>
          <p:cNvSpPr>
            <a:spLocks noGrp="1"/>
          </p:cNvSpPr>
          <p:nvPr>
            <p:ph type="body" sz="quarter" idx="13" hasCustomPrompt="1"/>
          </p:nvPr>
        </p:nvSpPr>
        <p:spPr>
          <a:xfrm>
            <a:off x="479999" y="6489700"/>
            <a:ext cx="11233635" cy="368300"/>
          </a:xfrm>
          <a:prstGeom prst="rect">
            <a:avLst/>
          </a:prstGeom>
        </p:spPr>
        <p:txBody>
          <a:bodyPr/>
          <a:lstStyle>
            <a:lvl1pPr marL="0" indent="0">
              <a:spcBef>
                <a:spcPts val="0"/>
              </a:spcBef>
              <a:spcAft>
                <a:spcPts val="0"/>
              </a:spcAft>
              <a:buNone/>
              <a:defRPr sz="900" baseline="0"/>
            </a:lvl1pPr>
          </a:lstStyle>
          <a:p>
            <a:pPr lvl="0"/>
            <a:r>
              <a:rPr lang="en-US" dirty="0"/>
              <a:t>Click to add sources/notes</a:t>
            </a:r>
          </a:p>
        </p:txBody>
      </p:sp>
    </p:spTree>
    <p:extLst>
      <p:ext uri="{BB962C8B-B14F-4D97-AF65-F5344CB8AC3E}">
        <p14:creationId xmlns:p14="http://schemas.microsoft.com/office/powerpoint/2010/main" val="1827130763"/>
      </p:ext>
    </p:extLst>
  </p:cSld>
  <p:clrMapOvr>
    <a:masterClrMapping/>
  </p:clrMapOvr>
  <p:extLst>
    <p:ext uri="{DCECCB84-F9BA-43D5-87BE-67443E8EF086}">
      <p15:sldGuideLst xmlns:p15="http://schemas.microsoft.com/office/powerpoint/2012/main">
        <p15:guide id="1" orient="horz" pos="395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Text_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001" y="514975"/>
            <a:ext cx="11233633" cy="936000"/>
          </a:xfrm>
          <a:prstGeom prst="rect">
            <a:avLst/>
          </a:prstGeom>
        </p:spPr>
        <p:txBody>
          <a:bodyPr lIns="0" tIns="36000" rIns="0" bIns="36000" anchor="t"/>
          <a:lstStyle>
            <a:lvl1pPr>
              <a:defRPr sz="2800"/>
            </a:lvl1pPr>
          </a:lstStyle>
          <a:p>
            <a:r>
              <a:rPr lang="en-US" dirty="0"/>
              <a:t>Click to add title</a:t>
            </a:r>
            <a:endParaRPr lang="en-GB" dirty="0"/>
          </a:p>
        </p:txBody>
      </p:sp>
      <p:pic>
        <p:nvPicPr>
          <p:cNvPr id="12" name="Picture 9" descr="mtm_95black-03.jpg"/>
          <p:cNvPicPr>
            <a:picLocks noChangeAspect="1"/>
          </p:cNvPicPr>
          <p:nvPr userDrawn="1"/>
        </p:nvPicPr>
        <p:blipFill>
          <a:blip r:embed="rId2" cstate="print"/>
          <a:srcRect t="16380" b="27570"/>
          <a:stretch>
            <a:fillRect/>
          </a:stretch>
        </p:blipFill>
        <p:spPr bwMode="auto">
          <a:xfrm>
            <a:off x="5600701" y="0"/>
            <a:ext cx="1022351" cy="260350"/>
          </a:xfrm>
          <a:prstGeom prst="rect">
            <a:avLst/>
          </a:prstGeom>
          <a:noFill/>
          <a:ln w="9525">
            <a:noFill/>
            <a:miter lim="800000"/>
            <a:headEnd/>
            <a:tailEnd/>
          </a:ln>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875" y="-75629"/>
            <a:ext cx="12192000" cy="408285"/>
          </a:xfrm>
          <a:prstGeom prst="rect">
            <a:avLst/>
          </a:prstGeom>
        </p:spPr>
      </p:pic>
      <p:sp>
        <p:nvSpPr>
          <p:cNvPr id="9" name="TextBox 8"/>
          <p:cNvSpPr txBox="1"/>
          <p:nvPr userDrawn="1"/>
        </p:nvSpPr>
        <p:spPr>
          <a:xfrm>
            <a:off x="11448000" y="44625"/>
            <a:ext cx="341760" cy="246221"/>
          </a:xfrm>
          <a:prstGeom prst="rect">
            <a:avLst/>
          </a:prstGeom>
          <a:noFill/>
        </p:spPr>
        <p:txBody>
          <a:bodyPr wrap="none">
            <a:spAutoFit/>
          </a:bodyPr>
          <a:lstStyle/>
          <a:p>
            <a:pPr>
              <a:defRPr/>
            </a:pPr>
            <a:fld id="{CC1F650A-73F3-45B0-B89C-37B7A7A179DA}" type="slidenum">
              <a:rPr lang="en-GB" sz="1000">
                <a:solidFill>
                  <a:prstClr val="black"/>
                </a:solidFill>
                <a:cs typeface="Arial" charset="0"/>
              </a:rPr>
              <a:pPr>
                <a:defRPr/>
              </a:pPr>
              <a:t>‹#›</a:t>
            </a:fld>
            <a:endParaRPr lang="en-GB" sz="1000" dirty="0">
              <a:solidFill>
                <a:prstClr val="black"/>
              </a:solidFill>
              <a:cs typeface="Arial" charset="0"/>
            </a:endParaRPr>
          </a:p>
        </p:txBody>
      </p:sp>
      <p:sp>
        <p:nvSpPr>
          <p:cNvPr id="10" name="Text Placeholder 15"/>
          <p:cNvSpPr>
            <a:spLocks noGrp="1"/>
          </p:cNvSpPr>
          <p:nvPr>
            <p:ph type="body" sz="quarter" idx="12" hasCustomPrompt="1"/>
          </p:nvPr>
        </p:nvSpPr>
        <p:spPr>
          <a:xfrm>
            <a:off x="479998" y="0"/>
            <a:ext cx="3550135" cy="289424"/>
          </a:xfrm>
          <a:prstGeom prst="rect">
            <a:avLst/>
          </a:prstGeom>
        </p:spPr>
        <p:txBody>
          <a:bodyPr anchor="b"/>
          <a:lstStyle>
            <a:lvl1pPr marL="0" indent="0">
              <a:buNone/>
              <a:defRPr sz="1000"/>
            </a:lvl1pPr>
          </a:lstStyle>
          <a:p>
            <a:pPr lvl="0"/>
            <a:r>
              <a:rPr lang="en-US" dirty="0"/>
              <a:t>Click to add doc section/title</a:t>
            </a:r>
          </a:p>
        </p:txBody>
      </p:sp>
      <p:sp>
        <p:nvSpPr>
          <p:cNvPr id="14" name="Text Placeholder 5"/>
          <p:cNvSpPr>
            <a:spLocks noGrp="1"/>
          </p:cNvSpPr>
          <p:nvPr>
            <p:ph type="body" sz="quarter" idx="11"/>
          </p:nvPr>
        </p:nvSpPr>
        <p:spPr>
          <a:xfrm>
            <a:off x="480000" y="1952626"/>
            <a:ext cx="5472067" cy="4321175"/>
          </a:xfrm>
          <a:prstGeom prst="roundRect">
            <a:avLst>
              <a:gd name="adj" fmla="val 5012"/>
            </a:avLst>
          </a:prstGeom>
        </p:spPr>
        <p:style>
          <a:lnRef idx="2">
            <a:schemeClr val="accent1"/>
          </a:lnRef>
          <a:fillRef idx="1">
            <a:schemeClr val="lt1"/>
          </a:fillRef>
          <a:effectRef idx="0">
            <a:schemeClr val="accent1"/>
          </a:effectRef>
          <a:fontRef idx="none"/>
        </p:style>
        <p:txBody>
          <a:bodyPr lIns="0" tIns="0" rIns="0"/>
          <a:lstStyle>
            <a:lvl1pPr>
              <a:defRPr sz="1600"/>
            </a:lvl1pPr>
            <a:lvl2pPr>
              <a:defRPr sz="1600"/>
            </a:lvl2pPr>
            <a:lvl3pPr>
              <a:defRPr sz="1600"/>
            </a:lvl3pPr>
          </a:lstStyle>
          <a:p>
            <a:pPr lvl="0"/>
            <a:r>
              <a:rPr lang="en-US"/>
              <a:t>Click to edit Master text styles</a:t>
            </a:r>
          </a:p>
          <a:p>
            <a:pPr lvl="1"/>
            <a:r>
              <a:rPr lang="en-US"/>
              <a:t>Second level</a:t>
            </a:r>
          </a:p>
          <a:p>
            <a:pPr lvl="2"/>
            <a:r>
              <a:rPr lang="en-US"/>
              <a:t>Third level</a:t>
            </a:r>
          </a:p>
        </p:txBody>
      </p:sp>
      <p:sp>
        <p:nvSpPr>
          <p:cNvPr id="16" name="Text Placeholder 5"/>
          <p:cNvSpPr>
            <a:spLocks noGrp="1"/>
          </p:cNvSpPr>
          <p:nvPr>
            <p:ph type="body" sz="quarter" idx="14"/>
          </p:nvPr>
        </p:nvSpPr>
        <p:spPr>
          <a:xfrm>
            <a:off x="6239933" y="1952626"/>
            <a:ext cx="5473700" cy="4321175"/>
          </a:xfrm>
          <a:prstGeom prst="roundRect">
            <a:avLst>
              <a:gd name="adj" fmla="val 4807"/>
            </a:avLst>
          </a:prstGeom>
          <a:ln/>
        </p:spPr>
        <p:style>
          <a:lnRef idx="2">
            <a:schemeClr val="accent1"/>
          </a:lnRef>
          <a:fillRef idx="1">
            <a:schemeClr val="lt1"/>
          </a:fillRef>
          <a:effectRef idx="0">
            <a:schemeClr val="accent1"/>
          </a:effectRef>
          <a:fontRef idx="none"/>
        </p:style>
        <p:txBody>
          <a:bodyPr lIns="0" tIns="0" rIns="0"/>
          <a:lstStyle>
            <a:lvl1pPr>
              <a:defRPr sz="1600"/>
            </a:lvl1pPr>
            <a:lvl2pPr>
              <a:defRPr sz="1600"/>
            </a:lvl2pPr>
            <a:lvl3pPr>
              <a:defRPr sz="1600"/>
            </a:lvl3pPr>
          </a:lstStyle>
          <a:p>
            <a:pPr lvl="0"/>
            <a:r>
              <a:rPr lang="en-US"/>
              <a:t>Click to edit Master text styles</a:t>
            </a:r>
          </a:p>
          <a:p>
            <a:pPr lvl="1"/>
            <a:r>
              <a:rPr lang="en-US"/>
              <a:t>Second level</a:t>
            </a:r>
          </a:p>
          <a:p>
            <a:pPr lvl="2"/>
            <a:r>
              <a:rPr lang="en-US"/>
              <a:t>Third level</a:t>
            </a:r>
          </a:p>
        </p:txBody>
      </p:sp>
      <p:sp>
        <p:nvSpPr>
          <p:cNvPr id="11" name="Text Placeholder 3"/>
          <p:cNvSpPr>
            <a:spLocks noGrp="1"/>
          </p:cNvSpPr>
          <p:nvPr>
            <p:ph type="body" sz="quarter" idx="13" hasCustomPrompt="1"/>
          </p:nvPr>
        </p:nvSpPr>
        <p:spPr>
          <a:xfrm>
            <a:off x="479999" y="6489700"/>
            <a:ext cx="11233635" cy="368300"/>
          </a:xfrm>
          <a:prstGeom prst="rect">
            <a:avLst/>
          </a:prstGeom>
        </p:spPr>
        <p:txBody>
          <a:bodyPr/>
          <a:lstStyle>
            <a:lvl1pPr marL="0" indent="0">
              <a:spcBef>
                <a:spcPts val="0"/>
              </a:spcBef>
              <a:spcAft>
                <a:spcPts val="0"/>
              </a:spcAft>
              <a:buNone/>
              <a:defRPr sz="900" baseline="0"/>
            </a:lvl1pPr>
          </a:lstStyle>
          <a:p>
            <a:pPr lvl="0"/>
            <a:r>
              <a:rPr lang="en-US" dirty="0"/>
              <a:t>Click to add sources/notes</a:t>
            </a:r>
          </a:p>
        </p:txBody>
      </p:sp>
    </p:spTree>
    <p:extLst>
      <p:ext uri="{BB962C8B-B14F-4D97-AF65-F5344CB8AC3E}">
        <p14:creationId xmlns:p14="http://schemas.microsoft.com/office/powerpoint/2010/main" val="359909109"/>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lide with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001" y="514975"/>
            <a:ext cx="11233633" cy="936000"/>
          </a:xfrm>
          <a:prstGeom prst="rect">
            <a:avLst/>
          </a:prstGeom>
        </p:spPr>
        <p:txBody>
          <a:bodyPr lIns="0" tIns="36000" rIns="0" bIns="36000" anchor="t"/>
          <a:lstStyle>
            <a:lvl1pPr>
              <a:defRPr sz="2800"/>
            </a:lvl1pPr>
          </a:lstStyle>
          <a:p>
            <a:r>
              <a:rPr lang="en-US" dirty="0"/>
              <a:t>Click to add title</a:t>
            </a:r>
            <a:endParaRPr lang="en-GB" dirty="0"/>
          </a:p>
        </p:txBody>
      </p:sp>
      <p:pic>
        <p:nvPicPr>
          <p:cNvPr id="12" name="Picture 9" descr="mtm_95black-03.jpg"/>
          <p:cNvPicPr>
            <a:picLocks noChangeAspect="1"/>
          </p:cNvPicPr>
          <p:nvPr userDrawn="1"/>
        </p:nvPicPr>
        <p:blipFill>
          <a:blip r:embed="rId2" cstate="print"/>
          <a:srcRect t="16380" b="27570"/>
          <a:stretch>
            <a:fillRect/>
          </a:stretch>
        </p:blipFill>
        <p:spPr bwMode="auto">
          <a:xfrm>
            <a:off x="5600701" y="0"/>
            <a:ext cx="1022351" cy="260350"/>
          </a:xfrm>
          <a:prstGeom prst="rect">
            <a:avLst/>
          </a:prstGeom>
          <a:noFill/>
          <a:ln w="9525">
            <a:noFill/>
            <a:miter lim="800000"/>
            <a:headEnd/>
            <a:tailEnd/>
          </a:ln>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875" y="-75629"/>
            <a:ext cx="12192000" cy="408285"/>
          </a:xfrm>
          <a:prstGeom prst="rect">
            <a:avLst/>
          </a:prstGeom>
        </p:spPr>
      </p:pic>
      <p:sp>
        <p:nvSpPr>
          <p:cNvPr id="9" name="TextBox 8"/>
          <p:cNvSpPr txBox="1"/>
          <p:nvPr userDrawn="1"/>
        </p:nvSpPr>
        <p:spPr>
          <a:xfrm>
            <a:off x="11448000" y="44625"/>
            <a:ext cx="341760" cy="246221"/>
          </a:xfrm>
          <a:prstGeom prst="rect">
            <a:avLst/>
          </a:prstGeom>
          <a:noFill/>
        </p:spPr>
        <p:txBody>
          <a:bodyPr wrap="none">
            <a:spAutoFit/>
          </a:bodyPr>
          <a:lstStyle/>
          <a:p>
            <a:pPr>
              <a:defRPr/>
            </a:pPr>
            <a:fld id="{CC1F650A-73F3-45B0-B89C-37B7A7A179DA}" type="slidenum">
              <a:rPr lang="en-GB" sz="1000">
                <a:solidFill>
                  <a:prstClr val="black"/>
                </a:solidFill>
                <a:cs typeface="Arial" charset="0"/>
              </a:rPr>
              <a:pPr>
                <a:defRPr/>
              </a:pPr>
              <a:t>‹#›</a:t>
            </a:fld>
            <a:endParaRPr lang="en-GB" sz="1000" dirty="0">
              <a:solidFill>
                <a:prstClr val="black"/>
              </a:solidFill>
              <a:cs typeface="Arial" charset="0"/>
            </a:endParaRPr>
          </a:p>
        </p:txBody>
      </p:sp>
      <p:sp>
        <p:nvSpPr>
          <p:cNvPr id="10" name="Text Placeholder 15"/>
          <p:cNvSpPr>
            <a:spLocks noGrp="1"/>
          </p:cNvSpPr>
          <p:nvPr>
            <p:ph type="body" sz="quarter" idx="12" hasCustomPrompt="1"/>
          </p:nvPr>
        </p:nvSpPr>
        <p:spPr>
          <a:xfrm>
            <a:off x="479998" y="0"/>
            <a:ext cx="3550135" cy="289424"/>
          </a:xfrm>
          <a:prstGeom prst="rect">
            <a:avLst/>
          </a:prstGeom>
        </p:spPr>
        <p:txBody>
          <a:bodyPr anchor="b"/>
          <a:lstStyle>
            <a:lvl1pPr marL="0" indent="0">
              <a:buNone/>
              <a:defRPr sz="1000"/>
            </a:lvl1pPr>
          </a:lstStyle>
          <a:p>
            <a:pPr lvl="0"/>
            <a:r>
              <a:rPr lang="en-US" dirty="0"/>
              <a:t>Click to add doc section/title</a:t>
            </a:r>
          </a:p>
        </p:txBody>
      </p:sp>
      <p:sp>
        <p:nvSpPr>
          <p:cNvPr id="14" name="Text Placeholder 5"/>
          <p:cNvSpPr>
            <a:spLocks noGrp="1"/>
          </p:cNvSpPr>
          <p:nvPr>
            <p:ph type="body" sz="quarter" idx="11"/>
          </p:nvPr>
        </p:nvSpPr>
        <p:spPr>
          <a:xfrm>
            <a:off x="480000" y="1952626"/>
            <a:ext cx="5472067" cy="4321175"/>
          </a:xfrm>
          <a:prstGeom prst="rect">
            <a:avLst/>
          </a:prstGeom>
          <a:ln>
            <a:noFill/>
          </a:ln>
        </p:spPr>
        <p:style>
          <a:lnRef idx="2">
            <a:schemeClr val="accent1"/>
          </a:lnRef>
          <a:fillRef idx="1">
            <a:schemeClr val="lt1"/>
          </a:fillRef>
          <a:effectRef idx="0">
            <a:schemeClr val="accent1"/>
          </a:effectRef>
          <a:fontRef idx="none"/>
        </p:style>
        <p:txBody>
          <a:bodyPr lIns="0" tIns="0" rIns="0"/>
          <a:lstStyle>
            <a:lvl1pPr>
              <a:defRPr sz="1600"/>
            </a:lvl1pPr>
            <a:lvl2pPr>
              <a:defRPr sz="1600"/>
            </a:lvl2pPr>
            <a:lvl3pPr>
              <a:defRPr sz="1600"/>
            </a:lvl3pPr>
          </a:lstStyle>
          <a:p>
            <a:pPr lvl="0"/>
            <a:r>
              <a:rPr lang="en-US"/>
              <a:t>Click to edit Master text styles</a:t>
            </a:r>
          </a:p>
          <a:p>
            <a:pPr lvl="1"/>
            <a:r>
              <a:rPr lang="en-US"/>
              <a:t>Second level</a:t>
            </a:r>
          </a:p>
          <a:p>
            <a:pPr lvl="2"/>
            <a:r>
              <a:rPr lang="en-US"/>
              <a:t>Third level</a:t>
            </a:r>
          </a:p>
        </p:txBody>
      </p:sp>
      <p:sp>
        <p:nvSpPr>
          <p:cNvPr id="16" name="Chart Placeholder 3"/>
          <p:cNvSpPr>
            <a:spLocks noGrp="1"/>
          </p:cNvSpPr>
          <p:nvPr>
            <p:ph type="chart" sz="quarter" idx="15" hasCustomPrompt="1"/>
          </p:nvPr>
        </p:nvSpPr>
        <p:spPr>
          <a:xfrm>
            <a:off x="6239934" y="1952626"/>
            <a:ext cx="5473700" cy="4321175"/>
          </a:xfrm>
          <a:prstGeom prst="rect">
            <a:avLst/>
          </a:prstGeom>
        </p:spPr>
        <p:txBody>
          <a:bodyPr/>
          <a:lstStyle>
            <a:lvl1pPr>
              <a:defRPr/>
            </a:lvl1pPr>
          </a:lstStyle>
          <a:p>
            <a:r>
              <a:rPr lang="en-GB" dirty="0"/>
              <a:t>Click icon below to add chart – select from Templates folder</a:t>
            </a:r>
          </a:p>
        </p:txBody>
      </p:sp>
      <p:sp>
        <p:nvSpPr>
          <p:cNvPr id="11" name="Text Placeholder 3"/>
          <p:cNvSpPr>
            <a:spLocks noGrp="1"/>
          </p:cNvSpPr>
          <p:nvPr>
            <p:ph type="body" sz="quarter" idx="13" hasCustomPrompt="1"/>
          </p:nvPr>
        </p:nvSpPr>
        <p:spPr>
          <a:xfrm>
            <a:off x="479999" y="6489700"/>
            <a:ext cx="11233635" cy="368300"/>
          </a:xfrm>
          <a:prstGeom prst="rect">
            <a:avLst/>
          </a:prstGeom>
        </p:spPr>
        <p:txBody>
          <a:bodyPr/>
          <a:lstStyle>
            <a:lvl1pPr marL="0" indent="0">
              <a:spcBef>
                <a:spcPts val="0"/>
              </a:spcBef>
              <a:spcAft>
                <a:spcPts val="0"/>
              </a:spcAft>
              <a:buNone/>
              <a:defRPr sz="900" baseline="0"/>
            </a:lvl1pPr>
          </a:lstStyle>
          <a:p>
            <a:pPr lvl="0"/>
            <a:r>
              <a:rPr lang="en-US" dirty="0"/>
              <a:t>Click to add sources/notes</a:t>
            </a:r>
          </a:p>
        </p:txBody>
      </p:sp>
    </p:spTree>
    <p:extLst>
      <p:ext uri="{BB962C8B-B14F-4D97-AF65-F5344CB8AC3E}">
        <p14:creationId xmlns:p14="http://schemas.microsoft.com/office/powerpoint/2010/main" val="3008507910"/>
      </p:ext>
    </p:extLst>
  </p:cSld>
  <p:clrMapOvr>
    <a:masterClrMapping/>
  </p:clrMapOvr>
  <p:extLst>
    <p:ext uri="{DCECCB84-F9BA-43D5-87BE-67443E8EF086}">
      <p15:sldGuideLst xmlns:p15="http://schemas.microsoft.com/office/powerpoint/2012/main">
        <p15:guide id="1" orient="horz" pos="39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33626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374046"/>
        </a:solidFill>
        <a:effectLst/>
      </p:bgPr>
    </p:bg>
    <p:spTree>
      <p:nvGrpSpPr>
        <p:cNvPr id="1" name=""/>
        <p:cNvGrpSpPr/>
        <p:nvPr/>
      </p:nvGrpSpPr>
      <p:grpSpPr>
        <a:xfrm>
          <a:off x="0" y="0"/>
          <a:ext cx="0" cy="0"/>
          <a:chOff x="0" y="0"/>
          <a:chExt cx="0" cy="0"/>
        </a:xfrm>
      </p:grpSpPr>
      <p:sp>
        <p:nvSpPr>
          <p:cNvPr id="16" name="Text Placeholder 3"/>
          <p:cNvSpPr>
            <a:spLocks noGrp="1"/>
          </p:cNvSpPr>
          <p:nvPr>
            <p:ph type="body" sz="quarter" idx="19" hasCustomPrompt="1"/>
          </p:nvPr>
        </p:nvSpPr>
        <p:spPr>
          <a:xfrm>
            <a:off x="1090046" y="514975"/>
            <a:ext cx="10623585" cy="936000"/>
          </a:xfrm>
          <a:prstGeom prst="rect">
            <a:avLst/>
          </a:prstGeom>
        </p:spPr>
        <p:txBody>
          <a:bodyPr/>
          <a:lstStyle>
            <a:lvl1pPr marL="0" indent="0">
              <a:buNone/>
              <a:defRPr sz="2800" b="1" baseline="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add Thank you for reading/listening</a:t>
            </a:r>
          </a:p>
        </p:txBody>
      </p:sp>
      <p:sp>
        <p:nvSpPr>
          <p:cNvPr id="4" name="Text Placeholder 3"/>
          <p:cNvSpPr>
            <a:spLocks noGrp="1"/>
          </p:cNvSpPr>
          <p:nvPr>
            <p:ph type="body" sz="quarter" idx="10" hasCustomPrompt="1"/>
          </p:nvPr>
        </p:nvSpPr>
        <p:spPr>
          <a:xfrm>
            <a:off x="478367" y="1952625"/>
            <a:ext cx="5522384" cy="401108"/>
          </a:xfrm>
          <a:prstGeom prst="rect">
            <a:avLst/>
          </a:prstGeom>
        </p:spPr>
        <p:txBody>
          <a:bodyPr/>
          <a:lstStyle>
            <a:lvl1pPr marL="0" indent="0">
              <a:buNone/>
              <a:defRPr sz="1800" b="1" baseline="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add name</a:t>
            </a:r>
          </a:p>
        </p:txBody>
      </p:sp>
      <p:sp>
        <p:nvSpPr>
          <p:cNvPr id="7" name="Text Placeholder 3"/>
          <p:cNvSpPr>
            <a:spLocks noGrp="1"/>
          </p:cNvSpPr>
          <p:nvPr>
            <p:ph type="body" sz="quarter" idx="12" hasCustomPrompt="1"/>
          </p:nvPr>
        </p:nvSpPr>
        <p:spPr>
          <a:xfrm>
            <a:off x="478367" y="2454277"/>
            <a:ext cx="5522384" cy="401108"/>
          </a:xfrm>
          <a:prstGeom prst="rect">
            <a:avLst/>
          </a:prstGeom>
        </p:spPr>
        <p:txBody>
          <a:bodyPr/>
          <a:lstStyle>
            <a:lvl1pPr marL="0" indent="0">
              <a:buNone/>
              <a:defRPr sz="1800" b="0" baseline="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add job title</a:t>
            </a:r>
          </a:p>
        </p:txBody>
      </p:sp>
      <p:sp>
        <p:nvSpPr>
          <p:cNvPr id="8" name="Text Placeholder 3"/>
          <p:cNvSpPr>
            <a:spLocks noGrp="1"/>
          </p:cNvSpPr>
          <p:nvPr>
            <p:ph type="body" sz="quarter" idx="13" hasCustomPrompt="1"/>
          </p:nvPr>
        </p:nvSpPr>
        <p:spPr>
          <a:xfrm>
            <a:off x="478367" y="3377144"/>
            <a:ext cx="5522384" cy="401108"/>
          </a:xfrm>
          <a:prstGeom prst="rect">
            <a:avLst/>
          </a:prstGeom>
        </p:spPr>
        <p:txBody>
          <a:bodyPr/>
          <a:lstStyle>
            <a:lvl1pPr marL="0" indent="0">
              <a:buNone/>
              <a:defRPr sz="1800" b="0" baseline="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add telephone number</a:t>
            </a:r>
          </a:p>
        </p:txBody>
      </p:sp>
      <p:sp>
        <p:nvSpPr>
          <p:cNvPr id="9" name="Text Placeholder 3"/>
          <p:cNvSpPr>
            <a:spLocks noGrp="1"/>
          </p:cNvSpPr>
          <p:nvPr>
            <p:ph type="body" sz="quarter" idx="14" hasCustomPrompt="1"/>
          </p:nvPr>
        </p:nvSpPr>
        <p:spPr>
          <a:xfrm>
            <a:off x="478367" y="3898903"/>
            <a:ext cx="5522384" cy="401108"/>
          </a:xfrm>
          <a:prstGeom prst="rect">
            <a:avLst/>
          </a:prstGeom>
        </p:spPr>
        <p:txBody>
          <a:bodyPr/>
          <a:lstStyle>
            <a:lvl1pPr marL="0" indent="0">
              <a:buNone/>
              <a:defRPr sz="1800" b="0" baseline="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add email</a:t>
            </a:r>
          </a:p>
        </p:txBody>
      </p:sp>
      <p:sp>
        <p:nvSpPr>
          <p:cNvPr id="10" name="Text Placeholder 3"/>
          <p:cNvSpPr>
            <a:spLocks noGrp="1"/>
          </p:cNvSpPr>
          <p:nvPr>
            <p:ph type="body" sz="quarter" idx="15" hasCustomPrompt="1"/>
          </p:nvPr>
        </p:nvSpPr>
        <p:spPr>
          <a:xfrm>
            <a:off x="6191251" y="1952625"/>
            <a:ext cx="5522384" cy="401108"/>
          </a:xfrm>
          <a:prstGeom prst="rect">
            <a:avLst/>
          </a:prstGeom>
        </p:spPr>
        <p:txBody>
          <a:bodyPr/>
          <a:lstStyle>
            <a:lvl1pPr marL="0" indent="0">
              <a:buNone/>
              <a:defRPr sz="1800" b="1" baseline="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add name</a:t>
            </a:r>
          </a:p>
        </p:txBody>
      </p:sp>
      <p:sp>
        <p:nvSpPr>
          <p:cNvPr id="11" name="Text Placeholder 3"/>
          <p:cNvSpPr>
            <a:spLocks noGrp="1"/>
          </p:cNvSpPr>
          <p:nvPr>
            <p:ph type="body" sz="quarter" idx="16" hasCustomPrompt="1"/>
          </p:nvPr>
        </p:nvSpPr>
        <p:spPr>
          <a:xfrm>
            <a:off x="6191251" y="2454276"/>
            <a:ext cx="5522384" cy="401108"/>
          </a:xfrm>
          <a:prstGeom prst="rect">
            <a:avLst/>
          </a:prstGeom>
        </p:spPr>
        <p:txBody>
          <a:bodyPr/>
          <a:lstStyle>
            <a:lvl1pPr marL="0" indent="0">
              <a:buNone/>
              <a:defRPr sz="1800" b="0" baseline="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add job title</a:t>
            </a:r>
          </a:p>
        </p:txBody>
      </p:sp>
      <p:sp>
        <p:nvSpPr>
          <p:cNvPr id="12" name="Text Placeholder 3"/>
          <p:cNvSpPr>
            <a:spLocks noGrp="1"/>
          </p:cNvSpPr>
          <p:nvPr>
            <p:ph type="body" sz="quarter" idx="17" hasCustomPrompt="1"/>
          </p:nvPr>
        </p:nvSpPr>
        <p:spPr>
          <a:xfrm>
            <a:off x="6191251" y="3377143"/>
            <a:ext cx="5522384" cy="401108"/>
          </a:xfrm>
          <a:prstGeom prst="rect">
            <a:avLst/>
          </a:prstGeom>
        </p:spPr>
        <p:txBody>
          <a:bodyPr/>
          <a:lstStyle>
            <a:lvl1pPr marL="0" indent="0">
              <a:buNone/>
              <a:defRPr sz="1800" b="0" baseline="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add telephone number</a:t>
            </a:r>
          </a:p>
        </p:txBody>
      </p:sp>
      <p:sp>
        <p:nvSpPr>
          <p:cNvPr id="13" name="Text Placeholder 3"/>
          <p:cNvSpPr>
            <a:spLocks noGrp="1"/>
          </p:cNvSpPr>
          <p:nvPr>
            <p:ph type="body" sz="quarter" idx="18" hasCustomPrompt="1"/>
          </p:nvPr>
        </p:nvSpPr>
        <p:spPr>
          <a:xfrm>
            <a:off x="6191251" y="3898902"/>
            <a:ext cx="5522384" cy="401108"/>
          </a:xfrm>
          <a:prstGeom prst="rect">
            <a:avLst/>
          </a:prstGeom>
        </p:spPr>
        <p:txBody>
          <a:bodyPr/>
          <a:lstStyle>
            <a:lvl1pPr marL="0" indent="0">
              <a:buNone/>
              <a:defRPr sz="1800" b="0" baseline="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add email</a:t>
            </a:r>
          </a:p>
        </p:txBody>
      </p:sp>
    </p:spTree>
    <p:extLst>
      <p:ext uri="{BB962C8B-B14F-4D97-AF65-F5344CB8AC3E}">
        <p14:creationId xmlns:p14="http://schemas.microsoft.com/office/powerpoint/2010/main" val="37729646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F981E92-320F-428D-AE9E-6ED8AAFCF980}" type="datetimeFigureOut">
              <a:rPr lang="en-GB" smtClean="0"/>
              <a:t>25/04/2023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E2C877-0506-4A3A-B5DF-8149D82B0B2E}"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2861925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F981E92-320F-428D-AE9E-6ED8AAFCF980}" type="datetimeFigureOut">
              <a:rPr lang="en-GB" smtClean="0"/>
              <a:t>25/04/2023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E2C877-0506-4A3A-B5DF-8149D82B0B2E}"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4230178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F981E92-320F-428D-AE9E-6ED8AAFCF980}"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a:t>Edit Master text styles</a:t>
            </a:r>
          </a:p>
        </p:txBody>
      </p:sp>
    </p:spTree>
    <p:custDataLst>
      <p:tags r:id="rId1"/>
    </p:custDataLst>
    <p:extLst>
      <p:ext uri="{BB962C8B-B14F-4D97-AF65-F5344CB8AC3E}">
        <p14:creationId xmlns:p14="http://schemas.microsoft.com/office/powerpoint/2010/main" val="3267204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F981E92-320F-428D-AE9E-6ED8AAFCF980}"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9" name="Content Placeholder 7"/>
          <p:cNvSpPr>
            <a:spLocks noGrp="1"/>
          </p:cNvSpPr>
          <p:nvPr>
            <p:ph sz="quarter" idx="14"/>
          </p:nvPr>
        </p:nvSpPr>
        <p:spPr>
          <a:xfrm>
            <a:off x="379142" y="1614207"/>
            <a:ext cx="1129603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813891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F981E92-320F-428D-AE9E-6ED8AAFCF980}"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9" name="Content Placeholder 7"/>
          <p:cNvSpPr>
            <a:spLocks noGrp="1"/>
          </p:cNvSpPr>
          <p:nvPr>
            <p:ph sz="quarter" idx="14"/>
          </p:nvPr>
        </p:nvSpPr>
        <p:spPr>
          <a:xfrm>
            <a:off x="379142"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89135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F981E92-320F-428D-AE9E-6ED8AAFCF980}"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35160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F981E92-320F-428D-AE9E-6ED8AAFCF980}"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294907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F981E92-320F-428D-AE9E-6ED8AAFCF980}"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51741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F981E92-320F-428D-AE9E-6ED8AAFCF980}"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r>
              <a:rPr lang="en-US"/>
              <a:t>Click icon to add picture</a:t>
            </a:r>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r>
              <a:rPr lang="en-US"/>
              <a:t>Click icon to add picture</a:t>
            </a:r>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r>
              <a:rPr lang="en-US"/>
              <a:t>Click icon to add picture</a:t>
            </a:r>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r>
              <a:rPr lang="en-US"/>
              <a:t>Click icon to add picture</a:t>
            </a:r>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1637980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786609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F981E92-320F-428D-AE9E-6ED8AAFCF980}"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r>
              <a:rPr lang="en-US"/>
              <a:t>Click icon to add picture</a:t>
            </a:r>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r>
              <a:rPr lang="en-US"/>
              <a:t>Click icon to add picture</a:t>
            </a:r>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r>
              <a:rPr lang="en-US"/>
              <a:t>Click icon to add picture</a:t>
            </a:r>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347053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F981E92-320F-428D-AE9E-6ED8AAFCF980}"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782004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F981E92-320F-428D-AE9E-6ED8AAFCF980}"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r>
              <a:rPr lang="en-US"/>
              <a:t>Click icon to add picture</a:t>
            </a:r>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3103805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F981E92-320F-428D-AE9E-6ED8AAFCF980}"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2337361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F981E92-320F-428D-AE9E-6ED8AAFCF980}"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3093635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F981E92-320F-428D-AE9E-6ED8AAFCF980}" type="datetimeFigureOut">
              <a:rPr lang="en-GB" smtClean="0"/>
              <a:t>25/04/2023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E2C877-0506-4A3A-B5DF-8149D82B0B2E}" type="slidenum">
              <a:rPr lang="en-GB" smtClean="0"/>
              <a:t>‹#›</a:t>
            </a:fld>
            <a:endParaRPr lang="en-GB"/>
          </a:p>
        </p:txBody>
      </p:sp>
    </p:spTree>
    <p:custDataLst>
      <p:tags r:id="rId1"/>
    </p:custDataLst>
    <p:extLst>
      <p:ext uri="{BB962C8B-B14F-4D97-AF65-F5344CB8AC3E}">
        <p14:creationId xmlns:p14="http://schemas.microsoft.com/office/powerpoint/2010/main" val="1705819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F981E92-320F-428D-AE9E-6ED8AAFCF980}" type="datetimeFigureOut">
              <a:rPr lang="en-GB" smtClean="0"/>
              <a:t>25/04/2023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E2C877-0506-4A3A-B5DF-8149D82B0B2E}" type="slidenum">
              <a:rPr lang="en-GB" smtClean="0"/>
              <a:t>‹#›</a:t>
            </a:fld>
            <a:endParaRPr lang="en-GB"/>
          </a:p>
        </p:txBody>
      </p:sp>
    </p:spTree>
    <p:custDataLst>
      <p:tags r:id="rId1"/>
    </p:custDataLst>
    <p:extLst>
      <p:ext uri="{BB962C8B-B14F-4D97-AF65-F5344CB8AC3E}">
        <p14:creationId xmlns:p14="http://schemas.microsoft.com/office/powerpoint/2010/main" val="2399701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F981E92-320F-428D-AE9E-6ED8AAFCF980}" type="datetimeFigureOut">
              <a:rPr lang="en-GB" smtClean="0"/>
              <a:t>25/04/2023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E2C877-0506-4A3A-B5DF-8149D82B0B2E}" type="slidenum">
              <a:rPr lang="en-GB" smtClean="0"/>
              <a:t>‹#›</a:t>
            </a:fld>
            <a:endParaRPr lang="en-GB"/>
          </a:p>
        </p:txBody>
      </p:sp>
    </p:spTree>
    <p:custDataLst>
      <p:tags r:id="rId1"/>
    </p:custDataLst>
    <p:extLst>
      <p:ext uri="{BB962C8B-B14F-4D97-AF65-F5344CB8AC3E}">
        <p14:creationId xmlns:p14="http://schemas.microsoft.com/office/powerpoint/2010/main" val="607711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F981E92-320F-428D-AE9E-6ED8AAFCF980}"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11" name="Straight Connector 10"/>
          <p:cNvCxnSpPr/>
          <p:nvPr/>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182798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981E92-320F-428D-AE9E-6ED8AAFCF980}" type="datetimeFigureOut">
              <a:rPr lang="en-GB" smtClean="0"/>
              <a:t>25/04/2023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0E2C877-0506-4A3A-B5DF-8149D82B0B2E}"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3040706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852415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r>
              <a:rPr lang="en-US"/>
              <a:t>Click icon to add picture</a:t>
            </a:r>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r>
              <a:rPr lang="en-US"/>
              <a:t>Click icon to add picture</a:t>
            </a:r>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r>
              <a:rPr lang="en-US"/>
              <a:t>Click icon to add picture</a:t>
            </a:r>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r>
              <a:rPr lang="en-US"/>
              <a:t>Click icon to add picture</a:t>
            </a:r>
            <a:endParaRPr lang="en-GB" dirty="0"/>
          </a:p>
        </p:txBody>
      </p:sp>
      <p:sp>
        <p:nvSpPr>
          <p:cNvPr id="2" name="Date Placeholder 1"/>
          <p:cNvSpPr>
            <a:spLocks noGrp="1"/>
          </p:cNvSpPr>
          <p:nvPr>
            <p:ph type="dt" sz="half" idx="10"/>
          </p:nvPr>
        </p:nvSpPr>
        <p:spPr/>
        <p:txBody>
          <a:bodyPr/>
          <a:lstStyle/>
          <a:p>
            <a:fld id="{2F981E92-320F-428D-AE9E-6ED8AAFCF980}" type="datetimeFigureOut">
              <a:rPr lang="en-GB" smtClean="0"/>
              <a:t>25/04/2023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0E2C877-0506-4A3A-B5DF-8149D82B0B2E}" type="slidenum">
              <a:rPr lang="en-GB" smtClean="0"/>
              <a:t>‹#›</a:t>
            </a:fld>
            <a:endParaRPr lang="en-GB"/>
          </a:p>
        </p:txBody>
      </p:sp>
    </p:spTree>
    <p:custDataLst>
      <p:tags r:id="rId1"/>
    </p:custDataLst>
    <p:extLst>
      <p:ext uri="{BB962C8B-B14F-4D97-AF65-F5344CB8AC3E}">
        <p14:creationId xmlns:p14="http://schemas.microsoft.com/office/powerpoint/2010/main" val="135324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F981E92-320F-428D-AE9E-6ED8AAFCF980}" type="datetimeFigureOut">
              <a:rPr lang="en-GB" smtClean="0"/>
              <a:t>25/04/2023</a:t>
            </a:fld>
            <a:endParaRPr lang="en-GB"/>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90E2C877-0506-4A3A-B5DF-8149D82B0B2E}" type="slidenum">
              <a:rPr lang="en-GB" smtClean="0"/>
              <a:t>‹#›</a:t>
            </a:fld>
            <a:endParaRPr lang="en-GB"/>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r>
              <a:rPr lang="en-US"/>
              <a:t>Click icon to add media</a:t>
            </a:r>
            <a:endParaRPr lang="en-GB"/>
          </a:p>
        </p:txBody>
      </p:sp>
    </p:spTree>
    <p:custDataLst>
      <p:tags r:id="rId1"/>
    </p:custDataLst>
    <p:extLst>
      <p:ext uri="{BB962C8B-B14F-4D97-AF65-F5344CB8AC3E}">
        <p14:creationId xmlns:p14="http://schemas.microsoft.com/office/powerpoint/2010/main" val="310648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F981E92-320F-428D-AE9E-6ED8AAFCF980}"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8" name="Freeform 8"/>
          <p:cNvSpPr>
            <a:spLocks/>
          </p:cNvSpPr>
          <p:nvPr/>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96496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F981E92-320F-428D-AE9E-6ED8AAFCF980}"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r>
              <a:rPr lang="en-US"/>
              <a:t>Click icon to add picture</a:t>
            </a:r>
            <a:endParaRPr lang="en-GB" dirty="0"/>
          </a:p>
        </p:txBody>
      </p:sp>
      <p:sp>
        <p:nvSpPr>
          <p:cNvPr id="9" name="Freeform 8"/>
          <p:cNvSpPr>
            <a:spLocks/>
          </p:cNvSpPr>
          <p:nvPr/>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40315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F981E92-320F-428D-AE9E-6ED8AAFCF980}"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3570043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F981E92-320F-428D-AE9E-6ED8AAFCF980}"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2294161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F981E92-320F-428D-AE9E-6ED8AAFCF980}"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2869906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Press cuttings">
    <p:spTree>
      <p:nvGrpSpPr>
        <p:cNvPr id="1" name=""/>
        <p:cNvGrpSpPr/>
        <p:nvPr/>
      </p:nvGrpSpPr>
      <p:grpSpPr>
        <a:xfrm>
          <a:off x="0" y="0"/>
          <a:ext cx="0" cy="0"/>
          <a:chOff x="0" y="0"/>
          <a:chExt cx="0" cy="0"/>
        </a:xfrm>
      </p:grpSpPr>
      <p:sp>
        <p:nvSpPr>
          <p:cNvPr id="8" name="Rectangle 7"/>
          <p:cNvSpPr/>
          <p:nvPr/>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F981E92-320F-428D-AE9E-6ED8AAFCF980}"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344706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981E92-320F-428D-AE9E-6ED8AAFCF980}" type="datetimeFigureOut">
              <a:rPr lang="en-GB" smtClean="0"/>
              <a:t>25/04/2023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0E2C877-0506-4A3A-B5DF-8149D82B0B2E}"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71618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F981E92-320F-428D-AE9E-6ED8AAFCF980}" type="datetimeFigureOut">
              <a:rPr lang="en-GB" smtClean="0"/>
              <a:t>25/04/2023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E2C877-0506-4A3A-B5DF-8149D82B0B2E}"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1303995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670672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dirty="0"/>
          </a:p>
        </p:txBody>
      </p:sp>
      <p:sp>
        <p:nvSpPr>
          <p:cNvPr id="2" name="Title 1"/>
          <p:cNvSpPr>
            <a:spLocks noGrp="1"/>
          </p:cNvSpPr>
          <p:nvPr>
            <p:ph type="ctrTitle"/>
          </p:nvPr>
        </p:nvSpPr>
        <p:spPr>
          <a:xfrm>
            <a:off x="358588" y="1292693"/>
            <a:ext cx="5298141" cy="2412000"/>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25/04/2023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dirty="0"/>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9" name="Text Placeholder 6">
            <a:extLst>
              <a:ext uri="{FF2B5EF4-FFF2-40B4-BE49-F238E27FC236}">
                <a16:creationId xmlns:a16="http://schemas.microsoft.com/office/drawing/2014/main" id="{77FD7B46-C0E5-4A41-9337-30B99A971FC8}"/>
              </a:ext>
            </a:extLst>
          </p:cNvPr>
          <p:cNvSpPr>
            <a:spLocks noGrp="1"/>
          </p:cNvSpPr>
          <p:nvPr>
            <p:ph type="body" sz="quarter" idx="17"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398181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dirty="0"/>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25/04/2023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dirty="0"/>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612373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8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4183169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1129603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12789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830693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07802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877921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 image &amp; tex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94504"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Picture Placeholder 16"/>
          <p:cNvSpPr>
            <a:spLocks noGrp="1"/>
          </p:cNvSpPr>
          <p:nvPr>
            <p:ph type="pic" sz="quarter" idx="19"/>
          </p:nvPr>
        </p:nvSpPr>
        <p:spPr>
          <a:xfrm>
            <a:off x="479425" y="1752600"/>
            <a:ext cx="3611563" cy="1782934"/>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4285684" y="1752600"/>
            <a:ext cx="3611563" cy="1782934"/>
          </a:xfrm>
          <a:solidFill>
            <a:schemeClr val="bg1">
              <a:lumMod val="85000"/>
            </a:schemeClr>
          </a:solidFill>
        </p:spPr>
        <p:txBody>
          <a:bodyPr/>
          <a:lstStyle/>
          <a:p>
            <a:endParaRPr lang="en-GB" dirty="0"/>
          </a:p>
        </p:txBody>
      </p:sp>
      <p:sp>
        <p:nvSpPr>
          <p:cNvPr id="21" name="Picture Placeholder 16"/>
          <p:cNvSpPr>
            <a:spLocks noGrp="1"/>
          </p:cNvSpPr>
          <p:nvPr>
            <p:ph type="pic" sz="quarter" idx="21"/>
          </p:nvPr>
        </p:nvSpPr>
        <p:spPr>
          <a:xfrm>
            <a:off x="8101012" y="1752600"/>
            <a:ext cx="3611563" cy="1782934"/>
          </a:xfrm>
          <a:solidFill>
            <a:schemeClr val="bg1">
              <a:lumMod val="85000"/>
            </a:schemeClr>
          </a:solidFill>
        </p:spPr>
        <p:txBody>
          <a:bodyPr/>
          <a:lstStyle/>
          <a:p>
            <a:endParaRPr lang="en-GB" dirty="0"/>
          </a:p>
        </p:txBody>
      </p:sp>
      <p:cxnSp>
        <p:nvCxnSpPr>
          <p:cNvPr id="22" name="Straight Connector 21"/>
          <p:cNvCxnSpPr/>
          <p:nvPr userDrawn="1"/>
        </p:nvCxnSpPr>
        <p:spPr>
          <a:xfrm>
            <a:off x="8101012"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12317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752600"/>
            <a:ext cx="2680405" cy="351313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752600"/>
            <a:ext cx="2680405" cy="3513138"/>
          </a:xfrm>
          <a:solidFill>
            <a:schemeClr val="bg1">
              <a:lumMod val="85000"/>
            </a:schemeClr>
          </a:solidFill>
        </p:spPr>
        <p:txBody>
          <a:bodyPr/>
          <a:lstStyle/>
          <a:p>
            <a:endParaRPr lang="en-GB" dirty="0"/>
          </a:p>
        </p:txBody>
      </p:sp>
      <p:sp>
        <p:nvSpPr>
          <p:cNvPr id="21" name="Picture Placeholder 16"/>
          <p:cNvSpPr>
            <a:spLocks noGrp="1"/>
          </p:cNvSpPr>
          <p:nvPr>
            <p:ph type="pic" sz="quarter" idx="21"/>
          </p:nvPr>
        </p:nvSpPr>
        <p:spPr>
          <a:xfrm>
            <a:off x="6181255" y="1752600"/>
            <a:ext cx="2680405" cy="351313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752600"/>
            <a:ext cx="2680405" cy="351313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005438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752600"/>
            <a:ext cx="6342907" cy="351313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022449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322539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5442018"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227704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4"/>
          </p:nvPr>
        </p:nvSpPr>
        <p:spPr>
          <a:xfrm>
            <a:off x="5226050" y="1752600"/>
            <a:ext cx="3159193"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553381" y="1752600"/>
            <a:ext cx="3159193" cy="1672994"/>
          </a:xfrm>
          <a:prstGeom prst="rect">
            <a:avLst/>
          </a:prstGeom>
          <a:solidFill>
            <a:schemeClr val="bg1">
              <a:lumMod val="85000"/>
            </a:schemeClr>
          </a:solidFill>
        </p:spPr>
        <p:txBody>
          <a:bodyPr/>
          <a:lstStyle/>
          <a:p>
            <a:endParaRPr lang="en-GB" dirty="0"/>
          </a:p>
        </p:txBody>
      </p:sp>
      <p:sp>
        <p:nvSpPr>
          <p:cNvPr id="13" name="Picture Placeholder 8"/>
          <p:cNvSpPr>
            <a:spLocks noGrp="1"/>
          </p:cNvSpPr>
          <p:nvPr>
            <p:ph type="pic" sz="quarter" idx="16"/>
          </p:nvPr>
        </p:nvSpPr>
        <p:spPr>
          <a:xfrm>
            <a:off x="8553381" y="3592744"/>
            <a:ext cx="3159193"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5226050" y="3592744"/>
            <a:ext cx="3159193"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649792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752600"/>
            <a:ext cx="3645289"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752600"/>
            <a:ext cx="3645289" cy="1672994"/>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752600"/>
            <a:ext cx="3645289" cy="1672994"/>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13" name="Picture Placeholder 8"/>
          <p:cNvSpPr>
            <a:spLocks noGrp="1"/>
          </p:cNvSpPr>
          <p:nvPr>
            <p:ph type="pic" sz="quarter" idx="16"/>
          </p:nvPr>
        </p:nvSpPr>
        <p:spPr>
          <a:xfrm>
            <a:off x="8067285" y="3592744"/>
            <a:ext cx="3645289"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592744"/>
            <a:ext cx="3645289"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592744"/>
            <a:ext cx="3645289" cy="1672994"/>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061197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50653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25/04/2023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dirty="0"/>
          </a:p>
        </p:txBody>
      </p:sp>
    </p:spTree>
    <p:custDataLst>
      <p:tags r:id="rId1"/>
    </p:custDataLst>
    <p:extLst>
      <p:ext uri="{BB962C8B-B14F-4D97-AF65-F5344CB8AC3E}">
        <p14:creationId xmlns:p14="http://schemas.microsoft.com/office/powerpoint/2010/main" val="1401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25/04/2023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dirty="0"/>
          </a:p>
        </p:txBody>
      </p:sp>
    </p:spTree>
    <p:custDataLst>
      <p:tags r:id="rId1"/>
    </p:custDataLst>
    <p:extLst>
      <p:ext uri="{BB962C8B-B14F-4D97-AF65-F5344CB8AC3E}">
        <p14:creationId xmlns:p14="http://schemas.microsoft.com/office/powerpoint/2010/main" val="3919197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dirty="0"/>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814300"/>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25/04/2023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dirty="0"/>
          </a:p>
        </p:txBody>
      </p:sp>
    </p:spTree>
    <p:custDataLst>
      <p:tags r:id="rId1"/>
    </p:custDataLst>
    <p:extLst>
      <p:ext uri="{BB962C8B-B14F-4D97-AF65-F5344CB8AC3E}">
        <p14:creationId xmlns:p14="http://schemas.microsoft.com/office/powerpoint/2010/main" val="310178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5177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25/04/2023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dirty="0"/>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301050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x Video">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25/04/2023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dirty="0"/>
          </a:p>
        </p:txBody>
      </p:sp>
    </p:spTree>
    <p:custDataLst>
      <p:tags r:id="rId1"/>
    </p:custDataLst>
    <p:extLst>
      <p:ext uri="{BB962C8B-B14F-4D97-AF65-F5344CB8AC3E}">
        <p14:creationId xmlns:p14="http://schemas.microsoft.com/office/powerpoint/2010/main" val="706386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accent5"/>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spTree>
    <p:custDataLst>
      <p:tags r:id="rId1"/>
    </p:custDataLst>
    <p:extLst>
      <p:ext uri="{BB962C8B-B14F-4D97-AF65-F5344CB8AC3E}">
        <p14:creationId xmlns:p14="http://schemas.microsoft.com/office/powerpoint/2010/main" val="3119192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custDataLst>
      <p:tags r:id="rId1"/>
    </p:custDataLst>
    <p:extLst>
      <p:ext uri="{BB962C8B-B14F-4D97-AF65-F5344CB8AC3E}">
        <p14:creationId xmlns:p14="http://schemas.microsoft.com/office/powerpoint/2010/main" val="1326821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accent5"/>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spTree>
    <p:custDataLst>
      <p:tags r:id="rId1"/>
    </p:custDataLst>
    <p:extLst>
      <p:ext uri="{BB962C8B-B14F-4D97-AF65-F5344CB8AC3E}">
        <p14:creationId xmlns:p14="http://schemas.microsoft.com/office/powerpoint/2010/main" val="3684175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382387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267077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558394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459472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25/04/2023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dirty="0"/>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01340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dirty="0"/>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25/04/2023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dirty="0"/>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3850588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dirty="0"/>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25/04/2023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dirty="0"/>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2747765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dirty="0"/>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25/04/2023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dirty="0"/>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89369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8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17008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10" Type="http://schemas.openxmlformats.org/officeDocument/2006/relationships/theme" Target="../theme/theme2.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slideLayout" Target="../slideLayouts/slideLayout69.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32" Type="http://schemas.openxmlformats.org/officeDocument/2006/relationships/image" Target="../media/image1.jpeg"/><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tags" Target="../tags/tag32.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26" Type="http://schemas.openxmlformats.org/officeDocument/2006/relationships/slideLayout" Target="../slideLayouts/slideLayout95.xml"/><Relationship Id="rId3" Type="http://schemas.openxmlformats.org/officeDocument/2006/relationships/slideLayout" Target="../slideLayouts/slideLayout72.xml"/><Relationship Id="rId21" Type="http://schemas.openxmlformats.org/officeDocument/2006/relationships/slideLayout" Target="../slideLayouts/slideLayout90.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slideLayout" Target="../slideLayouts/slideLayout94.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29" Type="http://schemas.openxmlformats.org/officeDocument/2006/relationships/tags" Target="../tags/tag62.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slideLayout" Target="../slideLayouts/slideLayout93.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28" Type="http://schemas.openxmlformats.org/officeDocument/2006/relationships/theme" Target="../theme/theme4.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 Id="rId27" Type="http://schemas.openxmlformats.org/officeDocument/2006/relationships/slideLayout" Target="../slideLayouts/slideLayout96.xml"/><Relationship Id="rId30"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slideLayout" Target="../slideLayouts/slideLayout114.xml"/><Relationship Id="rId26" Type="http://schemas.openxmlformats.org/officeDocument/2006/relationships/slideLayout" Target="../slideLayouts/slideLayout122.xml"/><Relationship Id="rId3" Type="http://schemas.openxmlformats.org/officeDocument/2006/relationships/slideLayout" Target="../slideLayouts/slideLayout99.xml"/><Relationship Id="rId21" Type="http://schemas.openxmlformats.org/officeDocument/2006/relationships/slideLayout" Target="../slideLayouts/slideLayout117.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5" Type="http://schemas.openxmlformats.org/officeDocument/2006/relationships/slideLayout" Target="../slideLayouts/slideLayout121.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20" Type="http://schemas.openxmlformats.org/officeDocument/2006/relationships/slideLayout" Target="../slideLayouts/slideLayout116.xml"/><Relationship Id="rId29" Type="http://schemas.openxmlformats.org/officeDocument/2006/relationships/slideLayout" Target="../slideLayouts/slideLayout125.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24" Type="http://schemas.openxmlformats.org/officeDocument/2006/relationships/slideLayout" Target="../slideLayouts/slideLayout120.xml"/><Relationship Id="rId32" Type="http://schemas.openxmlformats.org/officeDocument/2006/relationships/image" Target="../media/image1.jpeg"/><Relationship Id="rId5" Type="http://schemas.openxmlformats.org/officeDocument/2006/relationships/slideLayout" Target="../slideLayouts/slideLayout101.xml"/><Relationship Id="rId15" Type="http://schemas.openxmlformats.org/officeDocument/2006/relationships/slideLayout" Target="../slideLayouts/slideLayout111.xml"/><Relationship Id="rId23" Type="http://schemas.openxmlformats.org/officeDocument/2006/relationships/slideLayout" Target="../slideLayouts/slideLayout119.xml"/><Relationship Id="rId28" Type="http://schemas.openxmlformats.org/officeDocument/2006/relationships/slideLayout" Target="../slideLayouts/slideLayout124.xml"/><Relationship Id="rId10" Type="http://schemas.openxmlformats.org/officeDocument/2006/relationships/slideLayout" Target="../slideLayouts/slideLayout106.xml"/><Relationship Id="rId19" Type="http://schemas.openxmlformats.org/officeDocument/2006/relationships/slideLayout" Target="../slideLayouts/slideLayout115.xml"/><Relationship Id="rId31" Type="http://schemas.openxmlformats.org/officeDocument/2006/relationships/tags" Target="../tags/tag90.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 Id="rId22" Type="http://schemas.openxmlformats.org/officeDocument/2006/relationships/slideLayout" Target="../slideLayouts/slideLayout118.xml"/><Relationship Id="rId27" Type="http://schemas.openxmlformats.org/officeDocument/2006/relationships/slideLayout" Target="../slideLayouts/slideLayout123.xml"/><Relationship Id="rId30"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slideLayout" Target="../slideLayouts/slideLayout138.xml"/><Relationship Id="rId18" Type="http://schemas.openxmlformats.org/officeDocument/2006/relationships/slideLayout" Target="../slideLayouts/slideLayout143.xml"/><Relationship Id="rId26" Type="http://schemas.openxmlformats.org/officeDocument/2006/relationships/slideLayout" Target="../slideLayouts/slideLayout151.xml"/><Relationship Id="rId3" Type="http://schemas.openxmlformats.org/officeDocument/2006/relationships/slideLayout" Target="../slideLayouts/slideLayout128.xml"/><Relationship Id="rId21" Type="http://schemas.openxmlformats.org/officeDocument/2006/relationships/slideLayout" Target="../slideLayouts/slideLayout146.xml"/><Relationship Id="rId7" Type="http://schemas.openxmlformats.org/officeDocument/2006/relationships/slideLayout" Target="../slideLayouts/slideLayout132.xml"/><Relationship Id="rId12" Type="http://schemas.openxmlformats.org/officeDocument/2006/relationships/slideLayout" Target="../slideLayouts/slideLayout137.xml"/><Relationship Id="rId17" Type="http://schemas.openxmlformats.org/officeDocument/2006/relationships/slideLayout" Target="../slideLayouts/slideLayout142.xml"/><Relationship Id="rId25" Type="http://schemas.openxmlformats.org/officeDocument/2006/relationships/slideLayout" Target="../slideLayouts/slideLayout150.xml"/><Relationship Id="rId2" Type="http://schemas.openxmlformats.org/officeDocument/2006/relationships/slideLayout" Target="../slideLayouts/slideLayout127.xml"/><Relationship Id="rId16" Type="http://schemas.openxmlformats.org/officeDocument/2006/relationships/slideLayout" Target="../slideLayouts/slideLayout141.xml"/><Relationship Id="rId20" Type="http://schemas.openxmlformats.org/officeDocument/2006/relationships/slideLayout" Target="../slideLayouts/slideLayout145.xml"/><Relationship Id="rId29" Type="http://schemas.openxmlformats.org/officeDocument/2006/relationships/slideLayout" Target="../slideLayouts/slideLayout154.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24" Type="http://schemas.openxmlformats.org/officeDocument/2006/relationships/slideLayout" Target="../slideLayouts/slideLayout149.xml"/><Relationship Id="rId32" Type="http://schemas.openxmlformats.org/officeDocument/2006/relationships/image" Target="../media/image7.jpeg"/><Relationship Id="rId5" Type="http://schemas.openxmlformats.org/officeDocument/2006/relationships/slideLayout" Target="../slideLayouts/slideLayout130.xml"/><Relationship Id="rId15" Type="http://schemas.openxmlformats.org/officeDocument/2006/relationships/slideLayout" Target="../slideLayouts/slideLayout140.xml"/><Relationship Id="rId23" Type="http://schemas.openxmlformats.org/officeDocument/2006/relationships/slideLayout" Target="../slideLayouts/slideLayout148.xml"/><Relationship Id="rId28" Type="http://schemas.openxmlformats.org/officeDocument/2006/relationships/slideLayout" Target="../slideLayouts/slideLayout153.xml"/><Relationship Id="rId10" Type="http://schemas.openxmlformats.org/officeDocument/2006/relationships/slideLayout" Target="../slideLayouts/slideLayout135.xml"/><Relationship Id="rId19" Type="http://schemas.openxmlformats.org/officeDocument/2006/relationships/slideLayout" Target="../slideLayouts/slideLayout144.xml"/><Relationship Id="rId31" Type="http://schemas.openxmlformats.org/officeDocument/2006/relationships/tags" Target="../tags/tag118.xml"/><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slideLayout" Target="../slideLayouts/slideLayout139.xml"/><Relationship Id="rId22" Type="http://schemas.openxmlformats.org/officeDocument/2006/relationships/slideLayout" Target="../slideLayouts/slideLayout147.xml"/><Relationship Id="rId27" Type="http://schemas.openxmlformats.org/officeDocument/2006/relationships/slideLayout" Target="../slideLayouts/slideLayout152.xml"/><Relationship Id="rId30"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slideLayout" Target="../slideLayouts/slideLayout167.xml"/><Relationship Id="rId18" Type="http://schemas.openxmlformats.org/officeDocument/2006/relationships/slideLayout" Target="../slideLayouts/slideLayout172.xml"/><Relationship Id="rId26" Type="http://schemas.openxmlformats.org/officeDocument/2006/relationships/slideLayout" Target="../slideLayouts/slideLayout180.xml"/><Relationship Id="rId3" Type="http://schemas.openxmlformats.org/officeDocument/2006/relationships/slideLayout" Target="../slideLayouts/slideLayout157.xml"/><Relationship Id="rId21" Type="http://schemas.openxmlformats.org/officeDocument/2006/relationships/slideLayout" Target="../slideLayouts/slideLayout175.xml"/><Relationship Id="rId7" Type="http://schemas.openxmlformats.org/officeDocument/2006/relationships/slideLayout" Target="../slideLayouts/slideLayout161.xml"/><Relationship Id="rId12" Type="http://schemas.openxmlformats.org/officeDocument/2006/relationships/slideLayout" Target="../slideLayouts/slideLayout166.xml"/><Relationship Id="rId17" Type="http://schemas.openxmlformats.org/officeDocument/2006/relationships/slideLayout" Target="../slideLayouts/slideLayout171.xml"/><Relationship Id="rId25" Type="http://schemas.openxmlformats.org/officeDocument/2006/relationships/slideLayout" Target="../slideLayouts/slideLayout179.xml"/><Relationship Id="rId2" Type="http://schemas.openxmlformats.org/officeDocument/2006/relationships/slideLayout" Target="../slideLayouts/slideLayout156.xml"/><Relationship Id="rId16" Type="http://schemas.openxmlformats.org/officeDocument/2006/relationships/slideLayout" Target="../slideLayouts/slideLayout170.xml"/><Relationship Id="rId20" Type="http://schemas.openxmlformats.org/officeDocument/2006/relationships/slideLayout" Target="../slideLayouts/slideLayout174.xml"/><Relationship Id="rId29" Type="http://schemas.openxmlformats.org/officeDocument/2006/relationships/slideLayout" Target="../slideLayouts/slideLayout183.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24" Type="http://schemas.openxmlformats.org/officeDocument/2006/relationships/slideLayout" Target="../slideLayouts/slideLayout178.xml"/><Relationship Id="rId32" Type="http://schemas.openxmlformats.org/officeDocument/2006/relationships/image" Target="../media/image7.jpeg"/><Relationship Id="rId5" Type="http://schemas.openxmlformats.org/officeDocument/2006/relationships/slideLayout" Target="../slideLayouts/slideLayout159.xml"/><Relationship Id="rId15" Type="http://schemas.openxmlformats.org/officeDocument/2006/relationships/slideLayout" Target="../slideLayouts/slideLayout169.xml"/><Relationship Id="rId23" Type="http://schemas.openxmlformats.org/officeDocument/2006/relationships/slideLayout" Target="../slideLayouts/slideLayout177.xml"/><Relationship Id="rId28" Type="http://schemas.openxmlformats.org/officeDocument/2006/relationships/slideLayout" Target="../slideLayouts/slideLayout182.xml"/><Relationship Id="rId10" Type="http://schemas.openxmlformats.org/officeDocument/2006/relationships/slideLayout" Target="../slideLayouts/slideLayout164.xml"/><Relationship Id="rId19" Type="http://schemas.openxmlformats.org/officeDocument/2006/relationships/slideLayout" Target="../slideLayouts/slideLayout173.xml"/><Relationship Id="rId31" Type="http://schemas.openxmlformats.org/officeDocument/2006/relationships/tags" Target="../tags/tag148.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slideLayout" Target="../slideLayouts/slideLayout168.xml"/><Relationship Id="rId22" Type="http://schemas.openxmlformats.org/officeDocument/2006/relationships/slideLayout" Target="../slideLayouts/slideLayout176.xml"/><Relationship Id="rId27" Type="http://schemas.openxmlformats.org/officeDocument/2006/relationships/slideLayout" Target="../slideLayouts/slideLayout181.xml"/><Relationship Id="rId30"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25/04/2023</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3"/>
    </p:custDataLst>
    <p:extLst>
      <p:ext uri="{BB962C8B-B14F-4D97-AF65-F5344CB8AC3E}">
        <p14:creationId xmlns:p14="http://schemas.microsoft.com/office/powerpoint/2010/main" val="2324332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Text Placeholder 2"/>
          <p:cNvSpPr txBox="1">
            <a:spLocks/>
          </p:cNvSpPr>
          <p:nvPr userDrawn="1"/>
        </p:nvSpPr>
        <p:spPr bwMode="auto">
          <a:xfrm>
            <a:off x="431800" y="6498000"/>
            <a:ext cx="11328400" cy="360000"/>
          </a:xfrm>
          <a:prstGeom prst="rect">
            <a:avLst/>
          </a:prstGeom>
          <a:noFill/>
          <a:ln w="9525">
            <a:noFill/>
            <a:miter lim="800000"/>
            <a:headEnd/>
            <a:tailEnd/>
          </a:ln>
        </p:spPr>
        <p:txBody>
          <a:bodyPr vert="horz" wrap="square" lIns="36000" tIns="36000" rIns="36000" bIns="36000" numCol="1" anchor="t" anchorCtr="0" compatLnSpc="1">
            <a:prstTxWarp prst="textNoShape">
              <a:avLst/>
            </a:prstTxWarp>
          </a:bodyPr>
          <a:lstStyle>
            <a:lvl1pPr marL="230400" indent="-230400" algn="l" rtl="0" fontAlgn="base">
              <a:spcBef>
                <a:spcPct val="20000"/>
              </a:spcBef>
              <a:spcAft>
                <a:spcPct val="0"/>
              </a:spcAft>
              <a:buFont typeface="Arial" charset="0"/>
              <a:buChar char="•"/>
              <a:defRPr sz="1800" kern="1200">
                <a:solidFill>
                  <a:schemeClr val="tx1"/>
                </a:solidFill>
                <a:latin typeface="Century Gothic" panose="020B0502020202020204" pitchFamily="34" charset="0"/>
                <a:ea typeface="+mn-ea"/>
                <a:cs typeface="+mn-cs"/>
              </a:defRPr>
            </a:lvl1pPr>
            <a:lvl2pPr marL="460800" indent="-230400" algn="l" rtl="0" fontAlgn="base">
              <a:spcBef>
                <a:spcPct val="20000"/>
              </a:spcBef>
              <a:spcAft>
                <a:spcPct val="0"/>
              </a:spcAft>
              <a:buFont typeface="Arial" charset="0"/>
              <a:buChar char="–"/>
              <a:defRPr sz="1800" kern="1200">
                <a:solidFill>
                  <a:schemeClr val="tx1"/>
                </a:solidFill>
                <a:latin typeface="Century Gothic" panose="020B0502020202020204" pitchFamily="34" charset="0"/>
                <a:ea typeface="+mn-ea"/>
                <a:cs typeface="+mn-cs"/>
              </a:defRPr>
            </a:lvl2pPr>
            <a:lvl3pPr marL="691200" indent="-230400" algn="l" rtl="0" fontAlgn="base">
              <a:spcBef>
                <a:spcPct val="20000"/>
              </a:spcBef>
              <a:spcAft>
                <a:spcPct val="0"/>
              </a:spcAft>
              <a:buFont typeface="Arial" charset="0"/>
              <a:buChar char="•"/>
              <a:defRPr sz="1800" kern="1200">
                <a:solidFill>
                  <a:schemeClr val="tx1"/>
                </a:solidFill>
                <a:latin typeface="Century Gothic" panose="020B0502020202020204" pitchFamily="34" charset="0"/>
                <a:ea typeface="+mn-ea"/>
                <a:cs typeface="+mn-cs"/>
              </a:defRPr>
            </a:lvl3pPr>
            <a:lvl4pPr marL="921600" indent="-230400" algn="l" rtl="0" fontAlgn="base">
              <a:spcBef>
                <a:spcPct val="20000"/>
              </a:spcBef>
              <a:spcAft>
                <a:spcPct val="0"/>
              </a:spcAft>
              <a:buFont typeface="Arial" charset="0"/>
              <a:buChar char="–"/>
              <a:tabLst>
                <a:tab pos="982663" algn="l"/>
              </a:tabLst>
              <a:defRPr sz="1800" kern="1200">
                <a:solidFill>
                  <a:schemeClr val="tx1"/>
                </a:solidFill>
                <a:latin typeface="Century Gothic" panose="020B0502020202020204" pitchFamily="34" charset="0"/>
                <a:ea typeface="+mn-ea"/>
                <a:cs typeface="+mn-cs"/>
              </a:defRPr>
            </a:lvl4pPr>
            <a:lvl5pPr marL="1152000" indent="-230400" algn="l" rtl="0" fontAlgn="base">
              <a:spcBef>
                <a:spcPct val="20000"/>
              </a:spcBef>
              <a:spcAft>
                <a:spcPct val="0"/>
              </a:spcAft>
              <a:buFont typeface="Arial"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charset="0"/>
              <a:buNone/>
            </a:pPr>
            <a:endParaRPr lang="en-GB" sz="800" dirty="0">
              <a:solidFill>
                <a:prstClr val="black"/>
              </a:solidFill>
            </a:endParaRPr>
          </a:p>
        </p:txBody>
      </p:sp>
    </p:spTree>
    <p:extLst>
      <p:ext uri="{BB962C8B-B14F-4D97-AF65-F5344CB8AC3E}">
        <p14:creationId xmlns:p14="http://schemas.microsoft.com/office/powerpoint/2010/main" val="150566986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Lst>
  <p:hf hdr="0" ftr="0" dt="0"/>
  <p:txStyles>
    <p:titleStyle>
      <a:lvl1pPr algn="l" rtl="0" eaLnBrk="1" fontAlgn="base" hangingPunct="1">
        <a:spcBef>
          <a:spcPct val="0"/>
        </a:spcBef>
        <a:spcAft>
          <a:spcPct val="0"/>
        </a:spcAft>
        <a:defRPr lang="en-GB" sz="2400" kern="1200" dirty="0" smtClean="0">
          <a:solidFill>
            <a:schemeClr val="tx1"/>
          </a:solidFill>
          <a:latin typeface="Century Gothic" panose="020B0502020202020204" pitchFamily="34" charset="0"/>
          <a:ea typeface="+mn-ea"/>
          <a:cs typeface="+mn-cs"/>
        </a:defRPr>
      </a:lvl1pPr>
      <a:lvl2pPr algn="l" rtl="0" eaLnBrk="1" fontAlgn="base" hangingPunct="1">
        <a:spcBef>
          <a:spcPct val="0"/>
        </a:spcBef>
        <a:spcAft>
          <a:spcPct val="0"/>
        </a:spcAft>
        <a:defRPr sz="2400">
          <a:solidFill>
            <a:schemeClr val="tx1"/>
          </a:solidFill>
          <a:latin typeface="Century Gothic" pitchFamily="34" charset="0"/>
        </a:defRPr>
      </a:lvl2pPr>
      <a:lvl3pPr algn="l" rtl="0" eaLnBrk="1" fontAlgn="base" hangingPunct="1">
        <a:spcBef>
          <a:spcPct val="0"/>
        </a:spcBef>
        <a:spcAft>
          <a:spcPct val="0"/>
        </a:spcAft>
        <a:defRPr sz="2400">
          <a:solidFill>
            <a:schemeClr val="tx1"/>
          </a:solidFill>
          <a:latin typeface="Century Gothic" pitchFamily="34" charset="0"/>
        </a:defRPr>
      </a:lvl3pPr>
      <a:lvl4pPr algn="l" rtl="0" eaLnBrk="1" fontAlgn="base" hangingPunct="1">
        <a:spcBef>
          <a:spcPct val="0"/>
        </a:spcBef>
        <a:spcAft>
          <a:spcPct val="0"/>
        </a:spcAft>
        <a:defRPr sz="2400">
          <a:solidFill>
            <a:schemeClr val="tx1"/>
          </a:solidFill>
          <a:latin typeface="Century Gothic" pitchFamily="34" charset="0"/>
        </a:defRPr>
      </a:lvl4pPr>
      <a:lvl5pPr algn="l" rtl="0" eaLnBrk="1" fontAlgn="base" hangingPunct="1">
        <a:spcBef>
          <a:spcPct val="0"/>
        </a:spcBef>
        <a:spcAft>
          <a:spcPct val="0"/>
        </a:spcAft>
        <a:defRPr sz="2400">
          <a:solidFill>
            <a:schemeClr val="tx1"/>
          </a:solidFill>
          <a:latin typeface="Century Gothic" pitchFamily="34" charset="0"/>
        </a:defRPr>
      </a:lvl5pPr>
      <a:lvl6pPr marL="457200" algn="l" rtl="0" eaLnBrk="1" fontAlgn="base" hangingPunct="1">
        <a:spcBef>
          <a:spcPct val="0"/>
        </a:spcBef>
        <a:spcAft>
          <a:spcPct val="0"/>
        </a:spcAft>
        <a:defRPr sz="2400">
          <a:solidFill>
            <a:schemeClr val="tx1"/>
          </a:solidFill>
          <a:latin typeface="Century Gothic" pitchFamily="34" charset="0"/>
        </a:defRPr>
      </a:lvl6pPr>
      <a:lvl7pPr marL="914400" algn="l" rtl="0" eaLnBrk="1" fontAlgn="base" hangingPunct="1">
        <a:spcBef>
          <a:spcPct val="0"/>
        </a:spcBef>
        <a:spcAft>
          <a:spcPct val="0"/>
        </a:spcAft>
        <a:defRPr sz="2400">
          <a:solidFill>
            <a:schemeClr val="tx1"/>
          </a:solidFill>
          <a:latin typeface="Century Gothic" pitchFamily="34" charset="0"/>
        </a:defRPr>
      </a:lvl7pPr>
      <a:lvl8pPr marL="1371600" algn="l" rtl="0" eaLnBrk="1" fontAlgn="base" hangingPunct="1">
        <a:spcBef>
          <a:spcPct val="0"/>
        </a:spcBef>
        <a:spcAft>
          <a:spcPct val="0"/>
        </a:spcAft>
        <a:defRPr sz="2400">
          <a:solidFill>
            <a:schemeClr val="tx1"/>
          </a:solidFill>
          <a:latin typeface="Century Gothic" pitchFamily="34" charset="0"/>
        </a:defRPr>
      </a:lvl8pPr>
      <a:lvl9pPr marL="1828800" algn="l" rtl="0" eaLnBrk="1" fontAlgn="base" hangingPunct="1">
        <a:spcBef>
          <a:spcPct val="0"/>
        </a:spcBef>
        <a:spcAft>
          <a:spcPct val="0"/>
        </a:spcAft>
        <a:defRPr sz="2400">
          <a:solidFill>
            <a:schemeClr val="tx1"/>
          </a:solidFill>
          <a:latin typeface="Century Gothic" pitchFamily="34" charset="0"/>
        </a:defRPr>
      </a:lvl9pPr>
    </p:titleStyle>
    <p:bodyStyle>
      <a:lvl1pPr marL="226800" indent="-226800" algn="l" rtl="0" eaLnBrk="1" fontAlgn="base" hangingPunct="1">
        <a:spcBef>
          <a:spcPts val="800"/>
        </a:spcBef>
        <a:spcAft>
          <a:spcPts val="800"/>
        </a:spcAft>
        <a:buFont typeface="Arial" charset="0"/>
        <a:buChar char="•"/>
        <a:defRPr lang="en-US" sz="1100" kern="1200" smtClean="0">
          <a:solidFill>
            <a:prstClr val="black"/>
          </a:solidFill>
          <a:latin typeface="Century Gothic" panose="020B0502020202020204" pitchFamily="34" charset="0"/>
          <a:ea typeface="+mn-ea"/>
          <a:cs typeface="+mn-cs"/>
        </a:defRPr>
      </a:lvl1pPr>
      <a:lvl2pPr marL="453600" indent="-226800" algn="l" rtl="0" eaLnBrk="1" fontAlgn="base" hangingPunct="1">
        <a:spcBef>
          <a:spcPts val="800"/>
        </a:spcBef>
        <a:spcAft>
          <a:spcPts val="800"/>
        </a:spcAft>
        <a:buFont typeface="Century Gothic" panose="020B0502020202020204" pitchFamily="34" charset="0"/>
        <a:buChar char="–"/>
        <a:defRPr lang="en-US" sz="1100" b="0" kern="1200" smtClean="0">
          <a:solidFill>
            <a:prstClr val="black"/>
          </a:solidFill>
          <a:latin typeface="Century Gothic" panose="020B0502020202020204" pitchFamily="34" charset="0"/>
          <a:ea typeface="+mn-ea"/>
          <a:cs typeface="+mn-cs"/>
        </a:defRPr>
      </a:lvl2pPr>
      <a:lvl3pPr marL="680400" indent="-226800" algn="l" rtl="0" eaLnBrk="1" fontAlgn="base" hangingPunct="1">
        <a:spcBef>
          <a:spcPts val="800"/>
        </a:spcBef>
        <a:spcAft>
          <a:spcPts val="800"/>
        </a:spcAft>
        <a:buFont typeface="Century Gothic" panose="020B0502020202020204" pitchFamily="34" charset="0"/>
        <a:buChar char="▪"/>
        <a:defRPr lang="en-US" sz="1100" kern="1200" smtClean="0">
          <a:solidFill>
            <a:prstClr val="black"/>
          </a:solidFill>
          <a:latin typeface="Century Gothic" panose="020B0502020202020204" pitchFamily="34" charset="0"/>
          <a:ea typeface="+mn-ea"/>
          <a:cs typeface="+mn-cs"/>
        </a:defRPr>
      </a:lvl3pPr>
      <a:lvl4pPr marL="913050" indent="-171450" algn="l" rtl="0" eaLnBrk="1" fontAlgn="base" hangingPunct="1">
        <a:spcBef>
          <a:spcPts val="800"/>
        </a:spcBef>
        <a:spcAft>
          <a:spcPts val="800"/>
        </a:spcAft>
        <a:buFont typeface="Arial" panose="020B0604020202020204" pitchFamily="34" charset="0"/>
        <a:buChar char="•"/>
        <a:tabLst>
          <a:tab pos="982663" algn="l"/>
        </a:tabLst>
        <a:defRPr lang="en-US" sz="1100" kern="1200" smtClean="0">
          <a:solidFill>
            <a:prstClr val="black"/>
          </a:solidFill>
          <a:latin typeface="Century Gothic" panose="020B0502020202020204" pitchFamily="34" charset="0"/>
          <a:ea typeface="+mn-ea"/>
          <a:cs typeface="+mn-cs"/>
        </a:defRPr>
      </a:lvl4pPr>
      <a:lvl5pPr marL="1152000" indent="-180000" algn="l" rtl="0" eaLnBrk="1" fontAlgn="base" hangingPunct="1">
        <a:spcBef>
          <a:spcPts val="800"/>
        </a:spcBef>
        <a:spcAft>
          <a:spcPts val="800"/>
        </a:spcAft>
        <a:buFont typeface="Arial" panose="020B0604020202020204" pitchFamily="34" charset="0"/>
        <a:buChar char="•"/>
        <a:defRPr lang="en-GB" sz="1100" kern="1200">
          <a:solidFill>
            <a:prstClr val="black"/>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30">
          <p15:clr>
            <a:srgbClr val="F26B43"/>
          </p15:clr>
        </p15:guide>
        <p15:guide id="2" orient="horz" pos="4088">
          <p15:clr>
            <a:srgbClr val="F26B43"/>
          </p15:clr>
        </p15:guide>
        <p15:guide id="3" pos="301">
          <p15:clr>
            <a:srgbClr val="F26B43"/>
          </p15:clr>
        </p15:guide>
        <p15:guide id="4" pos="7379">
          <p15:clr>
            <a:srgbClr val="F26B43"/>
          </p15:clr>
        </p15:guide>
        <p15:guide id="5" orient="horz" pos="3952">
          <p15:clr>
            <a:srgbClr val="F26B43"/>
          </p15:clr>
        </p15:guide>
        <p15:guide id="6" orient="horz" pos="2523">
          <p15:clr>
            <a:srgbClr val="F26B43"/>
          </p15:clr>
        </p15:guide>
        <p15:guide id="7" orient="horz" pos="2659">
          <p15:clr>
            <a:srgbClr val="F26B43"/>
          </p15:clr>
        </p15:guide>
        <p15:guide id="8" pos="2540">
          <p15:clr>
            <a:srgbClr val="F26B43"/>
          </p15:clr>
        </p15:guide>
        <p15:guide id="9" pos="2721">
          <p15:clr>
            <a:srgbClr val="F26B43"/>
          </p15:clr>
        </p15:guide>
        <p15:guide id="10" pos="4959">
          <p15:clr>
            <a:srgbClr val="F26B43"/>
          </p15:clr>
        </p15:guide>
        <p15:guide id="11" pos="3749">
          <p15:clr>
            <a:srgbClr val="F26B43"/>
          </p15:clr>
        </p15:guide>
        <p15:guide id="12" pos="3931">
          <p15:clr>
            <a:srgbClr val="F26B43"/>
          </p15:clr>
        </p15:guide>
        <p15:guide id="13" pos="51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F981E92-320F-428D-AE9E-6ED8AAFCF980}" type="datetimeFigureOut">
              <a:rPr lang="en-GB" smtClean="0"/>
              <a:t>25/04/2023</a:t>
            </a:fld>
            <a:endParaRPr lang="en-GB"/>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90E2C877-0506-4A3A-B5DF-8149D82B0B2E}" type="slidenum">
              <a:rPr lang="en-GB" smtClean="0"/>
              <a:t>‹#›</a:t>
            </a:fld>
            <a:endParaRPr lang="en-GB"/>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1"/>
    </p:custDataLst>
    <p:extLst>
      <p:ext uri="{BB962C8B-B14F-4D97-AF65-F5344CB8AC3E}">
        <p14:creationId xmlns:p14="http://schemas.microsoft.com/office/powerpoint/2010/main" val="229627988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 id="2147483724" r:id="rId22"/>
    <p:sldLayoutId id="2147483725" r:id="rId23"/>
    <p:sldLayoutId id="2147483726" r:id="rId24"/>
    <p:sldLayoutId id="2147483727" r:id="rId25"/>
    <p:sldLayoutId id="2147483728" r:id="rId26"/>
    <p:sldLayoutId id="2147483729" r:id="rId27"/>
    <p:sldLayoutId id="2147483730" r:id="rId28"/>
    <p:sldLayoutId id="2147483731"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800" b="0">
                <a:solidFill>
                  <a:schemeClr val="bg1"/>
                </a:solidFill>
              </a:defRPr>
            </a:lvl1pPr>
          </a:lstStyle>
          <a:p>
            <a:fld id="{2E6EF22D-7DBE-4099-99F0-B83DD9779912}" type="datetimeFigureOut">
              <a:rPr lang="en-GB" smtClean="0"/>
              <a:pPr/>
              <a:t>25/04/2023</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8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8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911237"/>
            <a:ext cx="11334817" cy="33545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29"/>
    </p:custDataLst>
    <p:extLst>
      <p:ext uri="{BB962C8B-B14F-4D97-AF65-F5344CB8AC3E}">
        <p14:creationId xmlns:p14="http://schemas.microsoft.com/office/powerpoint/2010/main" val="196851437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 id="2147483752" r:id="rId20"/>
    <p:sldLayoutId id="2147483753" r:id="rId21"/>
    <p:sldLayoutId id="2147483754" r:id="rId22"/>
    <p:sldLayoutId id="2147483755" r:id="rId23"/>
    <p:sldLayoutId id="2147483756" r:id="rId24"/>
    <p:sldLayoutId id="2147483757" r:id="rId25"/>
    <p:sldLayoutId id="2147483758" r:id="rId26"/>
    <p:sldLayoutId id="2147483759"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accent5"/>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accent5"/>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800" b="0">
                <a:solidFill>
                  <a:schemeClr val="bg1"/>
                </a:solidFill>
              </a:defRPr>
            </a:lvl1pPr>
          </a:lstStyle>
          <a:p>
            <a:fld id="{2E6EF22D-7DBE-4099-99F0-B83DD9779912}" type="datetimeFigureOut">
              <a:rPr lang="en-GB" smtClean="0"/>
              <a:pPr/>
              <a:t>25/04/2023</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8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8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911237"/>
            <a:ext cx="11334817" cy="33545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1"/>
    </p:custDataLst>
    <p:extLst>
      <p:ext uri="{BB962C8B-B14F-4D97-AF65-F5344CB8AC3E}">
        <p14:creationId xmlns:p14="http://schemas.microsoft.com/office/powerpoint/2010/main" val="3985311230"/>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 id="2147483778" r:id="rId18"/>
    <p:sldLayoutId id="2147483779" r:id="rId19"/>
    <p:sldLayoutId id="2147483780" r:id="rId20"/>
    <p:sldLayoutId id="2147483781" r:id="rId21"/>
    <p:sldLayoutId id="2147483782" r:id="rId22"/>
    <p:sldLayoutId id="2147483783" r:id="rId23"/>
    <p:sldLayoutId id="2147483784" r:id="rId24"/>
    <p:sldLayoutId id="2147483785" r:id="rId25"/>
    <p:sldLayoutId id="2147483786" r:id="rId26"/>
    <p:sldLayoutId id="2147483787" r:id="rId27"/>
    <p:sldLayoutId id="2147483788" r:id="rId28"/>
    <p:sldLayoutId id="2147483789"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85BD38DE-0542-4FAE-989F-105676356085}" type="datetimeFigureOut">
              <a:rPr lang="en-GB" smtClean="0"/>
              <a:t>25/04/2023</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79E5F90B-4EFD-4F87-8571-C292E52EB0A8}" type="slidenum">
              <a:rPr lang="en-GB" smtClean="0"/>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1"/>
    </p:custDataLst>
    <p:extLst>
      <p:ext uri="{BB962C8B-B14F-4D97-AF65-F5344CB8AC3E}">
        <p14:creationId xmlns:p14="http://schemas.microsoft.com/office/powerpoint/2010/main" val="25482674"/>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 id="2147483807" r:id="rId17"/>
    <p:sldLayoutId id="2147483808" r:id="rId18"/>
    <p:sldLayoutId id="2147483809" r:id="rId19"/>
    <p:sldLayoutId id="2147483810" r:id="rId20"/>
    <p:sldLayoutId id="2147483811" r:id="rId21"/>
    <p:sldLayoutId id="2147483812" r:id="rId22"/>
    <p:sldLayoutId id="2147483813" r:id="rId23"/>
    <p:sldLayoutId id="2147483814" r:id="rId24"/>
    <p:sldLayoutId id="2147483815" r:id="rId25"/>
    <p:sldLayoutId id="2147483816" r:id="rId26"/>
    <p:sldLayoutId id="2147483817" r:id="rId27"/>
    <p:sldLayoutId id="2147483818" r:id="rId28"/>
    <p:sldLayoutId id="2147483819"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25/04/2023</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1"/>
    </p:custDataLst>
    <p:extLst>
      <p:ext uri="{BB962C8B-B14F-4D97-AF65-F5344CB8AC3E}">
        <p14:creationId xmlns:p14="http://schemas.microsoft.com/office/powerpoint/2010/main" val="4081504381"/>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 id="2147483835" r:id="rId15"/>
    <p:sldLayoutId id="2147483836" r:id="rId16"/>
    <p:sldLayoutId id="2147483837" r:id="rId17"/>
    <p:sldLayoutId id="2147483838" r:id="rId18"/>
    <p:sldLayoutId id="2147483839" r:id="rId19"/>
    <p:sldLayoutId id="2147483840" r:id="rId20"/>
    <p:sldLayoutId id="2147483841" r:id="rId21"/>
    <p:sldLayoutId id="2147483842" r:id="rId22"/>
    <p:sldLayoutId id="2147483843" r:id="rId23"/>
    <p:sldLayoutId id="2147483844" r:id="rId24"/>
    <p:sldLayoutId id="2147483845" r:id="rId25"/>
    <p:sldLayoutId id="2147483846" r:id="rId26"/>
    <p:sldLayoutId id="2147483847" r:id="rId27"/>
    <p:sldLayoutId id="2147483848" r:id="rId28"/>
    <p:sldLayoutId id="2147483849"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1.xml"/><Relationship Id="rId1" Type="http://schemas.openxmlformats.org/officeDocument/2006/relationships/tags" Target="../tags/tag178.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0.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1.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2.xml"/><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3.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4.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5.xml"/><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6.xml"/><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7.xml"/><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8.xml"/><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9.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sitting at a desk in front of a large screen&#10;&#10;Description automatically generated with medium confidence">
            <a:extLst>
              <a:ext uri="{FF2B5EF4-FFF2-40B4-BE49-F238E27FC236}">
                <a16:creationId xmlns:a16="http://schemas.microsoft.com/office/drawing/2014/main" id="{83D96D68-75DA-93A8-D398-363DFB3149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Picture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475931" y="6069537"/>
            <a:ext cx="1618438" cy="681207"/>
          </a:xfrm>
          <a:prstGeom prst="rect">
            <a:avLst/>
          </a:prstGeom>
        </p:spPr>
      </p:pic>
      <p:sp>
        <p:nvSpPr>
          <p:cNvPr id="11" name="Rectangle 10">
            <a:extLst>
              <a:ext uri="{FF2B5EF4-FFF2-40B4-BE49-F238E27FC236}">
                <a16:creationId xmlns:a16="http://schemas.microsoft.com/office/drawing/2014/main" id="{AC2CCDAD-7B20-4255-AE07-230E60239003}"/>
              </a:ext>
            </a:extLst>
          </p:cNvPr>
          <p:cNvSpPr/>
          <p:nvPr/>
        </p:nvSpPr>
        <p:spPr>
          <a:xfrm>
            <a:off x="0" y="1"/>
            <a:ext cx="8089900" cy="4622799"/>
          </a:xfrm>
          <a:prstGeom prst="rect">
            <a:avLst/>
          </a:prstGeom>
          <a:gradFill flip="none" rotWithShape="1">
            <a:gsLst>
              <a:gs pos="14000">
                <a:srgbClr val="000000">
                  <a:alpha val="73000"/>
                </a:srgbClr>
              </a:gs>
              <a:gs pos="45000">
                <a:schemeClr val="tx1">
                  <a:alpha val="0"/>
                </a:schemeClr>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ctrTitle"/>
          </p:nvPr>
        </p:nvSpPr>
        <p:spPr/>
        <p:txBody>
          <a:bodyPr/>
          <a:lstStyle/>
          <a:p>
            <a:r>
              <a:rPr lang="en-GB" dirty="0"/>
              <a:t>Video Day</a:t>
            </a:r>
          </a:p>
        </p:txBody>
      </p:sp>
      <p:sp>
        <p:nvSpPr>
          <p:cNvPr id="13" name="Text Placeholder 12"/>
          <p:cNvSpPr>
            <a:spLocks noGrp="1"/>
          </p:cNvSpPr>
          <p:nvPr>
            <p:ph type="body" sz="quarter" idx="15"/>
          </p:nvPr>
        </p:nvSpPr>
        <p:spPr>
          <a:xfrm>
            <a:off x="565622" y="571616"/>
            <a:ext cx="1034578" cy="352613"/>
          </a:xfrm>
        </p:spPr>
        <p:txBody>
          <a:bodyPr>
            <a:normAutofit fontScale="92500" lnSpcReduction="20000"/>
          </a:bodyPr>
          <a:lstStyle/>
          <a:p>
            <a:r>
              <a:rPr lang="en-GB" sz="2400" dirty="0"/>
              <a:t>2022</a:t>
            </a:r>
          </a:p>
        </p:txBody>
      </p:sp>
      <p:sp>
        <p:nvSpPr>
          <p:cNvPr id="16" name="Freeform 7"/>
          <p:cNvSpPr>
            <a:spLocks/>
          </p:cNvSpPr>
          <p:nvPr/>
        </p:nvSpPr>
        <p:spPr bwMode="auto">
          <a:xfrm>
            <a:off x="457324" y="423925"/>
            <a:ext cx="1034579" cy="576786"/>
          </a:xfrm>
          <a:custGeom>
            <a:avLst/>
            <a:gdLst>
              <a:gd name="T0" fmla="*/ 26 w 452"/>
              <a:gd name="T1" fmla="*/ 2 h 132"/>
              <a:gd name="T2" fmla="*/ 26 w 452"/>
              <a:gd name="T3" fmla="*/ 0 h 132"/>
              <a:gd name="T4" fmla="*/ 13 w 452"/>
              <a:gd name="T5" fmla="*/ 3 h 132"/>
              <a:gd name="T6" fmla="*/ 4 w 452"/>
              <a:gd name="T7" fmla="*/ 11 h 132"/>
              <a:gd name="T8" fmla="*/ 0 w 452"/>
              <a:gd name="T9" fmla="*/ 26 h 132"/>
              <a:gd name="T10" fmla="*/ 0 w 452"/>
              <a:gd name="T11" fmla="*/ 132 h 132"/>
              <a:gd name="T12" fmla="*/ 426 w 452"/>
              <a:gd name="T13" fmla="*/ 132 h 132"/>
              <a:gd name="T14" fmla="*/ 438 w 452"/>
              <a:gd name="T15" fmla="*/ 129 h 132"/>
              <a:gd name="T16" fmla="*/ 447 w 452"/>
              <a:gd name="T17" fmla="*/ 121 h 132"/>
              <a:gd name="T18" fmla="*/ 452 w 452"/>
              <a:gd name="T19" fmla="*/ 106 h 132"/>
              <a:gd name="T20" fmla="*/ 452 w 452"/>
              <a:gd name="T21" fmla="*/ 26 h 132"/>
              <a:gd name="T22" fmla="*/ 448 w 452"/>
              <a:gd name="T23" fmla="*/ 13 h 132"/>
              <a:gd name="T24" fmla="*/ 441 w 452"/>
              <a:gd name="T25" fmla="*/ 4 h 132"/>
              <a:gd name="T26" fmla="*/ 426 w 452"/>
              <a:gd name="T27" fmla="*/ 0 h 132"/>
              <a:gd name="T28" fmla="*/ 26 w 452"/>
              <a:gd name="T29" fmla="*/ 0 h 132"/>
              <a:gd name="T30" fmla="*/ 26 w 452"/>
              <a:gd name="T31" fmla="*/ 2 h 132"/>
              <a:gd name="T32" fmla="*/ 26 w 452"/>
              <a:gd name="T33" fmla="*/ 4 h 132"/>
              <a:gd name="T34" fmla="*/ 426 w 452"/>
              <a:gd name="T35" fmla="*/ 4 h 132"/>
              <a:gd name="T36" fmla="*/ 438 w 452"/>
              <a:gd name="T37" fmla="*/ 7 h 132"/>
              <a:gd name="T38" fmla="*/ 446 w 452"/>
              <a:gd name="T39" fmla="*/ 19 h 132"/>
              <a:gd name="T40" fmla="*/ 447 w 452"/>
              <a:gd name="T41" fmla="*/ 24 h 132"/>
              <a:gd name="T42" fmla="*/ 448 w 452"/>
              <a:gd name="T43" fmla="*/ 25 h 132"/>
              <a:gd name="T44" fmla="*/ 448 w 452"/>
              <a:gd name="T45" fmla="*/ 26 h 132"/>
              <a:gd name="T46" fmla="*/ 448 w 452"/>
              <a:gd name="T47" fmla="*/ 26 h 132"/>
              <a:gd name="T48" fmla="*/ 448 w 452"/>
              <a:gd name="T49" fmla="*/ 106 h 132"/>
              <a:gd name="T50" fmla="*/ 444 w 452"/>
              <a:gd name="T51" fmla="*/ 119 h 132"/>
              <a:gd name="T52" fmla="*/ 433 w 452"/>
              <a:gd name="T53" fmla="*/ 127 h 132"/>
              <a:gd name="T54" fmla="*/ 428 w 452"/>
              <a:gd name="T55" fmla="*/ 128 h 132"/>
              <a:gd name="T56" fmla="*/ 426 w 452"/>
              <a:gd name="T57" fmla="*/ 128 h 132"/>
              <a:gd name="T58" fmla="*/ 426 w 452"/>
              <a:gd name="T59" fmla="*/ 128 h 132"/>
              <a:gd name="T60" fmla="*/ 426 w 452"/>
              <a:gd name="T61" fmla="*/ 128 h 132"/>
              <a:gd name="T62" fmla="*/ 4 w 452"/>
              <a:gd name="T63" fmla="*/ 128 h 132"/>
              <a:gd name="T64" fmla="*/ 4 w 452"/>
              <a:gd name="T65" fmla="*/ 26 h 132"/>
              <a:gd name="T66" fmla="*/ 7 w 452"/>
              <a:gd name="T67" fmla="*/ 13 h 132"/>
              <a:gd name="T68" fmla="*/ 19 w 452"/>
              <a:gd name="T69" fmla="*/ 5 h 132"/>
              <a:gd name="T70" fmla="*/ 24 w 452"/>
              <a:gd name="T71" fmla="*/ 4 h 132"/>
              <a:gd name="T72" fmla="*/ 25 w 452"/>
              <a:gd name="T73" fmla="*/ 4 h 132"/>
              <a:gd name="T74" fmla="*/ 25 w 452"/>
              <a:gd name="T75" fmla="*/ 4 h 132"/>
              <a:gd name="T76" fmla="*/ 26 w 452"/>
              <a:gd name="T77" fmla="*/ 4 h 132"/>
              <a:gd name="T78" fmla="*/ 26 w 452"/>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2" h="132">
                <a:moveTo>
                  <a:pt x="26" y="2"/>
                </a:moveTo>
                <a:cubicBezTo>
                  <a:pt x="26" y="0"/>
                  <a:pt x="26" y="0"/>
                  <a:pt x="26" y="0"/>
                </a:cubicBezTo>
                <a:cubicBezTo>
                  <a:pt x="25" y="0"/>
                  <a:pt x="19" y="0"/>
                  <a:pt x="13" y="3"/>
                </a:cubicBezTo>
                <a:cubicBezTo>
                  <a:pt x="9" y="5"/>
                  <a:pt x="6" y="7"/>
                  <a:pt x="4" y="11"/>
                </a:cubicBezTo>
                <a:cubicBezTo>
                  <a:pt x="1" y="14"/>
                  <a:pt x="0" y="19"/>
                  <a:pt x="0" y="26"/>
                </a:cubicBezTo>
                <a:cubicBezTo>
                  <a:pt x="0" y="132"/>
                  <a:pt x="0" y="132"/>
                  <a:pt x="0" y="132"/>
                </a:cubicBezTo>
                <a:cubicBezTo>
                  <a:pt x="426" y="132"/>
                  <a:pt x="426" y="132"/>
                  <a:pt x="426" y="132"/>
                </a:cubicBezTo>
                <a:cubicBezTo>
                  <a:pt x="426" y="132"/>
                  <a:pt x="432" y="132"/>
                  <a:pt x="438" y="129"/>
                </a:cubicBezTo>
                <a:cubicBezTo>
                  <a:pt x="442" y="127"/>
                  <a:pt x="445" y="124"/>
                  <a:pt x="447" y="121"/>
                </a:cubicBezTo>
                <a:cubicBezTo>
                  <a:pt x="450" y="117"/>
                  <a:pt x="452" y="112"/>
                  <a:pt x="452" y="106"/>
                </a:cubicBezTo>
                <a:cubicBezTo>
                  <a:pt x="452" y="26"/>
                  <a:pt x="452" y="26"/>
                  <a:pt x="452" y="26"/>
                </a:cubicBezTo>
                <a:cubicBezTo>
                  <a:pt x="452" y="26"/>
                  <a:pt x="452" y="19"/>
                  <a:pt x="448" y="13"/>
                </a:cubicBezTo>
                <a:cubicBezTo>
                  <a:pt x="447" y="10"/>
                  <a:pt x="444" y="6"/>
                  <a:pt x="441" y="4"/>
                </a:cubicBezTo>
                <a:cubicBezTo>
                  <a:pt x="437" y="1"/>
                  <a:pt x="432" y="0"/>
                  <a:pt x="426" y="0"/>
                </a:cubicBezTo>
                <a:cubicBezTo>
                  <a:pt x="26" y="0"/>
                  <a:pt x="26" y="0"/>
                  <a:pt x="26" y="0"/>
                </a:cubicBezTo>
                <a:cubicBezTo>
                  <a:pt x="26" y="2"/>
                  <a:pt x="26" y="2"/>
                  <a:pt x="26" y="2"/>
                </a:cubicBezTo>
                <a:cubicBezTo>
                  <a:pt x="26" y="4"/>
                  <a:pt x="26" y="4"/>
                  <a:pt x="26" y="4"/>
                </a:cubicBezTo>
                <a:cubicBezTo>
                  <a:pt x="426" y="4"/>
                  <a:pt x="426" y="4"/>
                  <a:pt x="426" y="4"/>
                </a:cubicBezTo>
                <a:cubicBezTo>
                  <a:pt x="431" y="4"/>
                  <a:pt x="435" y="5"/>
                  <a:pt x="438" y="7"/>
                </a:cubicBezTo>
                <a:cubicBezTo>
                  <a:pt x="443" y="10"/>
                  <a:pt x="445" y="15"/>
                  <a:pt x="446" y="19"/>
                </a:cubicBezTo>
                <a:cubicBezTo>
                  <a:pt x="447" y="21"/>
                  <a:pt x="447" y="22"/>
                  <a:pt x="447" y="24"/>
                </a:cubicBezTo>
                <a:cubicBezTo>
                  <a:pt x="447" y="24"/>
                  <a:pt x="448" y="25"/>
                  <a:pt x="448" y="25"/>
                </a:cubicBezTo>
                <a:cubicBezTo>
                  <a:pt x="448" y="26"/>
                  <a:pt x="448" y="26"/>
                  <a:pt x="448" y="26"/>
                </a:cubicBezTo>
                <a:cubicBezTo>
                  <a:pt x="448" y="26"/>
                  <a:pt x="448" y="26"/>
                  <a:pt x="448" y="26"/>
                </a:cubicBezTo>
                <a:cubicBezTo>
                  <a:pt x="448" y="106"/>
                  <a:pt x="448" y="106"/>
                  <a:pt x="448" y="106"/>
                </a:cubicBezTo>
                <a:cubicBezTo>
                  <a:pt x="448" y="111"/>
                  <a:pt x="446" y="115"/>
                  <a:pt x="444" y="119"/>
                </a:cubicBezTo>
                <a:cubicBezTo>
                  <a:pt x="441" y="123"/>
                  <a:pt x="437" y="125"/>
                  <a:pt x="433" y="127"/>
                </a:cubicBezTo>
                <a:cubicBezTo>
                  <a:pt x="431" y="127"/>
                  <a:pt x="429" y="127"/>
                  <a:pt x="428" y="128"/>
                </a:cubicBezTo>
                <a:cubicBezTo>
                  <a:pt x="427" y="128"/>
                  <a:pt x="426" y="128"/>
                  <a:pt x="426" y="128"/>
                </a:cubicBezTo>
                <a:cubicBezTo>
                  <a:pt x="426" y="128"/>
                  <a:pt x="426" y="128"/>
                  <a:pt x="426" y="128"/>
                </a:cubicBezTo>
                <a:cubicBezTo>
                  <a:pt x="426" y="128"/>
                  <a:pt x="426" y="128"/>
                  <a:pt x="426"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2" name="TextBox 21">
            <a:extLst>
              <a:ext uri="{FF2B5EF4-FFF2-40B4-BE49-F238E27FC236}">
                <a16:creationId xmlns:a16="http://schemas.microsoft.com/office/drawing/2014/main" id="{1BC8E902-758E-4820-AE3E-4387052EAE3D}"/>
              </a:ext>
            </a:extLst>
          </p:cNvPr>
          <p:cNvSpPr txBox="1"/>
          <p:nvPr/>
        </p:nvSpPr>
        <p:spPr>
          <a:xfrm rot="16200000">
            <a:off x="10650417" y="4487766"/>
            <a:ext cx="2655517" cy="246221"/>
          </a:xfrm>
          <a:prstGeom prst="rect">
            <a:avLst/>
          </a:prstGeom>
          <a:noFill/>
        </p:spPr>
        <p:txBody>
          <a:bodyPr wrap="square" rtlCol="0">
            <a:spAutoFit/>
          </a:bodyPr>
          <a:lstStyle/>
          <a:p>
            <a:pPr algn="l"/>
            <a:r>
              <a:rPr lang="en-GB" sz="1000" dirty="0">
                <a:solidFill>
                  <a:schemeClr val="bg1"/>
                </a:solidFill>
              </a:rPr>
              <a:t>Dell “</a:t>
            </a:r>
            <a:r>
              <a:rPr lang="en-GB" sz="1000" dirty="0" err="1">
                <a:solidFill>
                  <a:schemeClr val="bg1"/>
                </a:solidFill>
              </a:rPr>
              <a:t>Stephy</a:t>
            </a:r>
            <a:r>
              <a:rPr lang="en-GB" sz="1000" dirty="0">
                <a:solidFill>
                  <a:schemeClr val="bg1"/>
                </a:solidFill>
              </a:rPr>
              <a:t> Young"</a:t>
            </a:r>
          </a:p>
        </p:txBody>
      </p:sp>
    </p:spTree>
    <p:custDataLst>
      <p:tags r:id="rId1"/>
    </p:custDataLst>
    <p:extLst>
      <p:ext uri="{BB962C8B-B14F-4D97-AF65-F5344CB8AC3E}">
        <p14:creationId xmlns:p14="http://schemas.microsoft.com/office/powerpoint/2010/main" val="160612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30768" y="128953"/>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1475" y="359944"/>
            <a:ext cx="3492977" cy="2522956"/>
          </a:xfrm>
        </p:spPr>
        <p:txBody>
          <a:bodyPr>
            <a:normAutofit/>
          </a:bodyPr>
          <a:lstStyle/>
          <a:p>
            <a:r>
              <a:rPr lang="en-GB" dirty="0"/>
              <a:t>TV set video viewing – Women 16-34s</a:t>
            </a:r>
          </a:p>
        </p:txBody>
      </p:sp>
      <p:sp>
        <p:nvSpPr>
          <p:cNvPr id="4" name="TextBox 3">
            <a:extLst>
              <a:ext uri="{FF2B5EF4-FFF2-40B4-BE49-F238E27FC236}">
                <a16:creationId xmlns:a16="http://schemas.microsoft.com/office/drawing/2014/main" id="{E1558C29-8C2D-42AD-9BD0-A8F8BF15F202}"/>
              </a:ext>
            </a:extLst>
          </p:cNvPr>
          <p:cNvSpPr txBox="1"/>
          <p:nvPr/>
        </p:nvSpPr>
        <p:spPr>
          <a:xfrm>
            <a:off x="7720149" y="778715"/>
            <a:ext cx="44718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3 hrs, 15 mins (72% total video day)</a:t>
            </a:r>
          </a:p>
        </p:txBody>
      </p:sp>
      <p:sp>
        <p:nvSpPr>
          <p:cNvPr id="5" name="TextBox 4">
            <a:extLst>
              <a:ext uri="{FF2B5EF4-FFF2-40B4-BE49-F238E27FC236}">
                <a16:creationId xmlns:a16="http://schemas.microsoft.com/office/drawing/2014/main" id="{7D48F3B6-2E03-4928-BB4D-AED96433C4A0}"/>
              </a:ext>
            </a:extLst>
          </p:cNvPr>
          <p:cNvSpPr txBox="1"/>
          <p:nvPr/>
        </p:nvSpPr>
        <p:spPr>
          <a:xfrm>
            <a:off x="8057699" y="1101645"/>
            <a:ext cx="383304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a:ea typeface="+mn-ea"/>
                <a:cs typeface="+mn-cs"/>
              </a:rPr>
              <a:t>Women 16-34s: 1 hr, </a:t>
            </a:r>
            <a:r>
              <a:rPr lang="en-GB" sz="1400" kern="0" dirty="0">
                <a:solidFill>
                  <a:prstClr val="black"/>
                </a:solidFill>
                <a:latin typeface="Arial"/>
              </a:rPr>
              <a:t>59</a:t>
            </a:r>
            <a:r>
              <a:rPr kumimoji="0" lang="en-GB" sz="1400" b="0" i="0" u="none" strike="noStrike" kern="0" cap="none" spc="0" normalizeH="0" baseline="0" noProof="0" dirty="0">
                <a:ln>
                  <a:noFill/>
                </a:ln>
                <a:solidFill>
                  <a:prstClr val="black"/>
                </a:solidFill>
                <a:effectLst/>
                <a:uLnTx/>
                <a:uFillTx/>
                <a:latin typeface="Arial"/>
                <a:ea typeface="+mn-ea"/>
                <a:cs typeface="+mn-cs"/>
              </a:rPr>
              <a:t> mins (</a:t>
            </a:r>
            <a:r>
              <a:rPr lang="en-GB" sz="1400" kern="0" dirty="0">
                <a:solidFill>
                  <a:prstClr val="black"/>
                </a:solidFill>
                <a:latin typeface="Arial"/>
              </a:rPr>
              <a:t>54</a:t>
            </a:r>
            <a:r>
              <a:rPr kumimoji="0" lang="en-GB" sz="1400" b="0" i="0" u="none" strike="noStrike" kern="0" cap="none" spc="0" normalizeH="0" baseline="0" noProof="0" dirty="0">
                <a:ln>
                  <a:noFill/>
                </a:ln>
                <a:solidFill>
                  <a:prstClr val="black"/>
                </a:solidFill>
                <a:effectLst/>
                <a:uLnTx/>
                <a:uFillTx/>
                <a:latin typeface="Arial"/>
                <a:ea typeface="+mn-ea"/>
                <a:cs typeface="+mn-cs"/>
              </a:rPr>
              <a:t>% total video day)</a:t>
            </a:r>
          </a:p>
        </p:txBody>
      </p:sp>
      <p:sp>
        <p:nvSpPr>
          <p:cNvPr id="6" name="TextBox 5">
            <a:extLst>
              <a:ext uri="{FF2B5EF4-FFF2-40B4-BE49-F238E27FC236}">
                <a16:creationId xmlns:a16="http://schemas.microsoft.com/office/drawing/2014/main" id="{4C27D43E-3371-4BC1-92EB-6344B951E35B}"/>
              </a:ext>
            </a:extLst>
          </p:cNvPr>
          <p:cNvSpPr txBox="1"/>
          <p:nvPr/>
        </p:nvSpPr>
        <p:spPr>
          <a:xfrm>
            <a:off x="8078965" y="455785"/>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 (TV set)</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465326" y="1172932"/>
            <a:ext cx="138017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Women 16-34</a:t>
            </a:r>
          </a:p>
        </p:txBody>
      </p:sp>
      <p:sp>
        <p:nvSpPr>
          <p:cNvPr id="12" name="Text Placeholder 11">
            <a:extLst>
              <a:ext uri="{FF2B5EF4-FFF2-40B4-BE49-F238E27FC236}">
                <a16:creationId xmlns:a16="http://schemas.microsoft.com/office/drawing/2014/main" id="{A01BAFFA-29E8-46F1-B7A0-B3FB25B9E891}"/>
              </a:ext>
            </a:extLst>
          </p:cNvPr>
          <p:cNvSpPr>
            <a:spLocks noGrp="1"/>
          </p:cNvSpPr>
          <p:nvPr>
            <p:ph type="body" sz="quarter" idx="15"/>
          </p:nvPr>
        </p:nvSpPr>
        <p:spPr>
          <a:xfrm>
            <a:off x="360000" y="5400000"/>
            <a:ext cx="11334817" cy="304800"/>
          </a:xfrm>
        </p:spPr>
        <p:txBody>
          <a:bodyPr/>
          <a:lstStyle/>
          <a:p>
            <a:r>
              <a:rPr lang="en-GB">
                <a:solidFill>
                  <a:srgbClr val="4D4D4D"/>
                </a:solidFill>
              </a:rPr>
              <a:t>Source: 2022, Barb / Broadcaster stream data / </a:t>
            </a:r>
            <a:r>
              <a:rPr lang="en-GB" err="1">
                <a:solidFill>
                  <a:srgbClr val="4D4D4D"/>
                </a:solidFill>
              </a:rPr>
              <a:t>ViewersLogic</a:t>
            </a:r>
            <a:r>
              <a:rPr lang="en-GB">
                <a:solidFill>
                  <a:srgbClr val="4D4D4D"/>
                </a:solidFill>
              </a:rPr>
              <a:t> / IPA </a:t>
            </a:r>
            <a:r>
              <a:rPr lang="en-GB" err="1">
                <a:solidFill>
                  <a:srgbClr val="4D4D4D"/>
                </a:solidFill>
              </a:rPr>
              <a:t>TouchPoints</a:t>
            </a:r>
            <a:r>
              <a:rPr lang="en-GB">
                <a:solidFill>
                  <a:srgbClr val="4D4D4D"/>
                </a:solidFill>
              </a:rPr>
              <a:t> 2022 (wave 1 and 2) </a:t>
            </a:r>
          </a:p>
        </p:txBody>
      </p:sp>
    </p:spTree>
    <p:extLst>
      <p:ext uri="{BB962C8B-B14F-4D97-AF65-F5344CB8AC3E}">
        <p14:creationId xmlns:p14="http://schemas.microsoft.com/office/powerpoint/2010/main" val="3751600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30768" y="128953"/>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1475" y="359944"/>
            <a:ext cx="3492977" cy="2522956"/>
          </a:xfrm>
        </p:spPr>
        <p:txBody>
          <a:bodyPr>
            <a:normAutofit/>
          </a:bodyPr>
          <a:lstStyle/>
          <a:p>
            <a:r>
              <a:rPr lang="en-GB" dirty="0"/>
              <a:t>Device Video Viewing Time – Women 16-34s</a:t>
            </a:r>
          </a:p>
        </p:txBody>
      </p:sp>
      <p:sp>
        <p:nvSpPr>
          <p:cNvPr id="4" name="TextBox 3">
            <a:extLst>
              <a:ext uri="{FF2B5EF4-FFF2-40B4-BE49-F238E27FC236}">
                <a16:creationId xmlns:a16="http://schemas.microsoft.com/office/drawing/2014/main" id="{E1558C29-8C2D-42AD-9BD0-A8F8BF15F202}"/>
              </a:ext>
            </a:extLst>
          </p:cNvPr>
          <p:cNvSpPr txBox="1"/>
          <p:nvPr/>
        </p:nvSpPr>
        <p:spPr>
          <a:xfrm>
            <a:off x="7720149" y="778715"/>
            <a:ext cx="44718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1 hr, 14 mins (27% total video day)</a:t>
            </a:r>
          </a:p>
        </p:txBody>
      </p:sp>
      <p:sp>
        <p:nvSpPr>
          <p:cNvPr id="5" name="TextBox 4">
            <a:extLst>
              <a:ext uri="{FF2B5EF4-FFF2-40B4-BE49-F238E27FC236}">
                <a16:creationId xmlns:a16="http://schemas.microsoft.com/office/drawing/2014/main" id="{7D48F3B6-2E03-4928-BB4D-AED96433C4A0}"/>
              </a:ext>
            </a:extLst>
          </p:cNvPr>
          <p:cNvSpPr txBox="1"/>
          <p:nvPr/>
        </p:nvSpPr>
        <p:spPr>
          <a:xfrm>
            <a:off x="8057699" y="1101645"/>
            <a:ext cx="383304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a:ea typeface="+mn-ea"/>
                <a:cs typeface="+mn-cs"/>
              </a:rPr>
              <a:t>Women 16-34s: 1 hr, 41 mins (</a:t>
            </a:r>
            <a:r>
              <a:rPr lang="en-GB" sz="1400" kern="0" dirty="0">
                <a:solidFill>
                  <a:prstClr val="black"/>
                </a:solidFill>
                <a:latin typeface="Arial"/>
              </a:rPr>
              <a:t>46</a:t>
            </a:r>
            <a:r>
              <a:rPr kumimoji="0" lang="en-GB" sz="1400" b="0" i="0" u="none" strike="noStrike" kern="0" cap="none" spc="0" normalizeH="0" baseline="0" noProof="0" dirty="0">
                <a:ln>
                  <a:noFill/>
                </a:ln>
                <a:solidFill>
                  <a:prstClr val="black"/>
                </a:solidFill>
                <a:effectLst/>
                <a:uLnTx/>
                <a:uFillTx/>
                <a:latin typeface="Arial"/>
                <a:ea typeface="+mn-ea"/>
                <a:cs typeface="+mn-cs"/>
              </a:rPr>
              <a:t>% total video day)</a:t>
            </a:r>
          </a:p>
        </p:txBody>
      </p:sp>
      <p:sp>
        <p:nvSpPr>
          <p:cNvPr id="6" name="TextBox 5">
            <a:extLst>
              <a:ext uri="{FF2B5EF4-FFF2-40B4-BE49-F238E27FC236}">
                <a16:creationId xmlns:a16="http://schemas.microsoft.com/office/drawing/2014/main" id="{4C27D43E-3371-4BC1-92EB-6344B951E35B}"/>
              </a:ext>
            </a:extLst>
          </p:cNvPr>
          <p:cNvSpPr txBox="1"/>
          <p:nvPr/>
        </p:nvSpPr>
        <p:spPr>
          <a:xfrm>
            <a:off x="8078965" y="455785"/>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 (Device)</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271590" y="1172932"/>
            <a:ext cx="151449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latin typeface="Arial"/>
                <a:ea typeface="+mn-ea"/>
                <a:cs typeface="+mn-cs"/>
              </a:rPr>
              <a:t>Women 16-34s</a:t>
            </a:r>
          </a:p>
        </p:txBody>
      </p:sp>
      <p:sp>
        <p:nvSpPr>
          <p:cNvPr id="12" name="Text Placeholder 11">
            <a:extLst>
              <a:ext uri="{FF2B5EF4-FFF2-40B4-BE49-F238E27FC236}">
                <a16:creationId xmlns:a16="http://schemas.microsoft.com/office/drawing/2014/main" id="{A01BAFFA-29E8-46F1-B7A0-B3FB25B9E891}"/>
              </a:ext>
            </a:extLst>
          </p:cNvPr>
          <p:cNvSpPr>
            <a:spLocks noGrp="1"/>
          </p:cNvSpPr>
          <p:nvPr>
            <p:ph type="body" sz="quarter" idx="15"/>
          </p:nvPr>
        </p:nvSpPr>
        <p:spPr>
          <a:xfrm>
            <a:off x="360000" y="5400000"/>
            <a:ext cx="11334817" cy="304800"/>
          </a:xfrm>
        </p:spPr>
        <p:txBody>
          <a:bodyPr/>
          <a:lstStyle/>
          <a:p>
            <a:r>
              <a:rPr lang="en-GB">
                <a:solidFill>
                  <a:srgbClr val="4D4D4D"/>
                </a:solidFill>
              </a:rPr>
              <a:t>Source: 2022, Barb / Broadcaster stream data / </a:t>
            </a:r>
            <a:r>
              <a:rPr lang="en-GB" err="1">
                <a:solidFill>
                  <a:srgbClr val="4D4D4D"/>
                </a:solidFill>
              </a:rPr>
              <a:t>ViewersLogic</a:t>
            </a:r>
            <a:r>
              <a:rPr lang="en-GB">
                <a:solidFill>
                  <a:srgbClr val="4D4D4D"/>
                </a:solidFill>
              </a:rPr>
              <a:t> / IPA </a:t>
            </a:r>
            <a:r>
              <a:rPr lang="en-GB" err="1">
                <a:solidFill>
                  <a:srgbClr val="4D4D4D"/>
                </a:solidFill>
              </a:rPr>
              <a:t>TouchPoints</a:t>
            </a:r>
            <a:r>
              <a:rPr lang="en-GB">
                <a:solidFill>
                  <a:srgbClr val="4D4D4D"/>
                </a:solidFill>
              </a:rPr>
              <a:t> 2022 (wave 1 and 2) / Pornhub / </a:t>
            </a:r>
            <a:r>
              <a:rPr lang="en-GB"/>
              <a:t>UK Cinema Association</a:t>
            </a:r>
            <a:endParaRPr lang="en-GB">
              <a:solidFill>
                <a:srgbClr val="4D4D4D"/>
              </a:solidFill>
            </a:endParaRPr>
          </a:p>
        </p:txBody>
      </p:sp>
    </p:spTree>
    <p:extLst>
      <p:ext uri="{BB962C8B-B14F-4D97-AF65-F5344CB8AC3E}">
        <p14:creationId xmlns:p14="http://schemas.microsoft.com/office/powerpoint/2010/main" val="1573722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14232" y="145542"/>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0800" y="360000"/>
            <a:ext cx="3492977" cy="2522956"/>
          </a:xfrm>
        </p:spPr>
        <p:txBody>
          <a:bodyPr>
            <a:normAutofit/>
          </a:bodyPr>
          <a:lstStyle/>
          <a:p>
            <a:r>
              <a:rPr lang="en-GB" dirty="0"/>
              <a:t>2022 video viewing – Men 16-34s</a:t>
            </a:r>
          </a:p>
        </p:txBody>
      </p:sp>
      <p:sp>
        <p:nvSpPr>
          <p:cNvPr id="4" name="TextBox 3">
            <a:extLst>
              <a:ext uri="{FF2B5EF4-FFF2-40B4-BE49-F238E27FC236}">
                <a16:creationId xmlns:a16="http://schemas.microsoft.com/office/drawing/2014/main" id="{E1558C29-8C2D-42AD-9BD0-A8F8BF15F202}"/>
              </a:ext>
            </a:extLst>
          </p:cNvPr>
          <p:cNvSpPr txBox="1"/>
          <p:nvPr/>
        </p:nvSpPr>
        <p:spPr>
          <a:xfrm>
            <a:off x="8871670" y="900862"/>
            <a:ext cx="273630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4 hrs, 30 mins</a:t>
            </a:r>
          </a:p>
        </p:txBody>
      </p:sp>
      <p:sp>
        <p:nvSpPr>
          <p:cNvPr id="5" name="TextBox 4">
            <a:extLst>
              <a:ext uri="{FF2B5EF4-FFF2-40B4-BE49-F238E27FC236}">
                <a16:creationId xmlns:a16="http://schemas.microsoft.com/office/drawing/2014/main" id="{7D48F3B6-2E03-4928-BB4D-AED96433C4A0}"/>
              </a:ext>
            </a:extLst>
          </p:cNvPr>
          <p:cNvSpPr txBox="1"/>
          <p:nvPr/>
        </p:nvSpPr>
        <p:spPr>
          <a:xfrm>
            <a:off x="8871670" y="1156343"/>
            <a:ext cx="25791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0" dirty="0">
                <a:solidFill>
                  <a:prstClr val="black"/>
                </a:solidFill>
                <a:latin typeface="Arial"/>
              </a:rPr>
              <a:t>Men</a:t>
            </a:r>
            <a:r>
              <a:rPr kumimoji="0" lang="en-GB" sz="1400" b="0" i="0" u="none" strike="noStrike" kern="0" cap="none" spc="0" normalizeH="0" baseline="0" noProof="0" dirty="0">
                <a:ln>
                  <a:noFill/>
                </a:ln>
                <a:solidFill>
                  <a:prstClr val="black"/>
                </a:solidFill>
                <a:effectLst/>
                <a:uLnTx/>
                <a:uFillTx/>
                <a:latin typeface="Arial"/>
                <a:ea typeface="+mn-ea"/>
                <a:cs typeface="+mn-cs"/>
              </a:rPr>
              <a:t> 16-34s: 3 hrs, 54 mins</a:t>
            </a:r>
          </a:p>
        </p:txBody>
      </p:sp>
      <p:sp>
        <p:nvSpPr>
          <p:cNvPr id="6" name="TextBox 5">
            <a:extLst>
              <a:ext uri="{FF2B5EF4-FFF2-40B4-BE49-F238E27FC236}">
                <a16:creationId xmlns:a16="http://schemas.microsoft.com/office/drawing/2014/main" id="{4C27D43E-3371-4BC1-92EB-6344B951E35B}"/>
              </a:ext>
            </a:extLst>
          </p:cNvPr>
          <p:cNvSpPr txBox="1"/>
          <p:nvPr/>
        </p:nvSpPr>
        <p:spPr>
          <a:xfrm>
            <a:off x="8871670" y="531530"/>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461363" y="1208639"/>
            <a:ext cx="126927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0" dirty="0">
                <a:solidFill>
                  <a:prstClr val="black"/>
                </a:solidFill>
                <a:latin typeface="Arial"/>
              </a:rPr>
              <a:t>Men</a:t>
            </a:r>
            <a:r>
              <a:rPr kumimoji="0" lang="en-GB" sz="1200" b="1" i="0" u="none" strike="noStrike" kern="0" cap="none" spc="0" normalizeH="0" baseline="0" noProof="0" dirty="0">
                <a:ln>
                  <a:noFill/>
                </a:ln>
                <a:solidFill>
                  <a:prstClr val="black"/>
                </a:solidFill>
                <a:effectLst/>
                <a:uLnTx/>
                <a:uFillTx/>
                <a:latin typeface="Arial"/>
                <a:ea typeface="+mn-ea"/>
                <a:cs typeface="+mn-cs"/>
              </a:rPr>
              <a:t> 16-34s</a:t>
            </a:r>
          </a:p>
        </p:txBody>
      </p:sp>
      <p:sp>
        <p:nvSpPr>
          <p:cNvPr id="13" name="Text Placeholder 11">
            <a:extLst>
              <a:ext uri="{FF2B5EF4-FFF2-40B4-BE49-F238E27FC236}">
                <a16:creationId xmlns:a16="http://schemas.microsoft.com/office/drawing/2014/main" id="{57CDA6CB-E998-4743-B11E-E8AF91547ED5}"/>
              </a:ext>
            </a:extLst>
          </p:cNvPr>
          <p:cNvSpPr>
            <a:spLocks noGrp="1"/>
          </p:cNvSpPr>
          <p:nvPr>
            <p:ph type="body" sz="quarter" idx="15"/>
          </p:nvPr>
        </p:nvSpPr>
        <p:spPr>
          <a:xfrm>
            <a:off x="360000" y="5400000"/>
            <a:ext cx="11334817" cy="304800"/>
          </a:xfrm>
        </p:spPr>
        <p:txBody>
          <a:bodyPr/>
          <a:lstStyle/>
          <a:p>
            <a:r>
              <a:rPr lang="en-GB">
                <a:solidFill>
                  <a:srgbClr val="4D4D4D"/>
                </a:solidFill>
              </a:rPr>
              <a:t>Source: 2022, Barb / Broadcaster stream data / </a:t>
            </a:r>
            <a:r>
              <a:rPr lang="en-GB" err="1">
                <a:solidFill>
                  <a:srgbClr val="4D4D4D"/>
                </a:solidFill>
              </a:rPr>
              <a:t>ViewersLogic</a:t>
            </a:r>
            <a:r>
              <a:rPr lang="en-GB">
                <a:solidFill>
                  <a:srgbClr val="4D4D4D"/>
                </a:solidFill>
              </a:rPr>
              <a:t> / IPA </a:t>
            </a:r>
            <a:r>
              <a:rPr lang="en-GB" err="1">
                <a:solidFill>
                  <a:srgbClr val="4D4D4D"/>
                </a:solidFill>
              </a:rPr>
              <a:t>TouchPoints</a:t>
            </a:r>
            <a:r>
              <a:rPr lang="en-GB">
                <a:solidFill>
                  <a:srgbClr val="4D4D4D"/>
                </a:solidFill>
              </a:rPr>
              <a:t> 2022 (wave 1 and 2) / Pornhub / </a:t>
            </a:r>
            <a:r>
              <a:rPr lang="en-GB"/>
              <a:t>UK Cinema Association</a:t>
            </a:r>
            <a:endParaRPr lang="en-GB">
              <a:solidFill>
                <a:srgbClr val="4D4D4D"/>
              </a:solidFill>
            </a:endParaRPr>
          </a:p>
          <a:p>
            <a:endParaRPr lang="en-GB">
              <a:solidFill>
                <a:srgbClr val="4D4D4D"/>
              </a:solidFill>
            </a:endParaRPr>
          </a:p>
        </p:txBody>
      </p:sp>
    </p:spTree>
    <p:extLst>
      <p:ext uri="{BB962C8B-B14F-4D97-AF65-F5344CB8AC3E}">
        <p14:creationId xmlns:p14="http://schemas.microsoft.com/office/powerpoint/2010/main" val="4044226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30768" y="128953"/>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1475" y="359944"/>
            <a:ext cx="3492977" cy="2522956"/>
          </a:xfrm>
        </p:spPr>
        <p:txBody>
          <a:bodyPr>
            <a:normAutofit/>
          </a:bodyPr>
          <a:lstStyle/>
          <a:p>
            <a:r>
              <a:rPr lang="en-GB" dirty="0"/>
              <a:t>TV set video viewing – Men 16-34s</a:t>
            </a:r>
          </a:p>
        </p:txBody>
      </p:sp>
      <p:sp>
        <p:nvSpPr>
          <p:cNvPr id="4" name="TextBox 3">
            <a:extLst>
              <a:ext uri="{FF2B5EF4-FFF2-40B4-BE49-F238E27FC236}">
                <a16:creationId xmlns:a16="http://schemas.microsoft.com/office/drawing/2014/main" id="{E1558C29-8C2D-42AD-9BD0-A8F8BF15F202}"/>
              </a:ext>
            </a:extLst>
          </p:cNvPr>
          <p:cNvSpPr txBox="1"/>
          <p:nvPr/>
        </p:nvSpPr>
        <p:spPr>
          <a:xfrm>
            <a:off x="7720149" y="778715"/>
            <a:ext cx="44718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3 hrs, 15 mins (72% total video day)</a:t>
            </a:r>
          </a:p>
        </p:txBody>
      </p:sp>
      <p:sp>
        <p:nvSpPr>
          <p:cNvPr id="5" name="TextBox 4">
            <a:extLst>
              <a:ext uri="{FF2B5EF4-FFF2-40B4-BE49-F238E27FC236}">
                <a16:creationId xmlns:a16="http://schemas.microsoft.com/office/drawing/2014/main" id="{7D48F3B6-2E03-4928-BB4D-AED96433C4A0}"/>
              </a:ext>
            </a:extLst>
          </p:cNvPr>
          <p:cNvSpPr txBox="1"/>
          <p:nvPr/>
        </p:nvSpPr>
        <p:spPr>
          <a:xfrm>
            <a:off x="8057699" y="1101645"/>
            <a:ext cx="383304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a:ea typeface="+mn-ea"/>
                <a:cs typeface="+mn-cs"/>
              </a:rPr>
              <a:t>Men 16-34s: 1 hr, </a:t>
            </a:r>
            <a:r>
              <a:rPr lang="en-GB" sz="1400" kern="0" dirty="0">
                <a:solidFill>
                  <a:prstClr val="black"/>
                </a:solidFill>
                <a:latin typeface="Arial"/>
              </a:rPr>
              <a:t>38</a:t>
            </a:r>
            <a:r>
              <a:rPr kumimoji="0" lang="en-GB" sz="1400" b="0" i="0" u="none" strike="noStrike" kern="0" cap="none" spc="0" normalizeH="0" baseline="0" noProof="0" dirty="0">
                <a:ln>
                  <a:noFill/>
                </a:ln>
                <a:solidFill>
                  <a:prstClr val="black"/>
                </a:solidFill>
                <a:effectLst/>
                <a:uLnTx/>
                <a:uFillTx/>
                <a:latin typeface="Arial"/>
                <a:ea typeface="+mn-ea"/>
                <a:cs typeface="+mn-cs"/>
              </a:rPr>
              <a:t> mins (</a:t>
            </a:r>
            <a:r>
              <a:rPr lang="en-GB" sz="1400" kern="0" dirty="0">
                <a:solidFill>
                  <a:prstClr val="black"/>
                </a:solidFill>
                <a:latin typeface="Arial"/>
              </a:rPr>
              <a:t>42</a:t>
            </a:r>
            <a:r>
              <a:rPr kumimoji="0" lang="en-GB" sz="1400" b="0" i="0" u="none" strike="noStrike" kern="0" cap="none" spc="0" normalizeH="0" baseline="0" noProof="0" dirty="0">
                <a:ln>
                  <a:noFill/>
                </a:ln>
                <a:solidFill>
                  <a:prstClr val="black"/>
                </a:solidFill>
                <a:effectLst/>
                <a:uLnTx/>
                <a:uFillTx/>
                <a:latin typeface="Arial"/>
                <a:ea typeface="+mn-ea"/>
                <a:cs typeface="+mn-cs"/>
              </a:rPr>
              <a:t>% total video day)</a:t>
            </a:r>
          </a:p>
        </p:txBody>
      </p:sp>
      <p:sp>
        <p:nvSpPr>
          <p:cNvPr id="6" name="TextBox 5">
            <a:extLst>
              <a:ext uri="{FF2B5EF4-FFF2-40B4-BE49-F238E27FC236}">
                <a16:creationId xmlns:a16="http://schemas.microsoft.com/office/drawing/2014/main" id="{4C27D43E-3371-4BC1-92EB-6344B951E35B}"/>
              </a:ext>
            </a:extLst>
          </p:cNvPr>
          <p:cNvSpPr txBox="1"/>
          <p:nvPr/>
        </p:nvSpPr>
        <p:spPr>
          <a:xfrm>
            <a:off x="8078965" y="455785"/>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 (TV set)</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465326" y="1172932"/>
            <a:ext cx="138017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latin typeface="Arial"/>
                <a:ea typeface="+mn-ea"/>
                <a:cs typeface="+mn-cs"/>
              </a:rPr>
              <a:t>Men 16-34s</a:t>
            </a:r>
          </a:p>
        </p:txBody>
      </p:sp>
      <p:sp>
        <p:nvSpPr>
          <p:cNvPr id="12" name="Text Placeholder 11">
            <a:extLst>
              <a:ext uri="{FF2B5EF4-FFF2-40B4-BE49-F238E27FC236}">
                <a16:creationId xmlns:a16="http://schemas.microsoft.com/office/drawing/2014/main" id="{A01BAFFA-29E8-46F1-B7A0-B3FB25B9E891}"/>
              </a:ext>
            </a:extLst>
          </p:cNvPr>
          <p:cNvSpPr>
            <a:spLocks noGrp="1"/>
          </p:cNvSpPr>
          <p:nvPr>
            <p:ph type="body" sz="quarter" idx="15"/>
          </p:nvPr>
        </p:nvSpPr>
        <p:spPr>
          <a:xfrm>
            <a:off x="360000" y="5400000"/>
            <a:ext cx="11334817" cy="304800"/>
          </a:xfrm>
        </p:spPr>
        <p:txBody>
          <a:bodyPr/>
          <a:lstStyle/>
          <a:p>
            <a:r>
              <a:rPr lang="en-GB">
                <a:solidFill>
                  <a:srgbClr val="4D4D4D"/>
                </a:solidFill>
              </a:rPr>
              <a:t>Source: 2022, Barb / Broadcaster stream data / </a:t>
            </a:r>
            <a:r>
              <a:rPr lang="en-GB" err="1">
                <a:solidFill>
                  <a:srgbClr val="4D4D4D"/>
                </a:solidFill>
              </a:rPr>
              <a:t>ViewersLogic</a:t>
            </a:r>
            <a:r>
              <a:rPr lang="en-GB">
                <a:solidFill>
                  <a:srgbClr val="4D4D4D"/>
                </a:solidFill>
              </a:rPr>
              <a:t> / IPA </a:t>
            </a:r>
            <a:r>
              <a:rPr lang="en-GB" err="1">
                <a:solidFill>
                  <a:srgbClr val="4D4D4D"/>
                </a:solidFill>
              </a:rPr>
              <a:t>TouchPoints</a:t>
            </a:r>
            <a:r>
              <a:rPr lang="en-GB">
                <a:solidFill>
                  <a:srgbClr val="4D4D4D"/>
                </a:solidFill>
              </a:rPr>
              <a:t> 2022 (wave 1 and 2) </a:t>
            </a:r>
          </a:p>
        </p:txBody>
      </p:sp>
    </p:spTree>
    <p:extLst>
      <p:ext uri="{BB962C8B-B14F-4D97-AF65-F5344CB8AC3E}">
        <p14:creationId xmlns:p14="http://schemas.microsoft.com/office/powerpoint/2010/main" val="2125248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30768" y="128953"/>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1475" y="359944"/>
            <a:ext cx="3492977" cy="2522956"/>
          </a:xfrm>
        </p:spPr>
        <p:txBody>
          <a:bodyPr>
            <a:normAutofit/>
          </a:bodyPr>
          <a:lstStyle/>
          <a:p>
            <a:r>
              <a:rPr lang="en-GB" dirty="0"/>
              <a:t>Device Video Viewing Time – Men 16-34s</a:t>
            </a:r>
          </a:p>
        </p:txBody>
      </p:sp>
      <p:sp>
        <p:nvSpPr>
          <p:cNvPr id="4" name="TextBox 3">
            <a:extLst>
              <a:ext uri="{FF2B5EF4-FFF2-40B4-BE49-F238E27FC236}">
                <a16:creationId xmlns:a16="http://schemas.microsoft.com/office/drawing/2014/main" id="{E1558C29-8C2D-42AD-9BD0-A8F8BF15F202}"/>
              </a:ext>
            </a:extLst>
          </p:cNvPr>
          <p:cNvSpPr txBox="1"/>
          <p:nvPr/>
        </p:nvSpPr>
        <p:spPr>
          <a:xfrm>
            <a:off x="7720149" y="778715"/>
            <a:ext cx="44718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1 hr, 14 mins (27% total video day)</a:t>
            </a:r>
          </a:p>
        </p:txBody>
      </p:sp>
      <p:sp>
        <p:nvSpPr>
          <p:cNvPr id="5" name="TextBox 4">
            <a:extLst>
              <a:ext uri="{FF2B5EF4-FFF2-40B4-BE49-F238E27FC236}">
                <a16:creationId xmlns:a16="http://schemas.microsoft.com/office/drawing/2014/main" id="{7D48F3B6-2E03-4928-BB4D-AED96433C4A0}"/>
              </a:ext>
            </a:extLst>
          </p:cNvPr>
          <p:cNvSpPr txBox="1"/>
          <p:nvPr/>
        </p:nvSpPr>
        <p:spPr>
          <a:xfrm>
            <a:off x="8057699" y="1101645"/>
            <a:ext cx="383304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a:ea typeface="+mn-ea"/>
                <a:cs typeface="+mn-cs"/>
              </a:rPr>
              <a:t>Men 16-34s: </a:t>
            </a:r>
            <a:r>
              <a:rPr lang="en-GB" sz="1400" kern="0" dirty="0">
                <a:solidFill>
                  <a:prstClr val="black"/>
                </a:solidFill>
                <a:latin typeface="Arial"/>
              </a:rPr>
              <a:t>2 hrs</a:t>
            </a:r>
            <a:r>
              <a:rPr kumimoji="0" lang="en-GB" sz="1400" b="0" i="0" u="none" strike="noStrike" kern="0" cap="none" spc="0" normalizeH="0" baseline="0" noProof="0" dirty="0">
                <a:ln>
                  <a:noFill/>
                </a:ln>
                <a:solidFill>
                  <a:prstClr val="black"/>
                </a:solidFill>
                <a:effectLst/>
                <a:uLnTx/>
                <a:uFillTx/>
                <a:latin typeface="Arial"/>
                <a:ea typeface="+mn-ea"/>
                <a:cs typeface="+mn-cs"/>
              </a:rPr>
              <a:t>, 14 mins (</a:t>
            </a:r>
            <a:r>
              <a:rPr lang="en-GB" sz="1400" kern="0" dirty="0">
                <a:solidFill>
                  <a:prstClr val="black"/>
                </a:solidFill>
                <a:latin typeface="Arial"/>
              </a:rPr>
              <a:t>57</a:t>
            </a:r>
            <a:r>
              <a:rPr kumimoji="0" lang="en-GB" sz="1400" b="0" i="0" u="none" strike="noStrike" kern="0" cap="none" spc="0" normalizeH="0" baseline="0" noProof="0" dirty="0">
                <a:ln>
                  <a:noFill/>
                </a:ln>
                <a:solidFill>
                  <a:prstClr val="black"/>
                </a:solidFill>
                <a:effectLst/>
                <a:uLnTx/>
                <a:uFillTx/>
                <a:latin typeface="Arial"/>
                <a:ea typeface="+mn-ea"/>
                <a:cs typeface="+mn-cs"/>
              </a:rPr>
              <a:t>% total video day)</a:t>
            </a:r>
          </a:p>
        </p:txBody>
      </p:sp>
      <p:sp>
        <p:nvSpPr>
          <p:cNvPr id="6" name="TextBox 5">
            <a:extLst>
              <a:ext uri="{FF2B5EF4-FFF2-40B4-BE49-F238E27FC236}">
                <a16:creationId xmlns:a16="http://schemas.microsoft.com/office/drawing/2014/main" id="{4C27D43E-3371-4BC1-92EB-6344B951E35B}"/>
              </a:ext>
            </a:extLst>
          </p:cNvPr>
          <p:cNvSpPr txBox="1"/>
          <p:nvPr/>
        </p:nvSpPr>
        <p:spPr>
          <a:xfrm>
            <a:off x="8078965" y="455785"/>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 (Device)</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405912" y="1172932"/>
            <a:ext cx="138017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latin typeface="Arial"/>
                <a:ea typeface="+mn-ea"/>
                <a:cs typeface="+mn-cs"/>
              </a:rPr>
              <a:t>Men 16-34s</a:t>
            </a:r>
          </a:p>
        </p:txBody>
      </p:sp>
      <p:sp>
        <p:nvSpPr>
          <p:cNvPr id="12" name="Text Placeholder 11">
            <a:extLst>
              <a:ext uri="{FF2B5EF4-FFF2-40B4-BE49-F238E27FC236}">
                <a16:creationId xmlns:a16="http://schemas.microsoft.com/office/drawing/2014/main" id="{A01BAFFA-29E8-46F1-B7A0-B3FB25B9E891}"/>
              </a:ext>
            </a:extLst>
          </p:cNvPr>
          <p:cNvSpPr>
            <a:spLocks noGrp="1"/>
          </p:cNvSpPr>
          <p:nvPr>
            <p:ph type="body" sz="quarter" idx="15"/>
          </p:nvPr>
        </p:nvSpPr>
        <p:spPr>
          <a:xfrm>
            <a:off x="360000" y="5400000"/>
            <a:ext cx="11334817" cy="304800"/>
          </a:xfrm>
        </p:spPr>
        <p:txBody>
          <a:bodyPr/>
          <a:lstStyle/>
          <a:p>
            <a:r>
              <a:rPr lang="en-GB">
                <a:solidFill>
                  <a:srgbClr val="4D4D4D"/>
                </a:solidFill>
              </a:rPr>
              <a:t>Source: 2022, Barb / Broadcaster stream data / </a:t>
            </a:r>
            <a:r>
              <a:rPr lang="en-GB" err="1">
                <a:solidFill>
                  <a:srgbClr val="4D4D4D"/>
                </a:solidFill>
              </a:rPr>
              <a:t>ViewersLogic</a:t>
            </a:r>
            <a:r>
              <a:rPr lang="en-GB">
                <a:solidFill>
                  <a:srgbClr val="4D4D4D"/>
                </a:solidFill>
              </a:rPr>
              <a:t> / IPA </a:t>
            </a:r>
            <a:r>
              <a:rPr lang="en-GB" err="1">
                <a:solidFill>
                  <a:srgbClr val="4D4D4D"/>
                </a:solidFill>
              </a:rPr>
              <a:t>TouchPoints</a:t>
            </a:r>
            <a:r>
              <a:rPr lang="en-GB">
                <a:solidFill>
                  <a:srgbClr val="4D4D4D"/>
                </a:solidFill>
              </a:rPr>
              <a:t> 2022 (wave 1 and 2) / Pornhub / </a:t>
            </a:r>
            <a:r>
              <a:rPr lang="en-GB"/>
              <a:t>UK Cinema Association</a:t>
            </a:r>
            <a:endParaRPr lang="en-GB">
              <a:solidFill>
                <a:srgbClr val="4D4D4D"/>
              </a:solidFill>
            </a:endParaRPr>
          </a:p>
        </p:txBody>
      </p:sp>
    </p:spTree>
    <p:extLst>
      <p:ext uri="{BB962C8B-B14F-4D97-AF65-F5344CB8AC3E}">
        <p14:creationId xmlns:p14="http://schemas.microsoft.com/office/powerpoint/2010/main" val="9983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extLst>
              <p:ext uri="{D42A27DB-BD31-4B8C-83A1-F6EECF244321}">
                <p14:modId xmlns:p14="http://schemas.microsoft.com/office/powerpoint/2010/main" val="372780065"/>
              </p:ext>
            </p:extLst>
          </p:nvPr>
        </p:nvGraphicFramePr>
        <p:xfrm>
          <a:off x="2914232" y="145542"/>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0800" y="360000"/>
            <a:ext cx="3492977" cy="2522956"/>
          </a:xfrm>
        </p:spPr>
        <p:txBody>
          <a:bodyPr>
            <a:normAutofit/>
          </a:bodyPr>
          <a:lstStyle/>
          <a:p>
            <a:r>
              <a:rPr lang="en-GB"/>
              <a:t>2022 video viewing – Women</a:t>
            </a:r>
          </a:p>
        </p:txBody>
      </p:sp>
      <p:sp>
        <p:nvSpPr>
          <p:cNvPr id="4" name="TextBox 3">
            <a:extLst>
              <a:ext uri="{FF2B5EF4-FFF2-40B4-BE49-F238E27FC236}">
                <a16:creationId xmlns:a16="http://schemas.microsoft.com/office/drawing/2014/main" id="{E1558C29-8C2D-42AD-9BD0-A8F8BF15F202}"/>
              </a:ext>
            </a:extLst>
          </p:cNvPr>
          <p:cNvSpPr txBox="1"/>
          <p:nvPr/>
        </p:nvSpPr>
        <p:spPr>
          <a:xfrm>
            <a:off x="8871670" y="900862"/>
            <a:ext cx="273630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4 hrs, 30 mins</a:t>
            </a:r>
          </a:p>
        </p:txBody>
      </p:sp>
      <p:sp>
        <p:nvSpPr>
          <p:cNvPr id="5" name="TextBox 4">
            <a:extLst>
              <a:ext uri="{FF2B5EF4-FFF2-40B4-BE49-F238E27FC236}">
                <a16:creationId xmlns:a16="http://schemas.microsoft.com/office/drawing/2014/main" id="{7D48F3B6-2E03-4928-BB4D-AED96433C4A0}"/>
              </a:ext>
            </a:extLst>
          </p:cNvPr>
          <p:cNvSpPr txBox="1"/>
          <p:nvPr/>
        </p:nvSpPr>
        <p:spPr>
          <a:xfrm>
            <a:off x="8871670" y="1156343"/>
            <a:ext cx="25791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0">
                <a:solidFill>
                  <a:prstClr val="black"/>
                </a:solidFill>
                <a:latin typeface="Arial"/>
              </a:rPr>
              <a:t>Women</a:t>
            </a:r>
            <a:r>
              <a:rPr kumimoji="0" lang="en-GB" sz="1400" b="0" i="0" u="none" strike="noStrike" kern="0" cap="none" spc="0" normalizeH="0" baseline="0" noProof="0">
                <a:ln>
                  <a:noFill/>
                </a:ln>
                <a:solidFill>
                  <a:prstClr val="black"/>
                </a:solidFill>
                <a:effectLst/>
                <a:uLnTx/>
                <a:uFillTx/>
                <a:latin typeface="Arial"/>
                <a:ea typeface="+mn-ea"/>
                <a:cs typeface="+mn-cs"/>
              </a:rPr>
              <a:t>: </a:t>
            </a:r>
            <a:r>
              <a:rPr lang="en-GB" sz="1400" kern="0">
                <a:solidFill>
                  <a:prstClr val="black"/>
                </a:solidFill>
                <a:latin typeface="Arial"/>
              </a:rPr>
              <a:t>4 </a:t>
            </a:r>
            <a:r>
              <a:rPr kumimoji="0" lang="en-GB" sz="1400" b="0" i="0" u="none" strike="noStrike" kern="0" cap="none" spc="0" normalizeH="0" baseline="0" noProof="0">
                <a:ln>
                  <a:noFill/>
                </a:ln>
                <a:solidFill>
                  <a:prstClr val="black"/>
                </a:solidFill>
                <a:effectLst/>
                <a:uLnTx/>
                <a:uFillTx/>
                <a:latin typeface="Arial"/>
                <a:ea typeface="+mn-ea"/>
                <a:cs typeface="+mn-cs"/>
              </a:rPr>
              <a:t>hrs, 45 mins</a:t>
            </a:r>
          </a:p>
        </p:txBody>
      </p:sp>
      <p:sp>
        <p:nvSpPr>
          <p:cNvPr id="6" name="TextBox 5">
            <a:extLst>
              <a:ext uri="{FF2B5EF4-FFF2-40B4-BE49-F238E27FC236}">
                <a16:creationId xmlns:a16="http://schemas.microsoft.com/office/drawing/2014/main" id="{4C27D43E-3371-4BC1-92EB-6344B951E35B}"/>
              </a:ext>
            </a:extLst>
          </p:cNvPr>
          <p:cNvSpPr txBox="1"/>
          <p:nvPr/>
        </p:nvSpPr>
        <p:spPr>
          <a:xfrm>
            <a:off x="8871670" y="531530"/>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461363" y="1208639"/>
            <a:ext cx="126927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0">
                <a:solidFill>
                  <a:prstClr val="black"/>
                </a:solidFill>
                <a:latin typeface="Arial"/>
              </a:rPr>
              <a:t>Women</a:t>
            </a:r>
            <a:endParaRPr kumimoji="0" lang="en-GB" sz="1400" b="1" i="0" u="none" strike="noStrike" kern="0" cap="none" spc="0" normalizeH="0" baseline="0" noProof="0">
              <a:ln>
                <a:noFill/>
              </a:ln>
              <a:solidFill>
                <a:prstClr val="black"/>
              </a:solidFill>
              <a:effectLst/>
              <a:uLnTx/>
              <a:uFillTx/>
              <a:latin typeface="Arial"/>
              <a:ea typeface="+mn-ea"/>
              <a:cs typeface="+mn-cs"/>
            </a:endParaRPr>
          </a:p>
        </p:txBody>
      </p:sp>
      <p:sp>
        <p:nvSpPr>
          <p:cNvPr id="13" name="Text Placeholder 11">
            <a:extLst>
              <a:ext uri="{FF2B5EF4-FFF2-40B4-BE49-F238E27FC236}">
                <a16:creationId xmlns:a16="http://schemas.microsoft.com/office/drawing/2014/main" id="{57CDA6CB-E998-4743-B11E-E8AF91547ED5}"/>
              </a:ext>
            </a:extLst>
          </p:cNvPr>
          <p:cNvSpPr>
            <a:spLocks noGrp="1"/>
          </p:cNvSpPr>
          <p:nvPr>
            <p:ph type="body" sz="quarter" idx="15"/>
          </p:nvPr>
        </p:nvSpPr>
        <p:spPr>
          <a:xfrm>
            <a:off x="360000" y="5400000"/>
            <a:ext cx="11334817" cy="304800"/>
          </a:xfrm>
        </p:spPr>
        <p:txBody>
          <a:bodyPr/>
          <a:lstStyle/>
          <a:p>
            <a:r>
              <a:rPr lang="en-GB">
                <a:solidFill>
                  <a:srgbClr val="4D4D4D"/>
                </a:solidFill>
              </a:rPr>
              <a:t>Source: 2022, Barb / Broadcaster stream data / </a:t>
            </a:r>
            <a:r>
              <a:rPr lang="en-GB" err="1">
                <a:solidFill>
                  <a:srgbClr val="4D4D4D"/>
                </a:solidFill>
              </a:rPr>
              <a:t>ViewersLogic</a:t>
            </a:r>
            <a:r>
              <a:rPr lang="en-GB">
                <a:solidFill>
                  <a:srgbClr val="4D4D4D"/>
                </a:solidFill>
              </a:rPr>
              <a:t> / IPA </a:t>
            </a:r>
            <a:r>
              <a:rPr lang="en-GB" err="1">
                <a:solidFill>
                  <a:srgbClr val="4D4D4D"/>
                </a:solidFill>
              </a:rPr>
              <a:t>TouchPoints</a:t>
            </a:r>
            <a:r>
              <a:rPr lang="en-GB">
                <a:solidFill>
                  <a:srgbClr val="4D4D4D"/>
                </a:solidFill>
              </a:rPr>
              <a:t> 2022 (wave 1 and 2) / Pornhub / </a:t>
            </a:r>
            <a:r>
              <a:rPr lang="en-GB"/>
              <a:t>UK Cinema Association</a:t>
            </a:r>
            <a:endParaRPr lang="en-GB">
              <a:solidFill>
                <a:srgbClr val="4D4D4D"/>
              </a:solidFill>
            </a:endParaRPr>
          </a:p>
          <a:p>
            <a:endParaRPr lang="en-GB">
              <a:solidFill>
                <a:srgbClr val="4D4D4D"/>
              </a:solidFill>
            </a:endParaRPr>
          </a:p>
        </p:txBody>
      </p:sp>
    </p:spTree>
    <p:extLst>
      <p:ext uri="{BB962C8B-B14F-4D97-AF65-F5344CB8AC3E}">
        <p14:creationId xmlns:p14="http://schemas.microsoft.com/office/powerpoint/2010/main" val="3688175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30768" y="128953"/>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1475" y="359944"/>
            <a:ext cx="3492977" cy="2522956"/>
          </a:xfrm>
        </p:spPr>
        <p:txBody>
          <a:bodyPr>
            <a:normAutofit/>
          </a:bodyPr>
          <a:lstStyle/>
          <a:p>
            <a:r>
              <a:rPr lang="en-GB"/>
              <a:t>TV set video viewing – Women</a:t>
            </a:r>
          </a:p>
        </p:txBody>
      </p:sp>
      <p:sp>
        <p:nvSpPr>
          <p:cNvPr id="4" name="TextBox 3">
            <a:extLst>
              <a:ext uri="{FF2B5EF4-FFF2-40B4-BE49-F238E27FC236}">
                <a16:creationId xmlns:a16="http://schemas.microsoft.com/office/drawing/2014/main" id="{E1558C29-8C2D-42AD-9BD0-A8F8BF15F202}"/>
              </a:ext>
            </a:extLst>
          </p:cNvPr>
          <p:cNvSpPr txBox="1"/>
          <p:nvPr/>
        </p:nvSpPr>
        <p:spPr>
          <a:xfrm>
            <a:off x="7720149" y="778715"/>
            <a:ext cx="44718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3 hrs, 15 mins (72% total video day)</a:t>
            </a:r>
          </a:p>
        </p:txBody>
      </p:sp>
      <p:sp>
        <p:nvSpPr>
          <p:cNvPr id="5" name="TextBox 4">
            <a:extLst>
              <a:ext uri="{FF2B5EF4-FFF2-40B4-BE49-F238E27FC236}">
                <a16:creationId xmlns:a16="http://schemas.microsoft.com/office/drawing/2014/main" id="{7D48F3B6-2E03-4928-BB4D-AED96433C4A0}"/>
              </a:ext>
            </a:extLst>
          </p:cNvPr>
          <p:cNvSpPr txBox="1"/>
          <p:nvPr/>
        </p:nvSpPr>
        <p:spPr>
          <a:xfrm>
            <a:off x="8057699" y="1101645"/>
            <a:ext cx="383304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Women: 3 hrs, 46 mins (</a:t>
            </a:r>
            <a:r>
              <a:rPr lang="en-GB" sz="1400" kern="0">
                <a:solidFill>
                  <a:prstClr val="black"/>
                </a:solidFill>
                <a:latin typeface="Arial"/>
              </a:rPr>
              <a:t>80</a:t>
            </a:r>
            <a:r>
              <a:rPr kumimoji="0" lang="en-GB" sz="1400" b="0" i="0" u="none" strike="noStrike" kern="0" cap="none" spc="0" normalizeH="0" baseline="0" noProof="0">
                <a:ln>
                  <a:noFill/>
                </a:ln>
                <a:solidFill>
                  <a:prstClr val="black"/>
                </a:solidFill>
                <a:effectLst/>
                <a:uLnTx/>
                <a:uFillTx/>
                <a:latin typeface="Arial"/>
                <a:ea typeface="+mn-ea"/>
                <a:cs typeface="+mn-cs"/>
              </a:rPr>
              <a:t>% total video day)</a:t>
            </a:r>
          </a:p>
        </p:txBody>
      </p:sp>
      <p:sp>
        <p:nvSpPr>
          <p:cNvPr id="6" name="TextBox 5">
            <a:extLst>
              <a:ext uri="{FF2B5EF4-FFF2-40B4-BE49-F238E27FC236}">
                <a16:creationId xmlns:a16="http://schemas.microsoft.com/office/drawing/2014/main" id="{4C27D43E-3371-4BC1-92EB-6344B951E35B}"/>
              </a:ext>
            </a:extLst>
          </p:cNvPr>
          <p:cNvSpPr txBox="1"/>
          <p:nvPr/>
        </p:nvSpPr>
        <p:spPr>
          <a:xfrm>
            <a:off x="8078965" y="455785"/>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 (TV set)</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465326" y="1172932"/>
            <a:ext cx="138017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Women</a:t>
            </a:r>
          </a:p>
        </p:txBody>
      </p:sp>
      <p:sp>
        <p:nvSpPr>
          <p:cNvPr id="12" name="Text Placeholder 11">
            <a:extLst>
              <a:ext uri="{FF2B5EF4-FFF2-40B4-BE49-F238E27FC236}">
                <a16:creationId xmlns:a16="http://schemas.microsoft.com/office/drawing/2014/main" id="{A01BAFFA-29E8-46F1-B7A0-B3FB25B9E891}"/>
              </a:ext>
            </a:extLst>
          </p:cNvPr>
          <p:cNvSpPr>
            <a:spLocks noGrp="1"/>
          </p:cNvSpPr>
          <p:nvPr>
            <p:ph type="body" sz="quarter" idx="15"/>
          </p:nvPr>
        </p:nvSpPr>
        <p:spPr>
          <a:xfrm>
            <a:off x="360000" y="5400000"/>
            <a:ext cx="11334817" cy="304800"/>
          </a:xfrm>
        </p:spPr>
        <p:txBody>
          <a:bodyPr/>
          <a:lstStyle/>
          <a:p>
            <a:r>
              <a:rPr lang="en-GB">
                <a:solidFill>
                  <a:srgbClr val="4D4D4D"/>
                </a:solidFill>
              </a:rPr>
              <a:t>Source: 2022, Barb / Broadcaster stream data / </a:t>
            </a:r>
            <a:r>
              <a:rPr lang="en-GB" err="1">
                <a:solidFill>
                  <a:srgbClr val="4D4D4D"/>
                </a:solidFill>
              </a:rPr>
              <a:t>ViewersLogic</a:t>
            </a:r>
            <a:r>
              <a:rPr lang="en-GB">
                <a:solidFill>
                  <a:srgbClr val="4D4D4D"/>
                </a:solidFill>
              </a:rPr>
              <a:t> / IPA </a:t>
            </a:r>
            <a:r>
              <a:rPr lang="en-GB" err="1">
                <a:solidFill>
                  <a:srgbClr val="4D4D4D"/>
                </a:solidFill>
              </a:rPr>
              <a:t>TouchPoints</a:t>
            </a:r>
            <a:r>
              <a:rPr lang="en-GB">
                <a:solidFill>
                  <a:srgbClr val="4D4D4D"/>
                </a:solidFill>
              </a:rPr>
              <a:t> 2022 (wave 1 and 2) </a:t>
            </a:r>
          </a:p>
        </p:txBody>
      </p:sp>
    </p:spTree>
    <p:extLst>
      <p:ext uri="{BB962C8B-B14F-4D97-AF65-F5344CB8AC3E}">
        <p14:creationId xmlns:p14="http://schemas.microsoft.com/office/powerpoint/2010/main" val="4101686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30768" y="128953"/>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1475" y="359944"/>
            <a:ext cx="3492977" cy="2522956"/>
          </a:xfrm>
        </p:spPr>
        <p:txBody>
          <a:bodyPr>
            <a:normAutofit/>
          </a:bodyPr>
          <a:lstStyle/>
          <a:p>
            <a:r>
              <a:rPr lang="en-GB"/>
              <a:t>Device Video Viewing Time – Women</a:t>
            </a:r>
          </a:p>
        </p:txBody>
      </p:sp>
      <p:sp>
        <p:nvSpPr>
          <p:cNvPr id="4" name="TextBox 3">
            <a:extLst>
              <a:ext uri="{FF2B5EF4-FFF2-40B4-BE49-F238E27FC236}">
                <a16:creationId xmlns:a16="http://schemas.microsoft.com/office/drawing/2014/main" id="{E1558C29-8C2D-42AD-9BD0-A8F8BF15F202}"/>
              </a:ext>
            </a:extLst>
          </p:cNvPr>
          <p:cNvSpPr txBox="1"/>
          <p:nvPr/>
        </p:nvSpPr>
        <p:spPr>
          <a:xfrm>
            <a:off x="7720149" y="778715"/>
            <a:ext cx="44718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1 hr, 14 mins (27% total video day)</a:t>
            </a:r>
          </a:p>
        </p:txBody>
      </p:sp>
      <p:sp>
        <p:nvSpPr>
          <p:cNvPr id="5" name="TextBox 4">
            <a:extLst>
              <a:ext uri="{FF2B5EF4-FFF2-40B4-BE49-F238E27FC236}">
                <a16:creationId xmlns:a16="http://schemas.microsoft.com/office/drawing/2014/main" id="{7D48F3B6-2E03-4928-BB4D-AED96433C4A0}"/>
              </a:ext>
            </a:extLst>
          </p:cNvPr>
          <p:cNvSpPr txBox="1"/>
          <p:nvPr/>
        </p:nvSpPr>
        <p:spPr>
          <a:xfrm>
            <a:off x="8057699" y="1101645"/>
            <a:ext cx="383304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Women: 58 mins (</a:t>
            </a:r>
            <a:r>
              <a:rPr lang="en-GB" sz="1400" kern="0">
                <a:solidFill>
                  <a:prstClr val="black"/>
                </a:solidFill>
                <a:latin typeface="Arial"/>
              </a:rPr>
              <a:t>20</a:t>
            </a:r>
            <a:r>
              <a:rPr kumimoji="0" lang="en-GB" sz="1400" b="0" i="0" u="none" strike="noStrike" kern="0" cap="none" spc="0" normalizeH="0" baseline="0" noProof="0">
                <a:ln>
                  <a:noFill/>
                </a:ln>
                <a:solidFill>
                  <a:prstClr val="black"/>
                </a:solidFill>
                <a:effectLst/>
                <a:uLnTx/>
                <a:uFillTx/>
                <a:latin typeface="Arial"/>
                <a:ea typeface="+mn-ea"/>
                <a:cs typeface="+mn-cs"/>
              </a:rPr>
              <a:t>% total video day)</a:t>
            </a:r>
          </a:p>
        </p:txBody>
      </p:sp>
      <p:sp>
        <p:nvSpPr>
          <p:cNvPr id="6" name="TextBox 5">
            <a:extLst>
              <a:ext uri="{FF2B5EF4-FFF2-40B4-BE49-F238E27FC236}">
                <a16:creationId xmlns:a16="http://schemas.microsoft.com/office/drawing/2014/main" id="{4C27D43E-3371-4BC1-92EB-6344B951E35B}"/>
              </a:ext>
            </a:extLst>
          </p:cNvPr>
          <p:cNvSpPr txBox="1"/>
          <p:nvPr/>
        </p:nvSpPr>
        <p:spPr>
          <a:xfrm>
            <a:off x="8078965" y="455785"/>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 (Device)</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405912" y="1172932"/>
            <a:ext cx="138017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Women</a:t>
            </a:r>
          </a:p>
        </p:txBody>
      </p:sp>
      <p:sp>
        <p:nvSpPr>
          <p:cNvPr id="12" name="Text Placeholder 11">
            <a:extLst>
              <a:ext uri="{FF2B5EF4-FFF2-40B4-BE49-F238E27FC236}">
                <a16:creationId xmlns:a16="http://schemas.microsoft.com/office/drawing/2014/main" id="{A01BAFFA-29E8-46F1-B7A0-B3FB25B9E891}"/>
              </a:ext>
            </a:extLst>
          </p:cNvPr>
          <p:cNvSpPr>
            <a:spLocks noGrp="1"/>
          </p:cNvSpPr>
          <p:nvPr>
            <p:ph type="body" sz="quarter" idx="15"/>
          </p:nvPr>
        </p:nvSpPr>
        <p:spPr>
          <a:xfrm>
            <a:off x="360000" y="5400000"/>
            <a:ext cx="11334817" cy="304800"/>
          </a:xfrm>
        </p:spPr>
        <p:txBody>
          <a:bodyPr/>
          <a:lstStyle/>
          <a:p>
            <a:r>
              <a:rPr lang="en-GB">
                <a:solidFill>
                  <a:srgbClr val="4D4D4D"/>
                </a:solidFill>
              </a:rPr>
              <a:t>Source: 2022, Barb / Broadcaster stream data / </a:t>
            </a:r>
            <a:r>
              <a:rPr lang="en-GB" err="1">
                <a:solidFill>
                  <a:srgbClr val="4D4D4D"/>
                </a:solidFill>
              </a:rPr>
              <a:t>ViewersLogic</a:t>
            </a:r>
            <a:r>
              <a:rPr lang="en-GB">
                <a:solidFill>
                  <a:srgbClr val="4D4D4D"/>
                </a:solidFill>
              </a:rPr>
              <a:t> / IPA </a:t>
            </a:r>
            <a:r>
              <a:rPr lang="en-GB" err="1">
                <a:solidFill>
                  <a:srgbClr val="4D4D4D"/>
                </a:solidFill>
              </a:rPr>
              <a:t>TouchPoints</a:t>
            </a:r>
            <a:r>
              <a:rPr lang="en-GB">
                <a:solidFill>
                  <a:srgbClr val="4D4D4D"/>
                </a:solidFill>
              </a:rPr>
              <a:t> 2022 (wave 1 and 2) / Pornhub / </a:t>
            </a:r>
            <a:r>
              <a:rPr lang="en-GB"/>
              <a:t>UK Cinema Association</a:t>
            </a:r>
            <a:endParaRPr lang="en-GB">
              <a:solidFill>
                <a:srgbClr val="4D4D4D"/>
              </a:solidFill>
            </a:endParaRPr>
          </a:p>
        </p:txBody>
      </p:sp>
    </p:spTree>
    <p:extLst>
      <p:ext uri="{BB962C8B-B14F-4D97-AF65-F5344CB8AC3E}">
        <p14:creationId xmlns:p14="http://schemas.microsoft.com/office/powerpoint/2010/main" val="2826562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14232" y="145542"/>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0800" y="360000"/>
            <a:ext cx="3492977" cy="2522956"/>
          </a:xfrm>
        </p:spPr>
        <p:txBody>
          <a:bodyPr>
            <a:normAutofit/>
          </a:bodyPr>
          <a:lstStyle/>
          <a:p>
            <a:r>
              <a:rPr lang="en-GB"/>
              <a:t>2022 video viewing – Men</a:t>
            </a:r>
          </a:p>
        </p:txBody>
      </p:sp>
      <p:sp>
        <p:nvSpPr>
          <p:cNvPr id="4" name="TextBox 3">
            <a:extLst>
              <a:ext uri="{FF2B5EF4-FFF2-40B4-BE49-F238E27FC236}">
                <a16:creationId xmlns:a16="http://schemas.microsoft.com/office/drawing/2014/main" id="{E1558C29-8C2D-42AD-9BD0-A8F8BF15F202}"/>
              </a:ext>
            </a:extLst>
          </p:cNvPr>
          <p:cNvSpPr txBox="1"/>
          <p:nvPr/>
        </p:nvSpPr>
        <p:spPr>
          <a:xfrm>
            <a:off x="8871670" y="900862"/>
            <a:ext cx="273630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4 hrs, 30 mins</a:t>
            </a:r>
          </a:p>
        </p:txBody>
      </p:sp>
      <p:sp>
        <p:nvSpPr>
          <p:cNvPr id="5" name="TextBox 4">
            <a:extLst>
              <a:ext uri="{FF2B5EF4-FFF2-40B4-BE49-F238E27FC236}">
                <a16:creationId xmlns:a16="http://schemas.microsoft.com/office/drawing/2014/main" id="{7D48F3B6-2E03-4928-BB4D-AED96433C4A0}"/>
              </a:ext>
            </a:extLst>
          </p:cNvPr>
          <p:cNvSpPr txBox="1"/>
          <p:nvPr/>
        </p:nvSpPr>
        <p:spPr>
          <a:xfrm>
            <a:off x="8871670" y="1156343"/>
            <a:ext cx="25791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0">
                <a:solidFill>
                  <a:prstClr val="black"/>
                </a:solidFill>
                <a:latin typeface="Arial"/>
              </a:rPr>
              <a:t>Men</a:t>
            </a:r>
            <a:r>
              <a:rPr kumimoji="0" lang="en-GB" sz="1400" b="0" i="0" u="none" strike="noStrike" kern="0" cap="none" spc="0" normalizeH="0" baseline="0" noProof="0">
                <a:ln>
                  <a:noFill/>
                </a:ln>
                <a:solidFill>
                  <a:prstClr val="black"/>
                </a:solidFill>
                <a:effectLst/>
                <a:uLnTx/>
                <a:uFillTx/>
                <a:latin typeface="Arial"/>
                <a:ea typeface="+mn-ea"/>
                <a:cs typeface="+mn-cs"/>
              </a:rPr>
              <a:t>: </a:t>
            </a:r>
            <a:r>
              <a:rPr lang="en-GB" sz="1400" kern="0">
                <a:solidFill>
                  <a:prstClr val="black"/>
                </a:solidFill>
                <a:latin typeface="Arial"/>
              </a:rPr>
              <a:t>4 </a:t>
            </a:r>
            <a:r>
              <a:rPr kumimoji="0" lang="en-GB" sz="1400" b="0" i="0" u="none" strike="noStrike" kern="0" cap="none" spc="0" normalizeH="0" baseline="0" noProof="0">
                <a:ln>
                  <a:noFill/>
                </a:ln>
                <a:solidFill>
                  <a:prstClr val="black"/>
                </a:solidFill>
                <a:effectLst/>
                <a:uLnTx/>
                <a:uFillTx/>
                <a:latin typeface="Arial"/>
                <a:ea typeface="+mn-ea"/>
                <a:cs typeface="+mn-cs"/>
              </a:rPr>
              <a:t>hrs, 48 mins</a:t>
            </a:r>
          </a:p>
        </p:txBody>
      </p:sp>
      <p:sp>
        <p:nvSpPr>
          <p:cNvPr id="6" name="TextBox 5">
            <a:extLst>
              <a:ext uri="{FF2B5EF4-FFF2-40B4-BE49-F238E27FC236}">
                <a16:creationId xmlns:a16="http://schemas.microsoft.com/office/drawing/2014/main" id="{4C27D43E-3371-4BC1-92EB-6344B951E35B}"/>
              </a:ext>
            </a:extLst>
          </p:cNvPr>
          <p:cNvSpPr txBox="1"/>
          <p:nvPr/>
        </p:nvSpPr>
        <p:spPr>
          <a:xfrm>
            <a:off x="8871670" y="531530"/>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461363" y="1208639"/>
            <a:ext cx="126927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0">
                <a:solidFill>
                  <a:prstClr val="black"/>
                </a:solidFill>
                <a:latin typeface="Arial"/>
              </a:rPr>
              <a:t>Men</a:t>
            </a:r>
            <a:endParaRPr kumimoji="0" lang="en-GB" sz="1400" b="1" i="0" u="none" strike="noStrike" kern="0" cap="none" spc="0" normalizeH="0" baseline="0" noProof="0">
              <a:ln>
                <a:noFill/>
              </a:ln>
              <a:solidFill>
                <a:prstClr val="black"/>
              </a:solidFill>
              <a:effectLst/>
              <a:uLnTx/>
              <a:uFillTx/>
              <a:latin typeface="Arial"/>
              <a:ea typeface="+mn-ea"/>
              <a:cs typeface="+mn-cs"/>
            </a:endParaRPr>
          </a:p>
        </p:txBody>
      </p:sp>
      <p:sp>
        <p:nvSpPr>
          <p:cNvPr id="13" name="Text Placeholder 11">
            <a:extLst>
              <a:ext uri="{FF2B5EF4-FFF2-40B4-BE49-F238E27FC236}">
                <a16:creationId xmlns:a16="http://schemas.microsoft.com/office/drawing/2014/main" id="{57CDA6CB-E998-4743-B11E-E8AF91547ED5}"/>
              </a:ext>
            </a:extLst>
          </p:cNvPr>
          <p:cNvSpPr>
            <a:spLocks noGrp="1"/>
          </p:cNvSpPr>
          <p:nvPr>
            <p:ph type="body" sz="quarter" idx="15"/>
          </p:nvPr>
        </p:nvSpPr>
        <p:spPr>
          <a:xfrm>
            <a:off x="360000" y="5400000"/>
            <a:ext cx="11334817" cy="304800"/>
          </a:xfrm>
        </p:spPr>
        <p:txBody>
          <a:bodyPr/>
          <a:lstStyle/>
          <a:p>
            <a:r>
              <a:rPr lang="en-GB">
                <a:solidFill>
                  <a:srgbClr val="4D4D4D"/>
                </a:solidFill>
              </a:rPr>
              <a:t>Source: 2022, Barb / Broadcaster stream data / </a:t>
            </a:r>
            <a:r>
              <a:rPr lang="en-GB" err="1">
                <a:solidFill>
                  <a:srgbClr val="4D4D4D"/>
                </a:solidFill>
              </a:rPr>
              <a:t>ViewersLogic</a:t>
            </a:r>
            <a:r>
              <a:rPr lang="en-GB">
                <a:solidFill>
                  <a:srgbClr val="4D4D4D"/>
                </a:solidFill>
              </a:rPr>
              <a:t> / IPA </a:t>
            </a:r>
            <a:r>
              <a:rPr lang="en-GB" err="1">
                <a:solidFill>
                  <a:srgbClr val="4D4D4D"/>
                </a:solidFill>
              </a:rPr>
              <a:t>TouchPoints</a:t>
            </a:r>
            <a:r>
              <a:rPr lang="en-GB">
                <a:solidFill>
                  <a:srgbClr val="4D4D4D"/>
                </a:solidFill>
              </a:rPr>
              <a:t> 2022 (wave 1 and 2) / Pornhub / </a:t>
            </a:r>
            <a:r>
              <a:rPr lang="en-GB"/>
              <a:t>UK Cinema Association</a:t>
            </a:r>
            <a:endParaRPr lang="en-GB">
              <a:solidFill>
                <a:srgbClr val="4D4D4D"/>
              </a:solidFill>
            </a:endParaRPr>
          </a:p>
          <a:p>
            <a:endParaRPr lang="en-GB">
              <a:solidFill>
                <a:srgbClr val="4D4D4D"/>
              </a:solidFill>
            </a:endParaRPr>
          </a:p>
        </p:txBody>
      </p:sp>
    </p:spTree>
    <p:extLst>
      <p:ext uri="{BB962C8B-B14F-4D97-AF65-F5344CB8AC3E}">
        <p14:creationId xmlns:p14="http://schemas.microsoft.com/office/powerpoint/2010/main" val="620030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30768" y="128953"/>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1475" y="359944"/>
            <a:ext cx="3492977" cy="2522956"/>
          </a:xfrm>
        </p:spPr>
        <p:txBody>
          <a:bodyPr>
            <a:normAutofit/>
          </a:bodyPr>
          <a:lstStyle/>
          <a:p>
            <a:r>
              <a:rPr lang="en-GB"/>
              <a:t>TV set video viewing – Men</a:t>
            </a:r>
          </a:p>
        </p:txBody>
      </p:sp>
      <p:sp>
        <p:nvSpPr>
          <p:cNvPr id="4" name="TextBox 3">
            <a:extLst>
              <a:ext uri="{FF2B5EF4-FFF2-40B4-BE49-F238E27FC236}">
                <a16:creationId xmlns:a16="http://schemas.microsoft.com/office/drawing/2014/main" id="{E1558C29-8C2D-42AD-9BD0-A8F8BF15F202}"/>
              </a:ext>
            </a:extLst>
          </p:cNvPr>
          <p:cNvSpPr txBox="1"/>
          <p:nvPr/>
        </p:nvSpPr>
        <p:spPr>
          <a:xfrm>
            <a:off x="7720149" y="778715"/>
            <a:ext cx="44718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3 hrs, 15 mins (72% total video day)</a:t>
            </a:r>
          </a:p>
        </p:txBody>
      </p:sp>
      <p:sp>
        <p:nvSpPr>
          <p:cNvPr id="5" name="TextBox 4">
            <a:extLst>
              <a:ext uri="{FF2B5EF4-FFF2-40B4-BE49-F238E27FC236}">
                <a16:creationId xmlns:a16="http://schemas.microsoft.com/office/drawing/2014/main" id="{7D48F3B6-2E03-4928-BB4D-AED96433C4A0}"/>
              </a:ext>
            </a:extLst>
          </p:cNvPr>
          <p:cNvSpPr txBox="1"/>
          <p:nvPr/>
        </p:nvSpPr>
        <p:spPr>
          <a:xfrm>
            <a:off x="8057699" y="1101645"/>
            <a:ext cx="383304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Men: 3 hrs, </a:t>
            </a:r>
            <a:r>
              <a:rPr lang="en-GB" sz="1400" kern="0">
                <a:solidFill>
                  <a:prstClr val="black"/>
                </a:solidFill>
                <a:latin typeface="Arial"/>
              </a:rPr>
              <a:t>22 </a:t>
            </a:r>
            <a:r>
              <a:rPr kumimoji="0" lang="en-GB" sz="1400" b="0" i="0" u="none" strike="noStrike" kern="0" cap="none" spc="0" normalizeH="0" baseline="0" noProof="0">
                <a:ln>
                  <a:noFill/>
                </a:ln>
                <a:solidFill>
                  <a:prstClr val="black"/>
                </a:solidFill>
                <a:effectLst/>
                <a:uLnTx/>
                <a:uFillTx/>
                <a:latin typeface="Arial"/>
                <a:ea typeface="+mn-ea"/>
                <a:cs typeface="+mn-cs"/>
              </a:rPr>
              <a:t>mins (</a:t>
            </a:r>
            <a:r>
              <a:rPr lang="en-GB" sz="1400" kern="0">
                <a:solidFill>
                  <a:prstClr val="black"/>
                </a:solidFill>
                <a:latin typeface="Arial"/>
              </a:rPr>
              <a:t>70</a:t>
            </a:r>
            <a:r>
              <a:rPr kumimoji="0" lang="en-GB" sz="1400" b="0" i="0" u="none" strike="noStrike" kern="0" cap="none" spc="0" normalizeH="0" baseline="0" noProof="0">
                <a:ln>
                  <a:noFill/>
                </a:ln>
                <a:solidFill>
                  <a:prstClr val="black"/>
                </a:solidFill>
                <a:effectLst/>
                <a:uLnTx/>
                <a:uFillTx/>
                <a:latin typeface="Arial"/>
                <a:ea typeface="+mn-ea"/>
                <a:cs typeface="+mn-cs"/>
              </a:rPr>
              <a:t>% total video day)</a:t>
            </a:r>
          </a:p>
        </p:txBody>
      </p:sp>
      <p:sp>
        <p:nvSpPr>
          <p:cNvPr id="6" name="TextBox 5">
            <a:extLst>
              <a:ext uri="{FF2B5EF4-FFF2-40B4-BE49-F238E27FC236}">
                <a16:creationId xmlns:a16="http://schemas.microsoft.com/office/drawing/2014/main" id="{4C27D43E-3371-4BC1-92EB-6344B951E35B}"/>
              </a:ext>
            </a:extLst>
          </p:cNvPr>
          <p:cNvSpPr txBox="1"/>
          <p:nvPr/>
        </p:nvSpPr>
        <p:spPr>
          <a:xfrm>
            <a:off x="8078965" y="455785"/>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 (TV set)</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465326" y="1172932"/>
            <a:ext cx="138017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Men</a:t>
            </a:r>
          </a:p>
        </p:txBody>
      </p:sp>
      <p:sp>
        <p:nvSpPr>
          <p:cNvPr id="12" name="Text Placeholder 11">
            <a:extLst>
              <a:ext uri="{FF2B5EF4-FFF2-40B4-BE49-F238E27FC236}">
                <a16:creationId xmlns:a16="http://schemas.microsoft.com/office/drawing/2014/main" id="{A01BAFFA-29E8-46F1-B7A0-B3FB25B9E891}"/>
              </a:ext>
            </a:extLst>
          </p:cNvPr>
          <p:cNvSpPr>
            <a:spLocks noGrp="1"/>
          </p:cNvSpPr>
          <p:nvPr>
            <p:ph type="body" sz="quarter" idx="15"/>
          </p:nvPr>
        </p:nvSpPr>
        <p:spPr>
          <a:xfrm>
            <a:off x="360000" y="5400000"/>
            <a:ext cx="11334817" cy="304800"/>
          </a:xfrm>
        </p:spPr>
        <p:txBody>
          <a:bodyPr/>
          <a:lstStyle/>
          <a:p>
            <a:r>
              <a:rPr lang="en-GB">
                <a:solidFill>
                  <a:srgbClr val="4D4D4D"/>
                </a:solidFill>
              </a:rPr>
              <a:t>Source: 2022, Barb / Broadcaster stream data / </a:t>
            </a:r>
            <a:r>
              <a:rPr lang="en-GB" err="1">
                <a:solidFill>
                  <a:srgbClr val="4D4D4D"/>
                </a:solidFill>
              </a:rPr>
              <a:t>ViewersLogic</a:t>
            </a:r>
            <a:r>
              <a:rPr lang="en-GB">
                <a:solidFill>
                  <a:srgbClr val="4D4D4D"/>
                </a:solidFill>
              </a:rPr>
              <a:t> / IPA </a:t>
            </a:r>
            <a:r>
              <a:rPr lang="en-GB" err="1">
                <a:solidFill>
                  <a:srgbClr val="4D4D4D"/>
                </a:solidFill>
              </a:rPr>
              <a:t>TouchPoints</a:t>
            </a:r>
            <a:r>
              <a:rPr lang="en-GB">
                <a:solidFill>
                  <a:srgbClr val="4D4D4D"/>
                </a:solidFill>
              </a:rPr>
              <a:t> 2022 (wave 1 and 2) </a:t>
            </a:r>
          </a:p>
        </p:txBody>
      </p:sp>
    </p:spTree>
    <p:extLst>
      <p:ext uri="{BB962C8B-B14F-4D97-AF65-F5344CB8AC3E}">
        <p14:creationId xmlns:p14="http://schemas.microsoft.com/office/powerpoint/2010/main" val="4045443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14232" y="145542"/>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0800" y="360000"/>
            <a:ext cx="3492977" cy="2522956"/>
          </a:xfrm>
        </p:spPr>
        <p:txBody>
          <a:bodyPr>
            <a:normAutofit/>
          </a:bodyPr>
          <a:lstStyle/>
          <a:p>
            <a:r>
              <a:rPr lang="en-GB" dirty="0"/>
              <a:t>2022 video viewing – 16-34s</a:t>
            </a:r>
          </a:p>
        </p:txBody>
      </p:sp>
      <p:sp>
        <p:nvSpPr>
          <p:cNvPr id="4" name="TextBox 3">
            <a:extLst>
              <a:ext uri="{FF2B5EF4-FFF2-40B4-BE49-F238E27FC236}">
                <a16:creationId xmlns:a16="http://schemas.microsoft.com/office/drawing/2014/main" id="{E1558C29-8C2D-42AD-9BD0-A8F8BF15F202}"/>
              </a:ext>
            </a:extLst>
          </p:cNvPr>
          <p:cNvSpPr txBox="1"/>
          <p:nvPr/>
        </p:nvSpPr>
        <p:spPr>
          <a:xfrm>
            <a:off x="8871670" y="900862"/>
            <a:ext cx="273630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4 hrs, 30 mins</a:t>
            </a:r>
          </a:p>
        </p:txBody>
      </p:sp>
      <p:sp>
        <p:nvSpPr>
          <p:cNvPr id="5" name="TextBox 4">
            <a:extLst>
              <a:ext uri="{FF2B5EF4-FFF2-40B4-BE49-F238E27FC236}">
                <a16:creationId xmlns:a16="http://schemas.microsoft.com/office/drawing/2014/main" id="{7D48F3B6-2E03-4928-BB4D-AED96433C4A0}"/>
              </a:ext>
            </a:extLst>
          </p:cNvPr>
          <p:cNvSpPr txBox="1"/>
          <p:nvPr/>
        </p:nvSpPr>
        <p:spPr>
          <a:xfrm>
            <a:off x="8871670" y="1156343"/>
            <a:ext cx="207837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16-34s: 3 hrs, 47 mins</a:t>
            </a:r>
          </a:p>
        </p:txBody>
      </p:sp>
      <p:sp>
        <p:nvSpPr>
          <p:cNvPr id="6" name="TextBox 5">
            <a:extLst>
              <a:ext uri="{FF2B5EF4-FFF2-40B4-BE49-F238E27FC236}">
                <a16:creationId xmlns:a16="http://schemas.microsoft.com/office/drawing/2014/main" id="{4C27D43E-3371-4BC1-92EB-6344B951E35B}"/>
              </a:ext>
            </a:extLst>
          </p:cNvPr>
          <p:cNvSpPr txBox="1"/>
          <p:nvPr/>
        </p:nvSpPr>
        <p:spPr>
          <a:xfrm>
            <a:off x="8871670" y="531530"/>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571644" y="1156343"/>
            <a:ext cx="108012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latin typeface="Arial"/>
                <a:ea typeface="+mn-ea"/>
                <a:cs typeface="+mn-cs"/>
              </a:rPr>
              <a:t>16-34s</a:t>
            </a:r>
          </a:p>
        </p:txBody>
      </p:sp>
      <p:sp>
        <p:nvSpPr>
          <p:cNvPr id="13" name="Text Placeholder 11">
            <a:extLst>
              <a:ext uri="{FF2B5EF4-FFF2-40B4-BE49-F238E27FC236}">
                <a16:creationId xmlns:a16="http://schemas.microsoft.com/office/drawing/2014/main" id="{57CDA6CB-E998-4743-B11E-E8AF91547ED5}"/>
              </a:ext>
            </a:extLst>
          </p:cNvPr>
          <p:cNvSpPr>
            <a:spLocks noGrp="1"/>
          </p:cNvSpPr>
          <p:nvPr>
            <p:ph type="body" sz="quarter" idx="15"/>
          </p:nvPr>
        </p:nvSpPr>
        <p:spPr>
          <a:xfrm>
            <a:off x="360000" y="5400000"/>
            <a:ext cx="11334817" cy="304800"/>
          </a:xfrm>
        </p:spPr>
        <p:txBody>
          <a:bodyPr/>
          <a:lstStyle/>
          <a:p>
            <a:r>
              <a:rPr lang="en-GB">
                <a:solidFill>
                  <a:srgbClr val="4D4D4D"/>
                </a:solidFill>
              </a:rPr>
              <a:t>Source: 2022, Barb / Broadcaster stream data / </a:t>
            </a:r>
            <a:r>
              <a:rPr lang="en-GB" err="1">
                <a:solidFill>
                  <a:srgbClr val="4D4D4D"/>
                </a:solidFill>
              </a:rPr>
              <a:t>ViewersLogic</a:t>
            </a:r>
            <a:r>
              <a:rPr lang="en-GB">
                <a:solidFill>
                  <a:srgbClr val="4D4D4D"/>
                </a:solidFill>
              </a:rPr>
              <a:t> / IPA </a:t>
            </a:r>
            <a:r>
              <a:rPr lang="en-GB" err="1">
                <a:solidFill>
                  <a:srgbClr val="4D4D4D"/>
                </a:solidFill>
              </a:rPr>
              <a:t>TouchPoints</a:t>
            </a:r>
            <a:r>
              <a:rPr lang="en-GB">
                <a:solidFill>
                  <a:srgbClr val="4D4D4D"/>
                </a:solidFill>
              </a:rPr>
              <a:t> 2022 (wave 1 and 2) / Pornhub / </a:t>
            </a:r>
            <a:r>
              <a:rPr lang="en-GB"/>
              <a:t>UK Cinema Association</a:t>
            </a:r>
            <a:endParaRPr lang="en-GB">
              <a:solidFill>
                <a:srgbClr val="4D4D4D"/>
              </a:solidFill>
            </a:endParaRPr>
          </a:p>
        </p:txBody>
      </p:sp>
    </p:spTree>
    <p:extLst>
      <p:ext uri="{BB962C8B-B14F-4D97-AF65-F5344CB8AC3E}">
        <p14:creationId xmlns:p14="http://schemas.microsoft.com/office/powerpoint/2010/main" val="2628418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30768" y="128953"/>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1475" y="359944"/>
            <a:ext cx="3492977" cy="2522956"/>
          </a:xfrm>
        </p:spPr>
        <p:txBody>
          <a:bodyPr>
            <a:normAutofit/>
          </a:bodyPr>
          <a:lstStyle/>
          <a:p>
            <a:r>
              <a:rPr lang="en-GB"/>
              <a:t>Device Video Viewing Time – Men</a:t>
            </a:r>
          </a:p>
        </p:txBody>
      </p:sp>
      <p:sp>
        <p:nvSpPr>
          <p:cNvPr id="4" name="TextBox 3">
            <a:extLst>
              <a:ext uri="{FF2B5EF4-FFF2-40B4-BE49-F238E27FC236}">
                <a16:creationId xmlns:a16="http://schemas.microsoft.com/office/drawing/2014/main" id="{E1558C29-8C2D-42AD-9BD0-A8F8BF15F202}"/>
              </a:ext>
            </a:extLst>
          </p:cNvPr>
          <p:cNvSpPr txBox="1"/>
          <p:nvPr/>
        </p:nvSpPr>
        <p:spPr>
          <a:xfrm>
            <a:off x="7720149" y="778715"/>
            <a:ext cx="44718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1 hr, 14 mins (27% total video day)</a:t>
            </a:r>
          </a:p>
        </p:txBody>
      </p:sp>
      <p:sp>
        <p:nvSpPr>
          <p:cNvPr id="5" name="TextBox 4">
            <a:extLst>
              <a:ext uri="{FF2B5EF4-FFF2-40B4-BE49-F238E27FC236}">
                <a16:creationId xmlns:a16="http://schemas.microsoft.com/office/drawing/2014/main" id="{7D48F3B6-2E03-4928-BB4D-AED96433C4A0}"/>
              </a:ext>
            </a:extLst>
          </p:cNvPr>
          <p:cNvSpPr txBox="1"/>
          <p:nvPr/>
        </p:nvSpPr>
        <p:spPr>
          <a:xfrm>
            <a:off x="8057699" y="1101645"/>
            <a:ext cx="383304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a:ea typeface="+mn-ea"/>
                <a:cs typeface="+mn-cs"/>
              </a:rPr>
              <a:t>Women: 1 hr 25 mins (</a:t>
            </a:r>
            <a:r>
              <a:rPr lang="en-GB" sz="1400" kern="0" dirty="0">
                <a:solidFill>
                  <a:prstClr val="black"/>
                </a:solidFill>
                <a:latin typeface="Arial"/>
              </a:rPr>
              <a:t>30</a:t>
            </a:r>
            <a:r>
              <a:rPr kumimoji="0" lang="en-GB" sz="1400" b="0" i="0" u="none" strike="noStrike" kern="0" cap="none" spc="0" normalizeH="0" baseline="0" noProof="0" dirty="0">
                <a:ln>
                  <a:noFill/>
                </a:ln>
                <a:solidFill>
                  <a:prstClr val="black"/>
                </a:solidFill>
                <a:effectLst/>
                <a:uLnTx/>
                <a:uFillTx/>
                <a:latin typeface="Arial"/>
                <a:ea typeface="+mn-ea"/>
                <a:cs typeface="+mn-cs"/>
              </a:rPr>
              <a:t>% total video day)</a:t>
            </a:r>
          </a:p>
        </p:txBody>
      </p:sp>
      <p:sp>
        <p:nvSpPr>
          <p:cNvPr id="6" name="TextBox 5">
            <a:extLst>
              <a:ext uri="{FF2B5EF4-FFF2-40B4-BE49-F238E27FC236}">
                <a16:creationId xmlns:a16="http://schemas.microsoft.com/office/drawing/2014/main" id="{4C27D43E-3371-4BC1-92EB-6344B951E35B}"/>
              </a:ext>
            </a:extLst>
          </p:cNvPr>
          <p:cNvSpPr txBox="1"/>
          <p:nvPr/>
        </p:nvSpPr>
        <p:spPr>
          <a:xfrm>
            <a:off x="8078965" y="455785"/>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 (Device)</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405912" y="1172932"/>
            <a:ext cx="138017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Men</a:t>
            </a:r>
          </a:p>
        </p:txBody>
      </p:sp>
      <p:sp>
        <p:nvSpPr>
          <p:cNvPr id="12" name="Text Placeholder 11">
            <a:extLst>
              <a:ext uri="{FF2B5EF4-FFF2-40B4-BE49-F238E27FC236}">
                <a16:creationId xmlns:a16="http://schemas.microsoft.com/office/drawing/2014/main" id="{A01BAFFA-29E8-46F1-B7A0-B3FB25B9E891}"/>
              </a:ext>
            </a:extLst>
          </p:cNvPr>
          <p:cNvSpPr>
            <a:spLocks noGrp="1"/>
          </p:cNvSpPr>
          <p:nvPr>
            <p:ph type="body" sz="quarter" idx="15"/>
          </p:nvPr>
        </p:nvSpPr>
        <p:spPr>
          <a:xfrm>
            <a:off x="360000" y="5400000"/>
            <a:ext cx="11334817" cy="304800"/>
          </a:xfrm>
        </p:spPr>
        <p:txBody>
          <a:bodyPr/>
          <a:lstStyle/>
          <a:p>
            <a:r>
              <a:rPr lang="en-GB">
                <a:solidFill>
                  <a:srgbClr val="4D4D4D"/>
                </a:solidFill>
              </a:rPr>
              <a:t>Source: 2022, Barb / Broadcaster stream data / </a:t>
            </a:r>
            <a:r>
              <a:rPr lang="en-GB" err="1">
                <a:solidFill>
                  <a:srgbClr val="4D4D4D"/>
                </a:solidFill>
              </a:rPr>
              <a:t>ViewersLogic</a:t>
            </a:r>
            <a:r>
              <a:rPr lang="en-GB">
                <a:solidFill>
                  <a:srgbClr val="4D4D4D"/>
                </a:solidFill>
              </a:rPr>
              <a:t> / IPA </a:t>
            </a:r>
            <a:r>
              <a:rPr lang="en-GB" err="1">
                <a:solidFill>
                  <a:srgbClr val="4D4D4D"/>
                </a:solidFill>
              </a:rPr>
              <a:t>TouchPoints</a:t>
            </a:r>
            <a:r>
              <a:rPr lang="en-GB">
                <a:solidFill>
                  <a:srgbClr val="4D4D4D"/>
                </a:solidFill>
              </a:rPr>
              <a:t> 2022 (wave 1 and 2) / Pornhub / </a:t>
            </a:r>
            <a:r>
              <a:rPr lang="en-GB"/>
              <a:t>UK Cinema Association</a:t>
            </a:r>
            <a:endParaRPr lang="en-GB">
              <a:solidFill>
                <a:srgbClr val="4D4D4D"/>
              </a:solidFill>
            </a:endParaRPr>
          </a:p>
        </p:txBody>
      </p:sp>
    </p:spTree>
    <p:extLst>
      <p:ext uri="{BB962C8B-B14F-4D97-AF65-F5344CB8AC3E}">
        <p14:creationId xmlns:p14="http://schemas.microsoft.com/office/powerpoint/2010/main" val="397091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14232" y="145542"/>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0800" y="360000"/>
            <a:ext cx="3492977" cy="2522956"/>
          </a:xfrm>
        </p:spPr>
        <p:txBody>
          <a:bodyPr>
            <a:normAutofit/>
          </a:bodyPr>
          <a:lstStyle/>
          <a:p>
            <a:r>
              <a:rPr lang="en-GB"/>
              <a:t>2022 video viewing – 45+</a:t>
            </a:r>
          </a:p>
        </p:txBody>
      </p:sp>
      <p:sp>
        <p:nvSpPr>
          <p:cNvPr id="4" name="TextBox 3">
            <a:extLst>
              <a:ext uri="{FF2B5EF4-FFF2-40B4-BE49-F238E27FC236}">
                <a16:creationId xmlns:a16="http://schemas.microsoft.com/office/drawing/2014/main" id="{E1558C29-8C2D-42AD-9BD0-A8F8BF15F202}"/>
              </a:ext>
            </a:extLst>
          </p:cNvPr>
          <p:cNvSpPr txBox="1"/>
          <p:nvPr/>
        </p:nvSpPr>
        <p:spPr>
          <a:xfrm>
            <a:off x="8871670" y="900862"/>
            <a:ext cx="273630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4 hrs, 30 mins</a:t>
            </a:r>
          </a:p>
        </p:txBody>
      </p:sp>
      <p:sp>
        <p:nvSpPr>
          <p:cNvPr id="5" name="TextBox 4">
            <a:extLst>
              <a:ext uri="{FF2B5EF4-FFF2-40B4-BE49-F238E27FC236}">
                <a16:creationId xmlns:a16="http://schemas.microsoft.com/office/drawing/2014/main" id="{7D48F3B6-2E03-4928-BB4D-AED96433C4A0}"/>
              </a:ext>
            </a:extLst>
          </p:cNvPr>
          <p:cNvSpPr txBox="1"/>
          <p:nvPr/>
        </p:nvSpPr>
        <p:spPr>
          <a:xfrm>
            <a:off x="8871670" y="1156343"/>
            <a:ext cx="25791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0">
                <a:solidFill>
                  <a:prstClr val="black"/>
                </a:solidFill>
                <a:latin typeface="Arial"/>
              </a:rPr>
              <a:t>45+</a:t>
            </a:r>
            <a:r>
              <a:rPr kumimoji="0" lang="en-GB" sz="1400" b="0" i="0" u="none" strike="noStrike" kern="0" cap="none" spc="0" normalizeH="0" baseline="0" noProof="0">
                <a:ln>
                  <a:noFill/>
                </a:ln>
                <a:solidFill>
                  <a:prstClr val="black"/>
                </a:solidFill>
                <a:effectLst/>
                <a:uLnTx/>
                <a:uFillTx/>
                <a:latin typeface="Arial"/>
                <a:ea typeface="+mn-ea"/>
                <a:cs typeface="+mn-cs"/>
              </a:rPr>
              <a:t>: 5 hrs, </a:t>
            </a:r>
            <a:r>
              <a:rPr lang="en-GB" sz="1400" kern="0">
                <a:solidFill>
                  <a:prstClr val="black"/>
                </a:solidFill>
                <a:latin typeface="Arial"/>
              </a:rPr>
              <a:t>35 </a:t>
            </a:r>
            <a:r>
              <a:rPr kumimoji="0" lang="en-GB" sz="1400" b="0" i="0" u="none" strike="noStrike" kern="0" cap="none" spc="0" normalizeH="0" baseline="0" noProof="0">
                <a:ln>
                  <a:noFill/>
                </a:ln>
                <a:solidFill>
                  <a:prstClr val="black"/>
                </a:solidFill>
                <a:effectLst/>
                <a:uLnTx/>
                <a:uFillTx/>
                <a:latin typeface="Arial"/>
                <a:ea typeface="+mn-ea"/>
                <a:cs typeface="+mn-cs"/>
              </a:rPr>
              <a:t>mins</a:t>
            </a:r>
          </a:p>
        </p:txBody>
      </p:sp>
      <p:sp>
        <p:nvSpPr>
          <p:cNvPr id="6" name="TextBox 5">
            <a:extLst>
              <a:ext uri="{FF2B5EF4-FFF2-40B4-BE49-F238E27FC236}">
                <a16:creationId xmlns:a16="http://schemas.microsoft.com/office/drawing/2014/main" id="{4C27D43E-3371-4BC1-92EB-6344B951E35B}"/>
              </a:ext>
            </a:extLst>
          </p:cNvPr>
          <p:cNvSpPr txBox="1"/>
          <p:nvPr/>
        </p:nvSpPr>
        <p:spPr>
          <a:xfrm>
            <a:off x="8871670" y="531530"/>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461363" y="1208639"/>
            <a:ext cx="126927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0">
                <a:solidFill>
                  <a:prstClr val="black"/>
                </a:solidFill>
                <a:latin typeface="Arial"/>
              </a:rPr>
              <a:t>45+</a:t>
            </a:r>
            <a:endParaRPr kumimoji="0" lang="en-GB" sz="1400" b="1" i="0" u="none" strike="noStrike" kern="0" cap="none" spc="0" normalizeH="0" baseline="0" noProof="0">
              <a:ln>
                <a:noFill/>
              </a:ln>
              <a:solidFill>
                <a:prstClr val="black"/>
              </a:solidFill>
              <a:effectLst/>
              <a:uLnTx/>
              <a:uFillTx/>
              <a:latin typeface="Arial"/>
              <a:ea typeface="+mn-ea"/>
              <a:cs typeface="+mn-cs"/>
            </a:endParaRPr>
          </a:p>
        </p:txBody>
      </p:sp>
      <p:sp>
        <p:nvSpPr>
          <p:cNvPr id="13" name="Text Placeholder 11">
            <a:extLst>
              <a:ext uri="{FF2B5EF4-FFF2-40B4-BE49-F238E27FC236}">
                <a16:creationId xmlns:a16="http://schemas.microsoft.com/office/drawing/2014/main" id="{57CDA6CB-E998-4743-B11E-E8AF91547ED5}"/>
              </a:ext>
            </a:extLst>
          </p:cNvPr>
          <p:cNvSpPr>
            <a:spLocks noGrp="1"/>
          </p:cNvSpPr>
          <p:nvPr>
            <p:ph type="body" sz="quarter" idx="15"/>
          </p:nvPr>
        </p:nvSpPr>
        <p:spPr>
          <a:xfrm>
            <a:off x="360000" y="5400000"/>
            <a:ext cx="11334817" cy="304800"/>
          </a:xfrm>
        </p:spPr>
        <p:txBody>
          <a:bodyPr/>
          <a:lstStyle/>
          <a:p>
            <a:r>
              <a:rPr lang="en-GB">
                <a:solidFill>
                  <a:srgbClr val="4D4D4D"/>
                </a:solidFill>
              </a:rPr>
              <a:t>Source: 2022, Barb / Broadcaster stream data / </a:t>
            </a:r>
            <a:r>
              <a:rPr lang="en-GB" err="1">
                <a:solidFill>
                  <a:srgbClr val="4D4D4D"/>
                </a:solidFill>
              </a:rPr>
              <a:t>ViewersLogic</a:t>
            </a:r>
            <a:r>
              <a:rPr lang="en-GB">
                <a:solidFill>
                  <a:srgbClr val="4D4D4D"/>
                </a:solidFill>
              </a:rPr>
              <a:t> / IPA </a:t>
            </a:r>
            <a:r>
              <a:rPr lang="en-GB" err="1">
                <a:solidFill>
                  <a:srgbClr val="4D4D4D"/>
                </a:solidFill>
              </a:rPr>
              <a:t>TouchPoints</a:t>
            </a:r>
            <a:r>
              <a:rPr lang="en-GB">
                <a:solidFill>
                  <a:srgbClr val="4D4D4D"/>
                </a:solidFill>
              </a:rPr>
              <a:t> 2022 (wave 1 and 2) / Pornhub / </a:t>
            </a:r>
            <a:r>
              <a:rPr lang="en-GB"/>
              <a:t>UK Cinema Association</a:t>
            </a:r>
            <a:endParaRPr lang="en-GB">
              <a:solidFill>
                <a:srgbClr val="4D4D4D"/>
              </a:solidFill>
            </a:endParaRPr>
          </a:p>
          <a:p>
            <a:endParaRPr lang="en-GB">
              <a:solidFill>
                <a:srgbClr val="4D4D4D"/>
              </a:solidFill>
            </a:endParaRPr>
          </a:p>
        </p:txBody>
      </p:sp>
    </p:spTree>
    <p:extLst>
      <p:ext uri="{BB962C8B-B14F-4D97-AF65-F5344CB8AC3E}">
        <p14:creationId xmlns:p14="http://schemas.microsoft.com/office/powerpoint/2010/main" val="514935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30768" y="128953"/>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1475" y="359944"/>
            <a:ext cx="3492977" cy="2522956"/>
          </a:xfrm>
        </p:spPr>
        <p:txBody>
          <a:bodyPr>
            <a:normAutofit/>
          </a:bodyPr>
          <a:lstStyle/>
          <a:p>
            <a:r>
              <a:rPr lang="en-GB"/>
              <a:t>TV set video viewing – 45+</a:t>
            </a:r>
          </a:p>
        </p:txBody>
      </p:sp>
      <p:sp>
        <p:nvSpPr>
          <p:cNvPr id="4" name="TextBox 3">
            <a:extLst>
              <a:ext uri="{FF2B5EF4-FFF2-40B4-BE49-F238E27FC236}">
                <a16:creationId xmlns:a16="http://schemas.microsoft.com/office/drawing/2014/main" id="{E1558C29-8C2D-42AD-9BD0-A8F8BF15F202}"/>
              </a:ext>
            </a:extLst>
          </p:cNvPr>
          <p:cNvSpPr txBox="1"/>
          <p:nvPr/>
        </p:nvSpPr>
        <p:spPr>
          <a:xfrm>
            <a:off x="7720149" y="778715"/>
            <a:ext cx="44718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3 hrs, 15 mins (72% total video day)</a:t>
            </a:r>
          </a:p>
        </p:txBody>
      </p:sp>
      <p:sp>
        <p:nvSpPr>
          <p:cNvPr id="5" name="TextBox 4">
            <a:extLst>
              <a:ext uri="{FF2B5EF4-FFF2-40B4-BE49-F238E27FC236}">
                <a16:creationId xmlns:a16="http://schemas.microsoft.com/office/drawing/2014/main" id="{7D48F3B6-2E03-4928-BB4D-AED96433C4A0}"/>
              </a:ext>
            </a:extLst>
          </p:cNvPr>
          <p:cNvSpPr txBox="1"/>
          <p:nvPr/>
        </p:nvSpPr>
        <p:spPr>
          <a:xfrm>
            <a:off x="8057699" y="1101645"/>
            <a:ext cx="383304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45+: </a:t>
            </a:r>
            <a:r>
              <a:rPr lang="en-GB" sz="1400" kern="0">
                <a:solidFill>
                  <a:prstClr val="black"/>
                </a:solidFill>
                <a:latin typeface="Arial"/>
              </a:rPr>
              <a:t>4 </a:t>
            </a:r>
            <a:r>
              <a:rPr kumimoji="0" lang="en-GB" sz="1400" b="0" i="0" u="none" strike="noStrike" kern="0" cap="none" spc="0" normalizeH="0" baseline="0" noProof="0">
                <a:ln>
                  <a:noFill/>
                </a:ln>
                <a:solidFill>
                  <a:prstClr val="black"/>
                </a:solidFill>
                <a:effectLst/>
                <a:uLnTx/>
                <a:uFillTx/>
                <a:latin typeface="Arial"/>
                <a:ea typeface="+mn-ea"/>
                <a:cs typeface="+mn-cs"/>
              </a:rPr>
              <a:t>hrs, </a:t>
            </a:r>
            <a:r>
              <a:rPr lang="en-GB" sz="1400" kern="0">
                <a:solidFill>
                  <a:prstClr val="black"/>
                </a:solidFill>
                <a:latin typeface="Arial"/>
              </a:rPr>
              <a:t>45 </a:t>
            </a:r>
            <a:r>
              <a:rPr kumimoji="0" lang="en-GB" sz="1400" b="0" i="0" u="none" strike="noStrike" kern="0" cap="none" spc="0" normalizeH="0" baseline="0" noProof="0">
                <a:ln>
                  <a:noFill/>
                </a:ln>
                <a:solidFill>
                  <a:prstClr val="black"/>
                </a:solidFill>
                <a:effectLst/>
                <a:uLnTx/>
                <a:uFillTx/>
                <a:latin typeface="Arial"/>
                <a:ea typeface="+mn-ea"/>
                <a:cs typeface="+mn-cs"/>
              </a:rPr>
              <a:t>mins (</a:t>
            </a:r>
            <a:r>
              <a:rPr lang="en-GB" sz="1400" kern="0">
                <a:solidFill>
                  <a:prstClr val="black"/>
                </a:solidFill>
                <a:latin typeface="Arial"/>
              </a:rPr>
              <a:t>85</a:t>
            </a:r>
            <a:r>
              <a:rPr kumimoji="0" lang="en-GB" sz="1400" b="0" i="0" u="none" strike="noStrike" kern="0" cap="none" spc="0" normalizeH="0" baseline="0" noProof="0">
                <a:ln>
                  <a:noFill/>
                </a:ln>
                <a:solidFill>
                  <a:prstClr val="black"/>
                </a:solidFill>
                <a:effectLst/>
                <a:uLnTx/>
                <a:uFillTx/>
                <a:latin typeface="Arial"/>
                <a:ea typeface="+mn-ea"/>
                <a:cs typeface="+mn-cs"/>
              </a:rPr>
              <a:t>% total video day)</a:t>
            </a:r>
          </a:p>
        </p:txBody>
      </p:sp>
      <p:sp>
        <p:nvSpPr>
          <p:cNvPr id="6" name="TextBox 5">
            <a:extLst>
              <a:ext uri="{FF2B5EF4-FFF2-40B4-BE49-F238E27FC236}">
                <a16:creationId xmlns:a16="http://schemas.microsoft.com/office/drawing/2014/main" id="{4C27D43E-3371-4BC1-92EB-6344B951E35B}"/>
              </a:ext>
            </a:extLst>
          </p:cNvPr>
          <p:cNvSpPr txBox="1"/>
          <p:nvPr/>
        </p:nvSpPr>
        <p:spPr>
          <a:xfrm>
            <a:off x="8078965" y="455785"/>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 (TV set)</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465326" y="1172932"/>
            <a:ext cx="138017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45+</a:t>
            </a:r>
          </a:p>
        </p:txBody>
      </p:sp>
      <p:sp>
        <p:nvSpPr>
          <p:cNvPr id="12" name="Text Placeholder 11">
            <a:extLst>
              <a:ext uri="{FF2B5EF4-FFF2-40B4-BE49-F238E27FC236}">
                <a16:creationId xmlns:a16="http://schemas.microsoft.com/office/drawing/2014/main" id="{A01BAFFA-29E8-46F1-B7A0-B3FB25B9E891}"/>
              </a:ext>
            </a:extLst>
          </p:cNvPr>
          <p:cNvSpPr>
            <a:spLocks noGrp="1"/>
          </p:cNvSpPr>
          <p:nvPr>
            <p:ph type="body" sz="quarter" idx="15"/>
          </p:nvPr>
        </p:nvSpPr>
        <p:spPr>
          <a:xfrm>
            <a:off x="360000" y="5400000"/>
            <a:ext cx="11334817" cy="304800"/>
          </a:xfrm>
        </p:spPr>
        <p:txBody>
          <a:bodyPr/>
          <a:lstStyle/>
          <a:p>
            <a:r>
              <a:rPr lang="en-GB">
                <a:solidFill>
                  <a:srgbClr val="4D4D4D"/>
                </a:solidFill>
              </a:rPr>
              <a:t>Source: 2022, Barb / Broadcaster stream data / </a:t>
            </a:r>
            <a:r>
              <a:rPr lang="en-GB" err="1">
                <a:solidFill>
                  <a:srgbClr val="4D4D4D"/>
                </a:solidFill>
              </a:rPr>
              <a:t>ViewersLogic</a:t>
            </a:r>
            <a:r>
              <a:rPr lang="en-GB">
                <a:solidFill>
                  <a:srgbClr val="4D4D4D"/>
                </a:solidFill>
              </a:rPr>
              <a:t> / IPA </a:t>
            </a:r>
            <a:r>
              <a:rPr lang="en-GB" err="1">
                <a:solidFill>
                  <a:srgbClr val="4D4D4D"/>
                </a:solidFill>
              </a:rPr>
              <a:t>TouchPoints</a:t>
            </a:r>
            <a:r>
              <a:rPr lang="en-GB">
                <a:solidFill>
                  <a:srgbClr val="4D4D4D"/>
                </a:solidFill>
              </a:rPr>
              <a:t> 2022 (wave 1 and 2) </a:t>
            </a:r>
          </a:p>
        </p:txBody>
      </p:sp>
    </p:spTree>
    <p:extLst>
      <p:ext uri="{BB962C8B-B14F-4D97-AF65-F5344CB8AC3E}">
        <p14:creationId xmlns:p14="http://schemas.microsoft.com/office/powerpoint/2010/main" val="95044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30768" y="128953"/>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1475" y="359944"/>
            <a:ext cx="3492977" cy="2522956"/>
          </a:xfrm>
        </p:spPr>
        <p:txBody>
          <a:bodyPr>
            <a:normAutofit/>
          </a:bodyPr>
          <a:lstStyle/>
          <a:p>
            <a:r>
              <a:rPr lang="en-GB"/>
              <a:t>Device Video Viewing Time – 45+</a:t>
            </a:r>
          </a:p>
        </p:txBody>
      </p:sp>
      <p:sp>
        <p:nvSpPr>
          <p:cNvPr id="4" name="TextBox 3">
            <a:extLst>
              <a:ext uri="{FF2B5EF4-FFF2-40B4-BE49-F238E27FC236}">
                <a16:creationId xmlns:a16="http://schemas.microsoft.com/office/drawing/2014/main" id="{E1558C29-8C2D-42AD-9BD0-A8F8BF15F202}"/>
              </a:ext>
            </a:extLst>
          </p:cNvPr>
          <p:cNvSpPr txBox="1"/>
          <p:nvPr/>
        </p:nvSpPr>
        <p:spPr>
          <a:xfrm>
            <a:off x="7720149" y="778715"/>
            <a:ext cx="44718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1 hr, 14 mins (27% total video day)</a:t>
            </a:r>
          </a:p>
        </p:txBody>
      </p:sp>
      <p:sp>
        <p:nvSpPr>
          <p:cNvPr id="5" name="TextBox 4">
            <a:extLst>
              <a:ext uri="{FF2B5EF4-FFF2-40B4-BE49-F238E27FC236}">
                <a16:creationId xmlns:a16="http://schemas.microsoft.com/office/drawing/2014/main" id="{7D48F3B6-2E03-4928-BB4D-AED96433C4A0}"/>
              </a:ext>
            </a:extLst>
          </p:cNvPr>
          <p:cNvSpPr txBox="1"/>
          <p:nvPr/>
        </p:nvSpPr>
        <p:spPr>
          <a:xfrm>
            <a:off x="8057699" y="1101645"/>
            <a:ext cx="383304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45+: 50 mins (</a:t>
            </a:r>
            <a:r>
              <a:rPr lang="en-GB" sz="1400" kern="0">
                <a:solidFill>
                  <a:prstClr val="black"/>
                </a:solidFill>
                <a:latin typeface="Arial"/>
              </a:rPr>
              <a:t>15</a:t>
            </a:r>
            <a:r>
              <a:rPr kumimoji="0" lang="en-GB" sz="1400" b="0" i="0" u="none" strike="noStrike" kern="0" cap="none" spc="0" normalizeH="0" baseline="0" noProof="0">
                <a:ln>
                  <a:noFill/>
                </a:ln>
                <a:solidFill>
                  <a:prstClr val="black"/>
                </a:solidFill>
                <a:effectLst/>
                <a:uLnTx/>
                <a:uFillTx/>
                <a:latin typeface="Arial"/>
                <a:ea typeface="+mn-ea"/>
                <a:cs typeface="+mn-cs"/>
              </a:rPr>
              <a:t>% total video day)</a:t>
            </a:r>
          </a:p>
        </p:txBody>
      </p:sp>
      <p:sp>
        <p:nvSpPr>
          <p:cNvPr id="6" name="TextBox 5">
            <a:extLst>
              <a:ext uri="{FF2B5EF4-FFF2-40B4-BE49-F238E27FC236}">
                <a16:creationId xmlns:a16="http://schemas.microsoft.com/office/drawing/2014/main" id="{4C27D43E-3371-4BC1-92EB-6344B951E35B}"/>
              </a:ext>
            </a:extLst>
          </p:cNvPr>
          <p:cNvSpPr txBox="1"/>
          <p:nvPr/>
        </p:nvSpPr>
        <p:spPr>
          <a:xfrm>
            <a:off x="8078965" y="455785"/>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 (Device)</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405912" y="1172932"/>
            <a:ext cx="138017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45+</a:t>
            </a:r>
          </a:p>
        </p:txBody>
      </p:sp>
      <p:sp>
        <p:nvSpPr>
          <p:cNvPr id="12" name="Text Placeholder 11">
            <a:extLst>
              <a:ext uri="{FF2B5EF4-FFF2-40B4-BE49-F238E27FC236}">
                <a16:creationId xmlns:a16="http://schemas.microsoft.com/office/drawing/2014/main" id="{A01BAFFA-29E8-46F1-B7A0-B3FB25B9E891}"/>
              </a:ext>
            </a:extLst>
          </p:cNvPr>
          <p:cNvSpPr>
            <a:spLocks noGrp="1"/>
          </p:cNvSpPr>
          <p:nvPr>
            <p:ph type="body" sz="quarter" idx="15"/>
          </p:nvPr>
        </p:nvSpPr>
        <p:spPr>
          <a:xfrm>
            <a:off x="360000" y="5400000"/>
            <a:ext cx="11334817" cy="304800"/>
          </a:xfrm>
        </p:spPr>
        <p:txBody>
          <a:bodyPr/>
          <a:lstStyle/>
          <a:p>
            <a:r>
              <a:rPr lang="en-GB">
                <a:solidFill>
                  <a:srgbClr val="4D4D4D"/>
                </a:solidFill>
              </a:rPr>
              <a:t>Source: 2022, Barb / Broadcaster stream data / </a:t>
            </a:r>
            <a:r>
              <a:rPr lang="en-GB" err="1">
                <a:solidFill>
                  <a:srgbClr val="4D4D4D"/>
                </a:solidFill>
              </a:rPr>
              <a:t>ViewersLogic</a:t>
            </a:r>
            <a:r>
              <a:rPr lang="en-GB">
                <a:solidFill>
                  <a:srgbClr val="4D4D4D"/>
                </a:solidFill>
              </a:rPr>
              <a:t> / IPA </a:t>
            </a:r>
            <a:r>
              <a:rPr lang="en-GB" err="1">
                <a:solidFill>
                  <a:srgbClr val="4D4D4D"/>
                </a:solidFill>
              </a:rPr>
              <a:t>TouchPoints</a:t>
            </a:r>
            <a:r>
              <a:rPr lang="en-GB">
                <a:solidFill>
                  <a:srgbClr val="4D4D4D"/>
                </a:solidFill>
              </a:rPr>
              <a:t> 2022 (wave 1 and 2) / Pornhub / </a:t>
            </a:r>
            <a:r>
              <a:rPr lang="en-GB"/>
              <a:t>UK Cinema Association</a:t>
            </a:r>
            <a:endParaRPr lang="en-GB">
              <a:solidFill>
                <a:srgbClr val="4D4D4D"/>
              </a:solidFill>
            </a:endParaRPr>
          </a:p>
        </p:txBody>
      </p:sp>
    </p:spTree>
    <p:extLst>
      <p:ext uri="{BB962C8B-B14F-4D97-AF65-F5344CB8AC3E}">
        <p14:creationId xmlns:p14="http://schemas.microsoft.com/office/powerpoint/2010/main" val="3210227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14232" y="145542"/>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0800" y="360000"/>
            <a:ext cx="3492977" cy="2522956"/>
          </a:xfrm>
        </p:spPr>
        <p:txBody>
          <a:bodyPr>
            <a:normAutofit/>
          </a:bodyPr>
          <a:lstStyle/>
          <a:p>
            <a:r>
              <a:rPr lang="en-GB"/>
              <a:t>2022 video viewing – ABC1 Adults</a:t>
            </a:r>
          </a:p>
        </p:txBody>
      </p:sp>
      <p:sp>
        <p:nvSpPr>
          <p:cNvPr id="4" name="TextBox 3">
            <a:extLst>
              <a:ext uri="{FF2B5EF4-FFF2-40B4-BE49-F238E27FC236}">
                <a16:creationId xmlns:a16="http://schemas.microsoft.com/office/drawing/2014/main" id="{E1558C29-8C2D-42AD-9BD0-A8F8BF15F202}"/>
              </a:ext>
            </a:extLst>
          </p:cNvPr>
          <p:cNvSpPr txBox="1"/>
          <p:nvPr/>
        </p:nvSpPr>
        <p:spPr>
          <a:xfrm>
            <a:off x="8871670" y="900862"/>
            <a:ext cx="273630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4 hrs, 30 mins</a:t>
            </a:r>
          </a:p>
        </p:txBody>
      </p:sp>
      <p:sp>
        <p:nvSpPr>
          <p:cNvPr id="5" name="TextBox 4">
            <a:extLst>
              <a:ext uri="{FF2B5EF4-FFF2-40B4-BE49-F238E27FC236}">
                <a16:creationId xmlns:a16="http://schemas.microsoft.com/office/drawing/2014/main" id="{7D48F3B6-2E03-4928-BB4D-AED96433C4A0}"/>
              </a:ext>
            </a:extLst>
          </p:cNvPr>
          <p:cNvSpPr txBox="1"/>
          <p:nvPr/>
        </p:nvSpPr>
        <p:spPr>
          <a:xfrm>
            <a:off x="8871670" y="1156343"/>
            <a:ext cx="25791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0">
                <a:solidFill>
                  <a:prstClr val="black"/>
                </a:solidFill>
                <a:latin typeface="Arial"/>
              </a:rPr>
              <a:t>ABC1 Adults: 4 </a:t>
            </a:r>
            <a:r>
              <a:rPr kumimoji="0" lang="en-GB" sz="1400" b="0" i="0" u="none" strike="noStrike" kern="0" cap="none" spc="0" normalizeH="0" baseline="0" noProof="0">
                <a:ln>
                  <a:noFill/>
                </a:ln>
                <a:solidFill>
                  <a:prstClr val="black"/>
                </a:solidFill>
                <a:effectLst/>
                <a:uLnTx/>
                <a:uFillTx/>
                <a:latin typeface="Arial"/>
                <a:ea typeface="+mn-ea"/>
                <a:cs typeface="+mn-cs"/>
              </a:rPr>
              <a:t>hrs, 6 mins</a:t>
            </a:r>
          </a:p>
        </p:txBody>
      </p:sp>
      <p:sp>
        <p:nvSpPr>
          <p:cNvPr id="6" name="TextBox 5">
            <a:extLst>
              <a:ext uri="{FF2B5EF4-FFF2-40B4-BE49-F238E27FC236}">
                <a16:creationId xmlns:a16="http://schemas.microsoft.com/office/drawing/2014/main" id="{4C27D43E-3371-4BC1-92EB-6344B951E35B}"/>
              </a:ext>
            </a:extLst>
          </p:cNvPr>
          <p:cNvSpPr txBox="1"/>
          <p:nvPr/>
        </p:nvSpPr>
        <p:spPr>
          <a:xfrm>
            <a:off x="8871670" y="531530"/>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461363" y="1208639"/>
            <a:ext cx="126927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0">
                <a:solidFill>
                  <a:prstClr val="black"/>
                </a:solidFill>
                <a:latin typeface="Arial"/>
              </a:rPr>
              <a:t>ABC1 Adults</a:t>
            </a:r>
            <a:endParaRPr kumimoji="0" lang="en-GB" sz="1400" b="1" i="0" u="none" strike="noStrike" kern="0" cap="none" spc="0" normalizeH="0" baseline="0" noProof="0">
              <a:ln>
                <a:noFill/>
              </a:ln>
              <a:solidFill>
                <a:prstClr val="black"/>
              </a:solidFill>
              <a:effectLst/>
              <a:uLnTx/>
              <a:uFillTx/>
              <a:latin typeface="Arial"/>
              <a:ea typeface="+mn-ea"/>
              <a:cs typeface="+mn-cs"/>
            </a:endParaRPr>
          </a:p>
        </p:txBody>
      </p:sp>
      <p:sp>
        <p:nvSpPr>
          <p:cNvPr id="13" name="Text Placeholder 11">
            <a:extLst>
              <a:ext uri="{FF2B5EF4-FFF2-40B4-BE49-F238E27FC236}">
                <a16:creationId xmlns:a16="http://schemas.microsoft.com/office/drawing/2014/main" id="{57CDA6CB-E998-4743-B11E-E8AF91547ED5}"/>
              </a:ext>
            </a:extLst>
          </p:cNvPr>
          <p:cNvSpPr>
            <a:spLocks noGrp="1"/>
          </p:cNvSpPr>
          <p:nvPr>
            <p:ph type="body" sz="quarter" idx="15"/>
          </p:nvPr>
        </p:nvSpPr>
        <p:spPr>
          <a:xfrm>
            <a:off x="360000" y="5400000"/>
            <a:ext cx="11334817" cy="304800"/>
          </a:xfrm>
        </p:spPr>
        <p:txBody>
          <a:bodyPr/>
          <a:lstStyle/>
          <a:p>
            <a:r>
              <a:rPr lang="en-GB">
                <a:solidFill>
                  <a:srgbClr val="4D4D4D"/>
                </a:solidFill>
              </a:rPr>
              <a:t>Source: 2022, Barb / Broadcaster stream data / </a:t>
            </a:r>
            <a:r>
              <a:rPr lang="en-GB" err="1">
                <a:solidFill>
                  <a:srgbClr val="4D4D4D"/>
                </a:solidFill>
              </a:rPr>
              <a:t>ViewersLogic</a:t>
            </a:r>
            <a:r>
              <a:rPr lang="en-GB">
                <a:solidFill>
                  <a:srgbClr val="4D4D4D"/>
                </a:solidFill>
              </a:rPr>
              <a:t> / IPA </a:t>
            </a:r>
            <a:r>
              <a:rPr lang="en-GB" err="1">
                <a:solidFill>
                  <a:srgbClr val="4D4D4D"/>
                </a:solidFill>
              </a:rPr>
              <a:t>TouchPoints</a:t>
            </a:r>
            <a:r>
              <a:rPr lang="en-GB">
                <a:solidFill>
                  <a:srgbClr val="4D4D4D"/>
                </a:solidFill>
              </a:rPr>
              <a:t> 2022 (wave 1 and 2) / Pornhub / </a:t>
            </a:r>
            <a:r>
              <a:rPr lang="en-GB"/>
              <a:t>UK Cinema Association</a:t>
            </a:r>
            <a:endParaRPr lang="en-GB">
              <a:solidFill>
                <a:srgbClr val="4D4D4D"/>
              </a:solidFill>
            </a:endParaRPr>
          </a:p>
          <a:p>
            <a:endParaRPr lang="en-GB">
              <a:solidFill>
                <a:srgbClr val="4D4D4D"/>
              </a:solidFill>
            </a:endParaRPr>
          </a:p>
        </p:txBody>
      </p:sp>
    </p:spTree>
    <p:extLst>
      <p:ext uri="{BB962C8B-B14F-4D97-AF65-F5344CB8AC3E}">
        <p14:creationId xmlns:p14="http://schemas.microsoft.com/office/powerpoint/2010/main" val="4108335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30768" y="128953"/>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1475" y="359944"/>
            <a:ext cx="3492977" cy="2522956"/>
          </a:xfrm>
        </p:spPr>
        <p:txBody>
          <a:bodyPr>
            <a:normAutofit/>
          </a:bodyPr>
          <a:lstStyle/>
          <a:p>
            <a:r>
              <a:rPr lang="en-GB"/>
              <a:t>TV set video viewing – ABC1 Adults</a:t>
            </a:r>
          </a:p>
        </p:txBody>
      </p:sp>
      <p:sp>
        <p:nvSpPr>
          <p:cNvPr id="4" name="TextBox 3">
            <a:extLst>
              <a:ext uri="{FF2B5EF4-FFF2-40B4-BE49-F238E27FC236}">
                <a16:creationId xmlns:a16="http://schemas.microsoft.com/office/drawing/2014/main" id="{E1558C29-8C2D-42AD-9BD0-A8F8BF15F202}"/>
              </a:ext>
            </a:extLst>
          </p:cNvPr>
          <p:cNvSpPr txBox="1"/>
          <p:nvPr/>
        </p:nvSpPr>
        <p:spPr>
          <a:xfrm>
            <a:off x="7720149" y="778715"/>
            <a:ext cx="44718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3 hrs, 15 mins (72% total video day)</a:t>
            </a:r>
          </a:p>
        </p:txBody>
      </p:sp>
      <p:sp>
        <p:nvSpPr>
          <p:cNvPr id="5" name="TextBox 4">
            <a:extLst>
              <a:ext uri="{FF2B5EF4-FFF2-40B4-BE49-F238E27FC236}">
                <a16:creationId xmlns:a16="http://schemas.microsoft.com/office/drawing/2014/main" id="{7D48F3B6-2E03-4928-BB4D-AED96433C4A0}"/>
              </a:ext>
            </a:extLst>
          </p:cNvPr>
          <p:cNvSpPr txBox="1"/>
          <p:nvPr/>
        </p:nvSpPr>
        <p:spPr>
          <a:xfrm>
            <a:off x="8057699" y="1101645"/>
            <a:ext cx="383304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0">
                <a:solidFill>
                  <a:prstClr val="black"/>
                </a:solidFill>
                <a:latin typeface="Arial"/>
              </a:rPr>
              <a:t>ABC1 Adults</a:t>
            </a:r>
            <a:r>
              <a:rPr kumimoji="0" lang="en-GB" sz="1400" b="0" i="0" u="none" strike="noStrike" kern="0" cap="none" spc="0" normalizeH="0" baseline="0" noProof="0">
                <a:ln>
                  <a:noFill/>
                </a:ln>
                <a:solidFill>
                  <a:prstClr val="black"/>
                </a:solidFill>
                <a:effectLst/>
                <a:uLnTx/>
                <a:uFillTx/>
                <a:latin typeface="Arial"/>
                <a:ea typeface="+mn-ea"/>
                <a:cs typeface="+mn-cs"/>
              </a:rPr>
              <a:t>: 3 hrs, </a:t>
            </a:r>
            <a:r>
              <a:rPr lang="en-GB" sz="1400" kern="0">
                <a:solidFill>
                  <a:prstClr val="black"/>
                </a:solidFill>
                <a:latin typeface="Arial"/>
              </a:rPr>
              <a:t>4 </a:t>
            </a:r>
            <a:r>
              <a:rPr kumimoji="0" lang="en-GB" sz="1400" b="0" i="0" u="none" strike="noStrike" kern="0" cap="none" spc="0" normalizeH="0" baseline="0" noProof="0">
                <a:ln>
                  <a:noFill/>
                </a:ln>
                <a:solidFill>
                  <a:prstClr val="black"/>
                </a:solidFill>
                <a:effectLst/>
                <a:uLnTx/>
                <a:uFillTx/>
                <a:latin typeface="Arial"/>
                <a:ea typeface="+mn-ea"/>
                <a:cs typeface="+mn-cs"/>
              </a:rPr>
              <a:t>mins (7</a:t>
            </a:r>
            <a:r>
              <a:rPr lang="en-GB" sz="1400" kern="0">
                <a:solidFill>
                  <a:prstClr val="black"/>
                </a:solidFill>
                <a:latin typeface="Arial"/>
              </a:rPr>
              <a:t>5</a:t>
            </a:r>
            <a:r>
              <a:rPr kumimoji="0" lang="en-GB" sz="1400" b="0" i="0" u="none" strike="noStrike" kern="0" cap="none" spc="0" normalizeH="0" baseline="0" noProof="0">
                <a:ln>
                  <a:noFill/>
                </a:ln>
                <a:solidFill>
                  <a:prstClr val="black"/>
                </a:solidFill>
                <a:effectLst/>
                <a:uLnTx/>
                <a:uFillTx/>
                <a:latin typeface="Arial"/>
                <a:ea typeface="+mn-ea"/>
                <a:cs typeface="+mn-cs"/>
              </a:rPr>
              <a:t>% total video day)</a:t>
            </a:r>
          </a:p>
        </p:txBody>
      </p:sp>
      <p:sp>
        <p:nvSpPr>
          <p:cNvPr id="6" name="TextBox 5">
            <a:extLst>
              <a:ext uri="{FF2B5EF4-FFF2-40B4-BE49-F238E27FC236}">
                <a16:creationId xmlns:a16="http://schemas.microsoft.com/office/drawing/2014/main" id="{4C27D43E-3371-4BC1-92EB-6344B951E35B}"/>
              </a:ext>
            </a:extLst>
          </p:cNvPr>
          <p:cNvSpPr txBox="1"/>
          <p:nvPr/>
        </p:nvSpPr>
        <p:spPr>
          <a:xfrm>
            <a:off x="8078965" y="455785"/>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 (TV set)</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465326" y="1172932"/>
            <a:ext cx="138017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ABC1 Adults</a:t>
            </a:r>
          </a:p>
        </p:txBody>
      </p:sp>
      <p:sp>
        <p:nvSpPr>
          <p:cNvPr id="12" name="Text Placeholder 11">
            <a:extLst>
              <a:ext uri="{FF2B5EF4-FFF2-40B4-BE49-F238E27FC236}">
                <a16:creationId xmlns:a16="http://schemas.microsoft.com/office/drawing/2014/main" id="{A01BAFFA-29E8-46F1-B7A0-B3FB25B9E891}"/>
              </a:ext>
            </a:extLst>
          </p:cNvPr>
          <p:cNvSpPr>
            <a:spLocks noGrp="1"/>
          </p:cNvSpPr>
          <p:nvPr>
            <p:ph type="body" sz="quarter" idx="15"/>
          </p:nvPr>
        </p:nvSpPr>
        <p:spPr>
          <a:xfrm>
            <a:off x="360000" y="5400000"/>
            <a:ext cx="11334817" cy="304800"/>
          </a:xfrm>
        </p:spPr>
        <p:txBody>
          <a:bodyPr/>
          <a:lstStyle/>
          <a:p>
            <a:r>
              <a:rPr lang="en-GB">
                <a:solidFill>
                  <a:srgbClr val="4D4D4D"/>
                </a:solidFill>
              </a:rPr>
              <a:t>Source: 2022, Barb / Broadcaster stream data / </a:t>
            </a:r>
            <a:r>
              <a:rPr lang="en-GB" err="1">
                <a:solidFill>
                  <a:srgbClr val="4D4D4D"/>
                </a:solidFill>
              </a:rPr>
              <a:t>ViewersLogic</a:t>
            </a:r>
            <a:r>
              <a:rPr lang="en-GB">
                <a:solidFill>
                  <a:srgbClr val="4D4D4D"/>
                </a:solidFill>
              </a:rPr>
              <a:t> / IPA </a:t>
            </a:r>
            <a:r>
              <a:rPr lang="en-GB" err="1">
                <a:solidFill>
                  <a:srgbClr val="4D4D4D"/>
                </a:solidFill>
              </a:rPr>
              <a:t>TouchPoints</a:t>
            </a:r>
            <a:r>
              <a:rPr lang="en-GB">
                <a:solidFill>
                  <a:srgbClr val="4D4D4D"/>
                </a:solidFill>
              </a:rPr>
              <a:t> 2022 (wave 1 and 2) </a:t>
            </a:r>
          </a:p>
        </p:txBody>
      </p:sp>
    </p:spTree>
    <p:extLst>
      <p:ext uri="{BB962C8B-B14F-4D97-AF65-F5344CB8AC3E}">
        <p14:creationId xmlns:p14="http://schemas.microsoft.com/office/powerpoint/2010/main" val="220909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30768" y="128953"/>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1475" y="359944"/>
            <a:ext cx="3492977" cy="2522956"/>
          </a:xfrm>
        </p:spPr>
        <p:txBody>
          <a:bodyPr>
            <a:normAutofit/>
          </a:bodyPr>
          <a:lstStyle/>
          <a:p>
            <a:r>
              <a:rPr lang="en-GB"/>
              <a:t>Device Video Viewing Time – ABC1 Adults</a:t>
            </a:r>
          </a:p>
        </p:txBody>
      </p:sp>
      <p:sp>
        <p:nvSpPr>
          <p:cNvPr id="4" name="TextBox 3">
            <a:extLst>
              <a:ext uri="{FF2B5EF4-FFF2-40B4-BE49-F238E27FC236}">
                <a16:creationId xmlns:a16="http://schemas.microsoft.com/office/drawing/2014/main" id="{E1558C29-8C2D-42AD-9BD0-A8F8BF15F202}"/>
              </a:ext>
            </a:extLst>
          </p:cNvPr>
          <p:cNvSpPr txBox="1"/>
          <p:nvPr/>
        </p:nvSpPr>
        <p:spPr>
          <a:xfrm>
            <a:off x="7720149" y="778715"/>
            <a:ext cx="44718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1 hr, 14 mins (27% total video day)</a:t>
            </a:r>
          </a:p>
        </p:txBody>
      </p:sp>
      <p:sp>
        <p:nvSpPr>
          <p:cNvPr id="5" name="TextBox 4">
            <a:extLst>
              <a:ext uri="{FF2B5EF4-FFF2-40B4-BE49-F238E27FC236}">
                <a16:creationId xmlns:a16="http://schemas.microsoft.com/office/drawing/2014/main" id="{7D48F3B6-2E03-4928-BB4D-AED96433C4A0}"/>
              </a:ext>
            </a:extLst>
          </p:cNvPr>
          <p:cNvSpPr txBox="1"/>
          <p:nvPr/>
        </p:nvSpPr>
        <p:spPr>
          <a:xfrm>
            <a:off x="8057699" y="1101645"/>
            <a:ext cx="383304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0" dirty="0">
                <a:solidFill>
                  <a:prstClr val="black"/>
                </a:solidFill>
                <a:latin typeface="Arial"/>
              </a:rPr>
              <a:t>A</a:t>
            </a:r>
            <a:r>
              <a:rPr kumimoji="0" lang="en-GB" sz="1400" b="0" i="0" u="none" strike="noStrike" kern="0" cap="none" spc="0" normalizeH="0" baseline="0" noProof="0" dirty="0">
                <a:ln>
                  <a:noFill/>
                </a:ln>
                <a:solidFill>
                  <a:prstClr val="black"/>
                </a:solidFill>
                <a:effectLst/>
                <a:uLnTx/>
                <a:uFillTx/>
                <a:latin typeface="Arial"/>
                <a:ea typeface="+mn-ea"/>
                <a:cs typeface="+mn-cs"/>
              </a:rPr>
              <a:t>BC1 Adults: 1 hr 1 min (</a:t>
            </a:r>
            <a:r>
              <a:rPr lang="en-GB" sz="1400" kern="0" dirty="0">
                <a:solidFill>
                  <a:prstClr val="black"/>
                </a:solidFill>
                <a:latin typeface="Arial"/>
              </a:rPr>
              <a:t>25</a:t>
            </a:r>
            <a:r>
              <a:rPr kumimoji="0" lang="en-GB" sz="1400" b="0" i="0" u="none" strike="noStrike" kern="0" cap="none" spc="0" normalizeH="0" baseline="0" noProof="0" dirty="0">
                <a:ln>
                  <a:noFill/>
                </a:ln>
                <a:solidFill>
                  <a:prstClr val="black"/>
                </a:solidFill>
                <a:effectLst/>
                <a:uLnTx/>
                <a:uFillTx/>
                <a:latin typeface="Arial"/>
                <a:ea typeface="+mn-ea"/>
                <a:cs typeface="+mn-cs"/>
              </a:rPr>
              <a:t>% total video day)</a:t>
            </a:r>
          </a:p>
        </p:txBody>
      </p:sp>
      <p:sp>
        <p:nvSpPr>
          <p:cNvPr id="6" name="TextBox 5">
            <a:extLst>
              <a:ext uri="{FF2B5EF4-FFF2-40B4-BE49-F238E27FC236}">
                <a16:creationId xmlns:a16="http://schemas.microsoft.com/office/drawing/2014/main" id="{4C27D43E-3371-4BC1-92EB-6344B951E35B}"/>
              </a:ext>
            </a:extLst>
          </p:cNvPr>
          <p:cNvSpPr txBox="1"/>
          <p:nvPr/>
        </p:nvSpPr>
        <p:spPr>
          <a:xfrm>
            <a:off x="8078965" y="455785"/>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 (Device)</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405912" y="1172932"/>
            <a:ext cx="138017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ABC1 Adults</a:t>
            </a:r>
          </a:p>
        </p:txBody>
      </p:sp>
      <p:sp>
        <p:nvSpPr>
          <p:cNvPr id="12" name="Text Placeholder 11">
            <a:extLst>
              <a:ext uri="{FF2B5EF4-FFF2-40B4-BE49-F238E27FC236}">
                <a16:creationId xmlns:a16="http://schemas.microsoft.com/office/drawing/2014/main" id="{A01BAFFA-29E8-46F1-B7A0-B3FB25B9E891}"/>
              </a:ext>
            </a:extLst>
          </p:cNvPr>
          <p:cNvSpPr>
            <a:spLocks noGrp="1"/>
          </p:cNvSpPr>
          <p:nvPr>
            <p:ph type="body" sz="quarter" idx="15"/>
          </p:nvPr>
        </p:nvSpPr>
        <p:spPr>
          <a:xfrm>
            <a:off x="360000" y="5400000"/>
            <a:ext cx="11334817" cy="304800"/>
          </a:xfrm>
        </p:spPr>
        <p:txBody>
          <a:bodyPr/>
          <a:lstStyle/>
          <a:p>
            <a:r>
              <a:rPr lang="en-GB">
                <a:solidFill>
                  <a:srgbClr val="4D4D4D"/>
                </a:solidFill>
              </a:rPr>
              <a:t>Source: 2022, Barb / Broadcaster stream data / </a:t>
            </a:r>
            <a:r>
              <a:rPr lang="en-GB" err="1">
                <a:solidFill>
                  <a:srgbClr val="4D4D4D"/>
                </a:solidFill>
              </a:rPr>
              <a:t>ViewersLogic</a:t>
            </a:r>
            <a:r>
              <a:rPr lang="en-GB">
                <a:solidFill>
                  <a:srgbClr val="4D4D4D"/>
                </a:solidFill>
              </a:rPr>
              <a:t> / IPA </a:t>
            </a:r>
            <a:r>
              <a:rPr lang="en-GB" err="1">
                <a:solidFill>
                  <a:srgbClr val="4D4D4D"/>
                </a:solidFill>
              </a:rPr>
              <a:t>TouchPoints</a:t>
            </a:r>
            <a:r>
              <a:rPr lang="en-GB">
                <a:solidFill>
                  <a:srgbClr val="4D4D4D"/>
                </a:solidFill>
              </a:rPr>
              <a:t> 2022 (wave 1 and 2) / Pornhub / </a:t>
            </a:r>
            <a:r>
              <a:rPr lang="en-GB"/>
              <a:t>UK Cinema Association</a:t>
            </a:r>
            <a:endParaRPr lang="en-GB">
              <a:solidFill>
                <a:srgbClr val="4D4D4D"/>
              </a:solidFill>
            </a:endParaRPr>
          </a:p>
        </p:txBody>
      </p:sp>
    </p:spTree>
    <p:extLst>
      <p:ext uri="{BB962C8B-B14F-4D97-AF65-F5344CB8AC3E}">
        <p14:creationId xmlns:p14="http://schemas.microsoft.com/office/powerpoint/2010/main" val="2914375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14232" y="145542"/>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0800" y="360000"/>
            <a:ext cx="3492977" cy="2522956"/>
          </a:xfrm>
        </p:spPr>
        <p:txBody>
          <a:bodyPr>
            <a:normAutofit/>
          </a:bodyPr>
          <a:lstStyle/>
          <a:p>
            <a:r>
              <a:rPr lang="en-GB"/>
              <a:t>2022 video viewing – HP + Ch</a:t>
            </a:r>
          </a:p>
        </p:txBody>
      </p:sp>
      <p:sp>
        <p:nvSpPr>
          <p:cNvPr id="4" name="TextBox 3">
            <a:extLst>
              <a:ext uri="{FF2B5EF4-FFF2-40B4-BE49-F238E27FC236}">
                <a16:creationId xmlns:a16="http://schemas.microsoft.com/office/drawing/2014/main" id="{E1558C29-8C2D-42AD-9BD0-A8F8BF15F202}"/>
              </a:ext>
            </a:extLst>
          </p:cNvPr>
          <p:cNvSpPr txBox="1"/>
          <p:nvPr/>
        </p:nvSpPr>
        <p:spPr>
          <a:xfrm>
            <a:off x="8871670" y="900862"/>
            <a:ext cx="273630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4 hrs, 30 mins</a:t>
            </a:r>
          </a:p>
        </p:txBody>
      </p:sp>
      <p:sp>
        <p:nvSpPr>
          <p:cNvPr id="5" name="TextBox 4">
            <a:extLst>
              <a:ext uri="{FF2B5EF4-FFF2-40B4-BE49-F238E27FC236}">
                <a16:creationId xmlns:a16="http://schemas.microsoft.com/office/drawing/2014/main" id="{7D48F3B6-2E03-4928-BB4D-AED96433C4A0}"/>
              </a:ext>
            </a:extLst>
          </p:cNvPr>
          <p:cNvSpPr txBox="1"/>
          <p:nvPr/>
        </p:nvSpPr>
        <p:spPr>
          <a:xfrm>
            <a:off x="8871670" y="1156343"/>
            <a:ext cx="25791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0">
                <a:solidFill>
                  <a:prstClr val="black"/>
                </a:solidFill>
                <a:latin typeface="Arial"/>
              </a:rPr>
              <a:t>HP + Ch: 4 </a:t>
            </a:r>
            <a:r>
              <a:rPr kumimoji="0" lang="en-GB" sz="1400" b="0" i="0" u="none" strike="noStrike" kern="0" cap="none" spc="0" normalizeH="0" baseline="0" noProof="0">
                <a:ln>
                  <a:noFill/>
                </a:ln>
                <a:solidFill>
                  <a:prstClr val="black"/>
                </a:solidFill>
                <a:effectLst/>
                <a:uLnTx/>
                <a:uFillTx/>
                <a:latin typeface="Arial"/>
                <a:ea typeface="+mn-ea"/>
                <a:cs typeface="+mn-cs"/>
              </a:rPr>
              <a:t>hrs, 11 mins</a:t>
            </a:r>
          </a:p>
        </p:txBody>
      </p:sp>
      <p:sp>
        <p:nvSpPr>
          <p:cNvPr id="6" name="TextBox 5">
            <a:extLst>
              <a:ext uri="{FF2B5EF4-FFF2-40B4-BE49-F238E27FC236}">
                <a16:creationId xmlns:a16="http://schemas.microsoft.com/office/drawing/2014/main" id="{4C27D43E-3371-4BC1-92EB-6344B951E35B}"/>
              </a:ext>
            </a:extLst>
          </p:cNvPr>
          <p:cNvSpPr txBox="1"/>
          <p:nvPr/>
        </p:nvSpPr>
        <p:spPr>
          <a:xfrm>
            <a:off x="8871670" y="531530"/>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461363" y="1208639"/>
            <a:ext cx="126927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0">
                <a:solidFill>
                  <a:prstClr val="black"/>
                </a:solidFill>
                <a:latin typeface="Arial"/>
              </a:rPr>
              <a:t>HP + Ch</a:t>
            </a:r>
            <a:endParaRPr kumimoji="0" lang="en-GB" sz="1400" b="1" i="0" u="none" strike="noStrike" kern="0" cap="none" spc="0" normalizeH="0" baseline="0" noProof="0">
              <a:ln>
                <a:noFill/>
              </a:ln>
              <a:solidFill>
                <a:prstClr val="black"/>
              </a:solidFill>
              <a:effectLst/>
              <a:uLnTx/>
              <a:uFillTx/>
              <a:latin typeface="Arial"/>
              <a:ea typeface="+mn-ea"/>
              <a:cs typeface="+mn-cs"/>
            </a:endParaRPr>
          </a:p>
        </p:txBody>
      </p:sp>
      <p:sp>
        <p:nvSpPr>
          <p:cNvPr id="13" name="Text Placeholder 11">
            <a:extLst>
              <a:ext uri="{FF2B5EF4-FFF2-40B4-BE49-F238E27FC236}">
                <a16:creationId xmlns:a16="http://schemas.microsoft.com/office/drawing/2014/main" id="{57CDA6CB-E998-4743-B11E-E8AF91547ED5}"/>
              </a:ext>
            </a:extLst>
          </p:cNvPr>
          <p:cNvSpPr>
            <a:spLocks noGrp="1"/>
          </p:cNvSpPr>
          <p:nvPr>
            <p:ph type="body" sz="quarter" idx="15"/>
          </p:nvPr>
        </p:nvSpPr>
        <p:spPr>
          <a:xfrm>
            <a:off x="360000" y="5400000"/>
            <a:ext cx="11334817" cy="304800"/>
          </a:xfrm>
        </p:spPr>
        <p:txBody>
          <a:bodyPr/>
          <a:lstStyle/>
          <a:p>
            <a:r>
              <a:rPr lang="en-GB">
                <a:solidFill>
                  <a:srgbClr val="4D4D4D"/>
                </a:solidFill>
              </a:rPr>
              <a:t>Source: 2022, Barb / Broadcaster stream data / </a:t>
            </a:r>
            <a:r>
              <a:rPr lang="en-GB" err="1">
                <a:solidFill>
                  <a:srgbClr val="4D4D4D"/>
                </a:solidFill>
              </a:rPr>
              <a:t>ViewersLogic</a:t>
            </a:r>
            <a:r>
              <a:rPr lang="en-GB">
                <a:solidFill>
                  <a:srgbClr val="4D4D4D"/>
                </a:solidFill>
              </a:rPr>
              <a:t> / IPA </a:t>
            </a:r>
            <a:r>
              <a:rPr lang="en-GB" err="1">
                <a:solidFill>
                  <a:srgbClr val="4D4D4D"/>
                </a:solidFill>
              </a:rPr>
              <a:t>TouchPoints</a:t>
            </a:r>
            <a:r>
              <a:rPr lang="en-GB">
                <a:solidFill>
                  <a:srgbClr val="4D4D4D"/>
                </a:solidFill>
              </a:rPr>
              <a:t> 2022 (wave 1 and 2) / Pornhub / </a:t>
            </a:r>
            <a:r>
              <a:rPr lang="en-GB"/>
              <a:t>UK Cinema Association</a:t>
            </a:r>
            <a:endParaRPr lang="en-GB">
              <a:solidFill>
                <a:srgbClr val="4D4D4D"/>
              </a:solidFill>
            </a:endParaRPr>
          </a:p>
          <a:p>
            <a:endParaRPr lang="en-GB">
              <a:solidFill>
                <a:srgbClr val="4D4D4D"/>
              </a:solidFill>
            </a:endParaRPr>
          </a:p>
        </p:txBody>
      </p:sp>
    </p:spTree>
    <p:extLst>
      <p:ext uri="{BB962C8B-B14F-4D97-AF65-F5344CB8AC3E}">
        <p14:creationId xmlns:p14="http://schemas.microsoft.com/office/powerpoint/2010/main" val="2017351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30768" y="128953"/>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1475" y="359944"/>
            <a:ext cx="3492977" cy="2522956"/>
          </a:xfrm>
        </p:spPr>
        <p:txBody>
          <a:bodyPr>
            <a:normAutofit/>
          </a:bodyPr>
          <a:lstStyle/>
          <a:p>
            <a:r>
              <a:rPr lang="en-GB"/>
              <a:t>TV set video viewing – HP + Ch</a:t>
            </a:r>
          </a:p>
        </p:txBody>
      </p:sp>
      <p:sp>
        <p:nvSpPr>
          <p:cNvPr id="4" name="TextBox 3">
            <a:extLst>
              <a:ext uri="{FF2B5EF4-FFF2-40B4-BE49-F238E27FC236}">
                <a16:creationId xmlns:a16="http://schemas.microsoft.com/office/drawing/2014/main" id="{E1558C29-8C2D-42AD-9BD0-A8F8BF15F202}"/>
              </a:ext>
            </a:extLst>
          </p:cNvPr>
          <p:cNvSpPr txBox="1"/>
          <p:nvPr/>
        </p:nvSpPr>
        <p:spPr>
          <a:xfrm>
            <a:off x="7720149" y="778715"/>
            <a:ext cx="44718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3 hrs, 15 mins (72% total video day)</a:t>
            </a:r>
          </a:p>
        </p:txBody>
      </p:sp>
      <p:sp>
        <p:nvSpPr>
          <p:cNvPr id="5" name="TextBox 4">
            <a:extLst>
              <a:ext uri="{FF2B5EF4-FFF2-40B4-BE49-F238E27FC236}">
                <a16:creationId xmlns:a16="http://schemas.microsoft.com/office/drawing/2014/main" id="{7D48F3B6-2E03-4928-BB4D-AED96433C4A0}"/>
              </a:ext>
            </a:extLst>
          </p:cNvPr>
          <p:cNvSpPr txBox="1"/>
          <p:nvPr/>
        </p:nvSpPr>
        <p:spPr>
          <a:xfrm>
            <a:off x="8057699" y="1101645"/>
            <a:ext cx="383304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0">
                <a:solidFill>
                  <a:prstClr val="black"/>
                </a:solidFill>
                <a:latin typeface="Arial"/>
              </a:rPr>
              <a:t>HP + Ch</a:t>
            </a:r>
            <a:r>
              <a:rPr kumimoji="0" lang="en-GB" sz="1400" b="0" i="0" u="none" strike="noStrike" kern="0" cap="none" spc="0" normalizeH="0" baseline="0" noProof="0">
                <a:ln>
                  <a:noFill/>
                </a:ln>
                <a:solidFill>
                  <a:prstClr val="black"/>
                </a:solidFill>
                <a:effectLst/>
                <a:uLnTx/>
                <a:uFillTx/>
                <a:latin typeface="Arial"/>
                <a:ea typeface="+mn-ea"/>
                <a:cs typeface="+mn-cs"/>
              </a:rPr>
              <a:t>: </a:t>
            </a:r>
            <a:r>
              <a:rPr lang="en-GB" sz="1400" kern="0">
                <a:solidFill>
                  <a:prstClr val="black"/>
                </a:solidFill>
                <a:latin typeface="Arial"/>
              </a:rPr>
              <a:t>2 </a:t>
            </a:r>
            <a:r>
              <a:rPr kumimoji="0" lang="en-GB" sz="1400" b="0" i="0" u="none" strike="noStrike" kern="0" cap="none" spc="0" normalizeH="0" baseline="0" noProof="0">
                <a:ln>
                  <a:noFill/>
                </a:ln>
                <a:solidFill>
                  <a:prstClr val="black"/>
                </a:solidFill>
                <a:effectLst/>
                <a:uLnTx/>
                <a:uFillTx/>
                <a:latin typeface="Arial"/>
                <a:ea typeface="+mn-ea"/>
                <a:cs typeface="+mn-cs"/>
              </a:rPr>
              <a:t>hrs, 53</a:t>
            </a:r>
            <a:r>
              <a:rPr lang="en-GB" sz="1400" kern="0">
                <a:solidFill>
                  <a:prstClr val="black"/>
                </a:solidFill>
                <a:latin typeface="Arial"/>
              </a:rPr>
              <a:t> </a:t>
            </a:r>
            <a:r>
              <a:rPr kumimoji="0" lang="en-GB" sz="1400" b="0" i="0" u="none" strike="noStrike" kern="0" cap="none" spc="0" normalizeH="0" baseline="0" noProof="0">
                <a:ln>
                  <a:noFill/>
                </a:ln>
                <a:solidFill>
                  <a:prstClr val="black"/>
                </a:solidFill>
                <a:effectLst/>
                <a:uLnTx/>
                <a:uFillTx/>
                <a:latin typeface="Arial"/>
                <a:ea typeface="+mn-ea"/>
                <a:cs typeface="+mn-cs"/>
              </a:rPr>
              <a:t>mins (69% total video day)</a:t>
            </a:r>
          </a:p>
        </p:txBody>
      </p:sp>
      <p:sp>
        <p:nvSpPr>
          <p:cNvPr id="6" name="TextBox 5">
            <a:extLst>
              <a:ext uri="{FF2B5EF4-FFF2-40B4-BE49-F238E27FC236}">
                <a16:creationId xmlns:a16="http://schemas.microsoft.com/office/drawing/2014/main" id="{4C27D43E-3371-4BC1-92EB-6344B951E35B}"/>
              </a:ext>
            </a:extLst>
          </p:cNvPr>
          <p:cNvSpPr txBox="1"/>
          <p:nvPr/>
        </p:nvSpPr>
        <p:spPr>
          <a:xfrm>
            <a:off x="8078965" y="455785"/>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 (TV set)</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465326" y="1172932"/>
            <a:ext cx="138017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HP + Ch</a:t>
            </a:r>
          </a:p>
        </p:txBody>
      </p:sp>
      <p:sp>
        <p:nvSpPr>
          <p:cNvPr id="12" name="Text Placeholder 11">
            <a:extLst>
              <a:ext uri="{FF2B5EF4-FFF2-40B4-BE49-F238E27FC236}">
                <a16:creationId xmlns:a16="http://schemas.microsoft.com/office/drawing/2014/main" id="{A01BAFFA-29E8-46F1-B7A0-B3FB25B9E891}"/>
              </a:ext>
            </a:extLst>
          </p:cNvPr>
          <p:cNvSpPr>
            <a:spLocks noGrp="1"/>
          </p:cNvSpPr>
          <p:nvPr>
            <p:ph type="body" sz="quarter" idx="15"/>
          </p:nvPr>
        </p:nvSpPr>
        <p:spPr>
          <a:xfrm>
            <a:off x="360000" y="5400000"/>
            <a:ext cx="11334817" cy="304800"/>
          </a:xfrm>
        </p:spPr>
        <p:txBody>
          <a:bodyPr/>
          <a:lstStyle/>
          <a:p>
            <a:r>
              <a:rPr lang="en-GB">
                <a:solidFill>
                  <a:srgbClr val="4D4D4D"/>
                </a:solidFill>
              </a:rPr>
              <a:t>Source: 2022, Barb / Broadcaster stream data / </a:t>
            </a:r>
            <a:r>
              <a:rPr lang="en-GB" err="1">
                <a:solidFill>
                  <a:srgbClr val="4D4D4D"/>
                </a:solidFill>
              </a:rPr>
              <a:t>ViewersLogic</a:t>
            </a:r>
            <a:r>
              <a:rPr lang="en-GB">
                <a:solidFill>
                  <a:srgbClr val="4D4D4D"/>
                </a:solidFill>
              </a:rPr>
              <a:t> / IPA </a:t>
            </a:r>
            <a:r>
              <a:rPr lang="en-GB" err="1">
                <a:solidFill>
                  <a:srgbClr val="4D4D4D"/>
                </a:solidFill>
              </a:rPr>
              <a:t>TouchPoints</a:t>
            </a:r>
            <a:r>
              <a:rPr lang="en-GB">
                <a:solidFill>
                  <a:srgbClr val="4D4D4D"/>
                </a:solidFill>
              </a:rPr>
              <a:t> 2022 (wave 1 and 2) </a:t>
            </a:r>
          </a:p>
        </p:txBody>
      </p:sp>
    </p:spTree>
    <p:extLst>
      <p:ext uri="{BB962C8B-B14F-4D97-AF65-F5344CB8AC3E}">
        <p14:creationId xmlns:p14="http://schemas.microsoft.com/office/powerpoint/2010/main" val="3466546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30768" y="128953"/>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1475" y="359944"/>
            <a:ext cx="3492977" cy="2522956"/>
          </a:xfrm>
        </p:spPr>
        <p:txBody>
          <a:bodyPr>
            <a:normAutofit/>
          </a:bodyPr>
          <a:lstStyle/>
          <a:p>
            <a:r>
              <a:rPr lang="en-GB"/>
              <a:t>Device Video Viewing Time – HP + Ch</a:t>
            </a:r>
          </a:p>
        </p:txBody>
      </p:sp>
      <p:sp>
        <p:nvSpPr>
          <p:cNvPr id="4" name="TextBox 3">
            <a:extLst>
              <a:ext uri="{FF2B5EF4-FFF2-40B4-BE49-F238E27FC236}">
                <a16:creationId xmlns:a16="http://schemas.microsoft.com/office/drawing/2014/main" id="{E1558C29-8C2D-42AD-9BD0-A8F8BF15F202}"/>
              </a:ext>
            </a:extLst>
          </p:cNvPr>
          <p:cNvSpPr txBox="1"/>
          <p:nvPr/>
        </p:nvSpPr>
        <p:spPr>
          <a:xfrm>
            <a:off x="7720149" y="778715"/>
            <a:ext cx="44718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1 hr, 14 mins (27% total video day)</a:t>
            </a:r>
          </a:p>
        </p:txBody>
      </p:sp>
      <p:sp>
        <p:nvSpPr>
          <p:cNvPr id="5" name="TextBox 4">
            <a:extLst>
              <a:ext uri="{FF2B5EF4-FFF2-40B4-BE49-F238E27FC236}">
                <a16:creationId xmlns:a16="http://schemas.microsoft.com/office/drawing/2014/main" id="{7D48F3B6-2E03-4928-BB4D-AED96433C4A0}"/>
              </a:ext>
            </a:extLst>
          </p:cNvPr>
          <p:cNvSpPr txBox="1"/>
          <p:nvPr/>
        </p:nvSpPr>
        <p:spPr>
          <a:xfrm>
            <a:off x="8057699" y="1101645"/>
            <a:ext cx="383304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HP + Ch: 1hr 16 mins (</a:t>
            </a:r>
            <a:r>
              <a:rPr lang="en-GB" sz="1400" kern="0">
                <a:solidFill>
                  <a:prstClr val="black"/>
                </a:solidFill>
                <a:latin typeface="Arial"/>
              </a:rPr>
              <a:t>30</a:t>
            </a:r>
            <a:r>
              <a:rPr kumimoji="0" lang="en-GB" sz="1400" b="0" i="0" u="none" strike="noStrike" kern="0" cap="none" spc="0" normalizeH="0" baseline="0" noProof="0">
                <a:ln>
                  <a:noFill/>
                </a:ln>
                <a:solidFill>
                  <a:prstClr val="black"/>
                </a:solidFill>
                <a:effectLst/>
                <a:uLnTx/>
                <a:uFillTx/>
                <a:latin typeface="Arial"/>
                <a:ea typeface="+mn-ea"/>
                <a:cs typeface="+mn-cs"/>
              </a:rPr>
              <a:t>% total video day)</a:t>
            </a:r>
          </a:p>
        </p:txBody>
      </p:sp>
      <p:sp>
        <p:nvSpPr>
          <p:cNvPr id="6" name="TextBox 5">
            <a:extLst>
              <a:ext uri="{FF2B5EF4-FFF2-40B4-BE49-F238E27FC236}">
                <a16:creationId xmlns:a16="http://schemas.microsoft.com/office/drawing/2014/main" id="{4C27D43E-3371-4BC1-92EB-6344B951E35B}"/>
              </a:ext>
            </a:extLst>
          </p:cNvPr>
          <p:cNvSpPr txBox="1"/>
          <p:nvPr/>
        </p:nvSpPr>
        <p:spPr>
          <a:xfrm>
            <a:off x="8078965" y="455785"/>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 (Device)</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405912" y="1172932"/>
            <a:ext cx="138017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HP + Ch</a:t>
            </a:r>
          </a:p>
        </p:txBody>
      </p:sp>
      <p:sp>
        <p:nvSpPr>
          <p:cNvPr id="12" name="Text Placeholder 11">
            <a:extLst>
              <a:ext uri="{FF2B5EF4-FFF2-40B4-BE49-F238E27FC236}">
                <a16:creationId xmlns:a16="http://schemas.microsoft.com/office/drawing/2014/main" id="{A01BAFFA-29E8-46F1-B7A0-B3FB25B9E891}"/>
              </a:ext>
            </a:extLst>
          </p:cNvPr>
          <p:cNvSpPr>
            <a:spLocks noGrp="1"/>
          </p:cNvSpPr>
          <p:nvPr>
            <p:ph type="body" sz="quarter" idx="15"/>
          </p:nvPr>
        </p:nvSpPr>
        <p:spPr>
          <a:xfrm>
            <a:off x="360000" y="5400000"/>
            <a:ext cx="11334817" cy="304800"/>
          </a:xfrm>
        </p:spPr>
        <p:txBody>
          <a:bodyPr/>
          <a:lstStyle/>
          <a:p>
            <a:r>
              <a:rPr lang="en-GB">
                <a:solidFill>
                  <a:srgbClr val="4D4D4D"/>
                </a:solidFill>
              </a:rPr>
              <a:t>Source: 2022, Barb / Broadcaster stream data / </a:t>
            </a:r>
            <a:r>
              <a:rPr lang="en-GB" err="1">
                <a:solidFill>
                  <a:srgbClr val="4D4D4D"/>
                </a:solidFill>
              </a:rPr>
              <a:t>ViewersLogic</a:t>
            </a:r>
            <a:r>
              <a:rPr lang="en-GB">
                <a:solidFill>
                  <a:srgbClr val="4D4D4D"/>
                </a:solidFill>
              </a:rPr>
              <a:t> / IPA </a:t>
            </a:r>
            <a:r>
              <a:rPr lang="en-GB" err="1">
                <a:solidFill>
                  <a:srgbClr val="4D4D4D"/>
                </a:solidFill>
              </a:rPr>
              <a:t>TouchPoints</a:t>
            </a:r>
            <a:r>
              <a:rPr lang="en-GB">
                <a:solidFill>
                  <a:srgbClr val="4D4D4D"/>
                </a:solidFill>
              </a:rPr>
              <a:t> 2022 (wave 1 and 2) / Pornhub / </a:t>
            </a:r>
            <a:r>
              <a:rPr lang="en-GB"/>
              <a:t>UK Cinema Association</a:t>
            </a:r>
            <a:endParaRPr lang="en-GB">
              <a:solidFill>
                <a:srgbClr val="4D4D4D"/>
              </a:solidFill>
            </a:endParaRPr>
          </a:p>
        </p:txBody>
      </p:sp>
    </p:spTree>
    <p:extLst>
      <p:ext uri="{BB962C8B-B14F-4D97-AF65-F5344CB8AC3E}">
        <p14:creationId xmlns:p14="http://schemas.microsoft.com/office/powerpoint/2010/main" val="229166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30768" y="128953"/>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1475" y="359944"/>
            <a:ext cx="3492977" cy="2522956"/>
          </a:xfrm>
        </p:spPr>
        <p:txBody>
          <a:bodyPr>
            <a:normAutofit/>
          </a:bodyPr>
          <a:lstStyle/>
          <a:p>
            <a:r>
              <a:rPr lang="en-GB" dirty="0"/>
              <a:t>TV set video viewing – 16-34s</a:t>
            </a:r>
          </a:p>
        </p:txBody>
      </p:sp>
      <p:sp>
        <p:nvSpPr>
          <p:cNvPr id="4" name="TextBox 3">
            <a:extLst>
              <a:ext uri="{FF2B5EF4-FFF2-40B4-BE49-F238E27FC236}">
                <a16:creationId xmlns:a16="http://schemas.microsoft.com/office/drawing/2014/main" id="{E1558C29-8C2D-42AD-9BD0-A8F8BF15F202}"/>
              </a:ext>
            </a:extLst>
          </p:cNvPr>
          <p:cNvSpPr txBox="1"/>
          <p:nvPr/>
        </p:nvSpPr>
        <p:spPr>
          <a:xfrm>
            <a:off x="7720149" y="778715"/>
            <a:ext cx="44718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3 hrs, 15 mins (72% total video day)</a:t>
            </a:r>
          </a:p>
        </p:txBody>
      </p:sp>
      <p:sp>
        <p:nvSpPr>
          <p:cNvPr id="5" name="TextBox 4">
            <a:extLst>
              <a:ext uri="{FF2B5EF4-FFF2-40B4-BE49-F238E27FC236}">
                <a16:creationId xmlns:a16="http://schemas.microsoft.com/office/drawing/2014/main" id="{7D48F3B6-2E03-4928-BB4D-AED96433C4A0}"/>
              </a:ext>
            </a:extLst>
          </p:cNvPr>
          <p:cNvSpPr txBox="1"/>
          <p:nvPr/>
        </p:nvSpPr>
        <p:spPr>
          <a:xfrm>
            <a:off x="8057699" y="1101645"/>
            <a:ext cx="383304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16-34s: 1 hr, </a:t>
            </a:r>
            <a:r>
              <a:rPr lang="en-GB" sz="1400" kern="0">
                <a:solidFill>
                  <a:prstClr val="black"/>
                </a:solidFill>
                <a:latin typeface="Arial"/>
              </a:rPr>
              <a:t>48</a:t>
            </a:r>
            <a:r>
              <a:rPr kumimoji="0" lang="en-GB" sz="1400" b="0" i="0" u="none" strike="noStrike" kern="0" cap="none" spc="0" normalizeH="0" baseline="0" noProof="0">
                <a:ln>
                  <a:noFill/>
                </a:ln>
                <a:solidFill>
                  <a:prstClr val="black"/>
                </a:solidFill>
                <a:effectLst/>
                <a:uLnTx/>
                <a:uFillTx/>
                <a:latin typeface="Arial"/>
                <a:ea typeface="+mn-ea"/>
                <a:cs typeface="+mn-cs"/>
              </a:rPr>
              <a:t> mins (48% total video day)</a:t>
            </a:r>
          </a:p>
        </p:txBody>
      </p:sp>
      <p:sp>
        <p:nvSpPr>
          <p:cNvPr id="6" name="TextBox 5">
            <a:extLst>
              <a:ext uri="{FF2B5EF4-FFF2-40B4-BE49-F238E27FC236}">
                <a16:creationId xmlns:a16="http://schemas.microsoft.com/office/drawing/2014/main" id="{4C27D43E-3371-4BC1-92EB-6344B951E35B}"/>
              </a:ext>
            </a:extLst>
          </p:cNvPr>
          <p:cNvSpPr txBox="1"/>
          <p:nvPr/>
        </p:nvSpPr>
        <p:spPr>
          <a:xfrm>
            <a:off x="8078965" y="455785"/>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 (TV set)</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571644" y="1156343"/>
            <a:ext cx="108012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16-34s</a:t>
            </a:r>
          </a:p>
        </p:txBody>
      </p:sp>
      <p:sp>
        <p:nvSpPr>
          <p:cNvPr id="12" name="Text Placeholder 11">
            <a:extLst>
              <a:ext uri="{FF2B5EF4-FFF2-40B4-BE49-F238E27FC236}">
                <a16:creationId xmlns:a16="http://schemas.microsoft.com/office/drawing/2014/main" id="{A01BAFFA-29E8-46F1-B7A0-B3FB25B9E891}"/>
              </a:ext>
            </a:extLst>
          </p:cNvPr>
          <p:cNvSpPr>
            <a:spLocks noGrp="1"/>
          </p:cNvSpPr>
          <p:nvPr>
            <p:ph type="body" sz="quarter" idx="15"/>
          </p:nvPr>
        </p:nvSpPr>
        <p:spPr>
          <a:xfrm>
            <a:off x="360000" y="5400000"/>
            <a:ext cx="11334817" cy="304800"/>
          </a:xfrm>
        </p:spPr>
        <p:txBody>
          <a:bodyPr/>
          <a:lstStyle/>
          <a:p>
            <a:r>
              <a:rPr lang="en-GB">
                <a:solidFill>
                  <a:srgbClr val="4D4D4D"/>
                </a:solidFill>
              </a:rPr>
              <a:t>Source: 2022, Barb / Broadcaster stream data / </a:t>
            </a:r>
            <a:r>
              <a:rPr lang="en-GB" err="1">
                <a:solidFill>
                  <a:srgbClr val="4D4D4D"/>
                </a:solidFill>
              </a:rPr>
              <a:t>ViewersLogic</a:t>
            </a:r>
            <a:r>
              <a:rPr lang="en-GB">
                <a:solidFill>
                  <a:srgbClr val="4D4D4D"/>
                </a:solidFill>
              </a:rPr>
              <a:t> / IPA </a:t>
            </a:r>
            <a:r>
              <a:rPr lang="en-GB" err="1">
                <a:solidFill>
                  <a:srgbClr val="4D4D4D"/>
                </a:solidFill>
              </a:rPr>
              <a:t>TouchPoints</a:t>
            </a:r>
            <a:r>
              <a:rPr lang="en-GB">
                <a:solidFill>
                  <a:srgbClr val="4D4D4D"/>
                </a:solidFill>
              </a:rPr>
              <a:t> 2022 (wave 1 and 2) </a:t>
            </a:r>
          </a:p>
        </p:txBody>
      </p:sp>
    </p:spTree>
    <p:extLst>
      <p:ext uri="{BB962C8B-B14F-4D97-AF65-F5344CB8AC3E}">
        <p14:creationId xmlns:p14="http://schemas.microsoft.com/office/powerpoint/2010/main" val="2502501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30768" y="128953"/>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1475" y="359944"/>
            <a:ext cx="3492977" cy="2522956"/>
          </a:xfrm>
        </p:spPr>
        <p:txBody>
          <a:bodyPr>
            <a:normAutofit/>
          </a:bodyPr>
          <a:lstStyle/>
          <a:p>
            <a:r>
              <a:rPr lang="en-GB" dirty="0"/>
              <a:t>Device Video Viewing Time – 16-34s</a:t>
            </a:r>
          </a:p>
        </p:txBody>
      </p:sp>
      <p:sp>
        <p:nvSpPr>
          <p:cNvPr id="4" name="TextBox 3">
            <a:extLst>
              <a:ext uri="{FF2B5EF4-FFF2-40B4-BE49-F238E27FC236}">
                <a16:creationId xmlns:a16="http://schemas.microsoft.com/office/drawing/2014/main" id="{E1558C29-8C2D-42AD-9BD0-A8F8BF15F202}"/>
              </a:ext>
            </a:extLst>
          </p:cNvPr>
          <p:cNvSpPr txBox="1"/>
          <p:nvPr/>
        </p:nvSpPr>
        <p:spPr>
          <a:xfrm>
            <a:off x="7720149" y="778715"/>
            <a:ext cx="44718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1 hr, 14 mins (27% total video day)</a:t>
            </a:r>
          </a:p>
        </p:txBody>
      </p:sp>
      <p:sp>
        <p:nvSpPr>
          <p:cNvPr id="5" name="TextBox 4">
            <a:extLst>
              <a:ext uri="{FF2B5EF4-FFF2-40B4-BE49-F238E27FC236}">
                <a16:creationId xmlns:a16="http://schemas.microsoft.com/office/drawing/2014/main" id="{7D48F3B6-2E03-4928-BB4D-AED96433C4A0}"/>
              </a:ext>
            </a:extLst>
          </p:cNvPr>
          <p:cNvSpPr txBox="1"/>
          <p:nvPr/>
        </p:nvSpPr>
        <p:spPr>
          <a:xfrm>
            <a:off x="8057699" y="1101645"/>
            <a:ext cx="383304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16-34s: 1 hr, 58 mins (52% total video day)</a:t>
            </a:r>
          </a:p>
        </p:txBody>
      </p:sp>
      <p:sp>
        <p:nvSpPr>
          <p:cNvPr id="6" name="TextBox 5">
            <a:extLst>
              <a:ext uri="{FF2B5EF4-FFF2-40B4-BE49-F238E27FC236}">
                <a16:creationId xmlns:a16="http://schemas.microsoft.com/office/drawing/2014/main" id="{4C27D43E-3371-4BC1-92EB-6344B951E35B}"/>
              </a:ext>
            </a:extLst>
          </p:cNvPr>
          <p:cNvSpPr txBox="1"/>
          <p:nvPr/>
        </p:nvSpPr>
        <p:spPr>
          <a:xfrm>
            <a:off x="8078965" y="455785"/>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 (Device)</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571644" y="1156343"/>
            <a:ext cx="108012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16-34s</a:t>
            </a:r>
          </a:p>
        </p:txBody>
      </p:sp>
      <p:sp>
        <p:nvSpPr>
          <p:cNvPr id="12" name="Text Placeholder 11">
            <a:extLst>
              <a:ext uri="{FF2B5EF4-FFF2-40B4-BE49-F238E27FC236}">
                <a16:creationId xmlns:a16="http://schemas.microsoft.com/office/drawing/2014/main" id="{A01BAFFA-29E8-46F1-B7A0-B3FB25B9E891}"/>
              </a:ext>
            </a:extLst>
          </p:cNvPr>
          <p:cNvSpPr>
            <a:spLocks noGrp="1"/>
          </p:cNvSpPr>
          <p:nvPr>
            <p:ph type="body" sz="quarter" idx="15"/>
          </p:nvPr>
        </p:nvSpPr>
        <p:spPr>
          <a:xfrm>
            <a:off x="360000" y="5400000"/>
            <a:ext cx="11334817" cy="304800"/>
          </a:xfrm>
        </p:spPr>
        <p:txBody>
          <a:bodyPr/>
          <a:lstStyle/>
          <a:p>
            <a:r>
              <a:rPr lang="en-GB">
                <a:solidFill>
                  <a:srgbClr val="4D4D4D"/>
                </a:solidFill>
              </a:rPr>
              <a:t>Source: 2022, Barb / Broadcaster stream data / </a:t>
            </a:r>
            <a:r>
              <a:rPr lang="en-GB" err="1">
                <a:solidFill>
                  <a:srgbClr val="4D4D4D"/>
                </a:solidFill>
              </a:rPr>
              <a:t>ViewersLogic</a:t>
            </a:r>
            <a:r>
              <a:rPr lang="en-GB">
                <a:solidFill>
                  <a:srgbClr val="4D4D4D"/>
                </a:solidFill>
              </a:rPr>
              <a:t> / IPA </a:t>
            </a:r>
            <a:r>
              <a:rPr lang="en-GB" err="1">
                <a:solidFill>
                  <a:srgbClr val="4D4D4D"/>
                </a:solidFill>
              </a:rPr>
              <a:t>TouchPoints</a:t>
            </a:r>
            <a:r>
              <a:rPr lang="en-GB">
                <a:solidFill>
                  <a:srgbClr val="4D4D4D"/>
                </a:solidFill>
              </a:rPr>
              <a:t> 2022 (wave 1 and 2) / Pornhub / </a:t>
            </a:r>
            <a:r>
              <a:rPr lang="en-GB"/>
              <a:t>UK Cinema Association</a:t>
            </a:r>
            <a:endParaRPr lang="en-GB">
              <a:solidFill>
                <a:srgbClr val="4D4D4D"/>
              </a:solidFill>
            </a:endParaRPr>
          </a:p>
        </p:txBody>
      </p:sp>
    </p:spTree>
    <p:extLst>
      <p:ext uri="{BB962C8B-B14F-4D97-AF65-F5344CB8AC3E}">
        <p14:creationId xmlns:p14="http://schemas.microsoft.com/office/powerpoint/2010/main" val="7451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30768" y="128953"/>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a:extLst>
              <a:ext uri="{FF2B5EF4-FFF2-40B4-BE49-F238E27FC236}">
                <a16:creationId xmlns:a16="http://schemas.microsoft.com/office/drawing/2014/main" id="{A0402100-1BA0-4908-8129-D8012CD1B1E8}"/>
              </a:ext>
            </a:extLst>
          </p:cNvPr>
          <p:cNvSpPr>
            <a:spLocks noGrp="1"/>
          </p:cNvSpPr>
          <p:nvPr>
            <p:ph type="body" sz="quarter" idx="15"/>
          </p:nvPr>
        </p:nvSpPr>
        <p:spPr>
          <a:xfrm>
            <a:off x="360000" y="5400000"/>
            <a:ext cx="11334817" cy="304800"/>
          </a:xfrm>
        </p:spPr>
        <p:txBody>
          <a:bodyPr/>
          <a:lstStyle/>
          <a:p>
            <a:r>
              <a:rPr lang="en-GB"/>
              <a:t>Source: 2022, Barb / Broadcaster stream data / IPA </a:t>
            </a:r>
            <a:r>
              <a:rPr lang="en-GB" err="1"/>
              <a:t>TouchPoints</a:t>
            </a:r>
            <a:r>
              <a:rPr lang="en-GB"/>
              <a:t> 2022 / UK Cinema Association / </a:t>
            </a:r>
            <a:r>
              <a:rPr lang="en-GB" err="1"/>
              <a:t>ViewersLogic</a:t>
            </a:r>
            <a:r>
              <a:rPr lang="en-GB"/>
              <a:t> to model OOH viewing time * YouTube ad time modelled at 4.1% of content time, TikTok ad time modelled at 3.4% of content time using agency and broadcaster data, Other online modelled at 4% of content time)</a:t>
            </a:r>
          </a:p>
          <a:p>
            <a:endParaRPr lang="en-GB"/>
          </a:p>
        </p:txBody>
      </p:sp>
      <p:sp>
        <p:nvSpPr>
          <p:cNvPr id="4" name="TextBox 3">
            <a:extLst>
              <a:ext uri="{FF2B5EF4-FFF2-40B4-BE49-F238E27FC236}">
                <a16:creationId xmlns:a16="http://schemas.microsoft.com/office/drawing/2014/main" id="{E1558C29-8C2D-42AD-9BD0-A8F8BF15F202}"/>
              </a:ext>
            </a:extLst>
          </p:cNvPr>
          <p:cNvSpPr txBox="1"/>
          <p:nvPr/>
        </p:nvSpPr>
        <p:spPr>
          <a:xfrm>
            <a:off x="8871670" y="900862"/>
            <a:ext cx="273630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17 mins</a:t>
            </a:r>
          </a:p>
        </p:txBody>
      </p:sp>
      <p:sp>
        <p:nvSpPr>
          <p:cNvPr id="5" name="TextBox 4">
            <a:extLst>
              <a:ext uri="{FF2B5EF4-FFF2-40B4-BE49-F238E27FC236}">
                <a16:creationId xmlns:a16="http://schemas.microsoft.com/office/drawing/2014/main" id="{7D48F3B6-2E03-4928-BB4D-AED96433C4A0}"/>
              </a:ext>
            </a:extLst>
          </p:cNvPr>
          <p:cNvSpPr txBox="1"/>
          <p:nvPr/>
        </p:nvSpPr>
        <p:spPr>
          <a:xfrm>
            <a:off x="8871670" y="1156343"/>
            <a:ext cx="231769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16-34s: 10.3 mins</a:t>
            </a:r>
          </a:p>
        </p:txBody>
      </p:sp>
      <p:sp>
        <p:nvSpPr>
          <p:cNvPr id="6" name="TextBox 5">
            <a:extLst>
              <a:ext uri="{FF2B5EF4-FFF2-40B4-BE49-F238E27FC236}">
                <a16:creationId xmlns:a16="http://schemas.microsoft.com/office/drawing/2014/main" id="{4C27D43E-3371-4BC1-92EB-6344B951E35B}"/>
              </a:ext>
            </a:extLst>
          </p:cNvPr>
          <p:cNvSpPr txBox="1"/>
          <p:nvPr/>
        </p:nvSpPr>
        <p:spPr>
          <a:xfrm>
            <a:off x="8218376" y="593085"/>
            <a:ext cx="349297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advertising time per day</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6561" y="388810"/>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571644" y="1156343"/>
            <a:ext cx="108012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16-34s</a:t>
            </a:r>
          </a:p>
        </p:txBody>
      </p:sp>
      <p:sp>
        <p:nvSpPr>
          <p:cNvPr id="12" name="Title 1">
            <a:extLst>
              <a:ext uri="{FF2B5EF4-FFF2-40B4-BE49-F238E27FC236}">
                <a16:creationId xmlns:a16="http://schemas.microsoft.com/office/drawing/2014/main" id="{EE9E2016-4A4C-46C7-B432-2A7F8C3E8817}"/>
              </a:ext>
            </a:extLst>
          </p:cNvPr>
          <p:cNvSpPr txBox="1">
            <a:spLocks/>
          </p:cNvSpPr>
          <p:nvPr/>
        </p:nvSpPr>
        <p:spPr>
          <a:xfrm>
            <a:off x="424837" y="542699"/>
            <a:ext cx="3611904" cy="25229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b="1" i="0" u="none" strike="noStrike" kern="1200" cap="none" spc="0" normalizeH="0" baseline="0" noProof="0">
                <a:ln>
                  <a:noFill/>
                </a:ln>
                <a:solidFill>
                  <a:srgbClr val="372D87"/>
                </a:solidFill>
                <a:effectLst/>
                <a:uLnTx/>
                <a:uFillTx/>
                <a:latin typeface="Arial"/>
                <a:ea typeface="+mj-ea"/>
                <a:cs typeface="+mj-cs"/>
              </a:rPr>
              <a:t>Broadcasters account for over 80% of all video advertising</a:t>
            </a:r>
          </a:p>
        </p:txBody>
      </p:sp>
    </p:spTree>
    <p:extLst>
      <p:ext uri="{BB962C8B-B14F-4D97-AF65-F5344CB8AC3E}">
        <p14:creationId xmlns:p14="http://schemas.microsoft.com/office/powerpoint/2010/main" val="1841343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14232" y="145542"/>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0800" y="360000"/>
            <a:ext cx="3492977" cy="2522956"/>
          </a:xfrm>
        </p:spPr>
        <p:txBody>
          <a:bodyPr>
            <a:normAutofit/>
          </a:bodyPr>
          <a:lstStyle/>
          <a:p>
            <a:r>
              <a:rPr lang="en-GB"/>
              <a:t>2022 video viewing – Adults</a:t>
            </a:r>
          </a:p>
        </p:txBody>
      </p:sp>
      <p:sp>
        <p:nvSpPr>
          <p:cNvPr id="4" name="TextBox 3">
            <a:extLst>
              <a:ext uri="{FF2B5EF4-FFF2-40B4-BE49-F238E27FC236}">
                <a16:creationId xmlns:a16="http://schemas.microsoft.com/office/drawing/2014/main" id="{E1558C29-8C2D-42AD-9BD0-A8F8BF15F202}"/>
              </a:ext>
            </a:extLst>
          </p:cNvPr>
          <p:cNvSpPr txBox="1"/>
          <p:nvPr/>
        </p:nvSpPr>
        <p:spPr>
          <a:xfrm>
            <a:off x="8871670" y="900862"/>
            <a:ext cx="273630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4 hrs, 30 mins</a:t>
            </a:r>
          </a:p>
        </p:txBody>
      </p:sp>
      <p:sp>
        <p:nvSpPr>
          <p:cNvPr id="5" name="TextBox 4">
            <a:extLst>
              <a:ext uri="{FF2B5EF4-FFF2-40B4-BE49-F238E27FC236}">
                <a16:creationId xmlns:a16="http://schemas.microsoft.com/office/drawing/2014/main" id="{7D48F3B6-2E03-4928-BB4D-AED96433C4A0}"/>
              </a:ext>
            </a:extLst>
          </p:cNvPr>
          <p:cNvSpPr txBox="1"/>
          <p:nvPr/>
        </p:nvSpPr>
        <p:spPr>
          <a:xfrm>
            <a:off x="8871670" y="1156343"/>
            <a:ext cx="207837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Adults: 4 hrs, 47 mins</a:t>
            </a:r>
          </a:p>
        </p:txBody>
      </p:sp>
      <p:sp>
        <p:nvSpPr>
          <p:cNvPr id="6" name="TextBox 5">
            <a:extLst>
              <a:ext uri="{FF2B5EF4-FFF2-40B4-BE49-F238E27FC236}">
                <a16:creationId xmlns:a16="http://schemas.microsoft.com/office/drawing/2014/main" id="{4C27D43E-3371-4BC1-92EB-6344B951E35B}"/>
              </a:ext>
            </a:extLst>
          </p:cNvPr>
          <p:cNvSpPr txBox="1"/>
          <p:nvPr/>
        </p:nvSpPr>
        <p:spPr>
          <a:xfrm>
            <a:off x="8871670" y="531530"/>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571644" y="1156343"/>
            <a:ext cx="108012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Adults</a:t>
            </a:r>
          </a:p>
        </p:txBody>
      </p:sp>
      <p:sp>
        <p:nvSpPr>
          <p:cNvPr id="13" name="Text Placeholder 11">
            <a:extLst>
              <a:ext uri="{FF2B5EF4-FFF2-40B4-BE49-F238E27FC236}">
                <a16:creationId xmlns:a16="http://schemas.microsoft.com/office/drawing/2014/main" id="{57CDA6CB-E998-4743-B11E-E8AF91547ED5}"/>
              </a:ext>
            </a:extLst>
          </p:cNvPr>
          <p:cNvSpPr>
            <a:spLocks noGrp="1"/>
          </p:cNvSpPr>
          <p:nvPr>
            <p:ph type="body" sz="quarter" idx="15"/>
          </p:nvPr>
        </p:nvSpPr>
        <p:spPr>
          <a:xfrm>
            <a:off x="360000" y="5400000"/>
            <a:ext cx="11334817" cy="304800"/>
          </a:xfrm>
        </p:spPr>
        <p:txBody>
          <a:bodyPr/>
          <a:lstStyle/>
          <a:p>
            <a:r>
              <a:rPr lang="en-GB">
                <a:solidFill>
                  <a:srgbClr val="4D4D4D"/>
                </a:solidFill>
              </a:rPr>
              <a:t>Source: 2022, Barb / Broadcaster stream data / </a:t>
            </a:r>
            <a:r>
              <a:rPr lang="en-GB" err="1">
                <a:solidFill>
                  <a:srgbClr val="4D4D4D"/>
                </a:solidFill>
              </a:rPr>
              <a:t>ViewersLogic</a:t>
            </a:r>
            <a:r>
              <a:rPr lang="en-GB">
                <a:solidFill>
                  <a:srgbClr val="4D4D4D"/>
                </a:solidFill>
              </a:rPr>
              <a:t> / IPA </a:t>
            </a:r>
            <a:r>
              <a:rPr lang="en-GB" err="1">
                <a:solidFill>
                  <a:srgbClr val="4D4D4D"/>
                </a:solidFill>
              </a:rPr>
              <a:t>TouchPoints</a:t>
            </a:r>
            <a:r>
              <a:rPr lang="en-GB">
                <a:solidFill>
                  <a:srgbClr val="4D4D4D"/>
                </a:solidFill>
              </a:rPr>
              <a:t> 2022 (wave 1 and 2) / Pornhub / </a:t>
            </a:r>
            <a:r>
              <a:rPr lang="en-GB"/>
              <a:t>UK Cinema Association</a:t>
            </a:r>
            <a:endParaRPr lang="en-GB">
              <a:solidFill>
                <a:srgbClr val="4D4D4D"/>
              </a:solidFill>
            </a:endParaRPr>
          </a:p>
        </p:txBody>
      </p:sp>
    </p:spTree>
    <p:extLst>
      <p:ext uri="{BB962C8B-B14F-4D97-AF65-F5344CB8AC3E}">
        <p14:creationId xmlns:p14="http://schemas.microsoft.com/office/powerpoint/2010/main" val="59010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30768" y="128953"/>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1475" y="359944"/>
            <a:ext cx="3492977" cy="2522956"/>
          </a:xfrm>
        </p:spPr>
        <p:txBody>
          <a:bodyPr>
            <a:normAutofit/>
          </a:bodyPr>
          <a:lstStyle/>
          <a:p>
            <a:r>
              <a:rPr lang="en-GB"/>
              <a:t>TV set video viewing – Adults</a:t>
            </a:r>
          </a:p>
        </p:txBody>
      </p:sp>
      <p:sp>
        <p:nvSpPr>
          <p:cNvPr id="4" name="TextBox 3">
            <a:extLst>
              <a:ext uri="{FF2B5EF4-FFF2-40B4-BE49-F238E27FC236}">
                <a16:creationId xmlns:a16="http://schemas.microsoft.com/office/drawing/2014/main" id="{E1558C29-8C2D-42AD-9BD0-A8F8BF15F202}"/>
              </a:ext>
            </a:extLst>
          </p:cNvPr>
          <p:cNvSpPr txBox="1"/>
          <p:nvPr/>
        </p:nvSpPr>
        <p:spPr>
          <a:xfrm>
            <a:off x="7720149" y="778715"/>
            <a:ext cx="44718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3 hrs, 15 mins (72% total video day)</a:t>
            </a:r>
          </a:p>
        </p:txBody>
      </p:sp>
      <p:sp>
        <p:nvSpPr>
          <p:cNvPr id="5" name="TextBox 4">
            <a:extLst>
              <a:ext uri="{FF2B5EF4-FFF2-40B4-BE49-F238E27FC236}">
                <a16:creationId xmlns:a16="http://schemas.microsoft.com/office/drawing/2014/main" id="{7D48F3B6-2E03-4928-BB4D-AED96433C4A0}"/>
              </a:ext>
            </a:extLst>
          </p:cNvPr>
          <p:cNvSpPr txBox="1"/>
          <p:nvPr/>
        </p:nvSpPr>
        <p:spPr>
          <a:xfrm>
            <a:off x="8057699" y="1101645"/>
            <a:ext cx="383304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Adults: </a:t>
            </a:r>
            <a:r>
              <a:rPr lang="en-GB" sz="1400" kern="0">
                <a:solidFill>
                  <a:prstClr val="black"/>
                </a:solidFill>
                <a:latin typeface="Arial"/>
              </a:rPr>
              <a:t>3 </a:t>
            </a:r>
            <a:r>
              <a:rPr kumimoji="0" lang="en-GB" sz="1400" b="0" i="0" u="none" strike="noStrike" kern="0" cap="none" spc="0" normalizeH="0" baseline="0" noProof="0">
                <a:ln>
                  <a:noFill/>
                </a:ln>
                <a:solidFill>
                  <a:prstClr val="black"/>
                </a:solidFill>
                <a:effectLst/>
                <a:uLnTx/>
                <a:uFillTx/>
                <a:latin typeface="Arial"/>
                <a:ea typeface="+mn-ea"/>
                <a:cs typeface="+mn-cs"/>
              </a:rPr>
              <a:t>hrs, </a:t>
            </a:r>
            <a:r>
              <a:rPr lang="en-GB" sz="1400" kern="0">
                <a:solidFill>
                  <a:prstClr val="black"/>
                </a:solidFill>
                <a:latin typeface="Arial"/>
              </a:rPr>
              <a:t>35</a:t>
            </a:r>
            <a:r>
              <a:rPr kumimoji="0" lang="en-GB" sz="1400" b="0" i="0" u="none" strike="noStrike" kern="0" cap="none" spc="0" normalizeH="0" baseline="0" noProof="0">
                <a:ln>
                  <a:noFill/>
                </a:ln>
                <a:solidFill>
                  <a:prstClr val="black"/>
                </a:solidFill>
                <a:effectLst/>
                <a:uLnTx/>
                <a:uFillTx/>
                <a:latin typeface="Arial"/>
                <a:ea typeface="+mn-ea"/>
                <a:cs typeface="+mn-cs"/>
              </a:rPr>
              <a:t> mins (</a:t>
            </a:r>
            <a:r>
              <a:rPr lang="en-GB" sz="1400" kern="0">
                <a:solidFill>
                  <a:prstClr val="black"/>
                </a:solidFill>
                <a:latin typeface="Arial"/>
              </a:rPr>
              <a:t>75</a:t>
            </a:r>
            <a:r>
              <a:rPr kumimoji="0" lang="en-GB" sz="1400" b="0" i="0" u="none" strike="noStrike" kern="0" cap="none" spc="0" normalizeH="0" baseline="0" noProof="0">
                <a:ln>
                  <a:noFill/>
                </a:ln>
                <a:solidFill>
                  <a:prstClr val="black"/>
                </a:solidFill>
                <a:effectLst/>
                <a:uLnTx/>
                <a:uFillTx/>
                <a:latin typeface="Arial"/>
                <a:ea typeface="+mn-ea"/>
                <a:cs typeface="+mn-cs"/>
              </a:rPr>
              <a:t>% total video day)</a:t>
            </a:r>
          </a:p>
        </p:txBody>
      </p:sp>
      <p:sp>
        <p:nvSpPr>
          <p:cNvPr id="6" name="TextBox 5">
            <a:extLst>
              <a:ext uri="{FF2B5EF4-FFF2-40B4-BE49-F238E27FC236}">
                <a16:creationId xmlns:a16="http://schemas.microsoft.com/office/drawing/2014/main" id="{4C27D43E-3371-4BC1-92EB-6344B951E35B}"/>
              </a:ext>
            </a:extLst>
          </p:cNvPr>
          <p:cNvSpPr txBox="1"/>
          <p:nvPr/>
        </p:nvSpPr>
        <p:spPr>
          <a:xfrm>
            <a:off x="8078965" y="455785"/>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 (TV set)</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571644" y="1156343"/>
            <a:ext cx="108012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Adults</a:t>
            </a:r>
          </a:p>
        </p:txBody>
      </p:sp>
      <p:sp>
        <p:nvSpPr>
          <p:cNvPr id="12" name="Text Placeholder 11">
            <a:extLst>
              <a:ext uri="{FF2B5EF4-FFF2-40B4-BE49-F238E27FC236}">
                <a16:creationId xmlns:a16="http://schemas.microsoft.com/office/drawing/2014/main" id="{A01BAFFA-29E8-46F1-B7A0-B3FB25B9E891}"/>
              </a:ext>
            </a:extLst>
          </p:cNvPr>
          <p:cNvSpPr>
            <a:spLocks noGrp="1"/>
          </p:cNvSpPr>
          <p:nvPr>
            <p:ph type="body" sz="quarter" idx="15"/>
          </p:nvPr>
        </p:nvSpPr>
        <p:spPr>
          <a:xfrm>
            <a:off x="360000" y="5400000"/>
            <a:ext cx="11334817" cy="304800"/>
          </a:xfrm>
        </p:spPr>
        <p:txBody>
          <a:bodyPr/>
          <a:lstStyle/>
          <a:p>
            <a:r>
              <a:rPr lang="en-GB">
                <a:solidFill>
                  <a:srgbClr val="4D4D4D"/>
                </a:solidFill>
              </a:rPr>
              <a:t>Source: 2022, Barb / Broadcaster stream data / </a:t>
            </a:r>
            <a:r>
              <a:rPr lang="en-GB" err="1">
                <a:solidFill>
                  <a:srgbClr val="4D4D4D"/>
                </a:solidFill>
              </a:rPr>
              <a:t>ViewersLogic</a:t>
            </a:r>
            <a:r>
              <a:rPr lang="en-GB">
                <a:solidFill>
                  <a:srgbClr val="4D4D4D"/>
                </a:solidFill>
              </a:rPr>
              <a:t> / IPA </a:t>
            </a:r>
            <a:r>
              <a:rPr lang="en-GB" err="1">
                <a:solidFill>
                  <a:srgbClr val="4D4D4D"/>
                </a:solidFill>
              </a:rPr>
              <a:t>TouchPoints</a:t>
            </a:r>
            <a:r>
              <a:rPr lang="en-GB">
                <a:solidFill>
                  <a:srgbClr val="4D4D4D"/>
                </a:solidFill>
              </a:rPr>
              <a:t> 2022 (wave 1 and 2) </a:t>
            </a:r>
          </a:p>
        </p:txBody>
      </p:sp>
    </p:spTree>
    <p:extLst>
      <p:ext uri="{BB962C8B-B14F-4D97-AF65-F5344CB8AC3E}">
        <p14:creationId xmlns:p14="http://schemas.microsoft.com/office/powerpoint/2010/main" val="1502984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30768" y="128953"/>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1475" y="359944"/>
            <a:ext cx="3492977" cy="2522956"/>
          </a:xfrm>
        </p:spPr>
        <p:txBody>
          <a:bodyPr>
            <a:normAutofit/>
          </a:bodyPr>
          <a:lstStyle/>
          <a:p>
            <a:r>
              <a:rPr lang="en-GB"/>
              <a:t>Device Video Viewing Time – Adults</a:t>
            </a:r>
          </a:p>
        </p:txBody>
      </p:sp>
      <p:sp>
        <p:nvSpPr>
          <p:cNvPr id="4" name="TextBox 3">
            <a:extLst>
              <a:ext uri="{FF2B5EF4-FFF2-40B4-BE49-F238E27FC236}">
                <a16:creationId xmlns:a16="http://schemas.microsoft.com/office/drawing/2014/main" id="{E1558C29-8C2D-42AD-9BD0-A8F8BF15F202}"/>
              </a:ext>
            </a:extLst>
          </p:cNvPr>
          <p:cNvSpPr txBox="1"/>
          <p:nvPr/>
        </p:nvSpPr>
        <p:spPr>
          <a:xfrm>
            <a:off x="7720149" y="778715"/>
            <a:ext cx="44718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1 hr, 14 mins (27% total video day)</a:t>
            </a:r>
          </a:p>
        </p:txBody>
      </p:sp>
      <p:sp>
        <p:nvSpPr>
          <p:cNvPr id="5" name="TextBox 4">
            <a:extLst>
              <a:ext uri="{FF2B5EF4-FFF2-40B4-BE49-F238E27FC236}">
                <a16:creationId xmlns:a16="http://schemas.microsoft.com/office/drawing/2014/main" id="{7D48F3B6-2E03-4928-BB4D-AED96433C4A0}"/>
              </a:ext>
            </a:extLst>
          </p:cNvPr>
          <p:cNvSpPr txBox="1"/>
          <p:nvPr/>
        </p:nvSpPr>
        <p:spPr>
          <a:xfrm>
            <a:off x="8057699" y="1101645"/>
            <a:ext cx="383304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Adults: 1 hr, 11 mins (25% total video day)</a:t>
            </a:r>
          </a:p>
        </p:txBody>
      </p:sp>
      <p:sp>
        <p:nvSpPr>
          <p:cNvPr id="6" name="TextBox 5">
            <a:extLst>
              <a:ext uri="{FF2B5EF4-FFF2-40B4-BE49-F238E27FC236}">
                <a16:creationId xmlns:a16="http://schemas.microsoft.com/office/drawing/2014/main" id="{4C27D43E-3371-4BC1-92EB-6344B951E35B}"/>
              </a:ext>
            </a:extLst>
          </p:cNvPr>
          <p:cNvSpPr txBox="1"/>
          <p:nvPr/>
        </p:nvSpPr>
        <p:spPr>
          <a:xfrm>
            <a:off x="8078965" y="455785"/>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 (Device)</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571644" y="1156343"/>
            <a:ext cx="108012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Adults</a:t>
            </a:r>
          </a:p>
        </p:txBody>
      </p:sp>
      <p:sp>
        <p:nvSpPr>
          <p:cNvPr id="12" name="Text Placeholder 11">
            <a:extLst>
              <a:ext uri="{FF2B5EF4-FFF2-40B4-BE49-F238E27FC236}">
                <a16:creationId xmlns:a16="http://schemas.microsoft.com/office/drawing/2014/main" id="{A01BAFFA-29E8-46F1-B7A0-B3FB25B9E891}"/>
              </a:ext>
            </a:extLst>
          </p:cNvPr>
          <p:cNvSpPr>
            <a:spLocks noGrp="1"/>
          </p:cNvSpPr>
          <p:nvPr>
            <p:ph type="body" sz="quarter" idx="15"/>
          </p:nvPr>
        </p:nvSpPr>
        <p:spPr>
          <a:xfrm>
            <a:off x="360000" y="5400000"/>
            <a:ext cx="11334817" cy="304800"/>
          </a:xfrm>
        </p:spPr>
        <p:txBody>
          <a:bodyPr/>
          <a:lstStyle/>
          <a:p>
            <a:r>
              <a:rPr lang="en-GB">
                <a:solidFill>
                  <a:srgbClr val="4D4D4D"/>
                </a:solidFill>
              </a:rPr>
              <a:t>Source: 2022, Barb / Broadcaster stream data / </a:t>
            </a:r>
            <a:r>
              <a:rPr lang="en-GB" err="1">
                <a:solidFill>
                  <a:srgbClr val="4D4D4D"/>
                </a:solidFill>
              </a:rPr>
              <a:t>ViewersLogic</a:t>
            </a:r>
            <a:r>
              <a:rPr lang="en-GB">
                <a:solidFill>
                  <a:srgbClr val="4D4D4D"/>
                </a:solidFill>
              </a:rPr>
              <a:t> / IPA </a:t>
            </a:r>
            <a:r>
              <a:rPr lang="en-GB" err="1">
                <a:solidFill>
                  <a:srgbClr val="4D4D4D"/>
                </a:solidFill>
              </a:rPr>
              <a:t>TouchPoints</a:t>
            </a:r>
            <a:r>
              <a:rPr lang="en-GB">
                <a:solidFill>
                  <a:srgbClr val="4D4D4D"/>
                </a:solidFill>
              </a:rPr>
              <a:t> 2022 (wave 1 and 2) / Pornhub / </a:t>
            </a:r>
            <a:r>
              <a:rPr lang="en-GB"/>
              <a:t>UK Cinema Association</a:t>
            </a:r>
            <a:endParaRPr lang="en-GB">
              <a:solidFill>
                <a:srgbClr val="4D4D4D"/>
              </a:solidFill>
            </a:endParaRPr>
          </a:p>
        </p:txBody>
      </p:sp>
    </p:spTree>
    <p:extLst>
      <p:ext uri="{BB962C8B-B14F-4D97-AF65-F5344CB8AC3E}">
        <p14:creationId xmlns:p14="http://schemas.microsoft.com/office/powerpoint/2010/main" val="237658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14232" y="145542"/>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0800" y="360000"/>
            <a:ext cx="3492977" cy="2522956"/>
          </a:xfrm>
        </p:spPr>
        <p:txBody>
          <a:bodyPr>
            <a:normAutofit/>
          </a:bodyPr>
          <a:lstStyle/>
          <a:p>
            <a:r>
              <a:rPr lang="en-GB" dirty="0"/>
              <a:t>2022 video viewing – Women 16-34s</a:t>
            </a:r>
          </a:p>
        </p:txBody>
      </p:sp>
      <p:sp>
        <p:nvSpPr>
          <p:cNvPr id="4" name="TextBox 3">
            <a:extLst>
              <a:ext uri="{FF2B5EF4-FFF2-40B4-BE49-F238E27FC236}">
                <a16:creationId xmlns:a16="http://schemas.microsoft.com/office/drawing/2014/main" id="{E1558C29-8C2D-42AD-9BD0-A8F8BF15F202}"/>
              </a:ext>
            </a:extLst>
          </p:cNvPr>
          <p:cNvSpPr txBox="1"/>
          <p:nvPr/>
        </p:nvSpPr>
        <p:spPr>
          <a:xfrm>
            <a:off x="8871670" y="900862"/>
            <a:ext cx="273630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4 hrs, 30 mins</a:t>
            </a:r>
          </a:p>
        </p:txBody>
      </p:sp>
      <p:sp>
        <p:nvSpPr>
          <p:cNvPr id="5" name="TextBox 4">
            <a:extLst>
              <a:ext uri="{FF2B5EF4-FFF2-40B4-BE49-F238E27FC236}">
                <a16:creationId xmlns:a16="http://schemas.microsoft.com/office/drawing/2014/main" id="{7D48F3B6-2E03-4928-BB4D-AED96433C4A0}"/>
              </a:ext>
            </a:extLst>
          </p:cNvPr>
          <p:cNvSpPr txBox="1"/>
          <p:nvPr/>
        </p:nvSpPr>
        <p:spPr>
          <a:xfrm>
            <a:off x="8871670" y="1156343"/>
            <a:ext cx="257911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a:ea typeface="+mn-ea"/>
                <a:cs typeface="+mn-cs"/>
              </a:rPr>
              <a:t>Women 16-34s: 3 hrs, 41 mins</a:t>
            </a:r>
          </a:p>
        </p:txBody>
      </p:sp>
      <p:sp>
        <p:nvSpPr>
          <p:cNvPr id="6" name="TextBox 5">
            <a:extLst>
              <a:ext uri="{FF2B5EF4-FFF2-40B4-BE49-F238E27FC236}">
                <a16:creationId xmlns:a16="http://schemas.microsoft.com/office/drawing/2014/main" id="{4C27D43E-3371-4BC1-92EB-6344B951E35B}"/>
              </a:ext>
            </a:extLst>
          </p:cNvPr>
          <p:cNvSpPr txBox="1"/>
          <p:nvPr/>
        </p:nvSpPr>
        <p:spPr>
          <a:xfrm>
            <a:off x="8871670" y="531530"/>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461363" y="1208639"/>
            <a:ext cx="126927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Arial"/>
                <a:ea typeface="+mn-ea"/>
                <a:cs typeface="+mn-cs"/>
              </a:rPr>
              <a:t>Women 16-34s</a:t>
            </a:r>
          </a:p>
        </p:txBody>
      </p:sp>
      <p:sp>
        <p:nvSpPr>
          <p:cNvPr id="13" name="Text Placeholder 11">
            <a:extLst>
              <a:ext uri="{FF2B5EF4-FFF2-40B4-BE49-F238E27FC236}">
                <a16:creationId xmlns:a16="http://schemas.microsoft.com/office/drawing/2014/main" id="{57CDA6CB-E998-4743-B11E-E8AF91547ED5}"/>
              </a:ext>
            </a:extLst>
          </p:cNvPr>
          <p:cNvSpPr>
            <a:spLocks noGrp="1"/>
          </p:cNvSpPr>
          <p:nvPr>
            <p:ph type="body" sz="quarter" idx="15"/>
          </p:nvPr>
        </p:nvSpPr>
        <p:spPr>
          <a:xfrm>
            <a:off x="360000" y="5400000"/>
            <a:ext cx="11334817" cy="304800"/>
          </a:xfrm>
        </p:spPr>
        <p:txBody>
          <a:bodyPr/>
          <a:lstStyle/>
          <a:p>
            <a:r>
              <a:rPr lang="en-GB">
                <a:solidFill>
                  <a:srgbClr val="4D4D4D"/>
                </a:solidFill>
              </a:rPr>
              <a:t>Source: 2022, Barb / Broadcaster stream data / </a:t>
            </a:r>
            <a:r>
              <a:rPr lang="en-GB" err="1">
                <a:solidFill>
                  <a:srgbClr val="4D4D4D"/>
                </a:solidFill>
              </a:rPr>
              <a:t>ViewersLogic</a:t>
            </a:r>
            <a:r>
              <a:rPr lang="en-GB">
                <a:solidFill>
                  <a:srgbClr val="4D4D4D"/>
                </a:solidFill>
              </a:rPr>
              <a:t> / IPA </a:t>
            </a:r>
            <a:r>
              <a:rPr lang="en-GB" err="1">
                <a:solidFill>
                  <a:srgbClr val="4D4D4D"/>
                </a:solidFill>
              </a:rPr>
              <a:t>TouchPoints</a:t>
            </a:r>
            <a:r>
              <a:rPr lang="en-GB">
                <a:solidFill>
                  <a:srgbClr val="4D4D4D"/>
                </a:solidFill>
              </a:rPr>
              <a:t> 2022 (wave 1 and 2) / Pornhub / </a:t>
            </a:r>
            <a:r>
              <a:rPr lang="en-GB"/>
              <a:t>UK Cinema Association</a:t>
            </a:r>
            <a:endParaRPr lang="en-GB">
              <a:solidFill>
                <a:srgbClr val="4D4D4D"/>
              </a:solidFill>
            </a:endParaRPr>
          </a:p>
          <a:p>
            <a:endParaRPr lang="en-GB">
              <a:solidFill>
                <a:srgbClr val="4D4D4D"/>
              </a:solidFill>
            </a:endParaRPr>
          </a:p>
        </p:txBody>
      </p:sp>
    </p:spTree>
    <p:extLst>
      <p:ext uri="{BB962C8B-B14F-4D97-AF65-F5344CB8AC3E}">
        <p14:creationId xmlns:p14="http://schemas.microsoft.com/office/powerpoint/2010/main" val="3283304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PASSING_SCORE" val="0.000000"/>
  <p:tag name="ISPRING_ULTRA_SCORM_COURSE_ID" val="D1E1EE7C-81F2-4E5A-A73A-D246A2FC6E37"/>
  <p:tag name="ISPRINGONLINEFOLDERID" val="0"/>
  <p:tag name="ISPRINGONLINEFOLDERPATH" val="Content List"/>
  <p:tag name="ISPRINGCLOUDFOLDERID" val="24"/>
  <p:tag name="ISPRINGCLOUDFOLDERPATH" val="Repository/Nickable Charts/VOD &amp; devices/"/>
  <p:tag name="ISPRINGCLOUDFOLDERDOMAIN" val="https://thinkbox.ispringcloud.eu"/>
  <p:tag name="ISPRING_PLAYERS_CUSTOMIZATION" val="UEsDBBQAAgAIAKaF/EqpAcR2+wIAALAIAAAUAAAAdW5pdmVyc2FsL3BsYXllci54bWytVU1v2zAMPadA/4Ohe6WkH2sb2C26AsUO61Ag67ZboNqKrcW2PEmum/76UZK/53QrsEMCm+J7pMhH2r9+yVLvmUnFRR6gBZ4jj+WhiHgeB+jx693RBbq+Ojzwi5TumPR4FKAy5wZAU+RFTIWSFxrAD1QnAeoZMDAjr5BcSK53wH0G3G2k41N0eDADl1wFKNG6WBJSVRXmChB5rERaGhKFQ5GRQjLFcs0kcWkgr8Eu9d/R8MtETvSuYKqHLPT7A9ckLceL4gOS6gQLGZPj+XxBftx/XoUJy+gRz5WmeciQB5Wc2VI+0XB7L6IyZcrYZr5LcsW0NklY28zXS764yD0lwwA5h3XGlKIxUzjNY0QclkyA/U1KVVLzqAGt4VVbXvNav7V5XzdutnOkcy7Kp5SrBI76kM46CfTJMKqf2etaBT02CrozTMiT7FfJJYvs67dWjPMFcgFbxdk8sapCOICnOxpqIXe3AAMV1R3EbdOwaxq2oJYDt9FXHQVqbrthVJeSNaWa+c88YuILlZIaWVxpWTKfjIw1lgzBPnFXrpvUNcRPdJae/UNvjN+oNT/VW52xgP/RmE9A1NaE5xF7uePgo1kGNdUMim1sWBcpNjG7nFT5lPV0PTC5HOumwEU8TWXMYAwjqinp7GQflEmqwCUs5QjbO9gLTnicpPDTkwzj0700GZXbSYbewV5wKsLtBLQ1t2Uk4zqOxNQqyCcT68QPS6VFxl+tPAd7Ri+tDt8auebopuDtwfn8j1EcxGgGc4MmVpd56u2r5vDBzKlWnc+6cJaBWmEemC4L59XMQlmMfCK2oWWqb/s5NfuwBx3lPDUd01zfQe+iWvFX5lU8Ml+6xYmpScKMZgL04eKkxwD9hO0yCG9N+yJuRN7UAWNi39y/rWiz5evWua7v67APNXzmrHIYN1MfQR2xFGUejXqIi+4jolLYaTeSUS9lG7jR4hhEKooAncJDfefLs8vuyueLywZr83pwgV0u71jpdcKdgkit6/Yifr0b4PE3UEsDBBQAAgAIACaJeFAxtD4H3QQAAGoSAAAdAAAAdW5pdmVyc2FsL2NvbW1vbl9tZXNzYWdlcy5sbmetWG1v2zYQ/l6g/4EQUGADurQd0KIYEgeyxDhCZMqV6DjZMAiMxNhEKNHTi1Pv037Nfth+yY6U7dhNCklJAduQaN1zx3t57qjj06+ZRCtelELlJ9aHo/cW4nmiUpHPT6wpPfvls4XKiuUpkyrnJ1auLHQ6eP3qWLJ8XrM5h+vXrxA6znhZwm050HcP90ikJ9ZkGDvBeGKT69gPRkE89EbWwFHZkuVr5Ku5+unXT5+/fvj46efjdxu5LjDR2Pb9QyBkkD6+7wBEaBj4MaBhPyb4iloD/dtPLphS3yPYGmwu+klPQnxpDfRvq9w0DDGhceR7Lo69KCYBNb7wMcWuNbhWNVqwFUeVQivB71G14BDHShQclVKk5o9EwUJe8zZlbjC2PRKHOKKh51AvINYgUkWxfmtgWV0tVAHqSpSKkt1InhqdkDHm/2XBS1DNKsgoBJ9qIeBJlTGRH7WrnhE/sN3YnkziMY4iewTOpbtNAdIB/L2oFvBfytVbUHGfS8VSdFtwAAwixJZLKZLmSREtC23hRLJ1qxWhPfPIKKZB4EcxJu52xRrgPEVuwfRme6KEdoRDAChYyYtnyMYm1404sqXsh3Dujc59+FJtwrmYLyR8q752TDBkwoTnbVKQqTiEHI+iWRC62mmgCjG0ZGV5r4r0IEv349kG7BEngEJw6B441RhbYMgPAexVFDyp2sB8e0qc83hICVwOMTjXZ3WeLDrKQYU8maT7KVlDrPYTrzX/N2jxMLiCEgdGCvpIBBdARBd9JK5xBOSBozYZYl96I1tTgSafLTNsmSdhutDlGrEkATkd0pVQdQkr2iXAD4aDyn5aIvxlCpnk2f4T/NYAQrBNDs3FioMJRdqe0cC2DnZ1Tn+Zer/HZ7bnYzeGJAfqialpA1oZA+LMVYWYlEpvAPSydMXyhKMbnjAd2DU8lorUPKYT0FjyVy3+RqzakO6bDV8TF1+9Oepp2gHFP7Ywq0swr6p4tqzaVO+Z/xwrdLF914QuW3+e/sjBxA694LtByti6CVKXyJQiq2XTC14cn51lfWPUasQLPdU9Wj/akqgh/aEHrDUUqrsEhmFDNzaYD2R3KY+cgaJJ0zuguXj5bQ+dJNgAEIWei3EJrjow4VJzfnf5GR5GHoXGMeM3pahapzJTjU2Ang5tAmOw5BV/KMYbfquAxyRnq2Y4g/ZoIt0a0L3Z76BfUI/6YDIBwPlmriqRFBnYn3bAnI7x1gMNzR/sZKZqmZrileLOUD34ts7446nytlCZWZWs3CZv02lOX2JFs7mwUTrpMZfs6q9zfPbK7/lRirAdwiTi2MTR44uja1V2FIIS0K7wabSdfqAWMlYlC2irt6rO045AzVHGxWc2gG32HHFWJIv//vm3I8Y3ljSraLP6Wy8QPZcBC+Id2B9EVbz8sw2E2sNDOXPTRWpz9NvKdTwJUg+y8IccsVjTWjKVwdJRu15I8k3QbEpt53wMdRCZtFd1kbRPafsIYzu8AC4zxwNrMGbFHRAhVUr2QjGutgaXerAz0eoj/HAEX/FCO6mP8Msait429Sax7brmhQSUIJw375rOmcKBJ9m8mZBq3hnMObcJsO03eDwVVV/AEOPdCwd9qDYHWB9OyJBGHWrTNLgtlwFdNPcPZLF63O92d6V5K3T8bu8l0f9QSwMEFAACAAgAJol4UEdLVwP8AwAAFxEAACcAAAB1bml2ZXJzYWwvZmxhc2hfcHVibGlzaGluZ19zZXR0aW5ncy54bWzVWO9y2kYQ/85T3KiTj0F2atcOA3g8thgzwUCR3CbT6XgO3YKuPt2puhOEfOrT9MH6JN3TYQwBJyIpnWQYD+i0+9u/v13JzYv3qSAzyDVXsuUd1488AjJWjMtpy7uLOi/PPaINlYwKJaHlSeWRi3atmRVjwXUSgjEoqgnCSN3ITMtLjMkavj+fz+tcZ7m9q0RhEF/XY5X6WQ4apIHczwRd4JdZZKC9JUIFAPxLlVyqtWs1QpoO6VaxQgDhDD2X3AZFRUdQnXi+ExvT+GGaq0KyKyVUTvLpuOX9cH5pP48yDuqapyBtTnQbD+2xaVDGuPWCipB/AJIAnybo7tmJR+acmaTlvTqxKCjtb6OU2C50alGuFOZAmiV8CoYyaqi7dPYMvDf68cAdsYWkKY8jvENs/C3vOroPe93r4L4/iILw/ia67Tkf9lCKgrfRHkpRN+oF+8hXhb95NwxGvW7/zX00GPSi7vBJCzO6kZCmv5mxJmZWFXkMq4Q1TVKkY0m5wB79KI0aDHa5oPkUItXhWMQJFRo88kcG058LKrhZIBmOkAwPANmlziA2I1u2lmfyArwnOAeIjmEtVy1x+nrVEmfnG6H7zvpTWDu9bFJjaJxg8+BZ6VrTXz96FJsouRGavSZjJdgqIEjHwPo0hTVKhA9cdlDy2CMTLILAUAcZSBJSiTTkBsOPVwC6GGvDTUm/zlL6MudUEMTDOQHkNtxKR5zQXG9kfZV52/xx+7e+MqB/d+lwR8+J/qoKwchCFUTwByBGESx1keKvBMg6ocgkV2l5ipQ3RAuOzs04zIFdVDH0Dk2kBWrifMkEGGfhz4J/IGOYqBxxgc5wGuE51w6/vhdwRrV+AqWPPr5wNOn2r4O3L2yAlM2ojPcEx/6ANDOHwKcYu1RoQgiF2VyDwMzEtNBQ1odxVopVCbP+5RXRPC2Eq/h/XZc16ANW5zBW6MLVqEphPutBZbMJnZWctDwroZGNHEviMPFGjIOGywKqAsZUEiXFgtAYh7m2DJ9xVWg8cVx20PqLHHSqhMvS1SnOQzSWM8iroB0dv/rx5PSns/PXjbr/z19/v/yk0nLBDQW11tyGu3p2g1bT+miPfkbpE9t0S7ej8tS2KNsyuvsJYbnJtud807c7aPdKKjfnt7qRwuBydHVDRkF414vCRpWG6CtknYkT7KiJfaasojO4i7AkQRXR4Sj4pZIbWJtKbAjCSnCDSnG8qSI1cpt6uLalK7mA43zqxhMOdMFTjp35XVD0ObZ8Pbv/F4Z+9UOjo/iBGAo0jxOs6sE64buYgodM8beUNXe1et3beL9r+jvfpO2dlEueYi7tpl+9frdPT47wjXHnrVoN0Tb/mdGu/QtQSwMEFAACAAgAJol4UKGEF03jAgAAlAoAACEAAAB1bml2ZXJzYWwvZmxhc2hfc2tpbl9zZXR0aW5ncy54bWyVVsFu4jAQve9XRNl706XdlpUCElAqVepuqxb17iRDYuHYke3Q8vdrxw6xgUAaCymeec8zHj9PiMUG0+mPIIjTmnOgcgVlRZCEgKISJuGqwHSTsK8Av1cc0zxQzh3wQFpYGBkyI4y/g5QKIrSltQU4m4RJLSWjVymjUkW4ooyXiITTn9fNE0cN8hKLbYErzmPzXOCsUQpdmOEUG+P3vR59hJSVFaK7Z5azqwSlm5yzmmYX4xS7CjhR1dQb/3O/WPYGIFjIJ1VgL6flWI9hlIqDEKBTulvqcZFFUAKkjXT+VA44Xajzuz+gbbHAsqHNfunRR6tQDn6RxzM9+vFUre4Rrpej0c3deYKEL6mgNyM9eqGN8r+1OKvq6jsaqTjLdUF9zvxuMetXy55DGMrU9VOE0fz2cXx7kaA3pAMpxsNYjz6GLc/tgx4OyL669z7W15Uz8qrretAQ9KEnBKaS1xBH7cz4RME+X2qp7kfrdy0d5lXl/IpqAdM1IsLCOmMHfINPTDMXZS0d5IORuoSFSdhF+o6OsFjMm2bhZLg3OSly2B7hHGOH/KfqeoR0jB3yneAMXijZWY+T7KHLkNpDniN7nOfrr7xAkZpm1tvOWq+O9KyvrnBStYYWU7IMpkKns8Il6IOLo8ZmUoqOcoop2uIcSczoX41Lds1mRBwdOKzWTisrllgSOCW4JkfVpt1yNXNfj9brC9J8FrrNmXkgVRefhMzoMgwsZxI2a5iP4TGcMgliKBhJidKiVJ+8wRTdhBUe+BNds6GkEvEN8BVjpDdOHDlViKPTdY5tMU4dAK3LBPhSnRuGVji+zeAKnBdE/eQHhk/IfEKP0zBloZajCO916RisCADxtGhVaybGU9ZEYgJbINbrGJoN9+0sFkqlfYKbyWdYS1dy1jJIk7ZXdMfp9TnPcYLwofJiftdxHQNkL1Eimp15N7/tw04uXmtu+5nWuQsyBqslb2nlP66hMup/o/8BUEsDBBQAAgAIACaJeFCpYJAf6AMAAKgQAAAmAAAAdW5pdmVyc2FsL2h0bWxfcHVibGlzaGluZ19zZXR0aW5ncy54bWzVWO9u2kgQ/85TrHzqx+K0l15SZIiixCioBDjs3LWqqmjxDngv613Xu4bST/c0fbA+yY29hEAgqWnL5U4oAo9nfvP3t2PHO/mUCDKFTHMlm86L+oFDQEaKcTlpOldh+/mxQ7ShklGhJDQdqRxy0qp5aT4SXMcBGIOqmiCM1I3UNJ3YmLThurPZrM51mhV3lcgN4ut6pBI3zUCDNJC5qaBz/DLzFLSzQKgAgH+JkguzVq1GiGeRLhXLBRDOMHLJi6SouDCJcFyrNaLRzSRTuWRnSqiMZJNR0/nl+LT43OpYpHOegCxKolsoLMSmQRnjRRBUBPwzkBj4JMZojw4dMuPMxE3n5WGBgtruJkqJbTOnBcqZwhJIs4BPwFBGDbWX1p+BT0bfCqyIzSVNeBTiHVKk33TOw+ug2zn3r3v90A+uL8LLro1hB6PQfxvuYBR2wq6/i35V+It3A3/Y7fTeXIf9fjfsDO6ssKJrBfHc9Yp5WFmVZxEsC+aZOE9GknKBI3qvjBoMDrmg2QRC1ebYxDEVGhzyVwqT33MquJkjFw6QCzcA6alOITLDom1Nx2Q5OHdwFhADw14uR+LV6+VIHB2vpe5a73dpbY3So8bQKMbhQVkZmueuim7VxkqupVZck5ESbJkQJCNgPZpggQdt6ZAxVl1gbv0UJAmoRNpxg/lGSwudj7ThpqRbe6F9mnEqCFIKzwUgl8FG/lFMM71W5mWpi2mPWu97yoD+YPO3oodU/1S5YGSuciL4DRCjCPY2T/BXDGSVQWScqaSUCqoN0YJjcFMOM2AnVRy9QxdJjpZ4nqQCjPXwMeefyQjGKkNcoFM8fVDOtcWv7wScUq3vQOltjM8sLzq9c//tsyJByqZURjuC40BAkpp94FPMXSp0IYTCaq5AYGUimmso+8M4K9WqpFn//o5onuTCdvxn92UFeo/d2Y8XOrc9qtKYb0ZQ2W1MpyUnC56V0MhGji2xmHgjwjOIyxyqAkZUEiXFnNAIT29dMHzKVa5RYrlsofV3BWhNCZdlqBN8JEBnGYOsCtrBi5e/Hr767ej4daPufv37y/NHjRYbbSBo4c2utLMHV2Y1q3uL8xtGj6zPDdu2ypJiRNmG0+2PBIvVtXnOe26xdLbvoHJV3ltBo6fbQYF/Ojy7IEM/uOqGQaPKCPQU8sxEMc7QuHhsrGLTvwqxCX4V1cHQ/6NSGNiNSvPvB5Xg+pXyeFNFa2h382BlL1cKAQ/wiT2Q8AgXPOE4i/8LUj7Ejx/n87/Cya3PhfxRUloa74mTQLMoxj7urfdPd9I9XVX/S4WyV8vXtrX3NM/d+kZcQ/n6fxdatX8AUEsDBBQAAgAIACaJeFAyYqOLkAEAAAMGAAAfAAAAdW5pdmVyc2FsL2h0bWxfc2tpbl9zZXR0aW5ncy5qc42Uy27CMBBF93xFlG4r1AYKaXc8glSJRaV2V3XhhCFEOLZlOykp4t+LEx6247R4NvHVyR3PWJ59zzsuP/G9F29ff9f7N3Nfa6A0yQu4N3XcoedK9wXOVvCR5YAzAr6FlOdfL/LhSriMfVKbxtW7shWan08dNFPaGmGhi9wBChdYOsBvF7hzgD8XsKfV1dSkNToupKSkn1Aigcg+oTxHNePfPdRLL9GCaQm8QRf1cqBrlIBh+jd5dXwaq9C5hOYMkWpJU9qPUbJNOS3Iqst1UzHgxyvfnmp5Hs8iww5nQr5KyO3EUaiim2QchIBT3lGkwgljFAPWfNvdtFDDuF2QRZeZyOSZnjyq0GmGUmh1KZyoMDFy9LK5hygIBqM2J2EnG2IQqDAIjCrgt1hRVrAbLpBxmqqOtNDpaDYxr/KCYopWGUkbLpgOF+HQyanDKtsGnIcqdPBa6HCuwjeeELWe0Mbx+vKu0eF695YmjaF0ziqsrEvXIMAukbhE6hJZ5xRqDxJpDxK1//S+/juNbdc7/AJQSwMEFAACAAgAbWbiUJNhwnhWDwAA+xwAABcAAAB1bml2ZXJzYWwvdW5pdmVyc2FsLnBuZ+2Za1SS2frAsZtNnXTW6dR0UmTmzDROY2rqpIYC5akcUzG18o41pqaF5iiiGFBzppzywjRNklemzAsaoIl4QbDGhBIvKQLljYqM4E3J5KIgcLDmrPX/+v/uh3e9a+/9e/bez7P3fvbzrH3lCNJ/04btG0Ag0KaA7w+EgUCrA0GgVU3r11lqApJebbP8rDLD/P1A9EF7haWwJnl/8H4QqJm0cenkWkv5k3PfR2WCQFt3LH9WAWFfvQOB7H8NOLD/aA5qZlLa+EoXx5/jpDhp/VPv/s7i0dyOJ/xGn0RvvPVz6toHx6OW9p/ceVPg8o/Cw6ddr/68K+zO9s1riAd3+4Xd3vbm4L67f9iNFfiFf9Ox/quca/s+QV3WQrblUmCqAfl53Z7MpNf9pTAf+dxl67yk1z4eckPlXg+pvL+iJTmpp0v9vrFFYIuAGt7WCPKmMuWOViBQ9vG2EMwRzRNvSYLCKcKhINmipLdzQwFO+4OiVF5F2rgKBKrwFPnnNav1ttJfNlrUqzguCkhWtuQqDoBAF4QNUEU/xza20HHVXy0jn1iYuspIS3n9w7+DQPs+L7FUrGpeAwJ9+ovFJBf27bKMu+YHC/b5pxbDgi6uoCvoCrqCrqAr6Aq6gq6gK+gKuoKuoP9fVHy1xmcQn6RtdayqwBvYUgrH1OOVlNRKRR8fp7NOogXMIivQ0+IMqfZ4ub5KIDXNtzjNRIjvYargZhpUw4HI4Zq+5izV6s+S001v+AZp1V7lKOsuuoy1BwTiA+EUw5+DXQvxhhut8BSYf2s/fWZIgm7v72SkTkfiXnfIdd07WqjUZbwJLHO6Wp7zp3rW7T7tFqpp6sYRZa4pxvUhBixyZ3tjYtL0wb/cSHjMPlxOGatNiVnNV7VLnRkCrYV/HO6axLEkqwaSmL0nBe/P9sWUp72/1GfB7YfuoPH/aJNqrjzzn2XvzpO6Ev5VVTWBUV3izBfx8c/JcC52L5aoLvOZNS1cFD67qyO+Gps5Pt5pAqeTbI3v+QypDXYq86R2Kv5R28zt6RJOITVLWj9PWIiY6uya44YKxLl6ZjRjrkvgEiEJlSbjpbK5cmYRVsDJ+9u596NsMxu6PCM4ZrxWg8qPhH5xnaXpTM2fr8qUJ+uMysUOH2r4lmOYKsVc6+rYB0d9aJgo+RAlfuf9yODJpFbOmRgJi/FrvczpW71215awnZ9vdW57mxg0wE4fzQXc9e9TSzuLoTSuagMVyhXX0bE4U09Jo6BBwBDQEnnz6BHPKWfdsoXCusfvCa6Lc5lA+BC7XG/c0Zzl9zUawIiQyUb2my1GKk5DKMUWHe8IOh7eFtP7IGeig1TZbZrtyzEUWoWHDrs1n+44WOfsruKGysE9HSXURMBAU+XFssSNKvKWKAwEerZD31ZCxfgMRo6J7wDrThiUX0aztXmHhQEADLopHMIPBLjffhy1OnrHWVydb6VnQ4SJDz7l6Xhwv/SygnUXu6iUdsKg9yw6vmEefD3pVSsHdw/psb7o2LYNDRtu9ZTEZE18jT4zglndhGfr+Zt4y307hxO3w2jmbx+OfFLKpJG+nbF31BwmEifOXMPJT+gHrcuv3z5RSFKgS/2Sh38UoHinh/EJk5GpAhdy8fgddHBnGogFvO8hzSK+VWnvYCCVtR3q3nyZZ2TJx8UKramUnVp6I/TVpN3P4pcMHA7dzeOrWROHdjl3pv9SI/o6zgs0njlBNKq/Co42D6eUVZuOjZX/PRCx8MA2KYKB4qRB8frydG4Hsb/1n2QKilc/GKEEol0G1FBU3kwrIKcMqn/EdQyr8+IwIyx4AzPTV9StpiDPaGb9jIQ+d4gwAb9lhxA7W7JYWTP8YQdmP7VoII2yqID1SFDcyncow+uFFO7sA2vIhCFXReUXQdNiawfD+SGOHyb3O2IzfBZbi+ceNFyD4fX1ughBlt5dmNl38rqYyBxUe96cjdFB1bq9dGF90hKuAk6YKA4XAnGJxe8NgTGkmpbkocHBir2Z99Ftk56G117dHd0Pz6bnVxczNnkgXeOFgq84ocBHlRxyX10D5EQltU5bDJSikK5eZQRGI3JM7N8atEtjkwalZX0jmmZmWJcONOS8mYkZfqLqGs3Y4gK+a4x4pQSulnVW2sSkDac8PqkrguIL2VzKqARzPj8KT5SpYCJdNB/MimVHNTPfuNVWrT8My64RAhlpUEWn1dNi/eSN6iAcsv4zAY5nfJQ9O9Gx+pYHjDNqSnCOiA9JeP6ytyCPTzI8EiDH1lVjkibWyXAaOBb9n7l3R4PRLXrchITOANrHbOYHY3j4OUzSpDR+LHWXBkz1PISPw1WLkP4h0m1CkKLomBBjWJCR4rv7obGdp4GFXLtsHFhW2ZWdpXTH1ZKFAo1Gg3FIXF7MsWHYrrOp+R3Y2OtjUZRo5uqB4VF0qFXoeIcJ3HPL76vJdZilBZuBrmkbH7SyyXCI+kQhAE44afCSaV2KzNhkg/3cOZoumi4mc1JS9BfZEFulvBvioWyurYWw9e1QjonWo5kdybKciHNL8DzFe9OXc3rhkFWrNMpQaHxJVKl1hFMwr1EJ5/zakBCwi9DInyKDKT7KBWjaBAKVOJK9jebBQSbGMqJJULo4z9d3tpxcFs2IrguL172I5mpngHOu0iFqK175LnQqSkk1+I05FJx1LtEfUhW5IdOXXOTwCTtW3RAC6RzOF+XySrHnh9RQPXKKr9uE8uBUQGM99y47a9dgxD7y3FyDQ7XSLeG8bzn8mmhzciW8MmsSZN8dvKRh5xqKON3esNihzzA5pUY+AflPxI0nrmM1n0lLSpngQ0AQLRCGyJ5Qs97gZ1E6uC/d4M1J21Ji/DOBgq1QeEofjuK/QJMOsrYGcl6kfhmSjLMub8tQtrsPdtm9arJLxYGNsKxJCfiW9IcKFBI8KxsLdUSfeb5Qo6DMpazXqGWBAbbvUj6Y0dNNaORNPWYYeWVTpLuyM6VwXx4S7JJibkb8KDFU4RcBbvlvrJ7TlQr0E0MfJ0Q6dMV4/mk+sJcpydyOx0fJpoPqyAo0lxownnCNxg+jLWTpbUR2uVM8qqzPe94FO6wRBTGqu/OhsV6n8XHY0TLF9OgLarXlkNyfCxQiJPMOCP1cjTrh0cnrdLsLsrYrCiOPWlw+RbI/tsZe6xMIM6YF8iMuHdIbJYmO6PxhqHD8j1oxjUtXsSmb65q/K4NTss/dQMkVao2zwZf99s5M86MrOclU2as7D8M4YCi31/v/LgxxK6cQQm105EBjzVqFTM46w3PkZXwwBcr8ws5AegiEqLzEhLP4ONd6EjHnlu5LgEkg1/v9UEGY+l4I6W2c1/kviI3rUcFjNtWY2rb9wRzZsXiJ6UditzCyYVqoJmhPn6fPKAAArwkOmvxsRBt5qpH4/JbnoWjFlJtCJqy8i0Uq3S175z/22f8OTr/gVpLKGypDutbZkIMtVinoAuSDA4SXeAQijz+DtT/CF6UofO8Xjahl+6mOPGissrlBmjHLvxxGisLgut954H+6GyDZdH/O0HeDr4VckVAUBFmWPrfaRAObcdx6vFg9ONKlMEpNum+ITz7/y4J1lHn9QrSurEf7wHBeUxzW3XMU8K3sYS1Cw3WXmLCtzz74gllfDUbh83DheEL3lr0uEruz0c/m036Fc12qkWc4m4Vkidc+Yrps04ggyJXoSwdP28RdZ2HCvjgamqW6ZEgmzpGJsDy93ZDDO5E/vX+Q8IrLSTyw2d4lGDas8f9brdKtBsmgLOqhzh5wlHr5FvXhGidVKsR2hpemHUVSzWdP5CHumWhRamsHnLS50EDCV/0Gv9Ladwe9OzoZZ6dW+xwwwnSdQ+PWkBA7CYOSXgfhA0B520BEZaftHXTGTRovLFhaeqj1Wm3zsGivMiKLryia8vILgSBEXq/U696oznTt55HGCslSflEx7t+1aJhm1jb+JsfIsn27dtiJ0eUu0aHOZ6SXRrMGr7tsbE8aDoLkKzNOLNXvw0+SdqD1PyFDlq9UWXEmpZSzWA1RIf7FgFtOlEJNOKVKFqvtVoGtjL5uZSgUn98llUVlj3gu+6BNPIWX92FGHi0c4tWg2L1dZwAAi0fCn3ecbUJz+0bR8bqLTGebFk1kA7UozGnqdTC6CZU0sf9Zb8A4TglG4LO11mTT7nVhYZaIbCTRSnL2Q5gAK18wl6TdCAAQUHSmosCWP9NUaLmcX/MsUupBCiddJcPsvLq1w3C9ew8b8DLlZA/1IuRb559TjONvEVwdcde7CPP7+Dl54pbxMouzOiuRVOX8aA7NbXOkGd58N+AxBIO0Pbj3Mfbw1+TbKbG/17qppxlm4O088T0pTwkoFCTjwPUWW8Jb3ctBb8f4DWtsDiNcG59+jJJQuEWR0f/1ZCVzqlrorpGoxMaFuM2BjqdGWA6cGZiKYtSZY2Gf+hHN/cSppsw4fpEgFv/Cp2Vc1WW+PN2+54738z/U8/eufgxkVFPWLg4KHTnt0ofIaJ46hP+C/r/QyD89Tzdk/8sfv2XTBVkdFKjhSru9Y/zV1R+nw9ucFOdv6SOtWA8uiatiDlYLd5MhhO/ohoa/xH9QZB3OuL9fYbGFJuq1rKqagNp+YWCcJzMPlDG51XGUYLiKbh/INrGmB24mojBISE+jNLRsNjaEmP6Y/y4NvdPG+xtj192X7YjiUHKc5JrFu5UD9WbzSECFHlbJpFdHJ0UkT5pDUqpuJKSQnZaSBtw1McRVvsaL+a5xuXp9MQYPg3FM93us4Xof6+z7HZi/tG/QB81n+J4UJ6a9nB8B2ZPilow1iVonLIZo8kb9Ebu3BNnj2ovOLOGEShdv5SXpUO3my9ug/Y5Eoy4Zaxojvyz2dhy/NESE8azSF3WNZjsiCnQiSnNbTH877sKO7ygwzLfC+XOrpvuajxYDx54KPRu5yiWtjnBaaznHD785nPoMGtK5CwSiP7uEHz+mc8KmEAkiTHxvdPPDgTl6C2TcMFmD0Atd+d6p0ry5Xk7i/wROuDVnFVAXqNJ4/YDUNPlMKM3RXj6iZxMX6jgkQOTuZ0nYxI4laaGIxQfsZFW7sZiD2AlvkCmZWQ4W6dwPCZ13iwLBsAaBzjU2IqGZiy/8ZVeWn9SOYUZKySjCnqr1lqboY46V1O5g0w0nUu/ymyOyXFldxolsWBzbHMJba8kNkQXK21VA89H5pTbUTbx2ZDrna0vaGHcMfBSmFvcnmW03F+f/fPD3UBpo+VXzIPIA3e/ET/8FUEsDBBQAAgAIAG1m4lAfHhdHSwAAAGoAAAAbAAAAdW5pdmVyc2FsL3VuaXZlcnNhbC5wbmcueG1ss7GvyM1RKEstKs7Mz7NVMtQzULK34+WyKShKLctMLVeoAIoBBSFASaESyDVCcMszU0oybJUsDC0RYhmpmekZJbZKZoYmcEF9oJEAUEsBAgAAFAACAAgApoX8SqkBxHb7AgAAsAgAABQAAAAAAAAAAQAAAAAAAAAAAHVuaXZlcnNhbC9wbGF5ZXIueG1sUEsBAgAAFAACAAgAJol4UDG0PgfdBAAAahIAAB0AAAAAAAAAAQAAAAAALQMAAHVuaXZlcnNhbC9jb21tb25fbWVzc2FnZXMubG5nUEsBAgAAFAACAAgAJol4UEdLVwP8AwAAFxEAACcAAAAAAAAAAQAAAAAARQgAAHVuaXZlcnNhbC9mbGFzaF9wdWJsaXNoaW5nX3NldHRpbmdzLnhtbFBLAQIAABQAAgAIACaJeFChhBdN4wIAAJQKAAAhAAAAAAAAAAEAAAAAAIYMAAB1bml2ZXJzYWwvZmxhc2hfc2tpbl9zZXR0aW5ncy54bWxQSwECAAAUAAIACAAmiXhQqWCQH+gDAACoEAAAJgAAAAAAAAABAAAAAACoDwAAdW5pdmVyc2FsL2h0bWxfcHVibGlzaGluZ19zZXR0aW5ncy54bWxQSwECAAAUAAIACAAmiXhQMmKji5ABAAADBgAAHwAAAAAAAAABAAAAAADUEwAAdW5pdmVyc2FsL2h0bWxfc2tpbl9zZXR0aW5ncy5qc1BLAQIAABQAAgAIAG1m4lCTYcJ4Vg8AAPscAAAXAAAAAAAAAAAAAAAAAKEVAAB1bml2ZXJzYWwvdW5pdmVyc2FsLnBuZ1BLAQIAABQAAgAIAG1m4lAfHhdHSwAAAGoAAAAbAAAAAAAAAAEAAAAAACwlAAB1bml2ZXJzYWwvdW5pdmVyc2FsLnBuZy54bWxQSwUGAAAAAAgACABgAgAAsCUAAAAA"/>
  <p:tag name="ISPRING_PRESENTATION_TITLE" val="Video Day"/>
  <p:tag name="ISPRING_FIRST_PUBLISH" val="1"/>
  <p:tag name="ISPRING_SCORM_RATE_QUIZZES" val="0"/>
  <p:tag name="ISPRING_SCORM_ENDPOINT" val="&lt;endpoint&gt;&lt;enable&gt;0&lt;/enable&gt;&lt;lrs&gt;http://&lt;/lrs&gt;&lt;auth&gt;0&lt;/auth&gt;&lt;login&gt;&lt;/login&gt;&lt;password&gt;&lt;/password&gt;&lt;key&gt;&lt;/key&gt;&lt;name&gt;&lt;/name&gt;&lt;email&gt;&lt;/email&gt;&lt;/endpoint&gt;&#1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3_MTM Theme">
  <a:themeElements>
    <a:clrScheme name="Custom 3">
      <a:dk1>
        <a:sysClr val="windowText" lastClr="000000"/>
      </a:dk1>
      <a:lt1>
        <a:sysClr val="window" lastClr="FFFFFF"/>
      </a:lt1>
      <a:dk2>
        <a:srgbClr val="A7A7AB"/>
      </a:dk2>
      <a:lt2>
        <a:srgbClr val="EBECEC"/>
      </a:lt2>
      <a:accent1>
        <a:srgbClr val="009AD6"/>
      </a:accent1>
      <a:accent2>
        <a:srgbClr val="FF7A14"/>
      </a:accent2>
      <a:accent3>
        <a:srgbClr val="3BA933"/>
      </a:accent3>
      <a:accent4>
        <a:srgbClr val="FFCF20"/>
      </a:accent4>
      <a:accent5>
        <a:srgbClr val="E14B75"/>
      </a:accent5>
      <a:accent6>
        <a:srgbClr val="A7A7AB"/>
      </a:accent6>
      <a:hlink>
        <a:srgbClr val="009AD6"/>
      </a:hlink>
      <a:folHlink>
        <a:srgbClr val="A7A7AB"/>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6350">
          <a:noFill/>
        </a:ln>
        <a:effectLst/>
      </a:spPr>
      <a:bodyPr lIns="36000" tIns="36000" rIns="36000" bIns="36000" rtlCol="0" anchor="ctr"/>
      <a:lstStyle>
        <a:defPPr algn="ctr">
          <a:defRPr sz="1400" b="1" dirty="0" err="1" smtClean="0">
            <a:solidFill>
              <a:schemeClr val="bg1"/>
            </a:solidFill>
            <a:latin typeface="Century Gothic"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000" tIns="18000" rIns="18000" bIns="18000" rtlCol="0">
        <a:spAutoFit/>
      </a:bodyPr>
      <a:lstStyle>
        <a:defPPr>
          <a:defRPr sz="1400" dirty="0" err="1" smtClean="0">
            <a:latin typeface="+mj-lt"/>
          </a:defRPr>
        </a:defPPr>
      </a:lstStyle>
    </a:txDef>
  </a:objectDefaults>
  <a:extraClrSchemeLst/>
  <a:extLst>
    <a:ext uri="{05A4C25C-085E-4340-85A3-A5531E510DB2}">
      <thm15:themeFamily xmlns:thm15="http://schemas.microsoft.com/office/thememl/2012/main" name="20170313_Research Presentation Template" id="{EE7B0700-0792-4C16-9EF9-7EA1829CB175}" vid="{677AED5B-E54B-4DB9-875C-F192148B79B6}"/>
    </a:ext>
  </a:extLst>
</a:theme>
</file>

<file path=ppt/theme/theme3.xml><?xml version="1.0" encoding="utf-8"?>
<a:theme xmlns:a="http://schemas.openxmlformats.org/drawingml/2006/main" name="1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4.xml><?xml version="1.0" encoding="utf-8"?>
<a:theme xmlns:a="http://schemas.openxmlformats.org/drawingml/2006/main" name="Thinkbox_Dark Blue">
  <a:themeElements>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5.xml><?xml version="1.0" encoding="utf-8"?>
<a:theme xmlns:a="http://schemas.openxmlformats.org/drawingml/2006/main" name="Thinkbox_Red">
  <a:themeElements>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6.xml><?xml version="1.0" encoding="utf-8"?>
<a:theme xmlns:a="http://schemas.openxmlformats.org/drawingml/2006/main" name="2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7.xml><?xml version="1.0" encoding="utf-8"?>
<a:theme xmlns:a="http://schemas.openxmlformats.org/drawingml/2006/main" name="3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9029</TotalTime>
  <Words>9066</Words>
  <Application>Microsoft Office PowerPoint</Application>
  <PresentationFormat>Widescreen</PresentationFormat>
  <Paragraphs>833</Paragraphs>
  <Slides>29</Slides>
  <Notes>29</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29</vt:i4>
      </vt:variant>
    </vt:vector>
  </HeadingPairs>
  <TitlesOfParts>
    <vt:vector size="39" baseType="lpstr">
      <vt:lpstr>Arial</vt:lpstr>
      <vt:lpstr>Calibri</vt:lpstr>
      <vt:lpstr>Century Gothic</vt:lpstr>
      <vt:lpstr>Thinkbox</vt:lpstr>
      <vt:lpstr>3_MTM Theme</vt:lpstr>
      <vt:lpstr>1_Thinkbox</vt:lpstr>
      <vt:lpstr>Thinkbox_Dark Blue</vt:lpstr>
      <vt:lpstr>Thinkbox_Red</vt:lpstr>
      <vt:lpstr>2_Thinkbox</vt:lpstr>
      <vt:lpstr>3_Thinkbox</vt:lpstr>
      <vt:lpstr>Video Day</vt:lpstr>
      <vt:lpstr>2022 video viewing – 16-34s</vt:lpstr>
      <vt:lpstr>TV set video viewing – 16-34s</vt:lpstr>
      <vt:lpstr>Device Video Viewing Time – 16-34s</vt:lpstr>
      <vt:lpstr>PowerPoint Presentation</vt:lpstr>
      <vt:lpstr>2022 video viewing – Adults</vt:lpstr>
      <vt:lpstr>TV set video viewing – Adults</vt:lpstr>
      <vt:lpstr>Device Video Viewing Time – Adults</vt:lpstr>
      <vt:lpstr>2022 video viewing – Women 16-34s</vt:lpstr>
      <vt:lpstr>TV set video viewing – Women 16-34s</vt:lpstr>
      <vt:lpstr>Device Video Viewing Time – Women 16-34s</vt:lpstr>
      <vt:lpstr>2022 video viewing – Men 16-34s</vt:lpstr>
      <vt:lpstr>TV set video viewing – Men 16-34s</vt:lpstr>
      <vt:lpstr>Device Video Viewing Time – Men 16-34s</vt:lpstr>
      <vt:lpstr>2022 video viewing – Women</vt:lpstr>
      <vt:lpstr>TV set video viewing – Women</vt:lpstr>
      <vt:lpstr>Device Video Viewing Time – Women</vt:lpstr>
      <vt:lpstr>2022 video viewing – Men</vt:lpstr>
      <vt:lpstr>TV set video viewing – Men</vt:lpstr>
      <vt:lpstr>Device Video Viewing Time – Men</vt:lpstr>
      <vt:lpstr>2022 video viewing – 45+</vt:lpstr>
      <vt:lpstr>TV set video viewing – 45+</vt:lpstr>
      <vt:lpstr>Device Video Viewing Time – 45+</vt:lpstr>
      <vt:lpstr>2022 video viewing – ABC1 Adults</vt:lpstr>
      <vt:lpstr>TV set video viewing – ABC1 Adults</vt:lpstr>
      <vt:lpstr>Device Video Viewing Time – ABC1 Adults</vt:lpstr>
      <vt:lpstr>2022 video viewing – HP + Ch</vt:lpstr>
      <vt:lpstr>TV set video viewing – HP + Ch</vt:lpstr>
      <vt:lpstr>Device Video Viewing Time – HP + 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Video Day</dc:title>
  <dc:creator>Oliver Robertson</dc:creator>
  <cp:lastModifiedBy>Nailah Uddin</cp:lastModifiedBy>
  <cp:revision>291</cp:revision>
  <dcterms:created xsi:type="dcterms:W3CDTF">2018-12-17T11:20:57Z</dcterms:created>
  <dcterms:modified xsi:type="dcterms:W3CDTF">2023-04-25T16:06:12Z</dcterms:modified>
</cp:coreProperties>
</file>