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8.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heme/theme9.xml" ContentType="application/vnd.openxmlformats-officedocument.theme+xml"/>
  <Override PartName="/ppt/tags/tag20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2" r:id="rId3"/>
    <p:sldMasterId id="2147483732" r:id="rId4"/>
    <p:sldMasterId id="2147483760" r:id="rId5"/>
    <p:sldMasterId id="2147483790" r:id="rId6"/>
    <p:sldMasterId id="2147483820" r:id="rId7"/>
    <p:sldMasterId id="2147483850" r:id="rId8"/>
  </p:sldMasterIdLst>
  <p:notesMasterIdLst>
    <p:notesMasterId r:id="rId16"/>
  </p:notesMasterIdLst>
  <p:sldIdLst>
    <p:sldId id="379" r:id="rId9"/>
    <p:sldId id="2147482452" r:id="rId10"/>
    <p:sldId id="2147482537" r:id="rId11"/>
    <p:sldId id="2147482473" r:id="rId12"/>
    <p:sldId id="2147482474" r:id="rId13"/>
    <p:sldId id="2147482538" r:id="rId14"/>
    <p:sldId id="214748253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103AB7-3FC4-414E-968B-87F9C4AF87DE}">
          <p14:sldIdLst>
            <p14:sldId id="379"/>
            <p14:sldId id="2147482452"/>
            <p14:sldId id="2147482537"/>
            <p14:sldId id="2147482473"/>
            <p14:sldId id="2147482474"/>
          </p14:sldIdLst>
        </p14:section>
        <p14:section name="Video Advertising Day Chart" id="{BA7888C2-7008-4437-A8BC-B9FAE472C853}">
          <p14:sldIdLst>
            <p14:sldId id="2147482538"/>
            <p14:sldId id="21474825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3" autoAdjust="0"/>
    <p:restoredTop sz="77251" autoAdjust="0"/>
  </p:normalViewPr>
  <p:slideViewPr>
    <p:cSldViewPr snapToGrid="0">
      <p:cViewPr varScale="1">
        <p:scale>
          <a:sx n="85" d="100"/>
          <a:sy n="85" d="100"/>
        </p:scale>
        <p:origin x="160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0821089938768315"/>
          <c:y val="0.42743895689704048"/>
        </c:manualLayout>
      </c:layout>
      <c:overlay val="0"/>
      <c:txPr>
        <a:bodyPr/>
        <a:lstStyle/>
        <a:p>
          <a:pPr>
            <a:defRPr>
              <a:solidFill>
                <a:schemeClr val="tx1">
                  <a:lumMod val="65000"/>
                  <a:lumOff val="35000"/>
                </a:schemeClr>
              </a:solidFill>
            </a:defRPr>
          </a:pPr>
          <a:endParaRPr lang="en-US"/>
        </a:p>
      </c:txPr>
    </c:title>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C70410"/>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BDE3FF"/>
              </a:solidFill>
            </c:spPr>
            <c:extLst>
              <c:ext xmlns:c16="http://schemas.microsoft.com/office/drawing/2014/chart" uri="{C3380CC4-5D6E-409C-BE32-E72D297353CC}">
                <c16:uniqueId val="{00000005-AAFF-45A3-A865-F04D69EBD962}"/>
              </c:ext>
            </c:extLst>
          </c:dPt>
          <c:dPt>
            <c:idx val="3"/>
            <c:bubble3D val="0"/>
            <c:spPr>
              <a:solidFill>
                <a:srgbClr val="004F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2AFF7C"/>
              </a:solidFill>
            </c:spPr>
            <c:extLst>
              <c:ext xmlns:c16="http://schemas.microsoft.com/office/drawing/2014/chart" uri="{C3380CC4-5D6E-409C-BE32-E72D297353CC}">
                <c16:uniqueId val="{0000000D-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2.8927457566893058E-3"/>
                  <c:y val="-1.82861585838306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8.6782372700679698E-3"/>
                  <c:y val="-1.6000388760851823E-2"/>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6.1573346195042816E-3"/>
                  <c:y val="-5.5718789117936247E-3"/>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5.7854915133786641E-2"/>
                  <c:y val="-0.12343157044085661"/>
                </c:manualLayout>
              </c:layout>
              <c:numFmt formatCode="0.0%" sourceLinked="0"/>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3.2150932995922303E-2"/>
                  <c:y val="-0.1550756238846748"/>
                </c:manualLayout>
              </c:layout>
              <c:numFmt formatCode="0.0%" sourceLinked="0"/>
              <c:spPr/>
              <c:txPr>
                <a:bodyPr/>
                <a:lstStyle/>
                <a:p>
                  <a:pPr>
                    <a:defRPr lang="en-US" sz="11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3.3266576201927321E-2"/>
                  <c:y val="-0.16686119707745431"/>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9.4014237092403294E-2"/>
                  <c:y val="-0.13714618937872955"/>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1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Total TV</c:v>
                </c:pt>
                <c:pt idx="1">
                  <c:v>YouTube</c:v>
                </c:pt>
                <c:pt idx="2">
                  <c:v>TikTok</c:v>
                </c:pt>
                <c:pt idx="3">
                  <c:v>Other online video</c:v>
                </c:pt>
                <c:pt idx="4">
                  <c:v>Online 'adult' XXX video</c:v>
                </c:pt>
                <c:pt idx="5">
                  <c:v>Blu-Ray / DVD</c:v>
                </c:pt>
                <c:pt idx="6">
                  <c:v>Cinema</c:v>
                </c:pt>
              </c:strCache>
            </c:strRef>
          </c:cat>
          <c:val>
            <c:numRef>
              <c:f>Sheet1!$B$2:$B$8</c:f>
              <c:numCache>
                <c:formatCode>0.0</c:formatCode>
                <c:ptCount val="7"/>
                <c:pt idx="0">
                  <c:v>205.8</c:v>
                </c:pt>
                <c:pt idx="1">
                  <c:v>61.491038747816276</c:v>
                </c:pt>
                <c:pt idx="2">
                  <c:v>15.449810731371835</c:v>
                </c:pt>
                <c:pt idx="3" formatCode="#,##0.0">
                  <c:v>5.4918117550058154</c:v>
                </c:pt>
                <c:pt idx="4" formatCode="#,##0.0">
                  <c:v>4.416666666666667</c:v>
                </c:pt>
                <c:pt idx="5">
                  <c:v>0.9</c:v>
                </c:pt>
                <c:pt idx="6">
                  <c:v>0.76012713542330113</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0"/>
          <c:showBubbleSize val="0"/>
          <c:showLeaderLines val="1"/>
        </c:dLbls>
        <c:firstSliceAng val="0"/>
        <c:holeSize val="54"/>
      </c:doughnutChart>
    </c:plotArea>
    <c:legend>
      <c:legendPos val="r"/>
      <c:layout>
        <c:manualLayout>
          <c:xMode val="edge"/>
          <c:yMode val="edge"/>
          <c:x val="0.66407431851066878"/>
          <c:y val="0.21319645111737243"/>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VOD</c:v>
                </c:pt>
                <c:pt idx="1">
                  <c:v>Playback</c:v>
                </c:pt>
                <c:pt idx="2">
                  <c:v>Live</c:v>
                </c:pt>
              </c:strCache>
            </c:strRef>
          </c:cat>
          <c:val>
            <c:numRef>
              <c:f>Sheet1!$B$2:$B$4</c:f>
              <c:numCache>
                <c:formatCode>0.0</c:formatCode>
                <c:ptCount val="3"/>
                <c:pt idx="0">
                  <c:v>67.5</c:v>
                </c:pt>
                <c:pt idx="1">
                  <c:v>20.5</c:v>
                </c:pt>
                <c:pt idx="2">
                  <c:v>117.7</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VOD</c:v>
                </c:pt>
                <c:pt idx="1">
                  <c:v>Playback</c:v>
                </c:pt>
                <c:pt idx="2">
                  <c:v>Live</c:v>
                </c:pt>
              </c:strCache>
            </c:strRef>
          </c:cat>
          <c:val>
            <c:numRef>
              <c:f>Sheet1!$B$2:$B$4</c:f>
              <c:numCache>
                <c:formatCode>0.0</c:formatCode>
                <c:ptCount val="3"/>
                <c:pt idx="0">
                  <c:v>73.599999999999994</c:v>
                </c:pt>
                <c:pt idx="1">
                  <c:v>8.5233333333333317</c:v>
                </c:pt>
                <c:pt idx="2">
                  <c:v>24.884627976190473</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0821089938768315"/>
          <c:y val="0.42743895689704048"/>
        </c:manualLayout>
      </c:layout>
      <c:overlay val="0"/>
      <c:txPr>
        <a:bodyPr/>
        <a:lstStyle/>
        <a:p>
          <a:pPr>
            <a:defRPr>
              <a:solidFill>
                <a:schemeClr val="tx1">
                  <a:lumMod val="65000"/>
                  <a:lumOff val="35000"/>
                </a:schemeClr>
              </a:solidFill>
            </a:defRPr>
          </a:pPr>
          <a:endParaRPr lang="en-US"/>
        </a:p>
      </c:txPr>
    </c:title>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C70410"/>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00B050"/>
              </a:solidFill>
            </c:spPr>
            <c:extLst>
              <c:ext xmlns:c16="http://schemas.microsoft.com/office/drawing/2014/chart" uri="{C3380CC4-5D6E-409C-BE32-E72D297353CC}">
                <c16:uniqueId val="{00000007-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2.8927457566893058E-3"/>
                  <c:y val="-1.82861585838306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8.6782372700679698E-3"/>
                  <c:y val="-1.6000388760851823E-2"/>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5.7854915133786641E-2"/>
                  <c:y val="-0.12343157044085661"/>
                </c:manualLayout>
              </c:layout>
              <c:numFmt formatCode="0.0%" sourceLinked="0"/>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3.3266576201927321E-2"/>
                  <c:y val="-0.16686119707745431"/>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1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Sheet1!$A$2:$A$5</c:f>
              <c:strCache>
                <c:ptCount val="4"/>
                <c:pt idx="0">
                  <c:v>Total TV</c:v>
                </c:pt>
                <c:pt idx="1">
                  <c:v>YouTube</c:v>
                </c:pt>
                <c:pt idx="2">
                  <c:v>Other online video</c:v>
                </c:pt>
                <c:pt idx="3">
                  <c:v>Blu-Ray / DVD</c:v>
                </c:pt>
              </c:strCache>
            </c:strRef>
          </c:cat>
          <c:val>
            <c:numRef>
              <c:f>Sheet1!$B$2:$B$5</c:f>
              <c:numCache>
                <c:formatCode>#,##0.0</c:formatCode>
                <c:ptCount val="4"/>
                <c:pt idx="0" formatCode="0.0">
                  <c:v>196.50763392857144</c:v>
                </c:pt>
                <c:pt idx="1">
                  <c:v>16.616666666666667</c:v>
                </c:pt>
                <c:pt idx="2">
                  <c:v>0.11666666666666667</c:v>
                </c:pt>
                <c:pt idx="3" formatCode="0.0">
                  <c:v>0.9</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0"/>
          <c:showBubbleSize val="0"/>
          <c:showLeaderLines val="1"/>
        </c:dLbls>
        <c:firstSliceAng val="0"/>
        <c:holeSize val="54"/>
      </c:doughnutChart>
    </c:plotArea>
    <c:legend>
      <c:legendPos val="r"/>
      <c:layout>
        <c:manualLayout>
          <c:xMode val="edge"/>
          <c:yMode val="edge"/>
          <c:x val="0.66407431851066878"/>
          <c:y val="0.21319645111737243"/>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1">
                    <a:lumMod val="65000"/>
                    <a:lumOff val="35000"/>
                  </a:schemeClr>
                </a:solidFill>
              </a:defRPr>
            </a:pPr>
            <a:r>
              <a:rPr lang="en-GB"/>
              <a:t>16-34s</a:t>
            </a:r>
          </a:p>
        </c:rich>
      </c:tx>
      <c:layout>
        <c:manualLayout>
          <c:xMode val="edge"/>
          <c:yMode val="edge"/>
          <c:x val="0.30821089938768315"/>
          <c:y val="0.42743895689704048"/>
        </c:manualLayout>
      </c:layout>
      <c:overlay val="0"/>
    </c:title>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C70410"/>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00B050"/>
              </a:solidFill>
            </c:spPr>
            <c:extLst>
              <c:ext xmlns:c16="http://schemas.microsoft.com/office/drawing/2014/chart" uri="{C3380CC4-5D6E-409C-BE32-E72D297353CC}">
                <c16:uniqueId val="{00000007-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2.8927457566893058E-3"/>
                  <c:y val="-1.82861585838306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8.6782372700679698E-3"/>
                  <c:y val="-1.6000388760851823E-2"/>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5.7854915133786641E-2"/>
                  <c:y val="-0.12343157044085661"/>
                </c:manualLayout>
              </c:layout>
              <c:numFmt formatCode="0.0%" sourceLinked="0"/>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3.3266576201927321E-2"/>
                  <c:y val="-0.16686119707745431"/>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1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Sheet1!$A$2:$A$5</c:f>
              <c:strCache>
                <c:ptCount val="4"/>
                <c:pt idx="0">
                  <c:v>Total TV</c:v>
                </c:pt>
                <c:pt idx="1">
                  <c:v>YouTube</c:v>
                </c:pt>
                <c:pt idx="2">
                  <c:v>Other online video</c:v>
                </c:pt>
                <c:pt idx="3">
                  <c:v>Blu-Ray / DVD</c:v>
                </c:pt>
              </c:strCache>
            </c:strRef>
          </c:cat>
          <c:val>
            <c:numRef>
              <c:f>Sheet1!$B$2:$B$5</c:f>
              <c:numCache>
                <c:formatCode>#,##0.0</c:formatCode>
                <c:ptCount val="4"/>
                <c:pt idx="0" formatCode="0.0">
                  <c:v>93.457961309523796</c:v>
                </c:pt>
                <c:pt idx="1">
                  <c:v>20.616666666666667</c:v>
                </c:pt>
                <c:pt idx="2">
                  <c:v>0.25</c:v>
                </c:pt>
                <c:pt idx="3" formatCode="0.0">
                  <c:v>0.28333333333333333</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0"/>
          <c:showBubbleSize val="0"/>
          <c:showLeaderLines val="1"/>
        </c:dLbls>
        <c:firstSliceAng val="0"/>
        <c:holeSize val="54"/>
      </c:doughnutChart>
    </c:plotArea>
    <c:legend>
      <c:legendPos val="r"/>
      <c:layout>
        <c:manualLayout>
          <c:xMode val="edge"/>
          <c:yMode val="edge"/>
          <c:x val="0.66407431851066878"/>
          <c:y val="0.21319645111737243"/>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57069033555277E-2"/>
          <c:y val="2.0571928406809433E-2"/>
          <c:w val="0.60095255612239962"/>
          <c:h val="0.94971306389446586"/>
        </c:manualLayout>
      </c:layout>
      <c:doughnutChart>
        <c:varyColors val="1"/>
        <c:ser>
          <c:idx val="0"/>
          <c:order val="0"/>
          <c:tx>
            <c:strRef>
              <c:f>Sheet1!$B$1</c:f>
              <c:strCache>
                <c:ptCount val="1"/>
                <c:pt idx="0">
                  <c:v>All Inds</c:v>
                </c:pt>
              </c:strCache>
            </c:strRef>
          </c:tx>
          <c:dPt>
            <c:idx val="0"/>
            <c:bubble3D val="0"/>
            <c:spPr>
              <a:solidFill>
                <a:srgbClr val="C00000"/>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0069B4">
                  <a:lumMod val="40000"/>
                  <a:lumOff val="60000"/>
                </a:srgbClr>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009B3C"/>
              </a:solidFill>
            </c:spPr>
            <c:extLst>
              <c:ext xmlns:c16="http://schemas.microsoft.com/office/drawing/2014/chart" uri="{C3380CC4-5D6E-409C-BE32-E72D297353CC}">
                <c16:uniqueId val="{00000009-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14.13</c:v>
                </c:pt>
                <c:pt idx="1">
                  <c:v>1.93</c:v>
                </c:pt>
                <c:pt idx="2">
                  <c:v>0.34</c:v>
                </c:pt>
                <c:pt idx="3">
                  <c:v>0.16</c:v>
                </c:pt>
                <c:pt idx="4">
                  <c:v>0.08</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8876037302753734"/>
          <c:y val="0.34294682525469683"/>
          <c:w val="0.25917020335205454"/>
          <c:h val="0.31410616950873044"/>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57069033555277E-2"/>
          <c:y val="2.0571928406809433E-2"/>
          <c:w val="0.60095255612239962"/>
          <c:h val="0.94971306389446586"/>
        </c:manualLayout>
      </c:layout>
      <c:doughnutChart>
        <c:varyColors val="1"/>
        <c:ser>
          <c:idx val="0"/>
          <c:order val="0"/>
          <c:tx>
            <c:strRef>
              <c:f>Sheet1!$B$1</c:f>
              <c:strCache>
                <c:ptCount val="1"/>
                <c:pt idx="0">
                  <c:v>16-34</c:v>
                </c:pt>
              </c:strCache>
            </c:strRef>
          </c:tx>
          <c:dPt>
            <c:idx val="0"/>
            <c:bubble3D val="0"/>
            <c:spPr>
              <a:solidFill>
                <a:srgbClr val="C00000"/>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0069B4">
                  <a:lumMod val="40000"/>
                  <a:lumOff val="60000"/>
                </a:srgbClr>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009B3C"/>
              </a:solidFill>
            </c:spPr>
            <c:extLst>
              <c:ext xmlns:c16="http://schemas.microsoft.com/office/drawing/2014/chart" uri="{C3380CC4-5D6E-409C-BE32-E72D297353CC}">
                <c16:uniqueId val="{00000009-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4.3099999999999996</c:v>
                </c:pt>
                <c:pt idx="1">
                  <c:v>2.92</c:v>
                </c:pt>
                <c:pt idx="2">
                  <c:v>1.26</c:v>
                </c:pt>
                <c:pt idx="3">
                  <c:v>0.32</c:v>
                </c:pt>
                <c:pt idx="4">
                  <c:v>0.15</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8876037302753734"/>
          <c:y val="0.34294682525469683"/>
          <c:w val="0.25917020335205454"/>
          <c:h val="0.31410616950873044"/>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02B89-B75D-49FB-ABF2-605CE0AC3640}"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5AE6A-FC86-4838-A2A3-D08A46407DD3}" type="slidenum">
              <a:rPr lang="en-GB" smtClean="0"/>
              <a:t>‹#›</a:t>
            </a:fld>
            <a:endParaRPr lang="en-GB"/>
          </a:p>
        </p:txBody>
      </p:sp>
    </p:spTree>
    <p:extLst>
      <p:ext uri="{BB962C8B-B14F-4D97-AF65-F5344CB8AC3E}">
        <p14:creationId xmlns:p14="http://schemas.microsoft.com/office/powerpoint/2010/main" val="25589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27CA-2D06-B80B-E768-4286FACA8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93A77-0A7F-585C-21C0-FECB8467420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8B678E-4621-5559-A60B-C6452E6D0F14}"/>
              </a:ext>
            </a:extLst>
          </p:cNvPr>
          <p:cNvSpPr>
            <a:spLocks noGrp="1"/>
          </p:cNvSpPr>
          <p:nvPr>
            <p:ph type="body" idx="1"/>
          </p:nvPr>
        </p:nvSpPr>
        <p:spPr/>
        <p:txBody>
          <a:bodyPr/>
          <a:lstStyle/>
          <a:p>
            <a:r>
              <a:rPr lang="en-GB" sz="1200" b="0" kern="1200" dirty="0">
                <a:solidFill>
                  <a:schemeClr val="tx1"/>
                </a:solidFill>
                <a:effectLst/>
                <a:latin typeface="+mn-lt"/>
                <a:ea typeface="+mn-ea"/>
                <a:cs typeface="+mn-cs"/>
              </a:rPr>
              <a:t>Total TV accounted for 70% of total video viewing in 2025</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Methodology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quantitative analysis of total video consumption in the UK was undertaken by Thinkbox. It combined 2025 data from Barb, the IPA’s TouchPoints, Pornhub, UK Cinema Association, and Ipsos Iris.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TouchPoints data was used to determine the remaining out-of-home consumption.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combination of these sources creates a solid estimate as it utilises the robustness of Barb data (11,500 panel members, representative of the UK TV population, metered actual consumption data, analysis across a whole year) alongside Ipsos Iris and IPA TouchPoints data to capture any out-of-home consumption.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Time spent viewing video at cinemas was based on total admissions data from the UK Cinema Association profiled for each audience using data from DCM.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Source: Ipsos iris Online Audience Measurement Service, 12-month average Jan – Dec 2025. Internet users aged 15+, using PC/laptop, smartphone or tablet device.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Technical note: [Broadcaster] data for YouTube includes content owner data for the BBC, Channel 4, CNBC, ITV, NBC and Sky. [Commercial broadcaster] data for YouTube includes content owner data for Channel 4, CNBC, ITV, NBC and Sky. TikTok data is both website and app.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200" u="sng" kern="1200" dirty="0">
                <a:solidFill>
                  <a:schemeClr val="tx1"/>
                </a:solidFill>
                <a:effectLst/>
                <a:latin typeface="+mn-lt"/>
                <a:ea typeface="+mn-ea"/>
                <a:cs typeface="+mn-cs"/>
                <a:hlinkClick r:id="rId3"/>
              </a:rPr>
              <a:t>here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AFB38EB6-C2AF-790C-7993-C3F7F5C64130}"/>
              </a:ext>
            </a:extLst>
          </p:cNvPr>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4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CE4C5-B22F-759A-072B-64AFCC074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53A79-9AF3-8F95-174B-F264B77F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7986-1C6A-D4C6-6F14-B5DDC4A7DE34}"/>
              </a:ext>
            </a:extLst>
          </p:cNvPr>
          <p:cNvSpPr>
            <a:spLocks noGrp="1"/>
          </p:cNvSpPr>
          <p:nvPr>
            <p:ph type="body" idx="1"/>
          </p:nvPr>
        </p:nvSpPr>
        <p:spPr/>
        <p:txBody>
          <a:bodyPr/>
          <a:lstStyle/>
          <a:p>
            <a:r>
              <a:rPr lang="en-GB" sz="1800" b="0" i="0" u="none" strike="noStrike" baseline="0" dirty="0">
                <a:solidFill>
                  <a:srgbClr val="000000"/>
                </a:solidFill>
                <a:latin typeface="Founders Grotesk Regular"/>
              </a:rPr>
              <a:t>For adults, over half (57%) of Total TV viewing is to live content, for 16-34s, it’s almost a quarter (23%). </a:t>
            </a:r>
          </a:p>
        </p:txBody>
      </p:sp>
      <p:sp>
        <p:nvSpPr>
          <p:cNvPr id="4" name="Slide Number Placeholder 3">
            <a:extLst>
              <a:ext uri="{FF2B5EF4-FFF2-40B4-BE49-F238E27FC236}">
                <a16:creationId xmlns:a16="http://schemas.microsoft.com/office/drawing/2014/main" id="{2729E6B0-F47F-02C3-085C-C4BC12706D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8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82309-90EA-2752-4DFA-2260DAD1C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0B983-BD03-8DF8-3504-ED45D1750B9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F8B59D5-ADB8-7265-A8DD-2F90241281CF}"/>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Methodology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quantitative analysis of total video consumption in the UK was undertaken by Thinkbox. It combined 2025 data from Barb and the IPA’s TouchPoints.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TouchPoints data was used to determine the remaining out-of-home consumption.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combination of these sources creates a solid estimate as it utilises the robustness of Barb data (11,500 panel members, representative of the UK TV population, metered actual consumption data, analysis across a whole year) alongside Ipsos Iris and IPA TouchPoints data to capture any out-of-home consumption.</a:t>
            </a:r>
          </a:p>
          <a:p>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8A3DFF76-9F9D-603F-47E3-216220BB534E}"/>
              </a:ext>
            </a:extLst>
          </p:cNvPr>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00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DC49-FA81-D37C-3D4D-5071109BD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AB928-7D9A-3F95-B73E-F650849C3C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A46B5D7-35FA-8BEF-5B0E-0CD36C1A8C4B}"/>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Methodology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quantitative analysis of total video consumption in the UK was undertaken by Thinkbox. It combined 2025 data from Barb and the IPA’s TouchPoints.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TouchPoints data was used to determine the remaining out-of-home consumption.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combination of these sources creates a solid estimate as it utilises the robustness of Barb data (11,500 panel members, representative of the UK TV population, metered actual consumption data, analysis across a whole year) alongside Ipsos Iris and IPA TouchPoints data to capture any out-of-home consumption.</a:t>
            </a:r>
          </a:p>
          <a:p>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EF91E09F-CB82-6E05-0C42-3FC5FD01A11B}"/>
              </a:ext>
            </a:extLst>
          </p:cNvPr>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4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50B1-184C-F168-EE6B-534591FC4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218F-5251-4B9B-3206-CB8E3CD799E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BF899A7-2F23-57E9-7707-AC8BAC91AE81}"/>
              </a:ext>
            </a:extLst>
          </p:cNvPr>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Total TV: Barb data for Total TV (broadcaster and SVOD/AVOD services)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Ad time modelled at 3.33% of content time (Enders Analysis, 23</a:t>
            </a:r>
            <a:r>
              <a:rPr lang="en-GB" baseline="30000" dirty="0"/>
              <a:t>rd</a:t>
            </a:r>
            <a:r>
              <a:rPr lang="en-GB" dirty="0"/>
              <a:t> October 2024) and excludes those estimated to be on the YouTube Premium tier.</a:t>
            </a:r>
          </a:p>
          <a:p>
            <a:pPr marL="171450" indent="-171450">
              <a:buFont typeface="Arial" panose="020B0604020202020204" pitchFamily="34" charset="0"/>
              <a:buChar char="•"/>
            </a:pPr>
            <a:r>
              <a:rPr lang="en-GB" dirty="0"/>
              <a:t>TikTok: Ad time modelled at 3.4% of content time using agency and broadcaster estimates.</a:t>
            </a:r>
          </a:p>
          <a:p>
            <a:pPr marL="171450" indent="-171450">
              <a:buFont typeface="Arial" panose="020B0604020202020204" pitchFamily="34" charset="0"/>
              <a:buChar char="•"/>
            </a:pPr>
            <a:r>
              <a:rPr lang="en-GB" dirty="0"/>
              <a:t>Other online video: ad time modelled at 3.33% of content time.</a:t>
            </a:r>
          </a:p>
          <a:p>
            <a:endParaRPr lang="en-GB" dirty="0"/>
          </a:p>
        </p:txBody>
      </p:sp>
      <p:sp>
        <p:nvSpPr>
          <p:cNvPr id="4" name="Slide Number Placeholder 3">
            <a:extLst>
              <a:ext uri="{FF2B5EF4-FFF2-40B4-BE49-F238E27FC236}">
                <a16:creationId xmlns:a16="http://schemas.microsoft.com/office/drawing/2014/main" id="{97682424-D821-5014-3554-D5BC4E381293}"/>
              </a:ext>
            </a:extLst>
          </p:cNvPr>
          <p:cNvSpPr>
            <a:spLocks noGrp="1"/>
          </p:cNvSpPr>
          <p:nvPr>
            <p:ph type="sldNum" sz="quarter" idx="10"/>
          </p:nvPr>
        </p:nvSpPr>
        <p:spPr/>
        <p:txBody>
          <a:bodyPr/>
          <a:lstStyle/>
          <a:p>
            <a:pPr marL="0" marR="0" lvl="0" indent="0" algn="r" defTabSz="952378"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7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32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4776-3BB2-ACBF-112C-77C54CD97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46EBB-B32B-FE4F-638C-055FD9F397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906408C-B7F0-2735-5DA4-2C64E63FE308}"/>
              </a:ext>
            </a:extLst>
          </p:cNvPr>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Total TV: Barb data for Total TV (broadcaster and SVOD/AVOD services)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Ad time modelled at 3.33% of content time (Enders Analysis, 23</a:t>
            </a:r>
            <a:r>
              <a:rPr lang="en-GB" baseline="30000" dirty="0"/>
              <a:t>rd</a:t>
            </a:r>
            <a:r>
              <a:rPr lang="en-GB" dirty="0"/>
              <a:t> October 2024) and excludes those estimated to be on the YouTube Premium tier.</a:t>
            </a:r>
          </a:p>
          <a:p>
            <a:pPr marL="171450" indent="-171450">
              <a:buFont typeface="Arial" panose="020B0604020202020204" pitchFamily="34" charset="0"/>
              <a:buChar char="•"/>
            </a:pPr>
            <a:r>
              <a:rPr lang="en-GB" dirty="0"/>
              <a:t>TikTok: Ad time modelled at 3.4% of content time using agency and broadcaster estimates.</a:t>
            </a:r>
          </a:p>
          <a:p>
            <a:pPr marL="171450" indent="-171450">
              <a:buFont typeface="Arial" panose="020B0604020202020204" pitchFamily="34" charset="0"/>
              <a:buChar char="•"/>
            </a:pPr>
            <a:r>
              <a:rPr lang="en-GB" dirty="0"/>
              <a:t>Other online video: ad time modelled at 3.33% of content time.</a:t>
            </a:r>
          </a:p>
          <a:p>
            <a:endParaRPr lang="en-GB" dirty="0"/>
          </a:p>
        </p:txBody>
      </p:sp>
      <p:sp>
        <p:nvSpPr>
          <p:cNvPr id="4" name="Slide Number Placeholder 3">
            <a:extLst>
              <a:ext uri="{FF2B5EF4-FFF2-40B4-BE49-F238E27FC236}">
                <a16:creationId xmlns:a16="http://schemas.microsoft.com/office/drawing/2014/main" id="{7864D4E3-5395-7EEC-DF25-541D784E113C}"/>
              </a:ext>
            </a:extLst>
          </p:cNvPr>
          <p:cNvSpPr>
            <a:spLocks noGrp="1"/>
          </p:cNvSpPr>
          <p:nvPr>
            <p:ph type="sldNum" sz="quarter" idx="10"/>
          </p:nvPr>
        </p:nvSpPr>
        <p:spPr/>
        <p:txBody>
          <a:bodyPr/>
          <a:lstStyle/>
          <a:p>
            <a:pPr marL="0" marR="0" lvl="0" indent="0" algn="r" defTabSz="952378"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78"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31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9.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0.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3.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5.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6.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8.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9.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0.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1.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5.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7.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8.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9.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0.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1.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7.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9.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0.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1.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2.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3.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5.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6.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7.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8.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9.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0.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1.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2.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3.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5.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6.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7.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8.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9.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0.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1.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2.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3.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5.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6.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95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566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84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8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674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462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61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0128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601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043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1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27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47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8794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40882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3854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71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22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7673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3133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765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338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490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875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291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864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273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58424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15/04/2026</a:t>
            </a:fld>
            <a:endParaRPr lang="en-GB" dirty="0">
              <a:solidFill>
                <a:srgbClr val="51525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dirty="0">
              <a:solidFill>
                <a:srgbClr val="515254">
                  <a:tint val="75000"/>
                </a:srgbClr>
              </a:solidFill>
            </a:endParaRPr>
          </a:p>
        </p:txBody>
      </p:sp>
    </p:spTree>
    <p:extLst>
      <p:ext uri="{BB962C8B-B14F-4D97-AF65-F5344CB8AC3E}">
        <p14:creationId xmlns:p14="http://schemas.microsoft.com/office/powerpoint/2010/main" val="38224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dirty="0"/>
          </a:p>
        </p:txBody>
      </p:sp>
    </p:spTree>
    <p:extLst>
      <p:ext uri="{BB962C8B-B14F-4D97-AF65-F5344CB8AC3E}">
        <p14:creationId xmlns:p14="http://schemas.microsoft.com/office/powerpoint/2010/main" val="29451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258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753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9240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08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033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7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1767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9570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9602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546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8888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194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230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26933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389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69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923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898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11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64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64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1927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432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5729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8136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9536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4616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80544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511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319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9660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538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625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96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56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15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375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94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22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4328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7079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464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22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809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32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35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636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07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583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38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2058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978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8384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22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68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0307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831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90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7885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593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238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7814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20551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307192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76761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19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318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9448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554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2913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423615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9158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87570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6707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67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03297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14463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5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41207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921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769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7453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3230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910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434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65437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3254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44179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6482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24215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07643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848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8124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92557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74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1534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191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469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6075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012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8144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75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719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9014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87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15/04/2026</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458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112637376"/>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8"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9"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1"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4672" y="4549775"/>
            <a:ext cx="1722656" cy="1260000"/>
          </a:xfrm>
          <a:prstGeom prst="rect">
            <a:avLst/>
          </a:prstGeom>
        </p:spPr>
      </p:pic>
    </p:spTree>
    <p:extLst>
      <p:ext uri="{BB962C8B-B14F-4D97-AF65-F5344CB8AC3E}">
        <p14:creationId xmlns:p14="http://schemas.microsoft.com/office/powerpoint/2010/main" val="295690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4" name="Text Placeholder 2"/>
          <p:cNvSpPr txBox="1">
            <a:spLocks/>
          </p:cNvSpPr>
          <p:nvPr userDrawn="1"/>
        </p:nvSpPr>
        <p:spPr>
          <a:xfrm>
            <a:off x="825500" y="3213101"/>
            <a:ext cx="10972800" cy="576263"/>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000" b="0" dirty="0">
              <a:solidFill>
                <a:srgbClr val="FFFFFF"/>
              </a:solidFill>
            </a:endParaRPr>
          </a:p>
          <a:p>
            <a:pPr>
              <a:defRPr/>
            </a:pPr>
            <a:endParaRPr lang="en-US" sz="2000" b="0" dirty="0">
              <a:solidFill>
                <a:srgbClr val="FFFFFF"/>
              </a:solidFill>
            </a:endParaRPr>
          </a:p>
          <a:p>
            <a:pPr>
              <a:defRPr/>
            </a:pPr>
            <a:endParaRPr lang="en-US" sz="2000" b="0" dirty="0">
              <a:solidFill>
                <a:srgbClr val="FFFFFF"/>
              </a:solidFill>
            </a:endParaRPr>
          </a:p>
        </p:txBody>
      </p:sp>
      <p:sp>
        <p:nvSpPr>
          <p:cNvPr id="5" name="TextBox 4"/>
          <p:cNvSpPr txBox="1"/>
          <p:nvPr userDrawn="1"/>
        </p:nvSpPr>
        <p:spPr>
          <a:xfrm>
            <a:off x="5236634" y="4365626"/>
            <a:ext cx="1824567" cy="369332"/>
          </a:xfrm>
          <a:prstGeom prst="rect">
            <a:avLst/>
          </a:prstGeom>
          <a:noFill/>
        </p:spPr>
        <p:txBody>
          <a:bodyPr>
            <a:spAutoFit/>
          </a:bodyPr>
          <a:lstStyle/>
          <a:p>
            <a:pPr>
              <a:defRPr/>
            </a:pPr>
            <a:r>
              <a:rPr lang="en-GB" b="1" dirty="0">
                <a:solidFill>
                  <a:srgbClr val="FFFFFF"/>
                </a:solidFill>
                <a:cs typeface="Arial" charset="0"/>
              </a:rPr>
              <a:t>Client logo</a:t>
            </a:r>
          </a:p>
        </p:txBody>
      </p:sp>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5"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6"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3"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grpSp>
        <p:nvGrpSpPr>
          <p:cNvPr id="2" name="Group 1"/>
          <p:cNvGrpSpPr/>
          <p:nvPr userDrawn="1"/>
        </p:nvGrpSpPr>
        <p:grpSpPr>
          <a:xfrm>
            <a:off x="4297140" y="4549775"/>
            <a:ext cx="3597720" cy="1260000"/>
            <a:chOff x="3710672" y="4549775"/>
            <a:chExt cx="3597720" cy="126000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0672" y="4549775"/>
              <a:ext cx="1722656" cy="1260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5736" y="4549775"/>
              <a:ext cx="1722656" cy="1260000"/>
            </a:xfrm>
            <a:prstGeom prst="rect">
              <a:avLst/>
            </a:prstGeom>
          </p:spPr>
        </p:pic>
      </p:grpSp>
    </p:spTree>
    <p:extLst>
      <p:ext uri="{BB962C8B-B14F-4D97-AF65-F5344CB8AC3E}">
        <p14:creationId xmlns:p14="http://schemas.microsoft.com/office/powerpoint/2010/main" val="22414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_1">
    <p:spTree>
      <p:nvGrpSpPr>
        <p:cNvPr id="1" name=""/>
        <p:cNvGrpSpPr/>
        <p:nvPr/>
      </p:nvGrpSpPr>
      <p:grpSpPr>
        <a:xfrm>
          <a:off x="0" y="0"/>
          <a:ext cx="0" cy="0"/>
          <a:chOff x="0" y="0"/>
          <a:chExt cx="0" cy="0"/>
        </a:xfrm>
      </p:grpSpPr>
      <p:sp>
        <p:nvSpPr>
          <p:cNvPr id="5" name="Rectangle 4"/>
          <p:cNvSpPr/>
          <p:nvPr userDrawn="1"/>
        </p:nvSpPr>
        <p:spPr>
          <a:xfrm>
            <a:off x="621" y="0"/>
            <a:ext cx="12191380" cy="6858000"/>
          </a:xfrm>
          <a:prstGeom prst="rect">
            <a:avLst/>
          </a:prstGeom>
          <a:solidFill>
            <a:srgbClr val="37404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2" name="Text Placeholder 21"/>
          <p:cNvSpPr>
            <a:spLocks noGrp="1"/>
          </p:cNvSpPr>
          <p:nvPr>
            <p:ph type="body" sz="quarter" idx="11" hasCustomPrompt="1"/>
          </p:nvPr>
        </p:nvSpPr>
        <p:spPr>
          <a:xfrm>
            <a:off x="478367" y="1952625"/>
            <a:ext cx="11235267" cy="3727450"/>
          </a:xfrm>
          <a:prstGeom prst="rect">
            <a:avLst/>
          </a:prstGeom>
        </p:spPr>
        <p:txBody>
          <a:bodyPr/>
          <a:lstStyle>
            <a:lvl1pPr marL="457200" indent="-457200">
              <a:buFont typeface="+mj-lt"/>
              <a:buAutoNum type="arabicPeriod"/>
              <a:defRPr sz="2400">
                <a:solidFill>
                  <a:schemeClr val="bg1"/>
                </a:solidFill>
              </a:defRPr>
            </a:lvl1pPr>
            <a:lvl2pPr marL="684000" indent="-457200">
              <a:buFont typeface="+mj-lt"/>
              <a:buAutoNum type="arabicPeriod"/>
              <a:defRPr sz="2400">
                <a:solidFill>
                  <a:schemeClr val="bg1"/>
                </a:solidFill>
              </a:defRPr>
            </a:lvl2pPr>
            <a:lvl3pPr marL="910800" indent="-457200">
              <a:buFont typeface="+mj-lt"/>
              <a:buAutoNum type="arabicPeriod"/>
              <a:defRPr sz="2400">
                <a:solidFill>
                  <a:schemeClr val="bg1"/>
                </a:solidFill>
              </a:defRPr>
            </a:lvl3pPr>
            <a:lvl4pPr marL="1198800" indent="-457200">
              <a:buFont typeface="+mj-lt"/>
              <a:buAutoNum type="arabicPeriod"/>
              <a:defRPr sz="2400">
                <a:solidFill>
                  <a:schemeClr val="bg1"/>
                </a:solidFill>
              </a:defRPr>
            </a:lvl4pPr>
            <a:lvl5pPr marL="1429200" indent="-457200">
              <a:buFont typeface="+mj-lt"/>
              <a:buAutoNum type="arabicPeriod"/>
              <a:defRPr sz="2400">
                <a:solidFill>
                  <a:schemeClr val="bg1"/>
                </a:solidFill>
              </a:defRPr>
            </a:lvl5pPr>
          </a:lstStyle>
          <a:p>
            <a:pPr lvl="0"/>
            <a:r>
              <a:rPr lang="en-US" dirty="0"/>
              <a:t>Click to add text</a:t>
            </a:r>
          </a:p>
        </p:txBody>
      </p:sp>
      <p:sp>
        <p:nvSpPr>
          <p:cNvPr id="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4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1926797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 name="Title 1"/>
          <p:cNvSpPr>
            <a:spLocks noGrp="1"/>
          </p:cNvSpPr>
          <p:nvPr>
            <p:ph type="title" hasCustomPrompt="1"/>
          </p:nvPr>
        </p:nvSpPr>
        <p:spPr>
          <a:xfrm>
            <a:off x="914400" y="3110236"/>
            <a:ext cx="10363200" cy="637531"/>
          </a:xfrm>
          <a:prstGeom prst="rect">
            <a:avLst/>
          </a:prstGeom>
        </p:spPr>
        <p:txBody>
          <a:bodyPr anchor="t"/>
          <a:lstStyle>
            <a:lvl1pPr marL="514350" indent="-514350" algn="ctr">
              <a:buFont typeface="+mj-lt"/>
              <a:buAutoNum type="arabicPeriod"/>
              <a:defRPr sz="3000" b="0" cap="none" baseline="0">
                <a:solidFill>
                  <a:schemeClr val="tx1"/>
                </a:solidFill>
              </a:defRPr>
            </a:lvl1pPr>
          </a:lstStyle>
          <a:p>
            <a:r>
              <a:rPr lang="en-US" dirty="0"/>
              <a:t>Click to add text</a:t>
            </a:r>
            <a:endParaRPr lang="en-GB" dirty="0"/>
          </a:p>
        </p:txBody>
      </p:sp>
    </p:spTree>
    <p:extLst>
      <p:ext uri="{BB962C8B-B14F-4D97-AF65-F5344CB8AC3E}">
        <p14:creationId xmlns:p14="http://schemas.microsoft.com/office/powerpoint/2010/main" val="333066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print"/>
          <a:srcRect t="16380" b="27570"/>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401667037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5472067"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4"/>
          </p:nvPr>
        </p:nvSpPr>
        <p:spPr>
          <a:xfrm>
            <a:off x="6239934" y="1952626"/>
            <a:ext cx="5472069"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4"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182713076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oundRect">
            <a:avLst>
              <a:gd name="adj" fmla="val 5012"/>
            </a:avLst>
          </a:prstGeom>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Text Placeholder 5"/>
          <p:cNvSpPr>
            <a:spLocks noGrp="1"/>
          </p:cNvSpPr>
          <p:nvPr>
            <p:ph type="body" sz="quarter" idx="14"/>
          </p:nvPr>
        </p:nvSpPr>
        <p:spPr>
          <a:xfrm>
            <a:off x="6239933" y="1952626"/>
            <a:ext cx="5473700" cy="4321175"/>
          </a:xfrm>
          <a:prstGeom prst="roundRect">
            <a:avLst>
              <a:gd name="adj" fmla="val 4807"/>
            </a:avLst>
          </a:prstGeom>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599091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ect">
            <a:avLst/>
          </a:prstGeom>
          <a:ln>
            <a:noFill/>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Chart Placeholder 3"/>
          <p:cNvSpPr>
            <a:spLocks noGrp="1"/>
          </p:cNvSpPr>
          <p:nvPr>
            <p:ph type="chart" sz="quarter" idx="15" hasCustomPrompt="1"/>
          </p:nvPr>
        </p:nvSpPr>
        <p:spPr>
          <a:xfrm>
            <a:off x="6239934" y="1952626"/>
            <a:ext cx="5473700" cy="4321175"/>
          </a:xfrm>
          <a:prstGeom prst="rect">
            <a:avLst/>
          </a:prstGeom>
        </p:spPr>
        <p:txBody>
          <a:bodyPr/>
          <a:lstStyle>
            <a:lvl1pPr>
              <a:defRPr/>
            </a:lvl1pPr>
          </a:lstStyle>
          <a:p>
            <a:r>
              <a:rPr lang="en-GB" dirty="0"/>
              <a:t>Click icon below to add chart – select from Templates folder</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008507910"/>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362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4046"/>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Thank you for reading/listening</a:t>
            </a:r>
          </a:p>
        </p:txBody>
      </p:sp>
      <p:sp>
        <p:nvSpPr>
          <p:cNvPr id="4" name="Text Placeholder 3"/>
          <p:cNvSpPr>
            <a:spLocks noGrp="1"/>
          </p:cNvSpPr>
          <p:nvPr>
            <p:ph type="body" sz="quarter" idx="10" hasCustomPrompt="1"/>
          </p:nvPr>
        </p:nvSpPr>
        <p:spPr>
          <a:xfrm>
            <a:off x="478367"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7" name="Text Placeholder 3"/>
          <p:cNvSpPr>
            <a:spLocks noGrp="1"/>
          </p:cNvSpPr>
          <p:nvPr>
            <p:ph type="body" sz="quarter" idx="12" hasCustomPrompt="1"/>
          </p:nvPr>
        </p:nvSpPr>
        <p:spPr>
          <a:xfrm>
            <a:off x="478367" y="2454277"/>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8" name="Text Placeholder 3"/>
          <p:cNvSpPr>
            <a:spLocks noGrp="1"/>
          </p:cNvSpPr>
          <p:nvPr>
            <p:ph type="body" sz="quarter" idx="13" hasCustomPrompt="1"/>
          </p:nvPr>
        </p:nvSpPr>
        <p:spPr>
          <a:xfrm>
            <a:off x="478367" y="3377144"/>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9" name="Text Placeholder 3"/>
          <p:cNvSpPr>
            <a:spLocks noGrp="1"/>
          </p:cNvSpPr>
          <p:nvPr>
            <p:ph type="body" sz="quarter" idx="14" hasCustomPrompt="1"/>
          </p:nvPr>
        </p:nvSpPr>
        <p:spPr>
          <a:xfrm>
            <a:off x="478367" y="389890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
        <p:nvSpPr>
          <p:cNvPr id="10" name="Text Placeholder 3"/>
          <p:cNvSpPr>
            <a:spLocks noGrp="1"/>
          </p:cNvSpPr>
          <p:nvPr>
            <p:ph type="body" sz="quarter" idx="15" hasCustomPrompt="1"/>
          </p:nvPr>
        </p:nvSpPr>
        <p:spPr>
          <a:xfrm>
            <a:off x="6191251"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11" name="Text Placeholder 3"/>
          <p:cNvSpPr>
            <a:spLocks noGrp="1"/>
          </p:cNvSpPr>
          <p:nvPr>
            <p:ph type="body" sz="quarter" idx="16" hasCustomPrompt="1"/>
          </p:nvPr>
        </p:nvSpPr>
        <p:spPr>
          <a:xfrm>
            <a:off x="6191251" y="2454276"/>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12" name="Text Placeholder 3"/>
          <p:cNvSpPr>
            <a:spLocks noGrp="1"/>
          </p:cNvSpPr>
          <p:nvPr>
            <p:ph type="body" sz="quarter" idx="17" hasCustomPrompt="1"/>
          </p:nvPr>
        </p:nvSpPr>
        <p:spPr>
          <a:xfrm>
            <a:off x="6191251" y="337714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13" name="Text Placeholder 3"/>
          <p:cNvSpPr>
            <a:spLocks noGrp="1"/>
          </p:cNvSpPr>
          <p:nvPr>
            <p:ph type="body" sz="quarter" idx="18" hasCustomPrompt="1"/>
          </p:nvPr>
        </p:nvSpPr>
        <p:spPr>
          <a:xfrm>
            <a:off x="6191251" y="3898902"/>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Tree>
    <p:extLst>
      <p:ext uri="{BB962C8B-B14F-4D97-AF65-F5344CB8AC3E}">
        <p14:creationId xmlns:p14="http://schemas.microsoft.com/office/powerpoint/2010/main" val="3772964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9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301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2672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38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13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516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49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5174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6379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660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4705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820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038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3373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0936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7058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3997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6077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27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0407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524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F981E92-320F-428D-AE9E-6ED8AAFCF980}"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353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0E2C877-0506-4A3A-B5DF-8149D82B0B2E}"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10648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649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03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700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2941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8699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447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16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399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706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7"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818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123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831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7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06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780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8779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23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0054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2244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25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277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97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611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40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9191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01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1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010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7063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191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3268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6841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823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67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583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94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134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85058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7477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936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0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1.jpe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ags" Target="../tags/tag3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ags" Target="../tags/tag6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theme" Target="../theme/theme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image" Target="../media/image1.jpeg"/><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9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image" Target="../media/image7.jpeg"/><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tags" Target="../tags/tag11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image" Target="../media/image7.jpe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tags" Target="../tags/tag148.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image" Target="../media/image1.jpeg"/><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tags" Target="../tags/tag178.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theme" Target="../theme/theme8.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8" Type="http://schemas.openxmlformats.org/officeDocument/2006/relationships/slideLayout" Target="../slideLayouts/slideLayout1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23243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2"/>
          <p:cNvSpPr txBox="1">
            <a:spLocks/>
          </p:cNvSpPr>
          <p:nvPr userDrawn="1"/>
        </p:nvSpPr>
        <p:spPr bwMode="auto">
          <a:xfrm>
            <a:off x="431800" y="6498000"/>
            <a:ext cx="11328400" cy="3600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304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1pPr>
            <a:lvl2pPr marL="4608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2pPr>
            <a:lvl3pPr marL="6912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3pPr>
            <a:lvl4pPr marL="921600" indent="-230400" algn="l" rtl="0" fontAlgn="base">
              <a:spcBef>
                <a:spcPct val="20000"/>
              </a:spcBef>
              <a:spcAft>
                <a:spcPct val="0"/>
              </a:spcAft>
              <a:buFont typeface="Arial" charset="0"/>
              <a:buChar char="–"/>
              <a:tabLst>
                <a:tab pos="982663" algn="l"/>
              </a:tabLst>
              <a:defRPr sz="1800" kern="1200">
                <a:solidFill>
                  <a:schemeClr val="tx1"/>
                </a:solidFill>
                <a:latin typeface="Century Gothic" panose="020B0502020202020204" pitchFamily="34" charset="0"/>
                <a:ea typeface="+mn-ea"/>
                <a:cs typeface="+mn-cs"/>
              </a:defRPr>
            </a:lvl4pPr>
            <a:lvl5pPr marL="11520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endParaRPr lang="en-GB" sz="800" dirty="0">
              <a:solidFill>
                <a:prstClr val="black"/>
              </a:solidFill>
            </a:endParaRPr>
          </a:p>
        </p:txBody>
      </p:sp>
    </p:spTree>
    <p:extLst>
      <p:ext uri="{BB962C8B-B14F-4D97-AF65-F5344CB8AC3E}">
        <p14:creationId xmlns:p14="http://schemas.microsoft.com/office/powerpoint/2010/main" val="15056698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rtl="0" eaLnBrk="1" fontAlgn="base" hangingPunct="1">
        <a:spcBef>
          <a:spcPct val="0"/>
        </a:spcBef>
        <a:spcAft>
          <a:spcPct val="0"/>
        </a:spcAft>
        <a:defRPr lang="en-GB" sz="2400" kern="1200" dirty="0" smtClean="0">
          <a:solidFill>
            <a:schemeClr val="tx1"/>
          </a:solidFill>
          <a:latin typeface="Century Gothic" panose="020B0502020202020204" pitchFamily="34" charset="0"/>
          <a:ea typeface="+mn-ea"/>
          <a:cs typeface="+mn-cs"/>
        </a:defRPr>
      </a:lvl1pPr>
      <a:lvl2pPr algn="l" rtl="0" eaLnBrk="1" fontAlgn="base" hangingPunct="1">
        <a:spcBef>
          <a:spcPct val="0"/>
        </a:spcBef>
        <a:spcAft>
          <a:spcPct val="0"/>
        </a:spcAft>
        <a:defRPr sz="2400">
          <a:solidFill>
            <a:schemeClr val="tx1"/>
          </a:solidFill>
          <a:latin typeface="Century Gothic" pitchFamily="34" charset="0"/>
        </a:defRPr>
      </a:lvl2pPr>
      <a:lvl3pPr algn="l" rtl="0" eaLnBrk="1" fontAlgn="base" hangingPunct="1">
        <a:spcBef>
          <a:spcPct val="0"/>
        </a:spcBef>
        <a:spcAft>
          <a:spcPct val="0"/>
        </a:spcAft>
        <a:defRPr sz="2400">
          <a:solidFill>
            <a:schemeClr val="tx1"/>
          </a:solidFill>
          <a:latin typeface="Century Gothic" pitchFamily="34" charset="0"/>
        </a:defRPr>
      </a:lvl3pPr>
      <a:lvl4pPr algn="l" rtl="0" eaLnBrk="1" fontAlgn="base" hangingPunct="1">
        <a:spcBef>
          <a:spcPct val="0"/>
        </a:spcBef>
        <a:spcAft>
          <a:spcPct val="0"/>
        </a:spcAft>
        <a:defRPr sz="2400">
          <a:solidFill>
            <a:schemeClr val="tx1"/>
          </a:solidFill>
          <a:latin typeface="Century Gothic" pitchFamily="34" charset="0"/>
        </a:defRPr>
      </a:lvl4pPr>
      <a:lvl5pPr algn="l" rtl="0" eaLnBrk="1" fontAlgn="base" hangingPunct="1">
        <a:spcBef>
          <a:spcPct val="0"/>
        </a:spcBef>
        <a:spcAft>
          <a:spcPct val="0"/>
        </a:spcAft>
        <a:defRPr sz="2400">
          <a:solidFill>
            <a:schemeClr val="tx1"/>
          </a:solidFill>
          <a:latin typeface="Century Gothic" pitchFamily="34" charset="0"/>
        </a:defRPr>
      </a:lvl5pPr>
      <a:lvl6pPr marL="457200" algn="l" rtl="0" eaLnBrk="1" fontAlgn="base" hangingPunct="1">
        <a:spcBef>
          <a:spcPct val="0"/>
        </a:spcBef>
        <a:spcAft>
          <a:spcPct val="0"/>
        </a:spcAft>
        <a:defRPr sz="2400">
          <a:solidFill>
            <a:schemeClr val="tx1"/>
          </a:solidFill>
          <a:latin typeface="Century Gothic" pitchFamily="34" charset="0"/>
        </a:defRPr>
      </a:lvl6pPr>
      <a:lvl7pPr marL="914400" algn="l" rtl="0" eaLnBrk="1" fontAlgn="base" hangingPunct="1">
        <a:spcBef>
          <a:spcPct val="0"/>
        </a:spcBef>
        <a:spcAft>
          <a:spcPct val="0"/>
        </a:spcAft>
        <a:defRPr sz="2400">
          <a:solidFill>
            <a:schemeClr val="tx1"/>
          </a:solidFill>
          <a:latin typeface="Century Gothic" pitchFamily="34" charset="0"/>
        </a:defRPr>
      </a:lvl7pPr>
      <a:lvl8pPr marL="1371600" algn="l" rtl="0" eaLnBrk="1" fontAlgn="base" hangingPunct="1">
        <a:spcBef>
          <a:spcPct val="0"/>
        </a:spcBef>
        <a:spcAft>
          <a:spcPct val="0"/>
        </a:spcAft>
        <a:defRPr sz="2400">
          <a:solidFill>
            <a:schemeClr val="tx1"/>
          </a:solidFill>
          <a:latin typeface="Century Gothic" pitchFamily="34" charset="0"/>
        </a:defRPr>
      </a:lvl8pPr>
      <a:lvl9pPr marL="1828800" algn="l" rtl="0" eaLnBrk="1" fontAlgn="base" hangingPunct="1">
        <a:spcBef>
          <a:spcPct val="0"/>
        </a:spcBef>
        <a:spcAft>
          <a:spcPct val="0"/>
        </a:spcAft>
        <a:defRPr sz="2400">
          <a:solidFill>
            <a:schemeClr val="tx1"/>
          </a:solidFill>
          <a:latin typeface="Century Gothic" pitchFamily="34" charset="0"/>
        </a:defRPr>
      </a:lvl9pPr>
    </p:titleStyle>
    <p:bodyStyle>
      <a:lvl1pPr marL="226800" indent="-226800" algn="l" rtl="0" eaLnBrk="1" fontAlgn="base" hangingPunct="1">
        <a:spcBef>
          <a:spcPts val="800"/>
        </a:spcBef>
        <a:spcAft>
          <a:spcPts val="800"/>
        </a:spcAft>
        <a:buFont typeface="Arial" charset="0"/>
        <a:buChar char="•"/>
        <a:defRPr lang="en-US" sz="1100" kern="1200" smtClean="0">
          <a:solidFill>
            <a:prstClr val="black"/>
          </a:solidFill>
          <a:latin typeface="Century Gothic" panose="020B0502020202020204" pitchFamily="34" charset="0"/>
          <a:ea typeface="+mn-ea"/>
          <a:cs typeface="+mn-cs"/>
        </a:defRPr>
      </a:lvl1pPr>
      <a:lvl2pPr marL="453600" indent="-226800" algn="l" rtl="0" eaLnBrk="1" fontAlgn="base" hangingPunct="1">
        <a:spcBef>
          <a:spcPts val="800"/>
        </a:spcBef>
        <a:spcAft>
          <a:spcPts val="800"/>
        </a:spcAft>
        <a:buFont typeface="Century Gothic" panose="020B0502020202020204" pitchFamily="34" charset="0"/>
        <a:buChar char="–"/>
        <a:defRPr lang="en-US" sz="1100" b="0" kern="1200" smtClean="0">
          <a:solidFill>
            <a:prstClr val="black"/>
          </a:solidFill>
          <a:latin typeface="Century Gothic" panose="020B0502020202020204" pitchFamily="34" charset="0"/>
          <a:ea typeface="+mn-ea"/>
          <a:cs typeface="+mn-cs"/>
        </a:defRPr>
      </a:lvl2pPr>
      <a:lvl3pPr marL="680400" indent="-226800" algn="l" rtl="0" eaLnBrk="1" fontAlgn="base" hangingPunct="1">
        <a:spcBef>
          <a:spcPts val="800"/>
        </a:spcBef>
        <a:spcAft>
          <a:spcPts val="800"/>
        </a:spcAft>
        <a:buFont typeface="Century Gothic" panose="020B0502020202020204" pitchFamily="34" charset="0"/>
        <a:buChar char="▪"/>
        <a:defRPr lang="en-US" sz="1100" kern="1200" smtClean="0">
          <a:solidFill>
            <a:prstClr val="black"/>
          </a:solidFill>
          <a:latin typeface="Century Gothic" panose="020B0502020202020204" pitchFamily="34" charset="0"/>
          <a:ea typeface="+mn-ea"/>
          <a:cs typeface="+mn-cs"/>
        </a:defRPr>
      </a:lvl3pPr>
      <a:lvl4pPr marL="913050" indent="-171450" algn="l" rtl="0" eaLnBrk="1" fontAlgn="base" hangingPunct="1">
        <a:spcBef>
          <a:spcPts val="800"/>
        </a:spcBef>
        <a:spcAft>
          <a:spcPts val="800"/>
        </a:spcAft>
        <a:buFont typeface="Arial" panose="020B0604020202020204" pitchFamily="34" charset="0"/>
        <a:buChar char="•"/>
        <a:tabLst>
          <a:tab pos="982663" algn="l"/>
        </a:tabLst>
        <a:defRPr lang="en-US" sz="1100" kern="1200" smtClean="0">
          <a:solidFill>
            <a:prstClr val="black"/>
          </a:solidFill>
          <a:latin typeface="Century Gothic" panose="020B0502020202020204" pitchFamily="34" charset="0"/>
          <a:ea typeface="+mn-ea"/>
          <a:cs typeface="+mn-cs"/>
        </a:defRPr>
      </a:lvl4pPr>
      <a:lvl5pPr marL="1152000" indent="-180000" algn="l" rtl="0" eaLnBrk="1" fontAlgn="base" hangingPunct="1">
        <a:spcBef>
          <a:spcPts val="800"/>
        </a:spcBef>
        <a:spcAft>
          <a:spcPts val="800"/>
        </a:spcAft>
        <a:buFont typeface="Arial" panose="020B0604020202020204" pitchFamily="34" charset="0"/>
        <a:buChar char="•"/>
        <a:defRPr lang="en-GB" sz="1100" kern="1200">
          <a:solidFill>
            <a:prstClr val="black"/>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0">
          <p15:clr>
            <a:srgbClr val="F26B43"/>
          </p15:clr>
        </p15:guide>
        <p15:guide id="2" orient="horz" pos="4088">
          <p15:clr>
            <a:srgbClr val="F26B43"/>
          </p15:clr>
        </p15:guide>
        <p15:guide id="3" pos="301">
          <p15:clr>
            <a:srgbClr val="F26B43"/>
          </p15:clr>
        </p15:guide>
        <p15:guide id="4" pos="7379">
          <p15:clr>
            <a:srgbClr val="F26B43"/>
          </p15:clr>
        </p15:guide>
        <p15:guide id="5" orient="horz" pos="3952">
          <p15:clr>
            <a:srgbClr val="F26B43"/>
          </p15:clr>
        </p15:guide>
        <p15:guide id="6" orient="horz" pos="2523">
          <p15:clr>
            <a:srgbClr val="F26B43"/>
          </p15:clr>
        </p15:guide>
        <p15:guide id="7" orient="horz" pos="2659">
          <p15:clr>
            <a:srgbClr val="F26B43"/>
          </p15:clr>
        </p15:guide>
        <p15:guide id="8" pos="2540">
          <p15:clr>
            <a:srgbClr val="F26B43"/>
          </p15:clr>
        </p15:guide>
        <p15:guide id="9" pos="2721">
          <p15:clr>
            <a:srgbClr val="F26B43"/>
          </p15:clr>
        </p15:guide>
        <p15:guide id="10" pos="4959">
          <p15:clr>
            <a:srgbClr val="F26B43"/>
          </p15:clr>
        </p15:guide>
        <p15:guide id="11" pos="3749">
          <p15:clr>
            <a:srgbClr val="F26B43"/>
          </p15:clr>
        </p15:guide>
        <p15:guide id="12" pos="3931">
          <p15:clr>
            <a:srgbClr val="F26B43"/>
          </p15:clr>
        </p15:guide>
        <p15:guide id="13" pos="51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F981E92-320F-428D-AE9E-6ED8AAFCF980}" type="datetimeFigureOut">
              <a:rPr lang="en-GB" smtClean="0"/>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0E2C877-0506-4A3A-B5DF-8149D82B0B2E}"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962798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1968514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9853112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54826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0815043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2"/>
    </p:custDataLst>
    <p:extLst>
      <p:ext uri="{BB962C8B-B14F-4D97-AF65-F5344CB8AC3E}">
        <p14:creationId xmlns:p14="http://schemas.microsoft.com/office/powerpoint/2010/main" val="36556687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208.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6.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AB585-5A5E-9BD6-38AC-BB65BFBEA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p:txBody>
          <a:bodyPr/>
          <a:lstStyle/>
          <a:p>
            <a:r>
              <a:rPr lang="en-GB" dirty="0"/>
              <a:t>Video Day</a:t>
            </a:r>
          </a:p>
        </p:txBody>
      </p:sp>
      <p:sp>
        <p:nvSpPr>
          <p:cNvPr id="13" name="Text Placeholder 12"/>
          <p:cNvSpPr>
            <a:spLocks noGrp="1"/>
          </p:cNvSpPr>
          <p:nvPr>
            <p:ph type="body" sz="quarter" idx="15"/>
          </p:nvPr>
        </p:nvSpPr>
        <p:spPr>
          <a:xfrm>
            <a:off x="565622" y="571616"/>
            <a:ext cx="1034578" cy="352613"/>
          </a:xfrm>
        </p:spPr>
        <p:txBody>
          <a:bodyPr>
            <a:normAutofit fontScale="92500" lnSpcReduction="20000"/>
          </a:bodyPr>
          <a:lstStyle/>
          <a:p>
            <a:r>
              <a:rPr lang="en-GB" sz="2400" dirty="0"/>
              <a:t>2025</a:t>
            </a:r>
          </a:p>
        </p:txBody>
      </p:sp>
      <p:sp>
        <p:nvSpPr>
          <p:cNvPr id="16" name="Freeform 7"/>
          <p:cNvSpPr>
            <a:spLocks/>
          </p:cNvSpPr>
          <p:nvPr/>
        </p:nvSpPr>
        <p:spPr bwMode="auto">
          <a:xfrm>
            <a:off x="457324" y="423925"/>
            <a:ext cx="1034579" cy="576786"/>
          </a:xfrm>
          <a:custGeom>
            <a:avLst/>
            <a:gdLst>
              <a:gd name="T0" fmla="*/ 26 w 452"/>
              <a:gd name="T1" fmla="*/ 2 h 132"/>
              <a:gd name="T2" fmla="*/ 26 w 452"/>
              <a:gd name="T3" fmla="*/ 0 h 132"/>
              <a:gd name="T4" fmla="*/ 13 w 452"/>
              <a:gd name="T5" fmla="*/ 3 h 132"/>
              <a:gd name="T6" fmla="*/ 4 w 452"/>
              <a:gd name="T7" fmla="*/ 11 h 132"/>
              <a:gd name="T8" fmla="*/ 0 w 452"/>
              <a:gd name="T9" fmla="*/ 26 h 132"/>
              <a:gd name="T10" fmla="*/ 0 w 452"/>
              <a:gd name="T11" fmla="*/ 132 h 132"/>
              <a:gd name="T12" fmla="*/ 426 w 452"/>
              <a:gd name="T13" fmla="*/ 132 h 132"/>
              <a:gd name="T14" fmla="*/ 438 w 452"/>
              <a:gd name="T15" fmla="*/ 129 h 132"/>
              <a:gd name="T16" fmla="*/ 447 w 452"/>
              <a:gd name="T17" fmla="*/ 121 h 132"/>
              <a:gd name="T18" fmla="*/ 452 w 452"/>
              <a:gd name="T19" fmla="*/ 106 h 132"/>
              <a:gd name="T20" fmla="*/ 452 w 452"/>
              <a:gd name="T21" fmla="*/ 26 h 132"/>
              <a:gd name="T22" fmla="*/ 448 w 452"/>
              <a:gd name="T23" fmla="*/ 13 h 132"/>
              <a:gd name="T24" fmla="*/ 441 w 452"/>
              <a:gd name="T25" fmla="*/ 4 h 132"/>
              <a:gd name="T26" fmla="*/ 426 w 452"/>
              <a:gd name="T27" fmla="*/ 0 h 132"/>
              <a:gd name="T28" fmla="*/ 26 w 452"/>
              <a:gd name="T29" fmla="*/ 0 h 132"/>
              <a:gd name="T30" fmla="*/ 26 w 452"/>
              <a:gd name="T31" fmla="*/ 2 h 132"/>
              <a:gd name="T32" fmla="*/ 26 w 452"/>
              <a:gd name="T33" fmla="*/ 4 h 132"/>
              <a:gd name="T34" fmla="*/ 426 w 452"/>
              <a:gd name="T35" fmla="*/ 4 h 132"/>
              <a:gd name="T36" fmla="*/ 438 w 452"/>
              <a:gd name="T37" fmla="*/ 7 h 132"/>
              <a:gd name="T38" fmla="*/ 446 w 452"/>
              <a:gd name="T39" fmla="*/ 19 h 132"/>
              <a:gd name="T40" fmla="*/ 447 w 452"/>
              <a:gd name="T41" fmla="*/ 24 h 132"/>
              <a:gd name="T42" fmla="*/ 448 w 452"/>
              <a:gd name="T43" fmla="*/ 25 h 132"/>
              <a:gd name="T44" fmla="*/ 448 w 452"/>
              <a:gd name="T45" fmla="*/ 26 h 132"/>
              <a:gd name="T46" fmla="*/ 448 w 452"/>
              <a:gd name="T47" fmla="*/ 26 h 132"/>
              <a:gd name="T48" fmla="*/ 448 w 452"/>
              <a:gd name="T49" fmla="*/ 106 h 132"/>
              <a:gd name="T50" fmla="*/ 444 w 452"/>
              <a:gd name="T51" fmla="*/ 119 h 132"/>
              <a:gd name="T52" fmla="*/ 433 w 452"/>
              <a:gd name="T53" fmla="*/ 127 h 132"/>
              <a:gd name="T54" fmla="*/ 428 w 452"/>
              <a:gd name="T55" fmla="*/ 128 h 132"/>
              <a:gd name="T56" fmla="*/ 426 w 452"/>
              <a:gd name="T57" fmla="*/ 128 h 132"/>
              <a:gd name="T58" fmla="*/ 426 w 452"/>
              <a:gd name="T59" fmla="*/ 128 h 132"/>
              <a:gd name="T60" fmla="*/ 426 w 452"/>
              <a:gd name="T61" fmla="*/ 128 h 132"/>
              <a:gd name="T62" fmla="*/ 4 w 452"/>
              <a:gd name="T63" fmla="*/ 128 h 132"/>
              <a:gd name="T64" fmla="*/ 4 w 452"/>
              <a:gd name="T65" fmla="*/ 26 h 132"/>
              <a:gd name="T66" fmla="*/ 7 w 452"/>
              <a:gd name="T67" fmla="*/ 13 h 132"/>
              <a:gd name="T68" fmla="*/ 19 w 452"/>
              <a:gd name="T69" fmla="*/ 5 h 132"/>
              <a:gd name="T70" fmla="*/ 24 w 452"/>
              <a:gd name="T71" fmla="*/ 4 h 132"/>
              <a:gd name="T72" fmla="*/ 25 w 452"/>
              <a:gd name="T73" fmla="*/ 4 h 132"/>
              <a:gd name="T74" fmla="*/ 25 w 452"/>
              <a:gd name="T75" fmla="*/ 4 h 132"/>
              <a:gd name="T76" fmla="*/ 26 w 452"/>
              <a:gd name="T77" fmla="*/ 4 h 132"/>
              <a:gd name="T78" fmla="*/ 26 w 452"/>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132">
                <a:moveTo>
                  <a:pt x="26" y="2"/>
                </a:moveTo>
                <a:cubicBezTo>
                  <a:pt x="26" y="0"/>
                  <a:pt x="26" y="0"/>
                  <a:pt x="26" y="0"/>
                </a:cubicBezTo>
                <a:cubicBezTo>
                  <a:pt x="25" y="0"/>
                  <a:pt x="19" y="0"/>
                  <a:pt x="13" y="3"/>
                </a:cubicBezTo>
                <a:cubicBezTo>
                  <a:pt x="9" y="5"/>
                  <a:pt x="6" y="7"/>
                  <a:pt x="4" y="11"/>
                </a:cubicBezTo>
                <a:cubicBezTo>
                  <a:pt x="1" y="14"/>
                  <a:pt x="0" y="19"/>
                  <a:pt x="0" y="26"/>
                </a:cubicBezTo>
                <a:cubicBezTo>
                  <a:pt x="0" y="132"/>
                  <a:pt x="0" y="132"/>
                  <a:pt x="0" y="132"/>
                </a:cubicBezTo>
                <a:cubicBezTo>
                  <a:pt x="426" y="132"/>
                  <a:pt x="426" y="132"/>
                  <a:pt x="426" y="132"/>
                </a:cubicBezTo>
                <a:cubicBezTo>
                  <a:pt x="426" y="132"/>
                  <a:pt x="432" y="132"/>
                  <a:pt x="438" y="129"/>
                </a:cubicBezTo>
                <a:cubicBezTo>
                  <a:pt x="442" y="127"/>
                  <a:pt x="445" y="124"/>
                  <a:pt x="447" y="121"/>
                </a:cubicBezTo>
                <a:cubicBezTo>
                  <a:pt x="450" y="117"/>
                  <a:pt x="452" y="112"/>
                  <a:pt x="452" y="106"/>
                </a:cubicBezTo>
                <a:cubicBezTo>
                  <a:pt x="452" y="26"/>
                  <a:pt x="452" y="26"/>
                  <a:pt x="452" y="26"/>
                </a:cubicBezTo>
                <a:cubicBezTo>
                  <a:pt x="452" y="26"/>
                  <a:pt x="452" y="19"/>
                  <a:pt x="448" y="13"/>
                </a:cubicBezTo>
                <a:cubicBezTo>
                  <a:pt x="447" y="10"/>
                  <a:pt x="444" y="6"/>
                  <a:pt x="441" y="4"/>
                </a:cubicBezTo>
                <a:cubicBezTo>
                  <a:pt x="437" y="1"/>
                  <a:pt x="432" y="0"/>
                  <a:pt x="426" y="0"/>
                </a:cubicBezTo>
                <a:cubicBezTo>
                  <a:pt x="26" y="0"/>
                  <a:pt x="26" y="0"/>
                  <a:pt x="26" y="0"/>
                </a:cubicBezTo>
                <a:cubicBezTo>
                  <a:pt x="26" y="2"/>
                  <a:pt x="26" y="2"/>
                  <a:pt x="26" y="2"/>
                </a:cubicBezTo>
                <a:cubicBezTo>
                  <a:pt x="26" y="4"/>
                  <a:pt x="26" y="4"/>
                  <a:pt x="26" y="4"/>
                </a:cubicBezTo>
                <a:cubicBezTo>
                  <a:pt x="426" y="4"/>
                  <a:pt x="426" y="4"/>
                  <a:pt x="426" y="4"/>
                </a:cubicBezTo>
                <a:cubicBezTo>
                  <a:pt x="431" y="4"/>
                  <a:pt x="435" y="5"/>
                  <a:pt x="438" y="7"/>
                </a:cubicBezTo>
                <a:cubicBezTo>
                  <a:pt x="443" y="10"/>
                  <a:pt x="445" y="15"/>
                  <a:pt x="446" y="19"/>
                </a:cubicBezTo>
                <a:cubicBezTo>
                  <a:pt x="447" y="21"/>
                  <a:pt x="447" y="22"/>
                  <a:pt x="447" y="24"/>
                </a:cubicBezTo>
                <a:cubicBezTo>
                  <a:pt x="447" y="24"/>
                  <a:pt x="448" y="25"/>
                  <a:pt x="448" y="25"/>
                </a:cubicBezTo>
                <a:cubicBezTo>
                  <a:pt x="448" y="26"/>
                  <a:pt x="448" y="26"/>
                  <a:pt x="448" y="26"/>
                </a:cubicBezTo>
                <a:cubicBezTo>
                  <a:pt x="448" y="26"/>
                  <a:pt x="448" y="26"/>
                  <a:pt x="448" y="26"/>
                </a:cubicBezTo>
                <a:cubicBezTo>
                  <a:pt x="448" y="106"/>
                  <a:pt x="448" y="106"/>
                  <a:pt x="448" y="106"/>
                </a:cubicBezTo>
                <a:cubicBezTo>
                  <a:pt x="448" y="111"/>
                  <a:pt x="446" y="115"/>
                  <a:pt x="444" y="119"/>
                </a:cubicBezTo>
                <a:cubicBezTo>
                  <a:pt x="441" y="123"/>
                  <a:pt x="437" y="125"/>
                  <a:pt x="433" y="127"/>
                </a:cubicBezTo>
                <a:cubicBezTo>
                  <a:pt x="431" y="127"/>
                  <a:pt x="429" y="127"/>
                  <a:pt x="428" y="128"/>
                </a:cubicBezTo>
                <a:cubicBezTo>
                  <a:pt x="427" y="128"/>
                  <a:pt x="426" y="128"/>
                  <a:pt x="426" y="128"/>
                </a:cubicBezTo>
                <a:cubicBezTo>
                  <a:pt x="426" y="128"/>
                  <a:pt x="426" y="128"/>
                  <a:pt x="426" y="128"/>
                </a:cubicBezTo>
                <a:cubicBezTo>
                  <a:pt x="426" y="128"/>
                  <a:pt x="426" y="128"/>
                  <a:pt x="426"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373380" y="4183083"/>
            <a:ext cx="3264884" cy="246221"/>
          </a:xfrm>
          <a:prstGeom prst="rect">
            <a:avLst/>
          </a:prstGeom>
          <a:noFill/>
        </p:spPr>
        <p:txBody>
          <a:bodyPr wrap="square" rtlCol="0">
            <a:spAutoFit/>
          </a:bodyPr>
          <a:lstStyle/>
          <a:p>
            <a:pPr algn="l"/>
            <a:r>
              <a:rPr lang="en-GB" sz="1000" dirty="0">
                <a:solidFill>
                  <a:schemeClr val="bg1"/>
                </a:solidFill>
              </a:rPr>
              <a:t>Tony’s </a:t>
            </a:r>
            <a:r>
              <a:rPr lang="en-GB" sz="1000" dirty="0" err="1">
                <a:solidFill>
                  <a:schemeClr val="bg1"/>
                </a:solidFill>
              </a:rPr>
              <a:t>Chocolonely</a:t>
            </a:r>
            <a:r>
              <a:rPr lang="en-GB" sz="1000" dirty="0">
                <a:solidFill>
                  <a:schemeClr val="bg1"/>
                </a:solidFill>
              </a:rPr>
              <a:t> - Wrestlers</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7DF39-EB6B-72DB-C268-8D798A3CBA0B}"/>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0AF253B-6EBE-8D39-834F-58A4565D8D17}"/>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7EB5C41-7D6D-C5CF-1AE1-BDE451A68F23}"/>
              </a:ext>
            </a:extLst>
          </p:cNvPr>
          <p:cNvSpPr>
            <a:spLocks noGrp="1"/>
          </p:cNvSpPr>
          <p:nvPr>
            <p:ph type="title"/>
          </p:nvPr>
        </p:nvSpPr>
        <p:spPr>
          <a:xfrm>
            <a:off x="370801" y="360000"/>
            <a:ext cx="2985048" cy="2522956"/>
          </a:xfrm>
        </p:spPr>
        <p:txBody>
          <a:bodyPr>
            <a:normAutofit/>
          </a:bodyPr>
          <a:lstStyle/>
          <a:p>
            <a:r>
              <a:rPr lang="en-GB"/>
              <a:t>Total TV accounted for 70% of total video viewing in 2025</a:t>
            </a:r>
          </a:p>
        </p:txBody>
      </p:sp>
      <p:sp>
        <p:nvSpPr>
          <p:cNvPr id="6" name="TextBox 5">
            <a:extLst>
              <a:ext uri="{FF2B5EF4-FFF2-40B4-BE49-F238E27FC236}">
                <a16:creationId xmlns:a16="http://schemas.microsoft.com/office/drawing/2014/main" id="{FB6F1D03-64CD-A2CE-4CE7-0696034F6C55}"/>
              </a:ext>
            </a:extLst>
          </p:cNvPr>
          <p:cNvSpPr txBox="1"/>
          <p:nvPr/>
        </p:nvSpPr>
        <p:spPr>
          <a:xfrm>
            <a:off x="5234225" y="3059668"/>
            <a:ext cx="1723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lumMod val="65000"/>
                    <a:lumOff val="35000"/>
                  </a:prstClr>
                </a:solidFill>
                <a:effectLst/>
                <a:uLnTx/>
                <a:uFillTx/>
                <a:latin typeface="Arial"/>
                <a:ea typeface="+mn-ea"/>
                <a:cs typeface="+mn-cs"/>
              </a:rPr>
              <a:t>4 hrs 54 mins</a:t>
            </a:r>
          </a:p>
        </p:txBody>
      </p:sp>
      <p:sp>
        <p:nvSpPr>
          <p:cNvPr id="13" name="Text Placeholder 11">
            <a:extLst>
              <a:ext uri="{FF2B5EF4-FFF2-40B4-BE49-F238E27FC236}">
                <a16:creationId xmlns:a16="http://schemas.microsoft.com/office/drawing/2014/main" id="{B00DF5D6-E78D-EE85-0BEB-8BADA4C7B4B5}"/>
              </a:ext>
            </a:extLst>
          </p:cNvPr>
          <p:cNvSpPr>
            <a:spLocks noGrp="1"/>
          </p:cNvSpPr>
          <p:nvPr>
            <p:ph type="body" sz="quarter" idx="15"/>
          </p:nvPr>
        </p:nvSpPr>
        <p:spPr>
          <a:xfrm>
            <a:off x="378000" y="5364000"/>
            <a:ext cx="11334817" cy="304800"/>
          </a:xfrm>
        </p:spPr>
        <p:txBody>
          <a:bodyPr/>
          <a:lstStyle/>
          <a:p>
            <a:pPr>
              <a:spcBef>
                <a:spcPts val="0"/>
              </a:spcBef>
            </a:pPr>
            <a:r>
              <a:rPr lang="en-GB">
                <a:solidFill>
                  <a:srgbClr val="4D4D4D"/>
                </a:solidFill>
              </a:rPr>
              <a:t>Source: 2025, Barb / IPA </a:t>
            </a:r>
            <a:r>
              <a:rPr lang="en-GB" err="1">
                <a:solidFill>
                  <a:srgbClr val="4D4D4D"/>
                </a:solidFill>
              </a:rPr>
              <a:t>TouchPoints</a:t>
            </a:r>
            <a:r>
              <a:rPr lang="en-GB">
                <a:solidFill>
                  <a:srgbClr val="4D4D4D"/>
                </a:solidFill>
              </a:rPr>
              <a:t> 2025 / Pornhub / </a:t>
            </a:r>
            <a:r>
              <a:rPr lang="en-GB"/>
              <a:t>UK Cinema Association / Ipsos Iris</a:t>
            </a:r>
          </a:p>
          <a:p>
            <a:pPr>
              <a:spcBef>
                <a:spcPts val="0"/>
              </a:spcBef>
            </a:pPr>
            <a:r>
              <a:rPr lang="en-GB"/>
              <a:t>Total TV = Broadcaster TV, SVODs &amp; AVODs</a:t>
            </a:r>
            <a:endParaRPr lang="en-GB">
              <a:solidFill>
                <a:srgbClr val="4D4D4D"/>
              </a:solidFill>
            </a:endParaRPr>
          </a:p>
        </p:txBody>
      </p:sp>
    </p:spTree>
    <p:extLst>
      <p:ext uri="{BB962C8B-B14F-4D97-AF65-F5344CB8AC3E}">
        <p14:creationId xmlns:p14="http://schemas.microsoft.com/office/powerpoint/2010/main" val="206193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B9B4-FF9A-EB99-A7DC-E1759AEE0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FA765-C920-0C4E-F735-79BAAE485AA9}"/>
              </a:ext>
            </a:extLst>
          </p:cNvPr>
          <p:cNvSpPr>
            <a:spLocks noGrp="1"/>
          </p:cNvSpPr>
          <p:nvPr>
            <p:ph type="title"/>
          </p:nvPr>
        </p:nvSpPr>
        <p:spPr/>
        <p:txBody>
          <a:bodyPr/>
          <a:lstStyle/>
          <a:p>
            <a:r>
              <a:rPr lang="en-GB"/>
              <a:t>Three ways to watch Total TV</a:t>
            </a:r>
          </a:p>
        </p:txBody>
      </p:sp>
      <p:sp>
        <p:nvSpPr>
          <p:cNvPr id="3" name="Text Placeholder 2">
            <a:extLst>
              <a:ext uri="{FF2B5EF4-FFF2-40B4-BE49-F238E27FC236}">
                <a16:creationId xmlns:a16="http://schemas.microsoft.com/office/drawing/2014/main" id="{711E497D-5D4D-B10D-214F-9180115E314E}"/>
              </a:ext>
            </a:extLst>
          </p:cNvPr>
          <p:cNvSpPr>
            <a:spLocks noGrp="1"/>
          </p:cNvSpPr>
          <p:nvPr>
            <p:ph type="body" sz="quarter" idx="15"/>
          </p:nvPr>
        </p:nvSpPr>
        <p:spPr>
          <a:xfrm>
            <a:off x="378000" y="5364000"/>
            <a:ext cx="11334817" cy="304800"/>
          </a:xfrm>
        </p:spPr>
        <p:txBody>
          <a:bodyPr/>
          <a:lstStyle/>
          <a:p>
            <a:r>
              <a:rPr lang="en-GB" dirty="0"/>
              <a:t>Source: 2025, Barb, Thinkbox </a:t>
            </a:r>
            <a:r>
              <a:rPr lang="en-GB"/>
              <a:t>estimates. VOD </a:t>
            </a:r>
            <a:r>
              <a:rPr lang="en-GB" dirty="0"/>
              <a:t>includes Broadcaster VOD, SVOD and AVOD</a:t>
            </a:r>
          </a:p>
          <a:p>
            <a:endParaRPr lang="en-GB" dirty="0"/>
          </a:p>
        </p:txBody>
      </p:sp>
      <p:grpSp>
        <p:nvGrpSpPr>
          <p:cNvPr id="31" name="Group 30">
            <a:extLst>
              <a:ext uri="{FF2B5EF4-FFF2-40B4-BE49-F238E27FC236}">
                <a16:creationId xmlns:a16="http://schemas.microsoft.com/office/drawing/2014/main" id="{2EB74992-B269-4D02-E3E1-FCDCA4336D53}"/>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1A39A8A4-A7EB-A1CC-0DB4-AD8D542D2FB8}"/>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8631E372-EEF2-1CFE-32FB-326044977BCB}"/>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C493DB2-E99E-B882-99D0-4ACB49AF9CA9}"/>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3 hrs 26 mins</a:t>
              </a:r>
            </a:p>
          </p:txBody>
        </p:sp>
        <p:sp>
          <p:nvSpPr>
            <p:cNvPr id="28" name="TextBox 27">
              <a:extLst>
                <a:ext uri="{FF2B5EF4-FFF2-40B4-BE49-F238E27FC236}">
                  <a16:creationId xmlns:a16="http://schemas.microsoft.com/office/drawing/2014/main" id="{C0330E0B-9C74-1ED7-7BF4-72CAA8F4A768}"/>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 hr 47 mins</a:t>
              </a:r>
            </a:p>
          </p:txBody>
        </p:sp>
        <p:sp>
          <p:nvSpPr>
            <p:cNvPr id="29" name="TextBox 28">
              <a:extLst>
                <a:ext uri="{FF2B5EF4-FFF2-40B4-BE49-F238E27FC236}">
                  <a16:creationId xmlns:a16="http://schemas.microsoft.com/office/drawing/2014/main" id="{C585AE3E-17BB-F33F-C319-4DCEF96BAD21}"/>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Adults</a:t>
              </a:r>
            </a:p>
          </p:txBody>
        </p:sp>
        <p:sp>
          <p:nvSpPr>
            <p:cNvPr id="30" name="TextBox 29">
              <a:extLst>
                <a:ext uri="{FF2B5EF4-FFF2-40B4-BE49-F238E27FC236}">
                  <a16:creationId xmlns:a16="http://schemas.microsoft.com/office/drawing/2014/main" id="{3C25DD0F-71BB-788A-8369-3962C058CC77}"/>
                </a:ext>
              </a:extLst>
            </p:cNvPr>
            <p:cNvSpPr txBox="1"/>
            <p:nvPr/>
          </p:nvSpPr>
          <p:spPr>
            <a:xfrm>
              <a:off x="6122024" y="2674548"/>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24776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2C4A-9CB3-95B1-5EF3-D620CF4BCFA8}"/>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D2F8757-4D0A-58F6-6FAE-2EABA5B28A5B}"/>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681EF0-308D-A445-B171-ADDDD5DA20C2}"/>
              </a:ext>
            </a:extLst>
          </p:cNvPr>
          <p:cNvSpPr>
            <a:spLocks noGrp="1"/>
          </p:cNvSpPr>
          <p:nvPr>
            <p:ph type="title"/>
          </p:nvPr>
        </p:nvSpPr>
        <p:spPr>
          <a:xfrm>
            <a:off x="370801" y="360000"/>
            <a:ext cx="2985048" cy="2522956"/>
          </a:xfrm>
        </p:spPr>
        <p:txBody>
          <a:bodyPr>
            <a:normAutofit/>
          </a:bodyPr>
          <a:lstStyle/>
          <a:p>
            <a:r>
              <a:rPr lang="en-GB" dirty="0"/>
              <a:t>For adults, Total TV accounted for 92% of </a:t>
            </a:r>
            <a:r>
              <a:rPr lang="en-GB" u="sng" dirty="0"/>
              <a:t>TV set </a:t>
            </a:r>
            <a:r>
              <a:rPr lang="en-GB" dirty="0"/>
              <a:t>viewing</a:t>
            </a:r>
          </a:p>
        </p:txBody>
      </p:sp>
      <p:sp>
        <p:nvSpPr>
          <p:cNvPr id="6" name="TextBox 5">
            <a:extLst>
              <a:ext uri="{FF2B5EF4-FFF2-40B4-BE49-F238E27FC236}">
                <a16:creationId xmlns:a16="http://schemas.microsoft.com/office/drawing/2014/main" id="{86E8D59E-349B-B6B6-DE0B-EFE34741F991}"/>
              </a:ext>
            </a:extLst>
          </p:cNvPr>
          <p:cNvSpPr txBox="1"/>
          <p:nvPr/>
        </p:nvSpPr>
        <p:spPr>
          <a:xfrm>
            <a:off x="5266285" y="3059668"/>
            <a:ext cx="16594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lumMod val="65000"/>
                    <a:lumOff val="35000"/>
                  </a:prstClr>
                </a:solidFill>
                <a:effectLst/>
                <a:uLnTx/>
                <a:uFillTx/>
                <a:latin typeface="Arial"/>
                <a:ea typeface="+mn-ea"/>
                <a:cs typeface="+mn-cs"/>
              </a:rPr>
              <a:t>3 hrs 34 mins</a:t>
            </a:r>
          </a:p>
        </p:txBody>
      </p:sp>
      <p:sp>
        <p:nvSpPr>
          <p:cNvPr id="13" name="Text Placeholder 11">
            <a:extLst>
              <a:ext uri="{FF2B5EF4-FFF2-40B4-BE49-F238E27FC236}">
                <a16:creationId xmlns:a16="http://schemas.microsoft.com/office/drawing/2014/main" id="{67702BA0-C903-323A-EFB1-1EA4C6B86826}"/>
              </a:ext>
            </a:extLst>
          </p:cNvPr>
          <p:cNvSpPr>
            <a:spLocks noGrp="1"/>
          </p:cNvSpPr>
          <p:nvPr>
            <p:ph type="body" sz="quarter" idx="15"/>
          </p:nvPr>
        </p:nvSpPr>
        <p:spPr>
          <a:xfrm>
            <a:off x="378000" y="5364000"/>
            <a:ext cx="11334817" cy="304800"/>
          </a:xfrm>
        </p:spPr>
        <p:txBody>
          <a:bodyPr/>
          <a:lstStyle/>
          <a:p>
            <a:pPr>
              <a:spcBef>
                <a:spcPts val="0"/>
              </a:spcBef>
            </a:pPr>
            <a:r>
              <a:rPr lang="en-GB" dirty="0">
                <a:solidFill>
                  <a:srgbClr val="4D4D4D"/>
                </a:solidFill>
              </a:rPr>
              <a:t>Source: 2025, Barb / IPA TouchPoints 2025</a:t>
            </a:r>
            <a:endParaRPr lang="en-GB" dirty="0"/>
          </a:p>
          <a:p>
            <a:pPr>
              <a:spcBef>
                <a:spcPts val="0"/>
              </a:spcBef>
            </a:pPr>
            <a:r>
              <a:rPr lang="en-GB" dirty="0"/>
              <a:t>Total TV = Broadcaster TV, SVODs &amp; AVODs. TV set only.</a:t>
            </a:r>
            <a:endParaRPr lang="en-GB" dirty="0">
              <a:solidFill>
                <a:srgbClr val="4D4D4D"/>
              </a:solidFill>
            </a:endParaRPr>
          </a:p>
        </p:txBody>
      </p:sp>
    </p:spTree>
    <p:extLst>
      <p:ext uri="{BB962C8B-B14F-4D97-AF65-F5344CB8AC3E}">
        <p14:creationId xmlns:p14="http://schemas.microsoft.com/office/powerpoint/2010/main" val="340526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A79E-5F58-9C5C-BE83-98616BAA196D}"/>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5382455-AA57-661B-F486-2A11D9BDF9F0}"/>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3D3BD5-F769-6982-EC44-6157A26A4D7E}"/>
              </a:ext>
            </a:extLst>
          </p:cNvPr>
          <p:cNvSpPr>
            <a:spLocks noGrp="1"/>
          </p:cNvSpPr>
          <p:nvPr>
            <p:ph type="title"/>
          </p:nvPr>
        </p:nvSpPr>
        <p:spPr>
          <a:xfrm>
            <a:off x="370801" y="360000"/>
            <a:ext cx="2985048" cy="2522956"/>
          </a:xfrm>
        </p:spPr>
        <p:txBody>
          <a:bodyPr>
            <a:normAutofit/>
          </a:bodyPr>
          <a:lstStyle/>
          <a:p>
            <a:r>
              <a:rPr lang="en-GB" dirty="0"/>
              <a:t>For 16-34s, Total TV accounted for 82% of </a:t>
            </a:r>
            <a:r>
              <a:rPr lang="en-GB" u="sng" dirty="0"/>
              <a:t>TV set </a:t>
            </a:r>
            <a:r>
              <a:rPr lang="en-GB" dirty="0"/>
              <a:t>viewing</a:t>
            </a:r>
          </a:p>
        </p:txBody>
      </p:sp>
      <p:sp>
        <p:nvSpPr>
          <p:cNvPr id="6" name="TextBox 5">
            <a:extLst>
              <a:ext uri="{FF2B5EF4-FFF2-40B4-BE49-F238E27FC236}">
                <a16:creationId xmlns:a16="http://schemas.microsoft.com/office/drawing/2014/main" id="{74BB4B52-5958-9789-3099-3A1C04E21788}"/>
              </a:ext>
            </a:extLst>
          </p:cNvPr>
          <p:cNvSpPr txBox="1"/>
          <p:nvPr/>
        </p:nvSpPr>
        <p:spPr>
          <a:xfrm>
            <a:off x="5234225" y="3059668"/>
            <a:ext cx="16594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lumMod val="65000"/>
                    <a:lumOff val="35000"/>
                  </a:prstClr>
                </a:solidFill>
                <a:effectLst/>
                <a:uLnTx/>
                <a:uFillTx/>
                <a:latin typeface="Arial"/>
                <a:ea typeface="+mn-ea"/>
                <a:cs typeface="+mn-cs"/>
              </a:rPr>
              <a:t>1 hrs 55 mins</a:t>
            </a:r>
          </a:p>
        </p:txBody>
      </p:sp>
      <p:sp>
        <p:nvSpPr>
          <p:cNvPr id="13" name="Text Placeholder 11">
            <a:extLst>
              <a:ext uri="{FF2B5EF4-FFF2-40B4-BE49-F238E27FC236}">
                <a16:creationId xmlns:a16="http://schemas.microsoft.com/office/drawing/2014/main" id="{7C1F28C8-3FF9-7E42-5DF3-8D14B87EACDF}"/>
              </a:ext>
            </a:extLst>
          </p:cNvPr>
          <p:cNvSpPr>
            <a:spLocks noGrp="1"/>
          </p:cNvSpPr>
          <p:nvPr>
            <p:ph type="body" sz="quarter" idx="15"/>
          </p:nvPr>
        </p:nvSpPr>
        <p:spPr>
          <a:xfrm>
            <a:off x="378000" y="5364000"/>
            <a:ext cx="11334817" cy="304800"/>
          </a:xfrm>
        </p:spPr>
        <p:txBody>
          <a:bodyPr/>
          <a:lstStyle/>
          <a:p>
            <a:pPr>
              <a:spcBef>
                <a:spcPts val="0"/>
              </a:spcBef>
            </a:pPr>
            <a:r>
              <a:rPr lang="en-GB" dirty="0">
                <a:solidFill>
                  <a:srgbClr val="4D4D4D"/>
                </a:solidFill>
              </a:rPr>
              <a:t>Source: 2025, Barb / IPA TouchPoints 2025</a:t>
            </a:r>
            <a:endParaRPr lang="en-GB" dirty="0"/>
          </a:p>
          <a:p>
            <a:pPr>
              <a:spcBef>
                <a:spcPts val="0"/>
              </a:spcBef>
            </a:pPr>
            <a:r>
              <a:rPr lang="en-GB" dirty="0"/>
              <a:t>Total TV = Broadcaster TV, SVODs &amp; AVODs. TV set only.</a:t>
            </a:r>
            <a:endParaRPr lang="en-GB" dirty="0">
              <a:solidFill>
                <a:srgbClr val="4D4D4D"/>
              </a:solidFill>
            </a:endParaRPr>
          </a:p>
        </p:txBody>
      </p:sp>
    </p:spTree>
    <p:extLst>
      <p:ext uri="{BB962C8B-B14F-4D97-AF65-F5344CB8AC3E}">
        <p14:creationId xmlns:p14="http://schemas.microsoft.com/office/powerpoint/2010/main" val="40325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3539-45B1-C6F7-3007-75C9E0D3D521}"/>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AE7CED8-E39D-EFDD-FC4D-55046D3B456D}"/>
              </a:ext>
            </a:extLst>
          </p:cNvPr>
          <p:cNvGraphicFramePr/>
          <p:nvPr/>
        </p:nvGraphicFramePr>
        <p:xfrm>
          <a:off x="3312208" y="540746"/>
          <a:ext cx="8177970" cy="48161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E58382A5-2424-EE1B-22C5-4020A5F2BB50}"/>
              </a:ext>
            </a:extLst>
          </p:cNvPr>
          <p:cNvSpPr txBox="1">
            <a:spLocks/>
          </p:cNvSpPr>
          <p:nvPr/>
        </p:nvSpPr>
        <p:spPr>
          <a:xfrm>
            <a:off x="424837" y="542699"/>
            <a:ext cx="2985875"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372D87"/>
                </a:solidFill>
                <a:effectLst/>
                <a:uLnTx/>
                <a:uFillTx/>
                <a:latin typeface="Arial"/>
                <a:ea typeface="+mj-ea"/>
                <a:cs typeface="+mj-cs"/>
              </a:rPr>
              <a:t>Total TV accounts for 85% of all AV </a:t>
            </a:r>
            <a:r>
              <a:rPr kumimoji="0" lang="en-GB" sz="3000" b="1" i="0" u="sng" strike="noStrike" kern="1200" cap="none" spc="0" normalizeH="0" baseline="0" noProof="0" dirty="0">
                <a:ln>
                  <a:noFill/>
                </a:ln>
                <a:solidFill>
                  <a:srgbClr val="372D87"/>
                </a:solidFill>
                <a:effectLst/>
                <a:uLnTx/>
                <a:uFillTx/>
                <a:latin typeface="Arial"/>
                <a:ea typeface="+mj-ea"/>
                <a:cs typeface="+mj-cs"/>
              </a:rPr>
              <a:t>advertising</a:t>
            </a:r>
            <a:r>
              <a:rPr kumimoji="0" lang="en-GB" sz="3000" b="1" i="0" u="none" strike="noStrike" kern="1200" cap="none" spc="0" normalizeH="0" baseline="0" noProof="0" dirty="0">
                <a:ln>
                  <a:noFill/>
                </a:ln>
                <a:solidFill>
                  <a:srgbClr val="372D87"/>
                </a:solidFill>
                <a:effectLst/>
                <a:uLnTx/>
                <a:uFillTx/>
                <a:latin typeface="Arial"/>
                <a:ea typeface="+mj-ea"/>
                <a:cs typeface="+mj-cs"/>
              </a:rPr>
              <a:t> time</a:t>
            </a:r>
            <a:endParaRPr kumimoji="0" lang="en-GB" sz="1800" b="1" i="0" u="none" strike="noStrike" kern="1200" cap="none" spc="0" normalizeH="0" baseline="0" noProof="0" dirty="0">
              <a:ln>
                <a:noFill/>
              </a:ln>
              <a:solidFill>
                <a:srgbClr val="372D87"/>
              </a:solidFill>
              <a:effectLst/>
              <a:uLnTx/>
              <a:uFillTx/>
              <a:latin typeface="Arial"/>
              <a:ea typeface="+mj-ea"/>
              <a:cs typeface="+mj-cs"/>
            </a:endParaRPr>
          </a:p>
        </p:txBody>
      </p:sp>
      <p:sp>
        <p:nvSpPr>
          <p:cNvPr id="11" name="Text Placeholder 2">
            <a:extLst>
              <a:ext uri="{FF2B5EF4-FFF2-40B4-BE49-F238E27FC236}">
                <a16:creationId xmlns:a16="http://schemas.microsoft.com/office/drawing/2014/main" id="{60374BF5-3E76-C16F-C924-11532032BE21}"/>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2025,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60818B65-7116-8A7E-E1B8-D4FDD75F524D}"/>
              </a:ext>
            </a:extLst>
          </p:cNvPr>
          <p:cNvSpPr txBox="1"/>
          <p:nvPr/>
        </p:nvSpPr>
        <p:spPr>
          <a:xfrm>
            <a:off x="5427721" y="2487137"/>
            <a:ext cx="21837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4D4D4D"/>
                </a:solidFill>
                <a:effectLst/>
                <a:uLnTx/>
                <a:uFillTx/>
                <a:latin typeface="Arial"/>
                <a:ea typeface="+mn-ea"/>
                <a:cs typeface="+mn-cs"/>
              </a:rPr>
              <a:t>Individuals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D4D4D"/>
                </a:solidFill>
                <a:effectLst/>
                <a:uLnTx/>
                <a:uFillTx/>
                <a:latin typeface="Arial"/>
                <a:ea typeface="+mn-ea"/>
                <a:cs typeface="+mn-cs"/>
              </a:rPr>
              <a:t>Ad time per day: 16:38</a:t>
            </a:r>
          </a:p>
        </p:txBody>
      </p:sp>
      <p:sp>
        <p:nvSpPr>
          <p:cNvPr id="3" name="Oval 2">
            <a:extLst>
              <a:ext uri="{FF2B5EF4-FFF2-40B4-BE49-F238E27FC236}">
                <a16:creationId xmlns:a16="http://schemas.microsoft.com/office/drawing/2014/main" id="{9D613D6A-5691-66BB-9442-9A90E5E8A457}"/>
              </a:ext>
            </a:extLst>
          </p:cNvPr>
          <p:cNvSpPr/>
          <p:nvPr/>
        </p:nvSpPr>
        <p:spPr>
          <a:xfrm>
            <a:off x="7638937" y="3958935"/>
            <a:ext cx="914400" cy="9144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85%</a:t>
            </a:r>
          </a:p>
        </p:txBody>
      </p:sp>
      <p:sp>
        <p:nvSpPr>
          <p:cNvPr id="4" name="Oval 3">
            <a:extLst>
              <a:ext uri="{FF2B5EF4-FFF2-40B4-BE49-F238E27FC236}">
                <a16:creationId xmlns:a16="http://schemas.microsoft.com/office/drawing/2014/main" id="{FF04C97F-57E4-9BCB-B4AD-FD2291503AE7}"/>
              </a:ext>
            </a:extLst>
          </p:cNvPr>
          <p:cNvSpPr/>
          <p:nvPr/>
        </p:nvSpPr>
        <p:spPr>
          <a:xfrm>
            <a:off x="4688945" y="579275"/>
            <a:ext cx="914400" cy="9144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12%</a:t>
            </a:r>
          </a:p>
        </p:txBody>
      </p:sp>
    </p:spTree>
    <p:extLst>
      <p:ext uri="{BB962C8B-B14F-4D97-AF65-F5344CB8AC3E}">
        <p14:creationId xmlns:p14="http://schemas.microsoft.com/office/powerpoint/2010/main" val="215008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46FE5-1D7F-3DFB-64E2-5ECF45F0E12C}"/>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FD85CD8-E2D9-E43E-2FCD-A59F2332F2FC}"/>
              </a:ext>
            </a:extLst>
          </p:cNvPr>
          <p:cNvGraphicFramePr/>
          <p:nvPr/>
        </p:nvGraphicFramePr>
        <p:xfrm>
          <a:off x="3312208" y="540746"/>
          <a:ext cx="8177970" cy="48161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60574AC2-B3D5-083D-1EB6-B11CD0970C09}"/>
              </a:ext>
            </a:extLst>
          </p:cNvPr>
          <p:cNvSpPr txBox="1">
            <a:spLocks/>
          </p:cNvSpPr>
          <p:nvPr/>
        </p:nvSpPr>
        <p:spPr>
          <a:xfrm>
            <a:off x="424837" y="542698"/>
            <a:ext cx="2967587" cy="2992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372D87"/>
                </a:solidFill>
                <a:effectLst/>
                <a:uLnTx/>
                <a:uFillTx/>
                <a:latin typeface="Arial"/>
                <a:ea typeface="+mj-ea"/>
                <a:cs typeface="+mj-cs"/>
              </a:rPr>
              <a:t>16-34s spend more time with TV </a:t>
            </a:r>
            <a:r>
              <a:rPr kumimoji="0" lang="en-GB" sz="3000" b="1" i="0" u="sng" strike="noStrike" kern="1200" cap="none" spc="0" normalizeH="0" baseline="0" noProof="0" dirty="0">
                <a:ln>
                  <a:noFill/>
                </a:ln>
                <a:solidFill>
                  <a:srgbClr val="372D87"/>
                </a:solidFill>
                <a:effectLst/>
                <a:uLnTx/>
                <a:uFillTx/>
                <a:latin typeface="Arial"/>
                <a:ea typeface="+mj-ea"/>
                <a:cs typeface="+mj-cs"/>
              </a:rPr>
              <a:t>advertising</a:t>
            </a:r>
            <a:r>
              <a:rPr kumimoji="0" lang="en-GB" sz="3000" b="1" i="0" u="none" strike="noStrike" kern="1200" cap="none" spc="0" normalizeH="0" baseline="0" noProof="0" dirty="0">
                <a:ln>
                  <a:noFill/>
                </a:ln>
                <a:solidFill>
                  <a:srgbClr val="372D87"/>
                </a:solidFill>
                <a:effectLst/>
                <a:uLnTx/>
                <a:uFillTx/>
                <a:latin typeface="Arial"/>
                <a:ea typeface="+mj-ea"/>
                <a:cs typeface="+mj-cs"/>
              </a:rPr>
              <a:t> than YouTube and TikTok combined</a:t>
            </a:r>
            <a:endParaRPr kumimoji="0" lang="en-GB" sz="1800" b="1" i="0" u="none" strike="noStrike" kern="1200" cap="none" spc="0" normalizeH="0" baseline="0" noProof="0" dirty="0">
              <a:ln>
                <a:noFill/>
              </a:ln>
              <a:solidFill>
                <a:srgbClr val="372D87"/>
              </a:solidFill>
              <a:effectLst/>
              <a:uLnTx/>
              <a:uFillTx/>
              <a:latin typeface="Arial"/>
              <a:ea typeface="+mj-ea"/>
              <a:cs typeface="+mj-cs"/>
            </a:endParaRPr>
          </a:p>
        </p:txBody>
      </p:sp>
      <p:sp>
        <p:nvSpPr>
          <p:cNvPr id="11" name="Text Placeholder 2">
            <a:extLst>
              <a:ext uri="{FF2B5EF4-FFF2-40B4-BE49-F238E27FC236}">
                <a16:creationId xmlns:a16="http://schemas.microsoft.com/office/drawing/2014/main" id="{26697E1C-2CA4-31BD-8171-22CD2E233A6B}"/>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2025,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0D551B4C-B41F-9E11-DF03-AE5842EF6DCC}"/>
              </a:ext>
            </a:extLst>
          </p:cNvPr>
          <p:cNvSpPr txBox="1"/>
          <p:nvPr/>
        </p:nvSpPr>
        <p:spPr>
          <a:xfrm>
            <a:off x="5427721" y="2487137"/>
            <a:ext cx="21837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4D4D4D"/>
                </a:solidFill>
                <a:effectLst/>
                <a:uLnTx/>
                <a:uFillTx/>
                <a:latin typeface="Arial"/>
                <a:ea typeface="+mn-ea"/>
                <a:cs typeface="+mn-cs"/>
              </a:rPr>
              <a:t>16-34s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D4D4D"/>
                </a:solidFill>
                <a:effectLst/>
                <a:uLnTx/>
                <a:uFillTx/>
                <a:latin typeface="Arial"/>
                <a:ea typeface="+mn-ea"/>
                <a:cs typeface="+mn-cs"/>
              </a:rPr>
              <a:t>Ad time per day: 8:58</a:t>
            </a:r>
          </a:p>
        </p:txBody>
      </p:sp>
      <p:sp>
        <p:nvSpPr>
          <p:cNvPr id="3" name="Oval 2">
            <a:extLst>
              <a:ext uri="{FF2B5EF4-FFF2-40B4-BE49-F238E27FC236}">
                <a16:creationId xmlns:a16="http://schemas.microsoft.com/office/drawing/2014/main" id="{8B75302F-7041-607F-B7C5-5EBDEB11EE56}"/>
              </a:ext>
            </a:extLst>
          </p:cNvPr>
          <p:cNvSpPr/>
          <p:nvPr/>
        </p:nvSpPr>
        <p:spPr>
          <a:xfrm>
            <a:off x="7867537" y="1279743"/>
            <a:ext cx="914400" cy="9144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48%</a:t>
            </a:r>
          </a:p>
        </p:txBody>
      </p:sp>
      <p:sp>
        <p:nvSpPr>
          <p:cNvPr id="4" name="Oval 3">
            <a:extLst>
              <a:ext uri="{FF2B5EF4-FFF2-40B4-BE49-F238E27FC236}">
                <a16:creationId xmlns:a16="http://schemas.microsoft.com/office/drawing/2014/main" id="{79BAC259-E8AC-367B-1569-3B7E89E03F24}"/>
              </a:ext>
            </a:extLst>
          </p:cNvPr>
          <p:cNvSpPr/>
          <p:nvPr/>
        </p:nvSpPr>
        <p:spPr>
          <a:xfrm>
            <a:off x="3975713" y="3535170"/>
            <a:ext cx="914400" cy="9144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33%</a:t>
            </a:r>
          </a:p>
        </p:txBody>
      </p:sp>
      <p:sp>
        <p:nvSpPr>
          <p:cNvPr id="2" name="Oval 1">
            <a:extLst>
              <a:ext uri="{FF2B5EF4-FFF2-40B4-BE49-F238E27FC236}">
                <a16:creationId xmlns:a16="http://schemas.microsoft.com/office/drawing/2014/main" id="{0699F73B-3421-0104-AF71-36B46B975304}"/>
              </a:ext>
            </a:extLst>
          </p:cNvPr>
          <p:cNvSpPr/>
          <p:nvPr/>
        </p:nvSpPr>
        <p:spPr>
          <a:xfrm>
            <a:off x="4476461" y="822543"/>
            <a:ext cx="914400" cy="914400"/>
          </a:xfrm>
          <a:prstGeom prst="ellipse">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14%</a:t>
            </a:r>
          </a:p>
        </p:txBody>
      </p:sp>
    </p:spTree>
    <p:extLst>
      <p:ext uri="{BB962C8B-B14F-4D97-AF65-F5344CB8AC3E}">
        <p14:creationId xmlns:p14="http://schemas.microsoft.com/office/powerpoint/2010/main" val="368238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1E1EE7C-81F2-4E5A-A73A-D246A2FC6E37"/>
  <p:tag name="ISPRINGONLINEFOLDERID" val="0"/>
  <p:tag name="ISPRINGONLINEFOLDERPATH" val="Content List"/>
  <p:tag name="ISPRINGCLOUDFOLDERID" val="24"/>
  <p:tag name="ISPRINGCLOUDFOLDERDOMAIN" val="https://thinkbox.ispringcloud.eu"/>
  <p:tag name="ISPRING_PLAYERS_CUSTOMIZATION" val="UEsDBBQAAgAIAKaF/E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aJeFA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Jol4UE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Jol4UK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CaJeFC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CaJeFA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bWbiUJNhwnhWDwAA+xwAABcAAAB1bml2ZXJzYWwvdW5pdmVyc2FsLnBuZ+2Za1SS2frAsZtNnXTW6dR0UmTmzDROY2rqpIYC5akcUzG18o41pqaF5iiiGFBzppzywjRNklemzAsaoIl4QbDGhBIvKQLljYqM4E3J5KIgcLDmrPX/+v/uh3e9a+/9e/bez7P3fvbzrH3lCNJ/04btG0Ag0KaA7w+EgUCrA0GgVU3r11lqApJebbP8rDLD/P1A9EF7haWwJnl/8H4QqJm0cenkWkv5k3PfR2WCQFt3LH9WAWFfvQOB7H8NOLD/aA5qZlLa+EoXx5/jpDhp/VPv/s7i0dyOJ/xGn0RvvPVz6toHx6OW9p/ceVPg8o/Cw6ddr/68K+zO9s1riAd3+4Xd3vbm4L67f9iNFfiFf9Ox/quca/s+QV3WQrblUmCqAfl53Z7MpNf9pTAf+dxl67yk1z4eckPlXg+pvL+iJTmpp0v9vrFFYIuAGt7WCPKmMuWOViBQ9vG2EMwRzRNvSYLCKcKhINmipLdzQwFO+4OiVF5F2rgKBKrwFPnnNav1ttJfNlrUqzguCkhWtuQqDoBAF4QNUEU/xza20HHVXy0jn1iYuspIS3n9w7+DQPs+L7FUrGpeAwJ9+ovFJBf27bKMu+YHC/b5pxbDgi6uoCvoCrqCrqAr6Aq6gq6gK+gKuoKuoP9fVHy1xmcQn6RtdayqwBvYUgrH1OOVlNRKRR8fp7NOogXMIivQ0+IMqfZ4ub5KIDXNtzjNRIjvYargZhpUw4HI4Zq+5izV6s+S001v+AZp1V7lKOsuuoy1BwTiA+EUw5+DXQvxhhut8BSYf2s/fWZIgm7v72SkTkfiXnfIdd07WqjUZbwJLHO6Wp7zp3rW7T7tFqpp6sYRZa4pxvUhBixyZ3tjYtL0wb/cSHjMPlxOGatNiVnNV7VLnRkCrYV/HO6axLEkqwaSmL0nBe/P9sWUp72/1GfB7YfuoPH/aJNqrjzzn2XvzpO6Ev5VVTWBUV3izBfx8c/JcC52L5aoLvOZNS1cFD67qyO+Gps5Pt5pAqeTbI3v+QypDXYq86R2Kv5R28zt6RJOITVLWj9PWIiY6uya44YKxLl6ZjRjrkvgEiEJlSbjpbK5cmYRVsDJ+9u596NsMxu6PCM4ZrxWg8qPhH5xnaXpTM2fr8qUJ+uMysUOH2r4lmOYKsVc6+rYB0d9aJgo+RAlfuf9yODJpFbOmRgJi/FrvczpW71215awnZ9vdW57mxg0wE4fzQXc9e9TSzuLoTSuagMVyhXX0bE4U09Jo6BBwBDQEnnz6BHPKWfdsoXCusfvCa6Lc5lA+BC7XG/c0Zzl9zUawIiQyUb2my1GKk5DKMUWHe8IOh7eFtP7IGeig1TZbZrtyzEUWoWHDrs1n+44WOfsruKGysE9HSXURMBAU+XFssSNKvKWKAwEerZD31ZCxfgMRo6J7wDrThiUX0aztXmHhQEADLopHMIPBLjffhy1OnrHWVydb6VnQ4SJDz7l6Xhwv/SygnUXu6iUdsKg9yw6vmEefD3pVSsHdw/psb7o2LYNDRtu9ZTEZE18jT4zglndhGfr+Zt4y307hxO3w2jmbx+OfFLKpJG+nbF31BwmEifOXMPJT+gHrcuv3z5RSFKgS/2Sh38UoHinh/EJk5GpAhdy8fgddHBnGogFvO8hzSK+VWnvYCCVtR3q3nyZZ2TJx8UKramUnVp6I/TVpN3P4pcMHA7dzeOrWROHdjl3pv9SI/o6zgs0njlBNKq/Co42D6eUVZuOjZX/PRCx8MA2KYKB4qRB8frydG4Hsb/1n2QKilc/GKEEol0G1FBU3kwrIKcMqn/EdQyr8+IwIyx4AzPTV9StpiDPaGb9jIQ+d4gwAb9lhxA7W7JYWTP8YQdmP7VoII2yqID1SFDcyncow+uFFO7sA2vIhCFXReUXQdNiawfD+SGOHyb3O2IzfBZbi+ceNFyD4fX1ughBlt5dmNl38rqYyBxUe96cjdFB1bq9dGF90hKuAk6YKA4XAnGJxe8NgTGkmpbkocHBir2Z99Ftk56G117dHd0Pz6bnVxczNnkgXeOFgq84ocBHlRxyX10D5EQltU5bDJSikK5eZQRGI3JM7N8atEtjkwalZX0jmmZmWJcONOS8mYkZfqLqGs3Y4gK+a4x4pQSulnVW2sSkDac8PqkrguIL2VzKqARzPj8KT5SpYCJdNB/MimVHNTPfuNVWrT8My64RAhlpUEWn1dNi/eSN6iAcsv4zAY5nfJQ9O9Gx+pYHjDNqSnCOiA9JeP6ytyCPTzI8EiDH1lVjkibWyXAaOBb9n7l3R4PRLXrchITOANrHbOYHY3j4OUzSpDR+LHWXBkz1PISPw1WLkP4h0m1CkKLomBBjWJCR4rv7obGdp4GFXLtsHFhW2ZWdpXTH1ZKFAo1Gg3FIXF7MsWHYrrOp+R3Y2OtjUZRo5uqB4VF0qFXoeIcJ3HPL76vJdZilBZuBrmkbH7SyyXCI+kQhAE44afCSaV2KzNhkg/3cOZoumi4mc1JS9BfZEFulvBvioWyurYWw9e1QjonWo5kdybKciHNL8DzFe9OXc3rhkFWrNMpQaHxJVKl1hFMwr1EJ5/zakBCwi9DInyKDKT7KBWjaBAKVOJK9jebBQSbGMqJJULo4z9d3tpxcFs2IrguL172I5mpngHOu0iFqK175LnQqSkk1+I05FJx1LtEfUhW5IdOXXOTwCTtW3RAC6RzOF+XySrHnh9RQPXKKr9uE8uBUQGM99y47a9dgxD7y3FyDQ7XSLeG8bzn8mmhzciW8MmsSZN8dvKRh5xqKON3esNihzzA5pUY+AflPxI0nrmM1n0lLSpngQ0AQLRCGyJ5Qs97gZ1E6uC/d4M1J21Ji/DOBgq1QeEofjuK/QJMOsrYGcl6kfhmSjLMub8tQtrsPdtm9arJLxYGNsKxJCfiW9IcKFBI8KxsLdUSfeb5Qo6DMpazXqGWBAbbvUj6Y0dNNaORNPWYYeWVTpLuyM6VwXx4S7JJibkb8KDFU4RcBbvlvrJ7TlQr0E0MfJ0Q6dMV4/mk+sJcpydyOx0fJpoPqyAo0lxownnCNxg+jLWTpbUR2uVM8qqzPe94FO6wRBTGqu/OhsV6n8XHY0TLF9OgLarXlkNyfCxQiJPMOCP1cjTrh0cnrdLsLsrYrCiOPWlw+RbI/tsZe6xMIM6YF8iMuHdIbJYmO6PxhqHD8j1oxjUtXsSmb65q/K4NTss/dQMkVao2zwZf99s5M86MrOclU2as7D8M4YCi31/v/LgxxK6cQQm105EBjzVqFTM46w3PkZXwwBcr8ws5AegiEqLzEhLP4ONd6EjHnlu5LgEkg1/v9UEGY+l4I6W2c1/kviI3rUcFjNtWY2rb9wRzZsXiJ6UditzCyYVqoJmhPn6fPKAAArwkOmvxsRBt5qpH4/JbnoWjFlJtCJqy8i0Uq3S175z/22f8OTr/gVpLKGypDutbZkIMtVinoAuSDA4SXeAQijz+DtT/CF6UofO8Xjahl+6mOPGissrlBmjHLvxxGisLgut954H+6GyDZdH/O0HeDr4VckVAUBFmWPrfaRAObcdx6vFg9ONKlMEpNum+ITz7/y4J1lHn9QrSurEf7wHBeUxzW3XMU8K3sYS1Cw3WXmLCtzz74gllfDUbh83DheEL3lr0uEruz0c/m036Fc12qkWc4m4Vkidc+Yrps04ggyJXoSwdP28RdZ2HCvjgamqW6ZEgmzpGJsDy93ZDDO5E/vX+Q8IrLSTyw2d4lGDas8f9brdKtBsmgLOqhzh5wlHr5FvXhGidVKsR2hpemHUVSzWdP5CHumWhRamsHnLS50EDCV/0Gv9Ladwe9OzoZZ6dW+xwwwnSdQ+PWkBA7CYOSXgfhA0B520BEZaftHXTGTRovLFhaeqj1Wm3zsGivMiKLryia8vILgSBEXq/U696oznTt55HGCslSflEx7t+1aJhm1jb+JsfIsn27dtiJ0eUu0aHOZ6SXRrMGr7tsbE8aDoLkKzNOLNXvw0+SdqD1PyFDlq9UWXEmpZSzWA1RIf7FgFtOlEJNOKVKFqvtVoGtjL5uZSgUn98llUVlj3gu+6BNPIWX92FGHi0c4tWg2L1dZwAAi0fCn3ecbUJz+0bR8bqLTGebFk1kA7UozGnqdTC6CZU0sf9Zb8A4TglG4LO11mTT7nVhYZaIbCTRSnL2Q5gAK18wl6TdCAAQUHSmosCWP9NUaLmcX/MsUupBCiddJcPsvLq1w3C9ew8b8DLlZA/1IuRb559TjONvEVwdcde7CPP7+Dl54pbxMouzOiuRVOX8aA7NbXOkGd58N+AxBIO0Pbj3Mfbw1+TbKbG/17qppxlm4O088T0pTwkoFCTjwPUWW8Jb3ctBb8f4DWtsDiNcG59+jJJQuEWR0f/1ZCVzqlrorpGoxMaFuM2BjqdGWA6cGZiKYtSZY2Gf+hHN/cSppsw4fpEgFv/Cp2Vc1WW+PN2+54738z/U8/eufgxkVFPWLg4KHTnt0ofIaJ46hP+C/r/QyD89Tzdk/8sfv2XTBVkdFKjhSru9Y/zV1R+nw9ucFOdv6SOtWA8uiatiDlYLd5MhhO/ohoa/xH9QZB3OuL9fYbGFJuq1rKqagNp+YWCcJzMPlDG51XGUYLiKbh/INrGmB24mojBISE+jNLRsNjaEmP6Y/y4NvdPG+xtj192X7YjiUHKc5JrFu5UD9WbzSECFHlbJpFdHJ0UkT5pDUqpuJKSQnZaSBtw1McRVvsaL+a5xuXp9MQYPg3FM93us4Xof6+z7HZi/tG/QB81n+J4UJ6a9nB8B2ZPilow1iVonLIZo8kb9Ebu3BNnj2ovOLOGEShdv5SXpUO3my9ug/Y5Eoy4Zaxojvyz2dhy/NESE8azSF3WNZjsiCnQiSnNbTH877sKO7ygwzLfC+XOrpvuajxYDx54KPRu5yiWtjnBaaznHD785nPoMGtK5CwSiP7uEHz+mc8KmEAkiTHxvdPPDgTl6C2TcMFmD0Atd+d6p0ry5Xk7i/wROuDVnFVAXqNJ4/YDUNPlMKM3RXj6iZxMX6jgkQOTuZ0nYxI4laaGIxQfsZFW7sZiD2AlvkCmZWQ4W6dwPCZ13iwLBsAaBzjU2IqGZiy/8ZVeWn9SOYUZKySjCnqr1lqboY46V1O5g0w0nUu/ymyOyXFldxolsWBzbHMJba8kNkQXK21VA89H5pTbUTbx2ZDrna0vaGHcMfBSmFvcnmW03F+f/fPD3UBpo+VXzIPIA3e/ET/8FUEsDBBQAAgAIAG1m4lAfHhdHSwAAAGoAAAAbAAAAdW5pdmVyc2FsL3VuaXZlcnNhbC5wbmcueG1ss7GvyM1RKEstKs7Mz7NVMtQzULK34+WyKShKLctMLVeoAIoBBSFASaESyDVCcMszU0oybJUsDC0RYhmpmekZJbZKZoYmcEF9oJEAUEsBAgAAFAACAAgApoX8SqkBxHb7AgAAsAgAABQAAAAAAAAAAQAAAAAAAAAAAHVuaXZlcnNhbC9wbGF5ZXIueG1sUEsBAgAAFAACAAgAJol4UDG0PgfdBAAAahIAAB0AAAAAAAAAAQAAAAAALQMAAHVuaXZlcnNhbC9jb21tb25fbWVzc2FnZXMubG5nUEsBAgAAFAACAAgAJol4UEdLVwP8AwAAFxEAACcAAAAAAAAAAQAAAAAARQgAAHVuaXZlcnNhbC9mbGFzaF9wdWJsaXNoaW5nX3NldHRpbmdzLnhtbFBLAQIAABQAAgAIACaJeFChhBdN4wIAAJQKAAAhAAAAAAAAAAEAAAAAAIYMAAB1bml2ZXJzYWwvZmxhc2hfc2tpbl9zZXR0aW5ncy54bWxQSwECAAAUAAIACAAmiXhQqWCQH+gDAACoEAAAJgAAAAAAAAABAAAAAACoDwAAdW5pdmVyc2FsL2h0bWxfcHVibGlzaGluZ19zZXR0aW5ncy54bWxQSwECAAAUAAIACAAmiXhQMmKji5ABAAADBgAAHwAAAAAAAAABAAAAAADUEwAAdW5pdmVyc2FsL2h0bWxfc2tpbl9zZXR0aW5ncy5qc1BLAQIAABQAAgAIAG1m4lCTYcJ4Vg8AAPscAAAXAAAAAAAAAAAAAAAAAKEVAAB1bml2ZXJzYWwvdW5pdmVyc2FsLnBuZ1BLAQIAABQAAgAIAG1m4lAfHhdHSwAAAGoAAAAbAAAAAAAAAAEAAAAAACwlAAB1bml2ZXJzYWwvdW5pdmVyc2FsLnBuZy54bWxQSwUGAAAAAAgACABgAgAAsCUAAAAA"/>
  <p:tag name="ISPRING_PRESENTATION_TITLE" val="Video Day"/>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Advanced 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3_MTM Theme">
  <a:themeElements>
    <a:clrScheme name="Custom 3">
      <a:dk1>
        <a:sysClr val="windowText" lastClr="000000"/>
      </a:dk1>
      <a:lt1>
        <a:sysClr val="window" lastClr="FFFFFF"/>
      </a:lt1>
      <a:dk2>
        <a:srgbClr val="A7A7AB"/>
      </a:dk2>
      <a:lt2>
        <a:srgbClr val="EBECEC"/>
      </a:lt2>
      <a:accent1>
        <a:srgbClr val="009AD6"/>
      </a:accent1>
      <a:accent2>
        <a:srgbClr val="FF7A14"/>
      </a:accent2>
      <a:accent3>
        <a:srgbClr val="3BA933"/>
      </a:accent3>
      <a:accent4>
        <a:srgbClr val="FFCF20"/>
      </a:accent4>
      <a:accent5>
        <a:srgbClr val="E14B75"/>
      </a:accent5>
      <a:accent6>
        <a:srgbClr val="A7A7AB"/>
      </a:accent6>
      <a:hlink>
        <a:srgbClr val="009AD6"/>
      </a:hlink>
      <a:folHlink>
        <a:srgbClr val="A7A7AB"/>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noFill/>
        </a:ln>
        <a:effectLst/>
      </a:spPr>
      <a:bodyPr lIns="36000" tIns="36000" rIns="36000" bIns="36000" rtlCol="0" anchor="ctr"/>
      <a:lstStyle>
        <a:defPPr algn="ctr">
          <a:defRPr sz="1400" b="1" dirty="0" err="1" smtClean="0">
            <a:solidFill>
              <a:schemeClr val="bg1"/>
            </a:solidFill>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 tIns="18000" rIns="18000" bIns="18000" rtlCol="0">
        <a:spAutoFit/>
      </a:bodyPr>
      <a:lstStyle>
        <a:defPPr>
          <a:defRPr sz="1400" dirty="0" err="1" smtClean="0">
            <a:latin typeface="+mj-lt"/>
          </a:defRPr>
        </a:defPPr>
      </a:lstStyle>
    </a:txDef>
  </a:objectDefaults>
  <a:extraClrSchemeLst/>
  <a:extLst>
    <a:ext uri="{05A4C25C-085E-4340-85A3-A5531E510DB2}">
      <thm15:themeFamily xmlns:thm15="http://schemas.microsoft.com/office/thememl/2012/main" name="20170313_Research Presentation Template" id="{EE7B0700-0792-4C16-9EF9-7EA1829CB175}" vid="{677AED5B-E54B-4DB9-875C-F192148B79B6}"/>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Thinkbox_Dark Blu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Widescreen</PresentationFormat>
  <Paragraphs>111</Paragraphs>
  <Slides>7</Slides>
  <Notes>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vt:i4>
      </vt:variant>
    </vt:vector>
  </HeadingPairs>
  <TitlesOfParts>
    <vt:vector size="19" baseType="lpstr">
      <vt:lpstr>Arial</vt:lpstr>
      <vt:lpstr>Calibri</vt:lpstr>
      <vt:lpstr>Century Gothic</vt:lpstr>
      <vt:lpstr>Founders Grotesk Regular</vt:lpstr>
      <vt:lpstr>Thinkbox</vt:lpstr>
      <vt:lpstr>3_MTM Theme</vt:lpstr>
      <vt:lpstr>1_Thinkbox</vt:lpstr>
      <vt:lpstr>Thinkbox_Dark Blue</vt:lpstr>
      <vt:lpstr>Thinkbox_Red</vt:lpstr>
      <vt:lpstr>2_Thinkbox</vt:lpstr>
      <vt:lpstr>3_Thinkbox</vt:lpstr>
      <vt:lpstr>4_Thinkbox</vt:lpstr>
      <vt:lpstr>Video Day</vt:lpstr>
      <vt:lpstr>Total TV accounted for 70% of total video viewing in 2025</vt:lpstr>
      <vt:lpstr>Three ways to watch Total TV</vt:lpstr>
      <vt:lpstr>For adults, Total TV accounted for 92% of TV set viewing</vt:lpstr>
      <vt:lpstr>For 16-34s, Total TV accounted for 82% of TV set viewing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Day</dc:title>
  <dc:creator>Oliver Robertson</dc:creator>
  <cp:lastModifiedBy>Nailah Uddin</cp:lastModifiedBy>
  <cp:revision>300</cp:revision>
  <dcterms:created xsi:type="dcterms:W3CDTF">2018-12-17T11:20:57Z</dcterms:created>
  <dcterms:modified xsi:type="dcterms:W3CDTF">2026-04-15T11:22:31Z</dcterms:modified>
</cp:coreProperties>
</file>