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8.xml" ContentType="application/vnd.openxmlformats-officedocument.theme+xml"/>
  <Override PartName="/ppt/tags/tag1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2" r:id="rId3"/>
    <p:sldMasterId id="2147483732" r:id="rId4"/>
    <p:sldMasterId id="2147483760" r:id="rId5"/>
    <p:sldMasterId id="2147483790" r:id="rId6"/>
    <p:sldMasterId id="2147483820" r:id="rId7"/>
  </p:sldMasterIdLst>
  <p:notesMasterIdLst>
    <p:notesMasterId r:id="rId37"/>
  </p:notesMasterIdLst>
  <p:sldIdLst>
    <p:sldId id="379" r:id="rId8"/>
    <p:sldId id="2147376280" r:id="rId9"/>
    <p:sldId id="2147376281" r:id="rId10"/>
    <p:sldId id="2147376282" r:id="rId11"/>
    <p:sldId id="2147376128" r:id="rId12"/>
    <p:sldId id="2147376132" r:id="rId13"/>
    <p:sldId id="2147376283" r:id="rId14"/>
    <p:sldId id="2147376284" r:id="rId15"/>
    <p:sldId id="2147376133" r:id="rId16"/>
    <p:sldId id="2147376285" r:id="rId17"/>
    <p:sldId id="2147376292" r:id="rId18"/>
    <p:sldId id="2147376134" r:id="rId19"/>
    <p:sldId id="2147376286" r:id="rId20"/>
    <p:sldId id="2147376293" r:id="rId21"/>
    <p:sldId id="2147376135" r:id="rId22"/>
    <p:sldId id="2147376287" r:id="rId23"/>
    <p:sldId id="2147376294" r:id="rId24"/>
    <p:sldId id="2147376136" r:id="rId25"/>
    <p:sldId id="2147376288" r:id="rId26"/>
    <p:sldId id="2147376295" r:id="rId27"/>
    <p:sldId id="2147376137" r:id="rId28"/>
    <p:sldId id="2147376289" r:id="rId29"/>
    <p:sldId id="2147376296" r:id="rId30"/>
    <p:sldId id="2147376138" r:id="rId31"/>
    <p:sldId id="2147376290" r:id="rId32"/>
    <p:sldId id="2147376297" r:id="rId33"/>
    <p:sldId id="2147376139" r:id="rId34"/>
    <p:sldId id="2147376291" r:id="rId35"/>
    <p:sldId id="2147376298"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03AB7-3FC4-414E-968B-87F9C4AF87DE}">
          <p14:sldIdLst>
            <p14:sldId id="379"/>
            <p14:sldId id="2147376280"/>
            <p14:sldId id="2147376281"/>
            <p14:sldId id="2147376282"/>
            <p14:sldId id="2147376128"/>
          </p14:sldIdLst>
        </p14:section>
        <p14:section name="Video Day - adults" id="{37708310-5241-44DA-A09B-AF2AF0E42831}">
          <p14:sldIdLst>
            <p14:sldId id="2147376132"/>
            <p14:sldId id="2147376283"/>
            <p14:sldId id="2147376284"/>
          </p14:sldIdLst>
        </p14:section>
        <p14:section name="Video Day - Women 16-34" id="{9C8CA59E-C9AA-4E7D-A97C-197B9D2E5D60}">
          <p14:sldIdLst>
            <p14:sldId id="2147376133"/>
            <p14:sldId id="2147376285"/>
            <p14:sldId id="2147376292"/>
          </p14:sldIdLst>
        </p14:section>
        <p14:section name="Video Day - Men 16-34" id="{4CCE4AFB-D370-41B1-BB72-1A479C10E713}">
          <p14:sldIdLst>
            <p14:sldId id="2147376134"/>
            <p14:sldId id="2147376286"/>
            <p14:sldId id="2147376293"/>
          </p14:sldIdLst>
        </p14:section>
        <p14:section name="Video Day Chart - Women" id="{A318617B-E1FF-45F7-A81A-F32978644FB0}">
          <p14:sldIdLst>
            <p14:sldId id="2147376135"/>
            <p14:sldId id="2147376287"/>
            <p14:sldId id="2147376294"/>
          </p14:sldIdLst>
        </p14:section>
        <p14:section name="Video Day Chart - Men" id="{7BEA166A-C48D-4807-B68B-CC9396814618}">
          <p14:sldIdLst>
            <p14:sldId id="2147376136"/>
            <p14:sldId id="2147376288"/>
            <p14:sldId id="2147376295"/>
          </p14:sldIdLst>
        </p14:section>
        <p14:section name="Video Day Chart - 45+" id="{E8CA96D7-446B-4E24-8015-F2655BB3C038}">
          <p14:sldIdLst>
            <p14:sldId id="2147376137"/>
            <p14:sldId id="2147376289"/>
            <p14:sldId id="2147376296"/>
          </p14:sldIdLst>
        </p14:section>
        <p14:section name="Video Day Chart - ABC1 Adults" id="{D6C2C310-C07A-4CEC-9684-A2B6061E2768}">
          <p14:sldIdLst>
            <p14:sldId id="2147376138"/>
            <p14:sldId id="2147376290"/>
            <p14:sldId id="2147376297"/>
          </p14:sldIdLst>
        </p14:section>
        <p14:section name="Video Day Chart - Hp + Ch" id="{26D56EA2-730F-4506-804E-0A6CFF791E61}">
          <p14:sldIdLst>
            <p14:sldId id="2147376139"/>
            <p14:sldId id="2147376291"/>
            <p14:sldId id="2147376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3" autoAdjust="0"/>
    <p:restoredTop sz="73981" autoAdjust="0"/>
  </p:normalViewPr>
  <p:slideViewPr>
    <p:cSldViewPr snapToGrid="0">
      <p:cViewPr varScale="1">
        <p:scale>
          <a:sx n="82" d="100"/>
          <a:sy n="82" d="100"/>
        </p:scale>
        <p:origin x="1728"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0"/>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42.464941950169376</c:v>
                </c:pt>
                <c:pt idx="1">
                  <c:v>61.848337857713759</c:v>
                </c:pt>
                <c:pt idx="2" formatCode="0.0">
                  <c:v>11.654937205264361</c:v>
                </c:pt>
                <c:pt idx="3" formatCode="0.0">
                  <c:v>0.84170519819291267</c:v>
                </c:pt>
                <c:pt idx="4" formatCode="0.0">
                  <c:v>5.240488308692262</c:v>
                </c:pt>
                <c:pt idx="5" formatCode="0.0">
                  <c:v>12.948879134611282</c:v>
                </c:pt>
                <c:pt idx="6" formatCode="0.0">
                  <c:v>3.7666666666666657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958E-3"/>
                  <c:y val="7.314463433532243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3.6159321958616653E-2"/>
                  <c:y val="5.0286936105534176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23.651023533533014</c:v>
                </c:pt>
                <c:pt idx="1">
                  <c:v>113.02111576161187</c:v>
                </c:pt>
                <c:pt idx="2" formatCode="0.0">
                  <c:v>19.843407041828744</c:v>
                </c:pt>
                <c:pt idx="3" formatCode="0.0">
                  <c:v>14.301800335997173</c:v>
                </c:pt>
                <c:pt idx="4" formatCode="0.0">
                  <c:v>1.7741287003513686</c:v>
                </c:pt>
                <c:pt idx="5" formatCode="0.0">
                  <c:v>0.4</c:v>
                </c:pt>
                <c:pt idx="6" formatCode="0.0">
                  <c:v>45.221383657006356</c:v>
                </c:pt>
                <c:pt idx="7" formatCode="0.0">
                  <c:v>53.34855654761904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0.53333333333333333</c:v>
                </c:pt>
                <c:pt idx="1">
                  <c:v>17.133333333333333</c:v>
                </c:pt>
                <c:pt idx="2" formatCode="0.0">
                  <c:v>0.4</c:v>
                </c:pt>
                <c:pt idx="3" formatCode="0.0">
                  <c:v>37.31666666666667</c:v>
                </c:pt>
                <c:pt idx="4" formatCode="0.0">
                  <c:v>50.931889880952376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854E-453A-A03B-8A3EFE47C264}"/>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23.251023533533015</c:v>
                </c:pt>
                <c:pt idx="1">
                  <c:v>95.887782428278541</c:v>
                </c:pt>
                <c:pt idx="2" formatCode="0.0">
                  <c:v>9.2832829454551842</c:v>
                </c:pt>
                <c:pt idx="3" formatCode="0.0">
                  <c:v>10.426790763040227</c:v>
                </c:pt>
                <c:pt idx="4" formatCode="0.0">
                  <c:v>14.301800335997173</c:v>
                </c:pt>
                <c:pt idx="5" formatCode="0.0">
                  <c:v>7.9047169903396872</c:v>
                </c:pt>
                <c:pt idx="6" formatCode="0.0">
                  <c:v>2.4166666666666661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6424939008641828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delete val="1"/>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212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205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8.6782372700679958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16.368650668110881</c:v>
                </c:pt>
                <c:pt idx="1">
                  <c:v>48.442925262880848</c:v>
                </c:pt>
                <c:pt idx="2" formatCode="0.0">
                  <c:v>5.5162046892974956</c:v>
                </c:pt>
                <c:pt idx="3" formatCode="0.0">
                  <c:v>2.6792382835588411</c:v>
                </c:pt>
                <c:pt idx="4" formatCode="0.0">
                  <c:v>0.7123827483668137</c:v>
                </c:pt>
                <c:pt idx="5" formatCode="0.0">
                  <c:v>1.0666666666666667</c:v>
                </c:pt>
                <c:pt idx="6" formatCode="0.0">
                  <c:v>44.177597759023591</c:v>
                </c:pt>
                <c:pt idx="7" formatCode="0.0">
                  <c:v>182.58165178571429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6408542255441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9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2571734026383544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6.6666666666666666E-2</c:v>
                </c:pt>
                <c:pt idx="1">
                  <c:v>12.766666666666666</c:v>
                </c:pt>
                <c:pt idx="2" formatCode="0.0">
                  <c:v>1.0666666666666667</c:v>
                </c:pt>
                <c:pt idx="3" formatCode="0.0">
                  <c:v>37.81666666666667</c:v>
                </c:pt>
                <c:pt idx="4" formatCode="0.0">
                  <c:v>179.04831845238095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7997-47E8-972C-FEF45474BE4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6516529781770761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16.31865066811088</c:v>
                </c:pt>
                <c:pt idx="1">
                  <c:v>35.676258596214183</c:v>
                </c:pt>
                <c:pt idx="2" formatCode="0.0">
                  <c:v>5</c:v>
                </c:pt>
                <c:pt idx="3" formatCode="0.0">
                  <c:v>0.5</c:v>
                </c:pt>
                <c:pt idx="4" formatCode="0.0">
                  <c:v>2.6792382835588411</c:v>
                </c:pt>
                <c:pt idx="5" formatCode="0.0">
                  <c:v>6.3609310923569176</c:v>
                </c:pt>
                <c:pt idx="6" formatCode="0.0">
                  <c:v>3.533333333333335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6.1162211857183693E-3"/>
                  <c:y val="-4.2148155680722952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4837559228684647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13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6516529781770761E-17"/>
                  <c:y val="-9.14307929191538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10.602237911785206</c:v>
                </c:pt>
                <c:pt idx="1">
                  <c:v>65.720627214583814</c:v>
                </c:pt>
                <c:pt idx="2" formatCode="0.0">
                  <c:v>8.5835982631143679</c:v>
                </c:pt>
                <c:pt idx="3" formatCode="0.0">
                  <c:v>7.6855222166257056</c:v>
                </c:pt>
                <c:pt idx="4" formatCode="0.0">
                  <c:v>0.88178585823837308</c:v>
                </c:pt>
                <c:pt idx="5" formatCode="0.0">
                  <c:v>1.1500000000000001</c:v>
                </c:pt>
                <c:pt idx="6" formatCode="0.0">
                  <c:v>36.621849014029607</c:v>
                </c:pt>
                <c:pt idx="7" formatCode="0.0">
                  <c:v>165.91336309523811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2069423620407979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1.115643206005013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0.21666666666666667</c:v>
                </c:pt>
                <c:pt idx="1">
                  <c:v>15.049999999999999</c:v>
                </c:pt>
                <c:pt idx="2" formatCode="0.0">
                  <c:v>1.1500000000000001</c:v>
                </c:pt>
                <c:pt idx="3" formatCode="0.0">
                  <c:v>31.666666666666668</c:v>
                </c:pt>
                <c:pt idx="4" formatCode="0.0">
                  <c:v>163.23002976190477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BF7-4F0F-8CE9-64C809E78503}"/>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10.452237911785206</c:v>
                </c:pt>
                <c:pt idx="1">
                  <c:v>50.670627214583817</c:v>
                </c:pt>
                <c:pt idx="2" formatCode="0.0">
                  <c:v>4.7594278613708747</c:v>
                </c:pt>
                <c:pt idx="3" formatCode="0.0">
                  <c:v>3.7575037350768254</c:v>
                </c:pt>
                <c:pt idx="4" formatCode="0.0">
                  <c:v>7.6855222166257056</c:v>
                </c:pt>
                <c:pt idx="5" formatCode="0.0">
                  <c:v>4.9551823473629399</c:v>
                </c:pt>
                <c:pt idx="6" formatCode="0.0">
                  <c:v>2.6833333333333318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0.33333333333333337</c:v>
                </c:pt>
                <c:pt idx="1">
                  <c:v>18.366666666666667</c:v>
                </c:pt>
                <c:pt idx="2" formatCode="0.0">
                  <c:v>0.31666666666666665</c:v>
                </c:pt>
                <c:pt idx="3" formatCode="0.0">
                  <c:v>45.583333333333336</c:v>
                </c:pt>
                <c:pt idx="4" formatCode="0.0">
                  <c:v>55.830342261904761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517-4A60-9AD3-9475375CF2A9}"/>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27EB-47C3-8853-FB1F55EBAAF6}"/>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c:v>0.16666666666666666</c:v>
                </c:pt>
                <c:pt idx="1">
                  <c:v>16.033333333333331</c:v>
                </c:pt>
                <c:pt idx="2" formatCode="0.0">
                  <c:v>0.98333333333333328</c:v>
                </c:pt>
                <c:pt idx="3" formatCode="0.0">
                  <c:v>35.06666666666667</c:v>
                </c:pt>
                <c:pt idx="4" formatCode="0.0">
                  <c:v>153.0222619047619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6.5005853910511634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3391186350339984E-2"/>
                  <c:y val="5.0286936105534176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1944813471995315E-2"/>
                  <c:y val="-3.885808699064008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9176677863718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124610148412663E-2"/>
                  <c:y val="-1.828615858383069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3.3499999999999996</c:v>
                </c:pt>
                <c:pt idx="1">
                  <c:v>33.073573559075825</c:v>
                </c:pt>
                <c:pt idx="2" formatCode="0.0">
                  <c:v>2.0204027936270457</c:v>
                </c:pt>
                <c:pt idx="3" formatCode="0.0">
                  <c:v>2.7095369563557017</c:v>
                </c:pt>
                <c:pt idx="4" formatCode="0.0">
                  <c:v>0.59026301359493061</c:v>
                </c:pt>
                <c:pt idx="5" formatCode="0.0">
                  <c:v>1.5166666666666666</c:v>
                </c:pt>
                <c:pt idx="6" formatCode="0.0">
                  <c:v>28.032749343596425</c:v>
                </c:pt>
                <c:pt idx="7" formatCode="0.0">
                  <c:v>254.7274107142857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3515796498752648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2.8927457566892793E-3"/>
                  <c:y val="-1.8286158583830651E-2"/>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4.5715396459576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0.05</c:v>
                </c:pt>
                <c:pt idx="1">
                  <c:v>10.45</c:v>
                </c:pt>
                <c:pt idx="2" formatCode="0.0">
                  <c:v>1.5166666666666666</c:v>
                </c:pt>
                <c:pt idx="3" formatCode="0.0">
                  <c:v>25.083333333333332</c:v>
                </c:pt>
                <c:pt idx="4" formatCode="0.0">
                  <c:v>251.46074404761902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DCE3-4EFB-BDED-E7F6C949881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1.142884911489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0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3.3166666666666664</c:v>
                </c:pt>
                <c:pt idx="1">
                  <c:v>22.623573559075826</c:v>
                </c:pt>
                <c:pt idx="2" formatCode="0.0">
                  <c:v>1.6335181819624747</c:v>
                </c:pt>
                <c:pt idx="3" formatCode="0.0">
                  <c:v>0.37021794499790445</c:v>
                </c:pt>
                <c:pt idx="4" formatCode="0.0">
                  <c:v>2.7095369563557017</c:v>
                </c:pt>
                <c:pt idx="5" formatCode="0.0">
                  <c:v>2.9494160102630955</c:v>
                </c:pt>
                <c:pt idx="6" formatCode="0.0">
                  <c:v>3.2666666666666657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111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4837559228684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3391186350339984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339118635033988E-2"/>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12.100530822632727</c:v>
                </c:pt>
                <c:pt idx="1">
                  <c:v>48.545693466971152</c:v>
                </c:pt>
                <c:pt idx="2" formatCode="0.0">
                  <c:v>6.0126187165486442</c:v>
                </c:pt>
                <c:pt idx="3" formatCode="0.0">
                  <c:v>5.5566475476951656</c:v>
                </c:pt>
                <c:pt idx="4" formatCode="0.0">
                  <c:v>0.98093468824346874</c:v>
                </c:pt>
                <c:pt idx="5" formatCode="0.0">
                  <c:v>0.83333333333333326</c:v>
                </c:pt>
                <c:pt idx="6" formatCode="0.0">
                  <c:v>37.98278933024438</c:v>
                </c:pt>
                <c:pt idx="7" formatCode="0.0">
                  <c:v>143.61547619047619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5086779525509973E-3"/>
                  <c:y val="-2.4000583141277756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c:v>
                </c:pt>
                <c:pt idx="1">
                  <c:v>10.366666666666667</c:v>
                </c:pt>
                <c:pt idx="2" formatCode="0.0">
                  <c:v>0.83333333333333326</c:v>
                </c:pt>
                <c:pt idx="3" formatCode="0.0">
                  <c:v>32.383333333333333</c:v>
                </c:pt>
                <c:pt idx="4" formatCode="0.0">
                  <c:v>139.9154761904762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6EE-4416-A63A-5F1068110EB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719E-3"/>
                  <c:y val="6.85730946893643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12.033864155966061</c:v>
                </c:pt>
                <c:pt idx="1">
                  <c:v>38.179026800304484</c:v>
                </c:pt>
                <c:pt idx="2" formatCode="0.0">
                  <c:v>4.6762150815307573</c:v>
                </c:pt>
                <c:pt idx="3" formatCode="0.0">
                  <c:v>1.3030703016845537</c:v>
                </c:pt>
                <c:pt idx="4" formatCode="0.0">
                  <c:v>5.5566475476951656</c:v>
                </c:pt>
                <c:pt idx="5" formatCode="0.0">
                  <c:v>5.5994559969110496</c:v>
                </c:pt>
                <c:pt idx="6" formatCode="0.0">
                  <c:v>3.6999999999999993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6799E-3"/>
                  <c:y val="1.1785573192779529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4837559228684647E-2"/>
                  <c:y val="6.8573094689364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6283932107029316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7854915133786116E-3"/>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14.396071262912464</c:v>
                </c:pt>
                <c:pt idx="1">
                  <c:v>62.059536104918436</c:v>
                </c:pt>
                <c:pt idx="2" formatCode="0.0">
                  <c:v>6.1082166683126964</c:v>
                </c:pt>
                <c:pt idx="3" formatCode="0.0">
                  <c:v>3.9598632961255515</c:v>
                </c:pt>
                <c:pt idx="4" formatCode="0.0">
                  <c:v>2.6666705609186954</c:v>
                </c:pt>
                <c:pt idx="5" formatCode="0.0">
                  <c:v>0.85</c:v>
                </c:pt>
                <c:pt idx="6" formatCode="0.0">
                  <c:v>64.047859811834002</c:v>
                </c:pt>
                <c:pt idx="7" formatCode="0.0">
                  <c:v>109.83224702380953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4857503849362453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0.15000000000000002</c:v>
                </c:pt>
                <c:pt idx="1">
                  <c:v>21.483333333333334</c:v>
                </c:pt>
                <c:pt idx="2" formatCode="0.0">
                  <c:v>0.85</c:v>
                </c:pt>
                <c:pt idx="3" formatCode="0.0">
                  <c:v>57.083333333333329</c:v>
                </c:pt>
                <c:pt idx="4" formatCode="0.0">
                  <c:v>106.08224702380953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559F-4ACB-8A7C-188C485984F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14.296071262912465</c:v>
                </c:pt>
                <c:pt idx="1">
                  <c:v>40.576202771585102</c:v>
                </c:pt>
                <c:pt idx="2" formatCode="0.0">
                  <c:v>5.6558954379989501</c:v>
                </c:pt>
                <c:pt idx="3" formatCode="0.0">
                  <c:v>0.40232123031374639</c:v>
                </c:pt>
                <c:pt idx="4" formatCode="0.0">
                  <c:v>3.9598632961255515</c:v>
                </c:pt>
                <c:pt idx="5" formatCode="0.0">
                  <c:v>6.9645264785006802</c:v>
                </c:pt>
                <c:pt idx="6" formatCode="0.0">
                  <c:v>3.75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33.095800411119889</c:v>
                </c:pt>
                <c:pt idx="1">
                  <c:v>76.854547122353779</c:v>
                </c:pt>
                <c:pt idx="2" formatCode="0.0">
                  <c:v>10.473003706942823</c:v>
                </c:pt>
                <c:pt idx="3" formatCode="0.0">
                  <c:v>5.6243043609401351</c:v>
                </c:pt>
                <c:pt idx="4" formatCode="0.0">
                  <c:v>9.7499759539672262</c:v>
                </c:pt>
                <c:pt idx="5" formatCode="0.0">
                  <c:v>10.572064212233418</c:v>
                </c:pt>
                <c:pt idx="6" formatCode="0.0">
                  <c:v>3.1166666666666671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c:v>13.488346069378501</c:v>
                </c:pt>
                <c:pt idx="1">
                  <c:v>47.17749770403595</c:v>
                </c:pt>
                <c:pt idx="2" formatCode="0.0">
                  <c:v>4.8632293702435998</c:v>
                </c:pt>
                <c:pt idx="3" formatCode="0.0">
                  <c:v>1.8787518675384127</c:v>
                </c:pt>
                <c:pt idx="4" formatCode="0.0">
                  <c:v>5.1083333333333334</c:v>
                </c:pt>
                <c:pt idx="5" formatCode="0.0">
                  <c:v>5.6470415717077547</c:v>
                </c:pt>
                <c:pt idx="6" formatCode="0.0">
                  <c:v>2.8166666666666664</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2"/>
              <c:layout>
                <c:manualLayout>
                  <c:x val="3.9052067715305928E-2"/>
                  <c:y val="6.8573094689364775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1.3017355905101995E-2"/>
                  <c:y val="7.3144634335322437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Sheet1!$B$2:$B$6</c:f>
              <c:numCache>
                <c:formatCode>0.00</c:formatCode>
                <c:ptCount val="5"/>
                <c:pt idx="0">
                  <c:v>1.1322000000000001</c:v>
                </c:pt>
                <c:pt idx="1">
                  <c:v>3.0116520000000002</c:v>
                </c:pt>
                <c:pt idx="2">
                  <c:v>0.34875102344119602</c:v>
                </c:pt>
                <c:pt idx="3">
                  <c:v>0.153722487804939</c:v>
                </c:pt>
                <c:pt idx="4">
                  <c:v>5.1752199802654033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8.8228745579024631E-2"/>
                  <c:y val="-5.485847575149182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9.2567864214058632E-2"/>
                  <c:y val="-2.0571928406809433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Sheet1!$D$2:$D$6</c:f>
              <c:numCache>
                <c:formatCode>0.00</c:formatCode>
                <c:ptCount val="5"/>
                <c:pt idx="0">
                  <c:v>0.46240000000000003</c:v>
                </c:pt>
                <c:pt idx="1">
                  <c:v>1.9993320000000001</c:v>
                </c:pt>
                <c:pt idx="2">
                  <c:v>0.16194553802911188</c:v>
                </c:pt>
                <c:pt idx="3">
                  <c:v>8.1357679115450207E-2</c:v>
                </c:pt>
                <c:pt idx="4" formatCode="0.0">
                  <c:v>15.38385462071866</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32"/>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7771025506842654E-3"/>
                  <c:y val="3.5672407788535696E-4"/>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365E-2"/>
                  <c:y val="2.5143468052767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3033059563541522E-17"/>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4.3391186350340248E-3"/>
                  <c:y val="-2.28576982297882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13.577985476820061</c:v>
                </c:pt>
                <c:pt idx="1">
                  <c:v>56.803703178408242</c:v>
                </c:pt>
                <c:pt idx="2" formatCode="0.0">
                  <c:v>7.0023617230911652</c:v>
                </c:pt>
                <c:pt idx="3" formatCode="0.0">
                  <c:v>5.1083333333333334</c:v>
                </c:pt>
                <c:pt idx="4" formatCode="0.0">
                  <c:v>0.79457911926478431</c:v>
                </c:pt>
                <c:pt idx="5" formatCode="0.0">
                  <c:v>1.1000000000000001</c:v>
                </c:pt>
                <c:pt idx="6" formatCode="0.0">
                  <c:v>40.560199639859121</c:v>
                </c:pt>
                <c:pt idx="7" formatCode="0.0">
                  <c:v>174.54438988095237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1.0285964203404717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0.13333333333333333</c:v>
                </c:pt>
                <c:pt idx="1">
                  <c:v>13.866666666666667</c:v>
                </c:pt>
                <c:pt idx="2" formatCode="0.0">
                  <c:v>1.1000000000000001</c:v>
                </c:pt>
                <c:pt idx="3" formatCode="0.0">
                  <c:v>34.849999999999994</c:v>
                </c:pt>
                <c:pt idx="4" formatCode="0.0">
                  <c:v>171.41105654761904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A70-4634-AB43-E4EEFB60AB3A}"/>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a:ln>
                <a:noFill/>
              </a:ln>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13.477985476820061</c:v>
                </c:pt>
                <c:pt idx="1">
                  <c:v>42.937036511741574</c:v>
                </c:pt>
                <c:pt idx="2" formatCode="0.0">
                  <c:v>4.8846759629858978</c:v>
                </c:pt>
                <c:pt idx="3" formatCode="0.0">
                  <c:v>2.0843524267719342</c:v>
                </c:pt>
                <c:pt idx="4" formatCode="0.0">
                  <c:v>5.1083333333333334</c:v>
                </c:pt>
                <c:pt idx="5" formatCode="0.0">
                  <c:v>5.7101996398591224</c:v>
                </c:pt>
                <c:pt idx="6" formatCode="0.0">
                  <c:v>3.1333333333333329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13.5</c:v>
                </c:pt>
                <c:pt idx="1">
                  <c:v>47.2</c:v>
                </c:pt>
                <c:pt idx="2">
                  <c:v>4.9000000000000004</c:v>
                </c:pt>
                <c:pt idx="3">
                  <c:v>1.9</c:v>
                </c:pt>
                <c:pt idx="4">
                  <c:v>5.0999999999999996</c:v>
                </c:pt>
                <c:pt idx="5">
                  <c:v>5.6</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7730304985373978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3.9052067715305984E-2"/>
                  <c:y val="4.800116628255526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857309468936469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42.564941950169377</c:v>
                </c:pt>
                <c:pt idx="1">
                  <c:v>81.431671191047087</c:v>
                </c:pt>
                <c:pt idx="2" formatCode="0.0">
                  <c:v>12.529975736790606</c:v>
                </c:pt>
                <c:pt idx="3" formatCode="0.0">
                  <c:v>5.240488308692262</c:v>
                </c:pt>
                <c:pt idx="4" formatCode="0.0">
                  <c:v>1.5065323913126873</c:v>
                </c:pt>
                <c:pt idx="5" formatCode="0.0">
                  <c:v>0.2</c:v>
                </c:pt>
                <c:pt idx="6">
                  <c:v>66.7</c:v>
                </c:pt>
                <c:pt idx="7">
                  <c:v>64.099999999999994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c:v>
                </c:pt>
                <c:pt idx="1">
                  <c:v>63.2</c:v>
                </c:pt>
                <c:pt idx="2" formatCode="#,##0.0">
                  <c:v>6.8</c:v>
                </c:pt>
                <c:pt idx="3">
                  <c:v>5.0999999999999996</c:v>
                </c:pt>
                <c:pt idx="4">
                  <c:v>0.9</c:v>
                </c:pt>
                <c:pt idx="5">
                  <c:v>1</c:v>
                </c:pt>
                <c:pt idx="6">
                  <c:v>40.700000000000003</c:v>
                </c:pt>
                <c:pt idx="7">
                  <c:v>155.80000000000001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0.13333333333333333</c:v>
                </c:pt>
                <c:pt idx="1">
                  <c:v>19.583333333333332</c:v>
                </c:pt>
                <c:pt idx="2" formatCode="0.0">
                  <c:v>0.23333333333333334</c:v>
                </c:pt>
                <c:pt idx="3" formatCode="0.0">
                  <c:v>53.75</c:v>
                </c:pt>
                <c:pt idx="4" formatCode="0.0">
                  <c:v>60.298005952380947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6A64-426F-B744-EB64BAC57489}"/>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0.2</c:v>
                </c:pt>
                <c:pt idx="1">
                  <c:v>16</c:v>
                </c:pt>
                <c:pt idx="2" formatCode="0.0">
                  <c:v>1</c:v>
                </c:pt>
                <c:pt idx="3" formatCode="0.0">
                  <c:v>35.1</c:v>
                </c:pt>
                <c:pt idx="4" formatCode="0.0">
                  <c:v>153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2B89-B75D-49FB-ABF2-605CE0AC3640}" type="datetimeFigureOut">
              <a:rPr lang="en-GB" smtClean="0"/>
              <a:t>25/04/2025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5AE6A-FC86-4838-A2A3-D08A46407DD3}" type="slidenum">
              <a:rPr lang="en-GB" smtClean="0"/>
              <a:t>‹#›</a:t>
            </a:fld>
            <a:endParaRPr lang="en-GB"/>
          </a:p>
        </p:txBody>
      </p:sp>
    </p:spTree>
    <p:extLst>
      <p:ext uri="{BB962C8B-B14F-4D97-AF65-F5344CB8AC3E}">
        <p14:creationId xmlns:p14="http://schemas.microsoft.com/office/powerpoint/2010/main" val="25589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6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82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19.6% for Men 16-34s.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15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4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04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60.5% for Women.</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1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22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7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55.8% for Men.</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7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5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78.1% for 45+.</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17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44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764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56.2% for ABC1 Adults.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60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n.b. Barb data for ABC1 Adults audiences fall outside of Barb’s gold standard methodology for PC / Tablet viewership.</a:t>
            </a: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949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n.b. Barb data for ABC1 Adult audiences fall outside of Barb’s gold standard methodology for PC / Tablet viewership.</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10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41.6% for HP + Ch.</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11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n.b. Barb data for HP + Ch audiences fall outside of Barb’s gold standard methodology for PC / Tablet viewership.</a:t>
            </a: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994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pP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at cinemas was based on total admissions data from the UK Cinema Association profiled for each audience using data from DCM.</a:t>
            </a:r>
            <a:endParaRPr lang="en-GB" sz="1100" dirty="0"/>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n.b. Barb data for HP + Ch audiences fall outside of Barb’s gold standard methodology for PC / Tablet viewership.</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17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18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4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400" i="0" dirty="0">
              <a:effectLst/>
              <a:latin typeface="Calibri" panose="020F0502020204030204" pitchFamily="34" charset="0"/>
              <a:ea typeface="Aptos" panose="020B0004020202020204" pitchFamily="34" charset="0"/>
            </a:endParaRPr>
          </a:p>
          <a:p>
            <a:pPr>
              <a:buNone/>
            </a:pPr>
            <a:r>
              <a:rPr lang="en-GB" sz="1400" i="0" dirty="0">
                <a:effectLst/>
                <a:latin typeface="Calibri" panose="020F0502020204030204" pitchFamily="34" charset="0"/>
                <a:ea typeface="Aptos" panose="020B0004020202020204" pitchFamily="34" charset="0"/>
              </a:rPr>
              <a:t> </a:t>
            </a:r>
            <a:endParaRPr lang="en-US" sz="1400" i="0" dirty="0">
              <a:effectLst/>
              <a:latin typeface="Calibri" panose="020F0502020204030204" pitchFamily="34" charset="0"/>
              <a:ea typeface="Aptos" panose="020B0004020202020204" pitchFamily="34" charset="0"/>
            </a:endParaRPr>
          </a:p>
          <a:p>
            <a:r>
              <a:rPr lang="en-GB" sz="14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400" i="0" u="sng" dirty="0">
                <a:solidFill>
                  <a:srgbClr val="0563C1"/>
                </a:solidFill>
                <a:effectLst/>
                <a:latin typeface="Calibri" panose="020F0502020204030204" pitchFamily="34" charset="0"/>
                <a:ea typeface="Aptos" panose="020B0004020202020204" pitchFamily="34" charset="0"/>
                <a:hlinkClick r:id="rId3"/>
              </a:rPr>
              <a:t>here</a:t>
            </a:r>
            <a:r>
              <a:rPr lang="en-GB" sz="1400" i="0" dirty="0">
                <a:effectLst/>
                <a:latin typeface="Calibri" panose="020F0502020204030204" pitchFamily="34" charset="0"/>
                <a:ea typeface="Aptos" panose="020B0004020202020204" pitchFamily="34" charset="0"/>
              </a:rPr>
              <a:t>.</a:t>
            </a:r>
            <a:endParaRPr lang="en-US" sz="1400" i="0" dirty="0">
              <a:effectLst/>
              <a:latin typeface="Calibri" panose="020F0502020204030204" pitchFamily="34" charset="0"/>
              <a:ea typeface="Aptos" panose="020B0004020202020204" pitchFamily="34" charset="0"/>
            </a:endParaRP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372D87"/>
                </a:solidFill>
                <a:effectLst/>
                <a:uLnTx/>
                <a:uFillTx/>
                <a:latin typeface="Arial"/>
                <a:ea typeface="+mj-ea"/>
                <a:cs typeface="+mj-cs"/>
              </a:rPr>
              <a:t>Broadcaster TV &amp; SVOD accounts for 85.0% of all AV advertising time</a:t>
            </a:r>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58.3% for adults.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1600" dirty="0">
                <a:effectLst/>
                <a:latin typeface="Calibri" panose="020F0502020204030204" pitchFamily="34" charset="0"/>
                <a:ea typeface="Calibri" panose="020F0502020204030204" pitchFamily="34" charset="0"/>
              </a:rPr>
              <a:t>  </a:t>
            </a:r>
          </a:p>
          <a:p>
            <a:r>
              <a:rPr lang="en-GB" sz="1050" b="1" i="0" u="none" strike="noStrike" kern="1200" baseline="0" dirty="0">
                <a:solidFill>
                  <a:schemeClr val="tx1"/>
                </a:solidFill>
                <a:latin typeface="+mn-lt"/>
                <a:ea typeface="+mn-ea"/>
                <a:cs typeface="+mn-cs"/>
              </a:rPr>
              <a:t>Methodology</a:t>
            </a: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5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5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05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05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endParaRPr lang="en-GB" sz="1050" i="0" dirty="0">
              <a:effectLst/>
              <a:latin typeface="Calibri" panose="020F0502020204030204" pitchFamily="34" charset="0"/>
              <a:ea typeface="Aptos" panose="020B0004020202020204" pitchFamily="34" charset="0"/>
            </a:endParaRPr>
          </a:p>
          <a:p>
            <a:pPr>
              <a:buNone/>
            </a:pPr>
            <a:r>
              <a:rPr lang="en-GB" sz="105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050" i="0" dirty="0">
              <a:effectLst/>
              <a:latin typeface="Calibri" panose="020F0502020204030204" pitchFamily="34" charset="0"/>
              <a:ea typeface="Aptos" panose="020B0004020202020204" pitchFamily="34" charset="0"/>
            </a:endParaRPr>
          </a:p>
          <a:p>
            <a:pPr>
              <a:buNone/>
            </a:pPr>
            <a:r>
              <a:rPr lang="en-GB" sz="1050" i="0" dirty="0">
                <a:effectLst/>
                <a:latin typeface="Calibri" panose="020F0502020204030204" pitchFamily="34" charset="0"/>
                <a:ea typeface="Aptos" panose="020B0004020202020204" pitchFamily="34" charset="0"/>
              </a:rPr>
              <a:t> </a:t>
            </a:r>
            <a:endParaRPr lang="en-US" sz="1050" i="0" dirty="0">
              <a:effectLst/>
              <a:latin typeface="Calibri" panose="020F0502020204030204" pitchFamily="34" charset="0"/>
              <a:ea typeface="Aptos" panose="020B0004020202020204" pitchFamily="34" charset="0"/>
            </a:endParaRPr>
          </a:p>
          <a:p>
            <a:pPr>
              <a:buNone/>
            </a:pPr>
            <a:r>
              <a:rPr lang="en-GB" sz="105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050" i="0" dirty="0">
              <a:effectLst/>
              <a:latin typeface="Calibri" panose="020F0502020204030204" pitchFamily="34" charset="0"/>
              <a:ea typeface="Aptos" panose="020B0004020202020204" pitchFamily="34" charset="0"/>
            </a:endParaRPr>
          </a:p>
          <a:p>
            <a:pPr>
              <a:buNone/>
            </a:pPr>
            <a:r>
              <a:rPr lang="en-GB" sz="1050" i="0" dirty="0">
                <a:effectLst/>
                <a:latin typeface="Calibri" panose="020F0502020204030204" pitchFamily="34" charset="0"/>
                <a:ea typeface="Aptos" panose="020B0004020202020204" pitchFamily="34" charset="0"/>
              </a:rPr>
              <a:t> </a:t>
            </a:r>
            <a:endParaRPr lang="en-US" sz="1050" i="0" dirty="0">
              <a:effectLst/>
              <a:latin typeface="Calibri" panose="020F0502020204030204" pitchFamily="34" charset="0"/>
              <a:ea typeface="Aptos" panose="020B0004020202020204" pitchFamily="34" charset="0"/>
            </a:endParaRPr>
          </a:p>
          <a:p>
            <a:r>
              <a:rPr lang="en-GB" sz="105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050" i="0" u="sng" dirty="0">
                <a:solidFill>
                  <a:srgbClr val="0563C1"/>
                </a:solidFill>
                <a:effectLst/>
                <a:latin typeface="Calibri" panose="020F0502020204030204" pitchFamily="34" charset="0"/>
                <a:ea typeface="Aptos" panose="020B0004020202020204" pitchFamily="34" charset="0"/>
                <a:hlinkClick r:id="rId3"/>
              </a:rPr>
              <a:t>here</a:t>
            </a:r>
            <a:r>
              <a:rPr lang="en-GB" sz="1050" i="0" dirty="0">
                <a:effectLst/>
                <a:latin typeface="Calibri" panose="020F0502020204030204" pitchFamily="34" charset="0"/>
                <a:ea typeface="Aptos" panose="020B0004020202020204" pitchFamily="34" charset="0"/>
              </a:rPr>
              <a:t>.</a:t>
            </a:r>
            <a:endParaRPr lang="en-US" sz="105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27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8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54.3% of video viewing for all individuals and 23.4% for Women 16-34s.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778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5.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95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566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4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8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674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62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61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0128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60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43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1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27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47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879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4088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854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71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22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7673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133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765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338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490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875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29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864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273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5842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25/04/2025</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38224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dirty="0"/>
          </a:p>
        </p:txBody>
      </p:sp>
    </p:spTree>
    <p:extLst>
      <p:ext uri="{BB962C8B-B14F-4D97-AF65-F5344CB8AC3E}">
        <p14:creationId xmlns:p14="http://schemas.microsoft.com/office/powerpoint/2010/main" val="29451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258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753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9240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08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033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1767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9570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9602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546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8888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194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23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26933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389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69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923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898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11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4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64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1927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432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5729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813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9536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4616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8054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511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319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9660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538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625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96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56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15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375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9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22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4328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7079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464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2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809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32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3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636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07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583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8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2058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97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38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2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68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0307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831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90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7885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593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238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7814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554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921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769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848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191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469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6075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012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144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75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719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9014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87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25/04/2025</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458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11263737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8"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9"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1"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4672" y="4549775"/>
            <a:ext cx="1722656" cy="1260000"/>
          </a:xfrm>
          <a:prstGeom prst="rect">
            <a:avLst/>
          </a:prstGeom>
        </p:spPr>
      </p:pic>
    </p:spTree>
    <p:extLst>
      <p:ext uri="{BB962C8B-B14F-4D97-AF65-F5344CB8AC3E}">
        <p14:creationId xmlns:p14="http://schemas.microsoft.com/office/powerpoint/2010/main" val="295690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4" name="Text Placeholder 2"/>
          <p:cNvSpPr txBox="1">
            <a:spLocks/>
          </p:cNvSpPr>
          <p:nvPr userDrawn="1"/>
        </p:nvSpPr>
        <p:spPr>
          <a:xfrm>
            <a:off x="825500" y="3213101"/>
            <a:ext cx="10972800" cy="5762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b="0" dirty="0">
              <a:solidFill>
                <a:srgbClr val="FFFFFF"/>
              </a:solidFill>
            </a:endParaRPr>
          </a:p>
          <a:p>
            <a:pPr>
              <a:defRPr/>
            </a:pPr>
            <a:endParaRPr lang="en-US" sz="2000" b="0" dirty="0">
              <a:solidFill>
                <a:srgbClr val="FFFFFF"/>
              </a:solidFill>
            </a:endParaRPr>
          </a:p>
          <a:p>
            <a:pPr>
              <a:defRPr/>
            </a:pPr>
            <a:endParaRPr lang="en-US" sz="2000" b="0" dirty="0">
              <a:solidFill>
                <a:srgbClr val="FFFFFF"/>
              </a:solidFill>
            </a:endParaRPr>
          </a:p>
        </p:txBody>
      </p:sp>
      <p:sp>
        <p:nvSpPr>
          <p:cNvPr id="5" name="TextBox 4"/>
          <p:cNvSpPr txBox="1"/>
          <p:nvPr userDrawn="1"/>
        </p:nvSpPr>
        <p:spPr>
          <a:xfrm>
            <a:off x="5236634" y="4365626"/>
            <a:ext cx="1824567" cy="369332"/>
          </a:xfrm>
          <a:prstGeom prst="rect">
            <a:avLst/>
          </a:prstGeom>
          <a:noFill/>
        </p:spPr>
        <p:txBody>
          <a:bodyPr>
            <a:spAutoFit/>
          </a:bodyPr>
          <a:lstStyle/>
          <a:p>
            <a:pPr>
              <a:defRPr/>
            </a:pPr>
            <a:r>
              <a:rPr lang="en-GB" b="1" dirty="0">
                <a:solidFill>
                  <a:srgbClr val="FFFFFF"/>
                </a:solidFill>
                <a:cs typeface="Arial" charset="0"/>
              </a:rPr>
              <a:t>Client logo</a:t>
            </a:r>
          </a:p>
        </p:txBody>
      </p:sp>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5"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6"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3"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grpSp>
        <p:nvGrpSpPr>
          <p:cNvPr id="2" name="Group 1"/>
          <p:cNvGrpSpPr/>
          <p:nvPr userDrawn="1"/>
        </p:nvGrpSpPr>
        <p:grpSpPr>
          <a:xfrm>
            <a:off x="4297140" y="4549775"/>
            <a:ext cx="3597720" cy="1260000"/>
            <a:chOff x="3710672" y="4549775"/>
            <a:chExt cx="3597720" cy="126000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72" y="4549775"/>
              <a:ext cx="1722656" cy="1260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5736" y="4549775"/>
              <a:ext cx="1722656" cy="1260000"/>
            </a:xfrm>
            <a:prstGeom prst="rect">
              <a:avLst/>
            </a:prstGeom>
          </p:spPr>
        </p:pic>
      </p:grpSp>
    </p:spTree>
    <p:extLst>
      <p:ext uri="{BB962C8B-B14F-4D97-AF65-F5344CB8AC3E}">
        <p14:creationId xmlns:p14="http://schemas.microsoft.com/office/powerpoint/2010/main" val="22414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_1">
    <p:spTree>
      <p:nvGrpSpPr>
        <p:cNvPr id="1" name=""/>
        <p:cNvGrpSpPr/>
        <p:nvPr/>
      </p:nvGrpSpPr>
      <p:grpSpPr>
        <a:xfrm>
          <a:off x="0" y="0"/>
          <a:ext cx="0" cy="0"/>
          <a:chOff x="0" y="0"/>
          <a:chExt cx="0" cy="0"/>
        </a:xfrm>
      </p:grpSpPr>
      <p:sp>
        <p:nvSpPr>
          <p:cNvPr id="5" name="Rectangle 4"/>
          <p:cNvSpPr/>
          <p:nvPr userDrawn="1"/>
        </p:nvSpPr>
        <p:spPr>
          <a:xfrm>
            <a:off x="621" y="0"/>
            <a:ext cx="12191380" cy="6858000"/>
          </a:xfrm>
          <a:prstGeom prst="rect">
            <a:avLst/>
          </a:prstGeom>
          <a:solidFill>
            <a:srgbClr val="37404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2" name="Text Placeholder 21"/>
          <p:cNvSpPr>
            <a:spLocks noGrp="1"/>
          </p:cNvSpPr>
          <p:nvPr>
            <p:ph type="body" sz="quarter" idx="11" hasCustomPrompt="1"/>
          </p:nvPr>
        </p:nvSpPr>
        <p:spPr>
          <a:xfrm>
            <a:off x="478367" y="1952625"/>
            <a:ext cx="11235267" cy="3727450"/>
          </a:xfrm>
          <a:prstGeom prst="rect">
            <a:avLst/>
          </a:prstGeom>
        </p:spPr>
        <p:txBody>
          <a:bodyPr/>
          <a:lstStyle>
            <a:lvl1pPr marL="457200" indent="-457200">
              <a:buFont typeface="+mj-lt"/>
              <a:buAutoNum type="arabicPeriod"/>
              <a:defRPr sz="2400">
                <a:solidFill>
                  <a:schemeClr val="bg1"/>
                </a:solidFill>
              </a:defRPr>
            </a:lvl1pPr>
            <a:lvl2pPr marL="684000" indent="-457200">
              <a:buFont typeface="+mj-lt"/>
              <a:buAutoNum type="arabicPeriod"/>
              <a:defRPr sz="2400">
                <a:solidFill>
                  <a:schemeClr val="bg1"/>
                </a:solidFill>
              </a:defRPr>
            </a:lvl2pPr>
            <a:lvl3pPr marL="910800" indent="-457200">
              <a:buFont typeface="+mj-lt"/>
              <a:buAutoNum type="arabicPeriod"/>
              <a:defRPr sz="2400">
                <a:solidFill>
                  <a:schemeClr val="bg1"/>
                </a:solidFill>
              </a:defRPr>
            </a:lvl3pPr>
            <a:lvl4pPr marL="1198800" indent="-457200">
              <a:buFont typeface="+mj-lt"/>
              <a:buAutoNum type="arabicPeriod"/>
              <a:defRPr sz="2400">
                <a:solidFill>
                  <a:schemeClr val="bg1"/>
                </a:solidFill>
              </a:defRPr>
            </a:lvl4pPr>
            <a:lvl5pPr marL="1429200" indent="-457200">
              <a:buFont typeface="+mj-lt"/>
              <a:buAutoNum type="arabicPeriod"/>
              <a:defRPr sz="2400">
                <a:solidFill>
                  <a:schemeClr val="bg1"/>
                </a:solidFill>
              </a:defRPr>
            </a:lvl5pPr>
          </a:lstStyle>
          <a:p>
            <a:pPr lvl="0"/>
            <a:r>
              <a:rPr lang="en-US" dirty="0"/>
              <a:t>Click to add text</a:t>
            </a:r>
          </a:p>
        </p:txBody>
      </p:sp>
      <p:sp>
        <p:nvSpPr>
          <p:cNvPr id="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4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1926797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 name="Title 1"/>
          <p:cNvSpPr>
            <a:spLocks noGrp="1"/>
          </p:cNvSpPr>
          <p:nvPr>
            <p:ph type="title" hasCustomPrompt="1"/>
          </p:nvPr>
        </p:nvSpPr>
        <p:spPr>
          <a:xfrm>
            <a:off x="914400" y="3110236"/>
            <a:ext cx="10363200" cy="637531"/>
          </a:xfrm>
          <a:prstGeom prst="rect">
            <a:avLst/>
          </a:prstGeom>
        </p:spPr>
        <p:txBody>
          <a:bodyPr anchor="t"/>
          <a:lstStyle>
            <a:lvl1pPr marL="514350" indent="-514350" algn="ctr">
              <a:buFont typeface="+mj-lt"/>
              <a:buAutoNum type="arabicPeriod"/>
              <a:defRPr sz="3000" b="0" cap="none" baseline="0">
                <a:solidFill>
                  <a:schemeClr val="tx1"/>
                </a:solidFill>
              </a:defRPr>
            </a:lvl1pPr>
          </a:lstStyle>
          <a:p>
            <a:r>
              <a:rPr lang="en-US" dirty="0"/>
              <a:t>Click to add text</a:t>
            </a:r>
            <a:endParaRPr lang="en-GB" dirty="0"/>
          </a:p>
        </p:txBody>
      </p:sp>
    </p:spTree>
    <p:extLst>
      <p:ext uri="{BB962C8B-B14F-4D97-AF65-F5344CB8AC3E}">
        <p14:creationId xmlns:p14="http://schemas.microsoft.com/office/powerpoint/2010/main" val="333066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print"/>
          <a:srcRect t="16380" b="27570"/>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401667037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5472067"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4"/>
          </p:nvPr>
        </p:nvSpPr>
        <p:spPr>
          <a:xfrm>
            <a:off x="6239934" y="1952626"/>
            <a:ext cx="5472069"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182713076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oundRect">
            <a:avLst>
              <a:gd name="adj" fmla="val 5012"/>
            </a:avLst>
          </a:prstGeom>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Text Placeholder 5"/>
          <p:cNvSpPr>
            <a:spLocks noGrp="1"/>
          </p:cNvSpPr>
          <p:nvPr>
            <p:ph type="body" sz="quarter" idx="14"/>
          </p:nvPr>
        </p:nvSpPr>
        <p:spPr>
          <a:xfrm>
            <a:off x="6239933" y="1952626"/>
            <a:ext cx="5473700" cy="4321175"/>
          </a:xfrm>
          <a:prstGeom prst="roundRect">
            <a:avLst>
              <a:gd name="adj" fmla="val 4807"/>
            </a:avLst>
          </a:prstGeom>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599091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ect">
            <a:avLst/>
          </a:prstGeom>
          <a:ln>
            <a:noFill/>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Chart Placeholder 3"/>
          <p:cNvSpPr>
            <a:spLocks noGrp="1"/>
          </p:cNvSpPr>
          <p:nvPr>
            <p:ph type="chart" sz="quarter" idx="15" hasCustomPrompt="1"/>
          </p:nvPr>
        </p:nvSpPr>
        <p:spPr>
          <a:xfrm>
            <a:off x="6239934" y="1952626"/>
            <a:ext cx="5473700" cy="4321175"/>
          </a:xfrm>
          <a:prstGeom prst="rect">
            <a:avLst/>
          </a:prstGeom>
        </p:spPr>
        <p:txBody>
          <a:bodyPr/>
          <a:lstStyle>
            <a:lvl1pPr>
              <a:defRPr/>
            </a:lvl1pPr>
          </a:lstStyle>
          <a:p>
            <a:r>
              <a:rPr lang="en-GB" dirty="0"/>
              <a:t>Click icon below to add chart – select from Templates folder</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00850791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62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4046"/>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Thank you for reading/listening</a:t>
            </a:r>
          </a:p>
        </p:txBody>
      </p:sp>
      <p:sp>
        <p:nvSpPr>
          <p:cNvPr id="4" name="Text Placeholder 3"/>
          <p:cNvSpPr>
            <a:spLocks noGrp="1"/>
          </p:cNvSpPr>
          <p:nvPr>
            <p:ph type="body" sz="quarter" idx="10" hasCustomPrompt="1"/>
          </p:nvPr>
        </p:nvSpPr>
        <p:spPr>
          <a:xfrm>
            <a:off x="478367"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7" name="Text Placeholder 3"/>
          <p:cNvSpPr>
            <a:spLocks noGrp="1"/>
          </p:cNvSpPr>
          <p:nvPr>
            <p:ph type="body" sz="quarter" idx="12" hasCustomPrompt="1"/>
          </p:nvPr>
        </p:nvSpPr>
        <p:spPr>
          <a:xfrm>
            <a:off x="478367" y="2454277"/>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8" name="Text Placeholder 3"/>
          <p:cNvSpPr>
            <a:spLocks noGrp="1"/>
          </p:cNvSpPr>
          <p:nvPr>
            <p:ph type="body" sz="quarter" idx="13" hasCustomPrompt="1"/>
          </p:nvPr>
        </p:nvSpPr>
        <p:spPr>
          <a:xfrm>
            <a:off x="478367" y="3377144"/>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9" name="Text Placeholder 3"/>
          <p:cNvSpPr>
            <a:spLocks noGrp="1"/>
          </p:cNvSpPr>
          <p:nvPr>
            <p:ph type="body" sz="quarter" idx="14" hasCustomPrompt="1"/>
          </p:nvPr>
        </p:nvSpPr>
        <p:spPr>
          <a:xfrm>
            <a:off x="478367" y="389890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
        <p:nvSpPr>
          <p:cNvPr id="10" name="Text Placeholder 3"/>
          <p:cNvSpPr>
            <a:spLocks noGrp="1"/>
          </p:cNvSpPr>
          <p:nvPr>
            <p:ph type="body" sz="quarter" idx="15" hasCustomPrompt="1"/>
          </p:nvPr>
        </p:nvSpPr>
        <p:spPr>
          <a:xfrm>
            <a:off x="6191251"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11" name="Text Placeholder 3"/>
          <p:cNvSpPr>
            <a:spLocks noGrp="1"/>
          </p:cNvSpPr>
          <p:nvPr>
            <p:ph type="body" sz="quarter" idx="16" hasCustomPrompt="1"/>
          </p:nvPr>
        </p:nvSpPr>
        <p:spPr>
          <a:xfrm>
            <a:off x="6191251" y="2454276"/>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12" name="Text Placeholder 3"/>
          <p:cNvSpPr>
            <a:spLocks noGrp="1"/>
          </p:cNvSpPr>
          <p:nvPr>
            <p:ph type="body" sz="quarter" idx="17" hasCustomPrompt="1"/>
          </p:nvPr>
        </p:nvSpPr>
        <p:spPr>
          <a:xfrm>
            <a:off x="6191251" y="337714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13" name="Text Placeholder 3"/>
          <p:cNvSpPr>
            <a:spLocks noGrp="1"/>
          </p:cNvSpPr>
          <p:nvPr>
            <p:ph type="body" sz="quarter" idx="18" hasCustomPrompt="1"/>
          </p:nvPr>
        </p:nvSpPr>
        <p:spPr>
          <a:xfrm>
            <a:off x="6191251" y="3898902"/>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Tree>
    <p:extLst>
      <p:ext uri="{BB962C8B-B14F-4D97-AF65-F5344CB8AC3E}">
        <p14:creationId xmlns:p14="http://schemas.microsoft.com/office/powerpoint/2010/main" val="3772964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9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301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2672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38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1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516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49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5174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6379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660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4705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820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038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3373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0936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7058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3997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077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27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0407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524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F981E92-320F-428D-AE9E-6ED8AAFCF980}"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53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1064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649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03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700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2941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699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447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16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39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706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81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123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83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7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06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780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8779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23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054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224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25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277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97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611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0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9191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01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1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010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7063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19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3268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6841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82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67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583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94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134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8505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7477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936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0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1.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ags" Target="../tags/tag3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ags" Target="../tags/tag6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image" Target="../media/image1.jpeg"/><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9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image" Target="../media/image7.jpeg"/><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ags" Target="../tags/tag11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image" Target="../media/image7.jpe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tags" Target="../tags/tag148.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23243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2"/>
          <p:cNvSpPr txBox="1">
            <a:spLocks/>
          </p:cNvSpPr>
          <p:nvPr userDrawn="1"/>
        </p:nvSpPr>
        <p:spPr bwMode="auto">
          <a:xfrm>
            <a:off x="431800" y="6498000"/>
            <a:ext cx="11328400" cy="3600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304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1pPr>
            <a:lvl2pPr marL="4608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2pPr>
            <a:lvl3pPr marL="6912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3pPr>
            <a:lvl4pPr marL="921600" indent="-230400" algn="l" rtl="0" fontAlgn="base">
              <a:spcBef>
                <a:spcPct val="20000"/>
              </a:spcBef>
              <a:spcAft>
                <a:spcPct val="0"/>
              </a:spcAft>
              <a:buFont typeface="Arial" charset="0"/>
              <a:buChar char="–"/>
              <a:tabLst>
                <a:tab pos="982663" algn="l"/>
              </a:tabLst>
              <a:defRPr sz="1800" kern="1200">
                <a:solidFill>
                  <a:schemeClr val="tx1"/>
                </a:solidFill>
                <a:latin typeface="Century Gothic" panose="020B0502020202020204" pitchFamily="34" charset="0"/>
                <a:ea typeface="+mn-ea"/>
                <a:cs typeface="+mn-cs"/>
              </a:defRPr>
            </a:lvl4pPr>
            <a:lvl5pPr marL="11520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endParaRPr lang="en-GB" sz="800" dirty="0">
              <a:solidFill>
                <a:prstClr val="black"/>
              </a:solidFill>
            </a:endParaRPr>
          </a:p>
        </p:txBody>
      </p:sp>
    </p:spTree>
    <p:extLst>
      <p:ext uri="{BB962C8B-B14F-4D97-AF65-F5344CB8AC3E}">
        <p14:creationId xmlns:p14="http://schemas.microsoft.com/office/powerpoint/2010/main" val="15056698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rtl="0" eaLnBrk="1" fontAlgn="base" hangingPunct="1">
        <a:spcBef>
          <a:spcPct val="0"/>
        </a:spcBef>
        <a:spcAft>
          <a:spcPct val="0"/>
        </a:spcAft>
        <a:defRPr lang="en-GB" sz="2400" kern="1200" dirty="0" smtClean="0">
          <a:solidFill>
            <a:schemeClr val="tx1"/>
          </a:solidFill>
          <a:latin typeface="Century Gothic" panose="020B0502020202020204" pitchFamily="34" charset="0"/>
          <a:ea typeface="+mn-ea"/>
          <a:cs typeface="+mn-cs"/>
        </a:defRPr>
      </a:lvl1pPr>
      <a:lvl2pPr algn="l" rtl="0" eaLnBrk="1" fontAlgn="base" hangingPunct="1">
        <a:spcBef>
          <a:spcPct val="0"/>
        </a:spcBef>
        <a:spcAft>
          <a:spcPct val="0"/>
        </a:spcAft>
        <a:defRPr sz="2400">
          <a:solidFill>
            <a:schemeClr val="tx1"/>
          </a:solidFill>
          <a:latin typeface="Century Gothic" pitchFamily="34" charset="0"/>
        </a:defRPr>
      </a:lvl2pPr>
      <a:lvl3pPr algn="l" rtl="0" eaLnBrk="1" fontAlgn="base" hangingPunct="1">
        <a:spcBef>
          <a:spcPct val="0"/>
        </a:spcBef>
        <a:spcAft>
          <a:spcPct val="0"/>
        </a:spcAft>
        <a:defRPr sz="2400">
          <a:solidFill>
            <a:schemeClr val="tx1"/>
          </a:solidFill>
          <a:latin typeface="Century Gothic" pitchFamily="34" charset="0"/>
        </a:defRPr>
      </a:lvl3pPr>
      <a:lvl4pPr algn="l" rtl="0" eaLnBrk="1" fontAlgn="base" hangingPunct="1">
        <a:spcBef>
          <a:spcPct val="0"/>
        </a:spcBef>
        <a:spcAft>
          <a:spcPct val="0"/>
        </a:spcAft>
        <a:defRPr sz="2400">
          <a:solidFill>
            <a:schemeClr val="tx1"/>
          </a:solidFill>
          <a:latin typeface="Century Gothic" pitchFamily="34" charset="0"/>
        </a:defRPr>
      </a:lvl4pPr>
      <a:lvl5pPr algn="l" rtl="0" eaLnBrk="1" fontAlgn="base" hangingPunct="1">
        <a:spcBef>
          <a:spcPct val="0"/>
        </a:spcBef>
        <a:spcAft>
          <a:spcPct val="0"/>
        </a:spcAft>
        <a:defRPr sz="2400">
          <a:solidFill>
            <a:schemeClr val="tx1"/>
          </a:solidFill>
          <a:latin typeface="Century Gothic" pitchFamily="34" charset="0"/>
        </a:defRPr>
      </a:lvl5pPr>
      <a:lvl6pPr marL="457200" algn="l" rtl="0" eaLnBrk="1" fontAlgn="base" hangingPunct="1">
        <a:spcBef>
          <a:spcPct val="0"/>
        </a:spcBef>
        <a:spcAft>
          <a:spcPct val="0"/>
        </a:spcAft>
        <a:defRPr sz="2400">
          <a:solidFill>
            <a:schemeClr val="tx1"/>
          </a:solidFill>
          <a:latin typeface="Century Gothic" pitchFamily="34" charset="0"/>
        </a:defRPr>
      </a:lvl6pPr>
      <a:lvl7pPr marL="914400" algn="l" rtl="0" eaLnBrk="1" fontAlgn="base" hangingPunct="1">
        <a:spcBef>
          <a:spcPct val="0"/>
        </a:spcBef>
        <a:spcAft>
          <a:spcPct val="0"/>
        </a:spcAft>
        <a:defRPr sz="2400">
          <a:solidFill>
            <a:schemeClr val="tx1"/>
          </a:solidFill>
          <a:latin typeface="Century Gothic" pitchFamily="34" charset="0"/>
        </a:defRPr>
      </a:lvl7pPr>
      <a:lvl8pPr marL="1371600" algn="l" rtl="0" eaLnBrk="1" fontAlgn="base" hangingPunct="1">
        <a:spcBef>
          <a:spcPct val="0"/>
        </a:spcBef>
        <a:spcAft>
          <a:spcPct val="0"/>
        </a:spcAft>
        <a:defRPr sz="2400">
          <a:solidFill>
            <a:schemeClr val="tx1"/>
          </a:solidFill>
          <a:latin typeface="Century Gothic" pitchFamily="34" charset="0"/>
        </a:defRPr>
      </a:lvl8pPr>
      <a:lvl9pPr marL="1828800" algn="l" rtl="0" eaLnBrk="1" fontAlgn="base" hangingPunct="1">
        <a:spcBef>
          <a:spcPct val="0"/>
        </a:spcBef>
        <a:spcAft>
          <a:spcPct val="0"/>
        </a:spcAft>
        <a:defRPr sz="2400">
          <a:solidFill>
            <a:schemeClr val="tx1"/>
          </a:solidFill>
          <a:latin typeface="Century Gothic" pitchFamily="34" charset="0"/>
        </a:defRPr>
      </a:lvl9pPr>
    </p:titleStyle>
    <p:bodyStyle>
      <a:lvl1pPr marL="226800" indent="-226800" algn="l" rtl="0" eaLnBrk="1" fontAlgn="base" hangingPunct="1">
        <a:spcBef>
          <a:spcPts val="800"/>
        </a:spcBef>
        <a:spcAft>
          <a:spcPts val="800"/>
        </a:spcAft>
        <a:buFont typeface="Arial" charset="0"/>
        <a:buChar char="•"/>
        <a:defRPr lang="en-US" sz="1100" kern="1200" smtClean="0">
          <a:solidFill>
            <a:prstClr val="black"/>
          </a:solidFill>
          <a:latin typeface="Century Gothic" panose="020B0502020202020204" pitchFamily="34" charset="0"/>
          <a:ea typeface="+mn-ea"/>
          <a:cs typeface="+mn-cs"/>
        </a:defRPr>
      </a:lvl1pPr>
      <a:lvl2pPr marL="453600" indent="-226800" algn="l" rtl="0" eaLnBrk="1" fontAlgn="base" hangingPunct="1">
        <a:spcBef>
          <a:spcPts val="800"/>
        </a:spcBef>
        <a:spcAft>
          <a:spcPts val="800"/>
        </a:spcAft>
        <a:buFont typeface="Century Gothic" panose="020B0502020202020204" pitchFamily="34" charset="0"/>
        <a:buChar char="–"/>
        <a:defRPr lang="en-US" sz="1100" b="0" kern="1200" smtClean="0">
          <a:solidFill>
            <a:prstClr val="black"/>
          </a:solidFill>
          <a:latin typeface="Century Gothic" panose="020B0502020202020204" pitchFamily="34" charset="0"/>
          <a:ea typeface="+mn-ea"/>
          <a:cs typeface="+mn-cs"/>
        </a:defRPr>
      </a:lvl2pPr>
      <a:lvl3pPr marL="680400" indent="-226800" algn="l" rtl="0" eaLnBrk="1" fontAlgn="base" hangingPunct="1">
        <a:spcBef>
          <a:spcPts val="800"/>
        </a:spcBef>
        <a:spcAft>
          <a:spcPts val="800"/>
        </a:spcAft>
        <a:buFont typeface="Century Gothic" panose="020B0502020202020204" pitchFamily="34" charset="0"/>
        <a:buChar char="▪"/>
        <a:defRPr lang="en-US" sz="1100" kern="1200" smtClean="0">
          <a:solidFill>
            <a:prstClr val="black"/>
          </a:solidFill>
          <a:latin typeface="Century Gothic" panose="020B0502020202020204" pitchFamily="34" charset="0"/>
          <a:ea typeface="+mn-ea"/>
          <a:cs typeface="+mn-cs"/>
        </a:defRPr>
      </a:lvl3pPr>
      <a:lvl4pPr marL="913050" indent="-171450" algn="l" rtl="0" eaLnBrk="1" fontAlgn="base" hangingPunct="1">
        <a:spcBef>
          <a:spcPts val="800"/>
        </a:spcBef>
        <a:spcAft>
          <a:spcPts val="800"/>
        </a:spcAft>
        <a:buFont typeface="Arial" panose="020B0604020202020204" pitchFamily="34" charset="0"/>
        <a:buChar char="•"/>
        <a:tabLst>
          <a:tab pos="982663" algn="l"/>
        </a:tabLst>
        <a:defRPr lang="en-US" sz="1100" kern="1200" smtClean="0">
          <a:solidFill>
            <a:prstClr val="black"/>
          </a:solidFill>
          <a:latin typeface="Century Gothic" panose="020B0502020202020204" pitchFamily="34" charset="0"/>
          <a:ea typeface="+mn-ea"/>
          <a:cs typeface="+mn-cs"/>
        </a:defRPr>
      </a:lvl4pPr>
      <a:lvl5pPr marL="1152000" indent="-180000" algn="l" rtl="0" eaLnBrk="1" fontAlgn="base" hangingPunct="1">
        <a:spcBef>
          <a:spcPts val="800"/>
        </a:spcBef>
        <a:spcAft>
          <a:spcPts val="800"/>
        </a:spcAft>
        <a:buFont typeface="Arial" panose="020B0604020202020204" pitchFamily="34" charset="0"/>
        <a:buChar char="•"/>
        <a:defRPr lang="en-GB" sz="1100" kern="1200">
          <a:solidFill>
            <a:prstClr val="black"/>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0">
          <p15:clr>
            <a:srgbClr val="F26B43"/>
          </p15:clr>
        </p15:guide>
        <p15:guide id="2" orient="horz" pos="4088">
          <p15:clr>
            <a:srgbClr val="F26B43"/>
          </p15:clr>
        </p15:guide>
        <p15:guide id="3" pos="301">
          <p15:clr>
            <a:srgbClr val="F26B43"/>
          </p15:clr>
        </p15:guide>
        <p15:guide id="4" pos="7379">
          <p15:clr>
            <a:srgbClr val="F26B43"/>
          </p15:clr>
        </p15:guide>
        <p15:guide id="5" orient="horz" pos="3952">
          <p15:clr>
            <a:srgbClr val="F26B43"/>
          </p15:clr>
        </p15:guide>
        <p15:guide id="6" orient="horz" pos="2523">
          <p15:clr>
            <a:srgbClr val="F26B43"/>
          </p15:clr>
        </p15:guide>
        <p15:guide id="7" orient="horz" pos="2659">
          <p15:clr>
            <a:srgbClr val="F26B43"/>
          </p15:clr>
        </p15:guide>
        <p15:guide id="8" pos="2540">
          <p15:clr>
            <a:srgbClr val="F26B43"/>
          </p15:clr>
        </p15:guide>
        <p15:guide id="9" pos="2721">
          <p15:clr>
            <a:srgbClr val="F26B43"/>
          </p15:clr>
        </p15:guide>
        <p15:guide id="10" pos="4959">
          <p15:clr>
            <a:srgbClr val="F26B43"/>
          </p15:clr>
        </p15:guide>
        <p15:guide id="11" pos="3749">
          <p15:clr>
            <a:srgbClr val="F26B43"/>
          </p15:clr>
        </p15:guide>
        <p15:guide id="12" pos="3931">
          <p15:clr>
            <a:srgbClr val="F26B43"/>
          </p15:clr>
        </p15:guide>
        <p15:guide id="13" pos="51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25/04/2025</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962798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968514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9853112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25/04/2025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54826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25/04/2025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0815043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7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couch&#10;&#10;AI-generated content may be incorrect.">
            <a:extLst>
              <a:ext uri="{FF2B5EF4-FFF2-40B4-BE49-F238E27FC236}">
                <a16:creationId xmlns:a16="http://schemas.microsoft.com/office/drawing/2014/main" id="{4941EF1B-B8D5-330E-1C5B-F6C50EE6F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p:txBody>
          <a:bodyPr/>
          <a:lstStyle/>
          <a:p>
            <a:r>
              <a:rPr lang="en-GB" dirty="0"/>
              <a:t>Video Day</a:t>
            </a:r>
          </a:p>
        </p:txBody>
      </p:sp>
      <p:sp>
        <p:nvSpPr>
          <p:cNvPr id="13" name="Text Placeholder 12"/>
          <p:cNvSpPr>
            <a:spLocks noGrp="1"/>
          </p:cNvSpPr>
          <p:nvPr>
            <p:ph type="body" sz="quarter" idx="15"/>
          </p:nvPr>
        </p:nvSpPr>
        <p:spPr>
          <a:xfrm>
            <a:off x="565622" y="571616"/>
            <a:ext cx="1034578" cy="352613"/>
          </a:xfrm>
        </p:spPr>
        <p:txBody>
          <a:bodyPr>
            <a:normAutofit fontScale="92500" lnSpcReduction="20000"/>
          </a:bodyPr>
          <a:lstStyle/>
          <a:p>
            <a:r>
              <a:rPr lang="en-GB" sz="2400" dirty="0"/>
              <a:t>2024</a:t>
            </a:r>
          </a:p>
        </p:txBody>
      </p:sp>
      <p:sp>
        <p:nvSpPr>
          <p:cNvPr id="16" name="Freeform 7"/>
          <p:cNvSpPr>
            <a:spLocks/>
          </p:cNvSpPr>
          <p:nvPr/>
        </p:nvSpPr>
        <p:spPr bwMode="auto">
          <a:xfrm>
            <a:off x="457324" y="423925"/>
            <a:ext cx="1034579" cy="576786"/>
          </a:xfrm>
          <a:custGeom>
            <a:avLst/>
            <a:gdLst>
              <a:gd name="T0" fmla="*/ 26 w 452"/>
              <a:gd name="T1" fmla="*/ 2 h 132"/>
              <a:gd name="T2" fmla="*/ 26 w 452"/>
              <a:gd name="T3" fmla="*/ 0 h 132"/>
              <a:gd name="T4" fmla="*/ 13 w 452"/>
              <a:gd name="T5" fmla="*/ 3 h 132"/>
              <a:gd name="T6" fmla="*/ 4 w 452"/>
              <a:gd name="T7" fmla="*/ 11 h 132"/>
              <a:gd name="T8" fmla="*/ 0 w 452"/>
              <a:gd name="T9" fmla="*/ 26 h 132"/>
              <a:gd name="T10" fmla="*/ 0 w 452"/>
              <a:gd name="T11" fmla="*/ 132 h 132"/>
              <a:gd name="T12" fmla="*/ 426 w 452"/>
              <a:gd name="T13" fmla="*/ 132 h 132"/>
              <a:gd name="T14" fmla="*/ 438 w 452"/>
              <a:gd name="T15" fmla="*/ 129 h 132"/>
              <a:gd name="T16" fmla="*/ 447 w 452"/>
              <a:gd name="T17" fmla="*/ 121 h 132"/>
              <a:gd name="T18" fmla="*/ 452 w 452"/>
              <a:gd name="T19" fmla="*/ 106 h 132"/>
              <a:gd name="T20" fmla="*/ 452 w 452"/>
              <a:gd name="T21" fmla="*/ 26 h 132"/>
              <a:gd name="T22" fmla="*/ 448 w 452"/>
              <a:gd name="T23" fmla="*/ 13 h 132"/>
              <a:gd name="T24" fmla="*/ 441 w 452"/>
              <a:gd name="T25" fmla="*/ 4 h 132"/>
              <a:gd name="T26" fmla="*/ 426 w 452"/>
              <a:gd name="T27" fmla="*/ 0 h 132"/>
              <a:gd name="T28" fmla="*/ 26 w 452"/>
              <a:gd name="T29" fmla="*/ 0 h 132"/>
              <a:gd name="T30" fmla="*/ 26 w 452"/>
              <a:gd name="T31" fmla="*/ 2 h 132"/>
              <a:gd name="T32" fmla="*/ 26 w 452"/>
              <a:gd name="T33" fmla="*/ 4 h 132"/>
              <a:gd name="T34" fmla="*/ 426 w 452"/>
              <a:gd name="T35" fmla="*/ 4 h 132"/>
              <a:gd name="T36" fmla="*/ 438 w 452"/>
              <a:gd name="T37" fmla="*/ 7 h 132"/>
              <a:gd name="T38" fmla="*/ 446 w 452"/>
              <a:gd name="T39" fmla="*/ 19 h 132"/>
              <a:gd name="T40" fmla="*/ 447 w 452"/>
              <a:gd name="T41" fmla="*/ 24 h 132"/>
              <a:gd name="T42" fmla="*/ 448 w 452"/>
              <a:gd name="T43" fmla="*/ 25 h 132"/>
              <a:gd name="T44" fmla="*/ 448 w 452"/>
              <a:gd name="T45" fmla="*/ 26 h 132"/>
              <a:gd name="T46" fmla="*/ 448 w 452"/>
              <a:gd name="T47" fmla="*/ 26 h 132"/>
              <a:gd name="T48" fmla="*/ 448 w 452"/>
              <a:gd name="T49" fmla="*/ 106 h 132"/>
              <a:gd name="T50" fmla="*/ 444 w 452"/>
              <a:gd name="T51" fmla="*/ 119 h 132"/>
              <a:gd name="T52" fmla="*/ 433 w 452"/>
              <a:gd name="T53" fmla="*/ 127 h 132"/>
              <a:gd name="T54" fmla="*/ 428 w 452"/>
              <a:gd name="T55" fmla="*/ 128 h 132"/>
              <a:gd name="T56" fmla="*/ 426 w 452"/>
              <a:gd name="T57" fmla="*/ 128 h 132"/>
              <a:gd name="T58" fmla="*/ 426 w 452"/>
              <a:gd name="T59" fmla="*/ 128 h 132"/>
              <a:gd name="T60" fmla="*/ 426 w 452"/>
              <a:gd name="T61" fmla="*/ 128 h 132"/>
              <a:gd name="T62" fmla="*/ 4 w 452"/>
              <a:gd name="T63" fmla="*/ 128 h 132"/>
              <a:gd name="T64" fmla="*/ 4 w 452"/>
              <a:gd name="T65" fmla="*/ 26 h 132"/>
              <a:gd name="T66" fmla="*/ 7 w 452"/>
              <a:gd name="T67" fmla="*/ 13 h 132"/>
              <a:gd name="T68" fmla="*/ 19 w 452"/>
              <a:gd name="T69" fmla="*/ 5 h 132"/>
              <a:gd name="T70" fmla="*/ 24 w 452"/>
              <a:gd name="T71" fmla="*/ 4 h 132"/>
              <a:gd name="T72" fmla="*/ 25 w 452"/>
              <a:gd name="T73" fmla="*/ 4 h 132"/>
              <a:gd name="T74" fmla="*/ 25 w 452"/>
              <a:gd name="T75" fmla="*/ 4 h 132"/>
              <a:gd name="T76" fmla="*/ 26 w 452"/>
              <a:gd name="T77" fmla="*/ 4 h 132"/>
              <a:gd name="T78" fmla="*/ 26 w 452"/>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132">
                <a:moveTo>
                  <a:pt x="26" y="2"/>
                </a:moveTo>
                <a:cubicBezTo>
                  <a:pt x="26" y="0"/>
                  <a:pt x="26" y="0"/>
                  <a:pt x="26" y="0"/>
                </a:cubicBezTo>
                <a:cubicBezTo>
                  <a:pt x="25" y="0"/>
                  <a:pt x="19" y="0"/>
                  <a:pt x="13" y="3"/>
                </a:cubicBezTo>
                <a:cubicBezTo>
                  <a:pt x="9" y="5"/>
                  <a:pt x="6" y="7"/>
                  <a:pt x="4" y="11"/>
                </a:cubicBezTo>
                <a:cubicBezTo>
                  <a:pt x="1" y="14"/>
                  <a:pt x="0" y="19"/>
                  <a:pt x="0" y="26"/>
                </a:cubicBezTo>
                <a:cubicBezTo>
                  <a:pt x="0" y="132"/>
                  <a:pt x="0" y="132"/>
                  <a:pt x="0" y="132"/>
                </a:cubicBezTo>
                <a:cubicBezTo>
                  <a:pt x="426" y="132"/>
                  <a:pt x="426" y="132"/>
                  <a:pt x="426" y="132"/>
                </a:cubicBezTo>
                <a:cubicBezTo>
                  <a:pt x="426" y="132"/>
                  <a:pt x="432" y="132"/>
                  <a:pt x="438" y="129"/>
                </a:cubicBezTo>
                <a:cubicBezTo>
                  <a:pt x="442" y="127"/>
                  <a:pt x="445" y="124"/>
                  <a:pt x="447" y="121"/>
                </a:cubicBezTo>
                <a:cubicBezTo>
                  <a:pt x="450" y="117"/>
                  <a:pt x="452" y="112"/>
                  <a:pt x="452" y="106"/>
                </a:cubicBezTo>
                <a:cubicBezTo>
                  <a:pt x="452" y="26"/>
                  <a:pt x="452" y="26"/>
                  <a:pt x="452" y="26"/>
                </a:cubicBezTo>
                <a:cubicBezTo>
                  <a:pt x="452" y="26"/>
                  <a:pt x="452" y="19"/>
                  <a:pt x="448" y="13"/>
                </a:cubicBezTo>
                <a:cubicBezTo>
                  <a:pt x="447" y="10"/>
                  <a:pt x="444" y="6"/>
                  <a:pt x="441" y="4"/>
                </a:cubicBezTo>
                <a:cubicBezTo>
                  <a:pt x="437" y="1"/>
                  <a:pt x="432" y="0"/>
                  <a:pt x="426" y="0"/>
                </a:cubicBezTo>
                <a:cubicBezTo>
                  <a:pt x="26" y="0"/>
                  <a:pt x="26" y="0"/>
                  <a:pt x="26" y="0"/>
                </a:cubicBezTo>
                <a:cubicBezTo>
                  <a:pt x="26" y="2"/>
                  <a:pt x="26" y="2"/>
                  <a:pt x="26" y="2"/>
                </a:cubicBezTo>
                <a:cubicBezTo>
                  <a:pt x="26" y="4"/>
                  <a:pt x="26" y="4"/>
                  <a:pt x="26" y="4"/>
                </a:cubicBezTo>
                <a:cubicBezTo>
                  <a:pt x="426" y="4"/>
                  <a:pt x="426" y="4"/>
                  <a:pt x="426" y="4"/>
                </a:cubicBezTo>
                <a:cubicBezTo>
                  <a:pt x="431" y="4"/>
                  <a:pt x="435" y="5"/>
                  <a:pt x="438" y="7"/>
                </a:cubicBezTo>
                <a:cubicBezTo>
                  <a:pt x="443" y="10"/>
                  <a:pt x="445" y="15"/>
                  <a:pt x="446" y="19"/>
                </a:cubicBezTo>
                <a:cubicBezTo>
                  <a:pt x="447" y="21"/>
                  <a:pt x="447" y="22"/>
                  <a:pt x="447" y="24"/>
                </a:cubicBezTo>
                <a:cubicBezTo>
                  <a:pt x="447" y="24"/>
                  <a:pt x="448" y="25"/>
                  <a:pt x="448" y="25"/>
                </a:cubicBezTo>
                <a:cubicBezTo>
                  <a:pt x="448" y="26"/>
                  <a:pt x="448" y="26"/>
                  <a:pt x="448" y="26"/>
                </a:cubicBezTo>
                <a:cubicBezTo>
                  <a:pt x="448" y="26"/>
                  <a:pt x="448" y="26"/>
                  <a:pt x="448" y="26"/>
                </a:cubicBezTo>
                <a:cubicBezTo>
                  <a:pt x="448" y="106"/>
                  <a:pt x="448" y="106"/>
                  <a:pt x="448" y="106"/>
                </a:cubicBezTo>
                <a:cubicBezTo>
                  <a:pt x="448" y="111"/>
                  <a:pt x="446" y="115"/>
                  <a:pt x="444" y="119"/>
                </a:cubicBezTo>
                <a:cubicBezTo>
                  <a:pt x="441" y="123"/>
                  <a:pt x="437" y="125"/>
                  <a:pt x="433" y="127"/>
                </a:cubicBezTo>
                <a:cubicBezTo>
                  <a:pt x="431" y="127"/>
                  <a:pt x="429" y="127"/>
                  <a:pt x="428" y="128"/>
                </a:cubicBezTo>
                <a:cubicBezTo>
                  <a:pt x="427" y="128"/>
                  <a:pt x="426" y="128"/>
                  <a:pt x="426" y="128"/>
                </a:cubicBezTo>
                <a:cubicBezTo>
                  <a:pt x="426" y="128"/>
                  <a:pt x="426" y="128"/>
                  <a:pt x="426" y="128"/>
                </a:cubicBezTo>
                <a:cubicBezTo>
                  <a:pt x="426" y="128"/>
                  <a:pt x="426" y="128"/>
                  <a:pt x="426"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373380" y="4183083"/>
            <a:ext cx="3264884" cy="246221"/>
          </a:xfrm>
          <a:prstGeom prst="rect">
            <a:avLst/>
          </a:prstGeom>
          <a:noFill/>
        </p:spPr>
        <p:txBody>
          <a:bodyPr wrap="square" rtlCol="0">
            <a:spAutoFit/>
          </a:bodyPr>
          <a:lstStyle/>
          <a:p>
            <a:pPr algn="l"/>
            <a:r>
              <a:rPr lang="en-GB" sz="1000" dirty="0">
                <a:solidFill>
                  <a:schemeClr val="bg1"/>
                </a:solidFill>
              </a:rPr>
              <a:t>Confused.com – Emmerdale Sponsorship</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2 hr, 14 mins (49%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139846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2 hrs, 19 mins (51%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021030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000" cy="2522956"/>
          </a:xfrm>
        </p:spPr>
        <p:txBody>
          <a:bodyPr>
            <a:normAutofit/>
          </a:bodyPr>
          <a:lstStyle/>
          <a:p>
            <a:r>
              <a:rPr lang="en-GB"/>
              <a:t>2024 video viewing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16-34: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a:ea typeface="+mn-ea"/>
                <a:cs typeface="+mn-cs"/>
              </a:rPr>
              <a:t>Men 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404422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16-34: 1 hr, 46 mins (39%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2488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16-34: 2 hrs, 43 mins (60%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98267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5 hrs, 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3688175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3 hrs, 51 mins (77%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44066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 hr 10 mins (23%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386082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4 hrs, 57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62003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3 hrs, 31 mins (71%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7690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238656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a:t>
            </a:r>
            <a:r>
              <a:rPr kumimoji="0" lang="en-GB" sz="1400" b="0" i="0" u="none" strike="noStrike" kern="0" cap="none" spc="0" normalizeH="0" baseline="0" noProof="0" err="1">
                <a:ln>
                  <a:noFill/>
                </a:ln>
                <a:solidFill>
                  <a:prstClr val="black"/>
                </a:solidFill>
                <a:effectLst/>
                <a:uLnTx/>
                <a:uFillTx/>
                <a:latin typeface="Arial"/>
                <a:ea typeface="+mn-ea"/>
                <a:cs typeface="+mn-cs"/>
              </a:rPr>
              <a:t>en</a:t>
            </a:r>
            <a:r>
              <a:rPr kumimoji="0" lang="en-GB" sz="1400" b="0" i="0" u="none" strike="noStrike" kern="0" cap="none" spc="0" normalizeH="0" baseline="0" noProof="0">
                <a:ln>
                  <a:noFill/>
                </a:ln>
                <a:solidFill>
                  <a:prstClr val="black"/>
                </a:solidFill>
                <a:effectLst/>
                <a:uLnTx/>
                <a:uFillTx/>
                <a:latin typeface="Arial"/>
                <a:ea typeface="+mn-ea"/>
                <a:cs typeface="+mn-cs"/>
              </a:rPr>
              <a:t>: 1 hr 25 mins (29%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1473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5 hrs, 26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51493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a:ea typeface="+mn-ea"/>
                <a:cs typeface="+mn-cs"/>
              </a:rPr>
              <a:t>45+: 4 hrs, 49 mins (89%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76687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37 mins (11%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96409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ABC1 Adults: 4 hrs, 16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4108335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ABC1 Adults: 3 hrs, 4 mins (72%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7660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ABC1 Adults: 1 hr 11 min (28%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01768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HP + Ch: 4 hrs, 24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201735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HP + Ch: 3 hrs, 6 mins (70%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dirty="0">
                <a:solidFill>
                  <a:srgbClr val="4D4D4D"/>
                </a:solidFill>
              </a:rPr>
              <a:t>Source: 2024, Barb / IPA </a:t>
            </a:r>
            <a:r>
              <a:rPr lang="en-GB" dirty="0" err="1">
                <a:solidFill>
                  <a:srgbClr val="4D4D4D"/>
                </a:solidFill>
              </a:rPr>
              <a:t>TouchPoints</a:t>
            </a:r>
            <a:r>
              <a:rPr lang="en-GB" dirty="0">
                <a:solidFill>
                  <a:srgbClr val="4D4D4D"/>
                </a:solidFill>
              </a:rPr>
              <a:t> / Pornhub / </a:t>
            </a:r>
            <a:r>
              <a:rPr lang="en-GB" dirty="0"/>
              <a:t>UK Cinema Association / Ipsos Iris</a:t>
            </a:r>
            <a:endParaRPr lang="en-GB" dirty="0">
              <a:solidFill>
                <a:srgbClr val="4D4D4D"/>
              </a:solidFill>
            </a:endParaRPr>
          </a:p>
        </p:txBody>
      </p:sp>
    </p:spTree>
    <p:extLst>
      <p:ext uri="{BB962C8B-B14F-4D97-AF65-F5344CB8AC3E}">
        <p14:creationId xmlns:p14="http://schemas.microsoft.com/office/powerpoint/2010/main" val="362892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HP + Ch: 1 hr 16 mins (29%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25860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2 hrs (44%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607217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2 hrs, 29 mins (55%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22044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9148050-B771-4017-8598-2385DED35D57}"/>
              </a:ext>
            </a:extLst>
          </p:cNvPr>
          <p:cNvSpPr txBox="1"/>
          <p:nvPr/>
        </p:nvSpPr>
        <p:spPr>
          <a:xfrm>
            <a:off x="5404968" y="369760"/>
            <a:ext cx="13965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732782" y="1346843"/>
            <a:ext cx="7409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372D87"/>
                </a:solidFill>
                <a:effectLst/>
                <a:uLnTx/>
                <a:uFillTx/>
                <a:latin typeface="Arial"/>
                <a:ea typeface="+mj-ea"/>
                <a:cs typeface="+mj-cs"/>
              </a:rPr>
              <a:t>Today’s TV accounts for 85.0% of AV advertising time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372D87"/>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372D87"/>
                </a:solidFill>
                <a:effectLst/>
                <a:uLnTx/>
                <a:uFillTx/>
                <a:latin typeface="Arial"/>
                <a:ea typeface="+mj-ea"/>
                <a:cs typeface="+mj-cs"/>
              </a:rPr>
              <a:t>(vs 83.5% in 2023) </a:t>
            </a:r>
          </a:p>
        </p:txBody>
      </p:sp>
      <p:sp>
        <p:nvSpPr>
          <p:cNvPr id="11" name="Text Placeholder 2">
            <a:extLst>
              <a:ext uri="{FF2B5EF4-FFF2-40B4-BE49-F238E27FC236}">
                <a16:creationId xmlns:a16="http://schemas.microsoft.com/office/drawing/2014/main" id="{003B9FBC-1C11-94A1-15DB-35D211EB5EA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2024,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FEFE5B09-CFDA-6D77-D6D7-721C75C1C7CA}"/>
              </a:ext>
            </a:extLst>
          </p:cNvPr>
          <p:cNvSpPr txBox="1"/>
          <p:nvPr/>
        </p:nvSpPr>
        <p:spPr>
          <a:xfrm>
            <a:off x="7706350" y="333156"/>
            <a:ext cx="4006225"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a:ea typeface="+mn-ea"/>
                <a:cs typeface="+mn-cs"/>
              </a:rPr>
              <a:t>Average video advertising time per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All Individuals: 18:05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16-34s: 9:49</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4 hrs, 59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5901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25 mins (71%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3 hrs, 41 mins (74%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95730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1 hr, 17 mins (26%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79766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000" cy="2522956"/>
          </a:xfrm>
        </p:spPr>
        <p:txBody>
          <a:bodyPr>
            <a:normAutofit/>
          </a:bodyPr>
          <a:lstStyle/>
          <a:p>
            <a:r>
              <a:rPr lang="en-GB"/>
              <a:t>2024 video viewing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4 hrs, 34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a:ea typeface="+mn-ea"/>
                <a:cs typeface="+mn-cs"/>
              </a:rPr>
              <a:t>Women 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328330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1E1EE7C-81F2-4E5A-A73A-D246A2FC6E37"/>
  <p:tag name="ISPRINGONLINEFOLDERID" val="0"/>
  <p:tag name="ISPRINGONLINEFOLDERPATH" val="Content List"/>
  <p:tag name="ISPRINGCLOUDFOLDERID" val="24"/>
  <p:tag name="ISPRINGCLOUDFOLDERDOMAIN" val="https://thinkbox.ispringcloud.eu"/>
  <p:tag name="ISPRING_PLAYERS_CUSTOMIZATION" val="UEsDBBQAAgAIAKaF/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aJeFA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Jol4U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Jol4U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CaJeFC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CaJeFA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bWbiUJNhwnhWDwAA+xwAABcAAAB1bml2ZXJzYWwvdW5pdmVyc2FsLnBuZ+2Za1SS2frAsZtNnXTW6dR0UmTmzDROY2rqpIYC5akcUzG18o41pqaF5iiiGFBzppzywjRNklemzAsaoIl4QbDGhBIvKQLljYqM4E3J5KIgcLDmrPX/+v/uh3e9a+/9e/bez7P3fvbzrH3lCNJ/04btG0Ag0KaA7w+EgUCrA0GgVU3r11lqApJebbP8rDLD/P1A9EF7haWwJnl/8H4QqJm0cenkWkv5k3PfR2WCQFt3LH9WAWFfvQOB7H8NOLD/aA5qZlLa+EoXx5/jpDhp/VPv/s7i0dyOJ/xGn0RvvPVz6toHx6OW9p/ceVPg8o/Cw6ddr/68K+zO9s1riAd3+4Xd3vbm4L67f9iNFfiFf9Ox/quca/s+QV3WQrblUmCqAfl53Z7MpNf9pTAf+dxl67yk1z4eckPlXg+pvL+iJTmpp0v9vrFFYIuAGt7WCPKmMuWOViBQ9vG2EMwRzRNvSYLCKcKhINmipLdzQwFO+4OiVF5F2rgKBKrwFPnnNav1ttJfNlrUqzguCkhWtuQqDoBAF4QNUEU/xza20HHVXy0jn1iYuspIS3n9w7+DQPs+L7FUrGpeAwJ9+ovFJBf27bKMu+YHC/b5pxbDgi6uoCvoCrqCrqAr6Aq6gq6gK+gKuoKuoP9fVHy1xmcQn6RtdayqwBvYUgrH1OOVlNRKRR8fp7NOogXMIivQ0+IMqfZ4ub5KIDXNtzjNRIjvYargZhpUw4HI4Zq+5izV6s+S001v+AZp1V7lKOsuuoy1BwTiA+EUw5+DXQvxhhut8BSYf2s/fWZIgm7v72SkTkfiXnfIdd07WqjUZbwJLHO6Wp7zp3rW7T7tFqpp6sYRZa4pxvUhBixyZ3tjYtL0wb/cSHjMPlxOGatNiVnNV7VLnRkCrYV/HO6axLEkqwaSmL0nBe/P9sWUp72/1GfB7YfuoPH/aJNqrjzzn2XvzpO6Ev5VVTWBUV3izBfx8c/JcC52L5aoLvOZNS1cFD67qyO+Gps5Pt5pAqeTbI3v+QypDXYq86R2Kv5R28zt6RJOITVLWj9PWIiY6uya44YKxLl6ZjRjrkvgEiEJlSbjpbK5cmYRVsDJ+9u596NsMxu6PCM4ZrxWg8qPhH5xnaXpTM2fr8qUJ+uMysUOH2r4lmOYKsVc6+rYB0d9aJgo+RAlfuf9yODJpFbOmRgJi/FrvczpW71215awnZ9vdW57mxg0wE4fzQXc9e9TSzuLoTSuagMVyhXX0bE4U09Jo6BBwBDQEnnz6BHPKWfdsoXCusfvCa6Lc5lA+BC7XG/c0Zzl9zUawIiQyUb2my1GKk5DKMUWHe8IOh7eFtP7IGeig1TZbZrtyzEUWoWHDrs1n+44WOfsruKGysE9HSXURMBAU+XFssSNKvKWKAwEerZD31ZCxfgMRo6J7wDrThiUX0aztXmHhQEADLopHMIPBLjffhy1OnrHWVydb6VnQ4SJDz7l6Xhwv/SygnUXu6iUdsKg9yw6vmEefD3pVSsHdw/psb7o2LYNDRtu9ZTEZE18jT4zglndhGfr+Zt4y307hxO3w2jmbx+OfFLKpJG+nbF31BwmEifOXMPJT+gHrcuv3z5RSFKgS/2Sh38UoHinh/EJk5GpAhdy8fgddHBnGogFvO8hzSK+VWnvYCCVtR3q3nyZZ2TJx8UKramUnVp6I/TVpN3P4pcMHA7dzeOrWROHdjl3pv9SI/o6zgs0njlBNKq/Co42D6eUVZuOjZX/PRCx8MA2KYKB4qRB8frydG4Hsb/1n2QKilc/GKEEol0G1FBU3kwrIKcMqn/EdQyr8+IwIyx4AzPTV9StpiDPaGb9jIQ+d4gwAb9lhxA7W7JYWTP8YQdmP7VoII2yqID1SFDcyncow+uFFO7sA2vIhCFXReUXQdNiawfD+SGOHyb3O2IzfBZbi+ceNFyD4fX1ughBlt5dmNl38rqYyBxUe96cjdFB1bq9dGF90hKuAk6YKA4XAnGJxe8NgTGkmpbkocHBir2Z99Ftk56G117dHd0Pz6bnVxczNnkgXeOFgq84ocBHlRxyX10D5EQltU5bDJSikK5eZQRGI3JM7N8atEtjkwalZX0jmmZmWJcONOS8mYkZfqLqGs3Y4gK+a4x4pQSulnVW2sSkDac8PqkrguIL2VzKqARzPj8KT5SpYCJdNB/MimVHNTPfuNVWrT8My64RAhlpUEWn1dNi/eSN6iAcsv4zAY5nfJQ9O9Gx+pYHjDNqSnCOiA9JeP6ytyCPTzI8EiDH1lVjkibWyXAaOBb9n7l3R4PRLXrchITOANrHbOYHY3j4OUzSpDR+LHWXBkz1PISPw1WLkP4h0m1CkKLomBBjWJCR4rv7obGdp4GFXLtsHFhW2ZWdpXTH1ZKFAo1Gg3FIXF7MsWHYrrOp+R3Y2OtjUZRo5uqB4VF0qFXoeIcJ3HPL76vJdZilBZuBrmkbH7SyyXCI+kQhAE44afCSaV2KzNhkg/3cOZoumi4mc1JS9BfZEFulvBvioWyurYWw9e1QjonWo5kdybKciHNL8DzFe9OXc3rhkFWrNMpQaHxJVKl1hFMwr1EJ5/zakBCwi9DInyKDKT7KBWjaBAKVOJK9jebBQSbGMqJJULo4z9d3tpxcFs2IrguL172I5mpngHOu0iFqK175LnQqSkk1+I05FJx1LtEfUhW5IdOXXOTwCTtW3RAC6RzOF+XySrHnh9RQPXKKr9uE8uBUQGM99y47a9dgxD7y3FyDQ7XSLeG8bzn8mmhzciW8MmsSZN8dvKRh5xqKON3esNihzzA5pUY+AflPxI0nrmM1n0lLSpngQ0AQLRCGyJ5Qs97gZ1E6uC/d4M1J21Ji/DOBgq1QeEofjuK/QJMOsrYGcl6kfhmSjLMub8tQtrsPdtm9arJLxYGNsKxJCfiW9IcKFBI8KxsLdUSfeb5Qo6DMpazXqGWBAbbvUj6Y0dNNaORNPWYYeWVTpLuyM6VwXx4S7JJibkb8KDFU4RcBbvlvrJ7TlQr0E0MfJ0Q6dMV4/mk+sJcpydyOx0fJpoPqyAo0lxownnCNxg+jLWTpbUR2uVM8qqzPe94FO6wRBTGqu/OhsV6n8XHY0TLF9OgLarXlkNyfCxQiJPMOCP1cjTrh0cnrdLsLsrYrCiOPWlw+RbI/tsZe6xMIM6YF8iMuHdIbJYmO6PxhqHD8j1oxjUtXsSmb65q/K4NTss/dQMkVao2zwZf99s5M86MrOclU2as7D8M4YCi31/v/LgxxK6cQQm105EBjzVqFTM46w3PkZXwwBcr8ws5AegiEqLzEhLP4ONd6EjHnlu5LgEkg1/v9UEGY+l4I6W2c1/kviI3rUcFjNtWY2rb9wRzZsXiJ6UditzCyYVqoJmhPn6fPKAAArwkOmvxsRBt5qpH4/JbnoWjFlJtCJqy8i0Uq3S175z/22f8OTr/gVpLKGypDutbZkIMtVinoAuSDA4SXeAQijz+DtT/CF6UofO8Xjahl+6mOPGissrlBmjHLvxxGisLgut954H+6GyDZdH/O0HeDr4VckVAUBFmWPrfaRAObcdx6vFg9ONKlMEpNum+ITz7/y4J1lHn9QrSurEf7wHBeUxzW3XMU8K3sYS1Cw3WXmLCtzz74gllfDUbh83DheEL3lr0uEruz0c/m036Fc12qkWc4m4Vkidc+Yrps04ggyJXoSwdP28RdZ2HCvjgamqW6ZEgmzpGJsDy93ZDDO5E/vX+Q8IrLSTyw2d4lGDas8f9brdKtBsmgLOqhzh5wlHr5FvXhGidVKsR2hpemHUVSzWdP5CHumWhRamsHnLS50EDCV/0Gv9Ladwe9OzoZZ6dW+xwwwnSdQ+PWkBA7CYOSXgfhA0B520BEZaftHXTGTRovLFhaeqj1Wm3zsGivMiKLryia8vILgSBEXq/U696oznTt55HGCslSflEx7t+1aJhm1jb+JsfIsn27dtiJ0eUu0aHOZ6SXRrMGr7tsbE8aDoLkKzNOLNXvw0+SdqD1PyFDlq9UWXEmpZSzWA1RIf7FgFtOlEJNOKVKFqvtVoGtjL5uZSgUn98llUVlj3gu+6BNPIWX92FGHi0c4tWg2L1dZwAAi0fCn3ecbUJz+0bR8bqLTGebFk1kA7UozGnqdTC6CZU0sf9Zb8A4TglG4LO11mTT7nVhYZaIbCTRSnL2Q5gAK18wl6TdCAAQUHSmosCWP9NUaLmcX/MsUupBCiddJcPsvLq1w3C9ew8b8DLlZA/1IuRb559TjONvEVwdcde7CPP7+Dl54pbxMouzOiuRVOX8aA7NbXOkGd58N+AxBIO0Pbj3Mfbw1+TbKbG/17qppxlm4O088T0pTwkoFCTjwPUWW8Jb3ctBb8f4DWtsDiNcG59+jJJQuEWR0f/1ZCVzqlrorpGoxMaFuM2BjqdGWA6cGZiKYtSZY2Gf+hHN/cSppsw4fpEgFv/Cp2Vc1WW+PN2+54738z/U8/eufgxkVFPWLg4KHTnt0ofIaJ46hP+C/r/QyD89Tzdk/8sfv2XTBVkdFKjhSru9Y/zV1R+nw9ucFOdv6SOtWA8uiatiDlYLd5MhhO/ohoa/xH9QZB3OuL9fYbGFJuq1rKqagNp+YWCcJzMPlDG51XGUYLiKbh/INrGmB24mojBISE+jNLRsNjaEmP6Y/y4NvdPG+xtj192X7YjiUHKc5JrFu5UD9WbzSECFHlbJpFdHJ0UkT5pDUqpuJKSQnZaSBtw1McRVvsaL+a5xuXp9MQYPg3FM93us4Xof6+z7HZi/tG/QB81n+J4UJ6a9nB8B2ZPilow1iVonLIZo8kb9Ebu3BNnj2ovOLOGEShdv5SXpUO3my9ug/Y5Eoy4Zaxojvyz2dhy/NESE8azSF3WNZjsiCnQiSnNbTH877sKO7ygwzLfC+XOrpvuajxYDx54KPRu5yiWtjnBaaznHD785nPoMGtK5CwSiP7uEHz+mc8KmEAkiTHxvdPPDgTl6C2TcMFmD0Atd+d6p0ry5Xk7i/wROuDVnFVAXqNJ4/YDUNPlMKM3RXj6iZxMX6jgkQOTuZ0nYxI4laaGIxQfsZFW7sZiD2AlvkCmZWQ4W6dwPCZ13iwLBsAaBzjU2IqGZiy/8ZVeWn9SOYUZKySjCnqr1lqboY46V1O5g0w0nUu/ymyOyXFldxolsWBzbHMJba8kNkQXK21VA89H5pTbUTbx2ZDrna0vaGHcMfBSmFvcnmW03F+f/fPD3UBpo+VXzIPIA3e/ET/8FUEsDBBQAAgAIAG1m4lAfHhdHSwAAAGoAAAAbAAAAdW5pdmVyc2FsL3VuaXZlcnNhbC5wbmcueG1ss7GvyM1RKEstKs7Mz7NVMtQzULK34+WyKShKLctMLVeoAIoBBSFASaESyDVCcMszU0oybJUsDC0RYhmpmekZJbZKZoYmcEF9oJEAUEsBAgAAFAACAAgApoX8SqkBxHb7AgAAsAgAABQAAAAAAAAAAQAAAAAAAAAAAHVuaXZlcnNhbC9wbGF5ZXIueG1sUEsBAgAAFAACAAgAJol4UDG0PgfdBAAAahIAAB0AAAAAAAAAAQAAAAAALQMAAHVuaXZlcnNhbC9jb21tb25fbWVzc2FnZXMubG5nUEsBAgAAFAACAAgAJol4UEdLVwP8AwAAFxEAACcAAAAAAAAAAQAAAAAARQgAAHVuaXZlcnNhbC9mbGFzaF9wdWJsaXNoaW5nX3NldHRpbmdzLnhtbFBLAQIAABQAAgAIACaJeFChhBdN4wIAAJQKAAAhAAAAAAAAAAEAAAAAAIYMAAB1bml2ZXJzYWwvZmxhc2hfc2tpbl9zZXR0aW5ncy54bWxQSwECAAAUAAIACAAmiXhQqWCQH+gDAACoEAAAJgAAAAAAAAABAAAAAACoDwAAdW5pdmVyc2FsL2h0bWxfcHVibGlzaGluZ19zZXR0aW5ncy54bWxQSwECAAAUAAIACAAmiXhQMmKji5ABAAADBgAAHwAAAAAAAAABAAAAAADUEwAAdW5pdmVyc2FsL2h0bWxfc2tpbl9zZXR0aW5ncy5qc1BLAQIAABQAAgAIAG1m4lCTYcJ4Vg8AAPscAAAXAAAAAAAAAAAAAAAAAKEVAAB1bml2ZXJzYWwvdW5pdmVyc2FsLnBuZ1BLAQIAABQAAgAIAG1m4lAfHhdHSwAAAGoAAAAbAAAAAAAAAAEAAAAAACwlAAB1bml2ZXJzYWwvdW5pdmVyc2FsLnBuZy54bWxQSwUGAAAAAAgACABgAgAAsCUAAAAA"/>
  <p:tag name="ISPRING_PRESENTATION_TITLE" val="Video Day"/>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Advanced 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3_MTM Theme">
  <a:themeElements>
    <a:clrScheme name="Custom 3">
      <a:dk1>
        <a:sysClr val="windowText" lastClr="000000"/>
      </a:dk1>
      <a:lt1>
        <a:sysClr val="window" lastClr="FFFFFF"/>
      </a:lt1>
      <a:dk2>
        <a:srgbClr val="A7A7AB"/>
      </a:dk2>
      <a:lt2>
        <a:srgbClr val="EBECEC"/>
      </a:lt2>
      <a:accent1>
        <a:srgbClr val="009AD6"/>
      </a:accent1>
      <a:accent2>
        <a:srgbClr val="FF7A14"/>
      </a:accent2>
      <a:accent3>
        <a:srgbClr val="3BA933"/>
      </a:accent3>
      <a:accent4>
        <a:srgbClr val="FFCF20"/>
      </a:accent4>
      <a:accent5>
        <a:srgbClr val="E14B75"/>
      </a:accent5>
      <a:accent6>
        <a:srgbClr val="A7A7AB"/>
      </a:accent6>
      <a:hlink>
        <a:srgbClr val="009AD6"/>
      </a:hlink>
      <a:folHlink>
        <a:srgbClr val="A7A7AB"/>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noFill/>
        </a:ln>
        <a:effectLst/>
      </a:spPr>
      <a:bodyPr lIns="36000" tIns="36000" rIns="36000" bIns="36000" rtlCol="0" anchor="ctr"/>
      <a:lstStyle>
        <a:defPPr algn="ctr">
          <a:defRPr sz="1400" b="1" dirty="0" err="1" smtClean="0">
            <a:solidFill>
              <a:schemeClr val="bg1"/>
            </a:solidFill>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 tIns="18000" rIns="18000" bIns="18000" rtlCol="0">
        <a:spAutoFit/>
      </a:bodyPr>
      <a:lstStyle>
        <a:defPPr>
          <a:defRPr sz="1400" dirty="0" err="1" smtClean="0">
            <a:latin typeface="+mj-lt"/>
          </a:defRPr>
        </a:defPPr>
      </a:lstStyle>
    </a:txDef>
  </a:objectDefaults>
  <a:extraClrSchemeLst/>
  <a:extLst>
    <a:ext uri="{05A4C25C-085E-4340-85A3-A5531E510DB2}">
      <thm15:themeFamily xmlns:thm15="http://schemas.microsoft.com/office/thememl/2012/main" name="20170313_Research Presentation Template" id="{EE7B0700-0792-4C16-9EF9-7EA1829CB175}" vid="{677AED5B-E54B-4DB9-875C-F192148B79B6}"/>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13218</Words>
  <Application>Microsoft Office PowerPoint</Application>
  <PresentationFormat>Widescreen</PresentationFormat>
  <Paragraphs>700</Paragraphs>
  <Slides>29</Slides>
  <Notes>29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29</vt:i4>
      </vt:variant>
    </vt:vector>
  </HeadingPairs>
  <TitlesOfParts>
    <vt:vector size="39" baseType="lpstr">
      <vt:lpstr>Arial</vt:lpstr>
      <vt:lpstr>Calibri</vt:lpstr>
      <vt:lpstr>Century Gothic</vt:lpstr>
      <vt:lpstr>Thinkbox</vt:lpstr>
      <vt:lpstr>3_MTM Theme</vt:lpstr>
      <vt:lpstr>1_Thinkbox</vt:lpstr>
      <vt:lpstr>Thinkbox_Dark Blue</vt:lpstr>
      <vt:lpstr>Thinkbox_Red</vt:lpstr>
      <vt:lpstr>2_Thinkbox</vt:lpstr>
      <vt:lpstr>3_Thinkbox</vt:lpstr>
      <vt:lpstr>Video Day</vt:lpstr>
      <vt:lpstr>2024 video viewing – 16-34</vt:lpstr>
      <vt:lpstr>TV set video viewing – 16-34s</vt:lpstr>
      <vt:lpstr>Device Video Viewing Time – 16-34</vt:lpstr>
      <vt:lpstr>PowerPoint Presentation</vt:lpstr>
      <vt:lpstr>2024 video viewing – Adults</vt:lpstr>
      <vt:lpstr>TV set video viewing – Adults</vt:lpstr>
      <vt:lpstr>Device Video Viewing Time – Adults</vt:lpstr>
      <vt:lpstr>2024 video viewing – Women 16-34</vt:lpstr>
      <vt:lpstr>TV set video viewing – Women 16-34</vt:lpstr>
      <vt:lpstr>Device Video Viewing Time – Women 16-34</vt:lpstr>
      <vt:lpstr>2024 video viewing – Men 16-34</vt:lpstr>
      <vt:lpstr>TV set video viewing – Men 16-34</vt:lpstr>
      <vt:lpstr>Device Video Viewing Time – Men 16-34</vt:lpstr>
      <vt:lpstr>2024 video viewing – Women</vt:lpstr>
      <vt:lpstr>TV set video viewing – Women</vt:lpstr>
      <vt:lpstr>Device Video Viewing Time – Women</vt:lpstr>
      <vt:lpstr>2024 video viewing – Men</vt:lpstr>
      <vt:lpstr>TV set video viewing – Men</vt:lpstr>
      <vt:lpstr>Device Video Viewing Time – Men</vt:lpstr>
      <vt:lpstr>2024 video viewing – 45+</vt:lpstr>
      <vt:lpstr>TV set video viewing – 45+</vt:lpstr>
      <vt:lpstr>Device Video Viewing Time – 45+</vt:lpstr>
      <vt:lpstr>2024 video viewing – ABC1 Adults</vt:lpstr>
      <vt:lpstr>TV set video viewing – ABC1 Adults</vt:lpstr>
      <vt:lpstr>Device Video Viewing Time – ABC1 Adults</vt:lpstr>
      <vt:lpstr>2024 video viewing – HP + Ch</vt:lpstr>
      <vt:lpstr>TV set video viewing – HP + Ch</vt:lpstr>
      <vt:lpstr>Device Video Viewing Time – HP + 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Day</dc:title>
  <dc:creator>Oliver Robertson</dc:creator>
  <cp:lastModifiedBy>Nailah Uddin</cp:lastModifiedBy>
  <cp:revision>297</cp:revision>
  <dcterms:created xsi:type="dcterms:W3CDTF">2018-12-17T11:20:57Z</dcterms:created>
  <dcterms:modified xsi:type="dcterms:W3CDTF">2025-04-25T11:06:10Z</dcterms:modified>
</cp:coreProperties>
</file>