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2.xml" ContentType="application/vnd.openxmlformats-officedocument.presentationml.tags+xml"/>
  <Override PartName="/ppt/tags/tag33.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61" r:id="rId2"/>
  </p:sldIdLst>
  <p:sldSz cx="12192000" cy="6858000"/>
  <p:notesSz cx="6858000" cy="91440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78" userDrawn="1">
          <p15:clr>
            <a:srgbClr val="A4A3A4"/>
          </p15:clr>
        </p15:guide>
        <p15:guide id="4" orient="horz" pos="3430" userDrawn="1">
          <p15:clr>
            <a:srgbClr val="A4A3A4"/>
          </p15:clr>
        </p15:guide>
        <p15:guide id="5" orient="horz" pos="3453" userDrawn="1">
          <p15:clr>
            <a:srgbClr val="A4A3A4"/>
          </p15:clr>
        </p15:guide>
        <p15:guide id="6" orient="horz" pos="2980" userDrawn="1">
          <p15:clr>
            <a:srgbClr val="A4A3A4"/>
          </p15:clr>
        </p15:guide>
        <p15:guide id="7" orient="horz" pos="104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D2EC"/>
    <a:srgbClr val="E10514"/>
    <a:srgbClr val="D9D9D9"/>
    <a:srgbClr val="E5E5E5"/>
    <a:srgbClr val="00A5D7"/>
    <a:srgbClr val="808080"/>
    <a:srgbClr val="B9CD00"/>
    <a:srgbClr val="FFC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59" autoAdjust="0"/>
    <p:restoredTop sz="70566" autoAdjust="0"/>
  </p:normalViewPr>
  <p:slideViewPr>
    <p:cSldViewPr snapToGrid="0" showGuides="1">
      <p:cViewPr>
        <p:scale>
          <a:sx n="60" d="100"/>
          <a:sy n="60" d="100"/>
        </p:scale>
        <p:origin x="954" y="402"/>
      </p:cViewPr>
      <p:guideLst>
        <p:guide pos="3840"/>
        <p:guide orient="horz" pos="278"/>
        <p:guide orient="horz" pos="3430"/>
        <p:guide orient="horz" pos="3453"/>
        <p:guide orient="horz" pos="2980"/>
        <p:guide orient="horz" pos="1049"/>
      </p:guideLst>
    </p:cSldViewPr>
  </p:slideViewPr>
  <p:outlineViewPr>
    <p:cViewPr>
      <p:scale>
        <a:sx n="33" d="100"/>
        <a:sy n="33" d="100"/>
      </p:scale>
      <p:origin x="0" y="-16800"/>
    </p:cViewPr>
  </p:outlineViewPr>
  <p:notesTextViewPr>
    <p:cViewPr>
      <p:scale>
        <a:sx n="3" d="2"/>
        <a:sy n="3" d="2"/>
      </p:scale>
      <p:origin x="0" y="-5604"/>
    </p:cViewPr>
  </p:notesTextViewPr>
  <p:notesViewPr>
    <p:cSldViewPr snapToGrid="0" showGuides="1">
      <p:cViewPr varScale="1">
        <p:scale>
          <a:sx n="82" d="100"/>
          <a:sy n="82" d="100"/>
        </p:scale>
        <p:origin x="387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32.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6BA460-DC86-49AC-90AA-86C1E02239B2}" type="datetimeFigureOut">
              <a:rPr lang="en-GB" smtClean="0"/>
              <a:t>22/08/2019</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DDBEB2-BA40-44C0-A1B9-C3272EDE07E4}" type="slidenum">
              <a:rPr lang="en-GB" smtClean="0"/>
              <a:t>‹#›</a:t>
            </a:fld>
            <a:endParaRPr lang="en-GB"/>
          </a:p>
        </p:txBody>
      </p:sp>
    </p:spTree>
    <p:custDataLst>
      <p:tags r:id="rId2"/>
    </p:custDataLst>
    <p:extLst>
      <p:ext uri="{BB962C8B-B14F-4D97-AF65-F5344CB8AC3E}">
        <p14:creationId xmlns:p14="http://schemas.microsoft.com/office/powerpoint/2010/main" val="902387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2C2853-E575-4BC1-90FA-3518084ECF7E}" type="datetimeFigureOut">
              <a:rPr lang="en-GB" smtClean="0"/>
              <a:t>22/08/2019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0DFD36-33EA-4DB4-B32D-6EBE0B1D4496}" type="slidenum">
              <a:rPr lang="en-GB" smtClean="0"/>
              <a:t>‹#›</a:t>
            </a:fld>
            <a:endParaRPr lang="en-GB"/>
          </a:p>
        </p:txBody>
      </p:sp>
    </p:spTree>
    <p:extLst>
      <p:ext uri="{BB962C8B-B14F-4D97-AF65-F5344CB8AC3E}">
        <p14:creationId xmlns:p14="http://schemas.microsoft.com/office/powerpoint/2010/main" val="1326831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John-Lewis-innovate-with-on-demand-advertising"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The Challenge</a:t>
            </a:r>
          </a:p>
          <a:p>
            <a:r>
              <a:rPr lang="en-GB" sz="1200" kern="1200" dirty="0">
                <a:solidFill>
                  <a:schemeClr val="tx1"/>
                </a:solidFill>
                <a:effectLst/>
                <a:latin typeface="+mn-lt"/>
                <a:ea typeface="+mn-ea"/>
                <a:cs typeface="+mn-cs"/>
              </a:rPr>
              <a:t>John Lewis advertising is recognised as signalling the start of Christmas and each year is hotly anticipated. This cultural moment creates a unique environment, blurring the lines between advertising and entertainment with people actively seeking out advertising, commenting and sharing it.</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the past 12 months, retailers have increased their media spending at Christmas by 20% to over £185m. John Lewis’s share of voice is only 4% so they are operating in a highly competitive market. They tasked their media agency Manning Gottlieb OMD to bring freshness to the John Lewis Christmas campaign for 2016.   </a:t>
            </a:r>
          </a:p>
          <a:p>
            <a:endParaRPr lang="en-GB" sz="1200"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The Solution</a:t>
            </a:r>
          </a:p>
          <a:p>
            <a:r>
              <a:rPr lang="en-GB" sz="1200" kern="1200" dirty="0">
                <a:solidFill>
                  <a:schemeClr val="tx1"/>
                </a:solidFill>
                <a:effectLst/>
                <a:latin typeface="+mn-lt"/>
                <a:ea typeface="+mn-ea"/>
                <a:cs typeface="+mn-cs"/>
              </a:rPr>
              <a:t>MGOMD knew that the storytelling style of the Christmases ad would fit well on TV. In addition, they knew that the TV screen is the best for driving an emotional connection with the brand and also that viewers were watching more content on demand these days. So, working with Sky, they created the first ever ‘on-demand’ launch where viewers could watch the new ad whenever and wherever they wanted, as many times as they liked across any device.</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Alongside the ad, additional content was also available in the form of a behind the scenes ‘making of’ the ad and a mini programme hosted by Sky talent Patrick </a:t>
            </a:r>
            <a:r>
              <a:rPr lang="en-GB" sz="1200" kern="1200" dirty="0" err="1">
                <a:solidFill>
                  <a:schemeClr val="tx1"/>
                </a:solidFill>
                <a:effectLst/>
                <a:latin typeface="+mn-lt"/>
                <a:ea typeface="+mn-ea"/>
                <a:cs typeface="+mn-cs"/>
              </a:rPr>
              <a:t>Aryee</a:t>
            </a:r>
            <a:r>
              <a:rPr lang="en-GB" sz="1200" kern="1200" dirty="0">
                <a:solidFill>
                  <a:schemeClr val="tx1"/>
                </a:solidFill>
                <a:effectLst/>
                <a:latin typeface="+mn-lt"/>
                <a:ea typeface="+mn-ea"/>
                <a:cs typeface="+mn-cs"/>
              </a:rPr>
              <a:t> looking at the urban living patterns of the animals featured in the ad.</a:t>
            </a:r>
          </a:p>
          <a:p>
            <a:endParaRPr lang="en-GB" sz="1200"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rPr>
              <a:t>Phase 1: The Binge View</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On 10</a:t>
            </a:r>
            <a:r>
              <a:rPr lang="en-GB" sz="1200" kern="1200" baseline="30000" dirty="0">
                <a:solidFill>
                  <a:schemeClr val="tx1"/>
                </a:solidFill>
                <a:effectLst/>
                <a:latin typeface="+mn-lt"/>
                <a:ea typeface="+mn-ea"/>
                <a:cs typeface="+mn-cs"/>
              </a:rPr>
              <a:t>th</a:t>
            </a:r>
            <a:r>
              <a:rPr lang="en-GB" sz="1200" kern="1200" dirty="0">
                <a:solidFill>
                  <a:schemeClr val="tx1"/>
                </a:solidFill>
                <a:effectLst/>
                <a:latin typeface="+mn-lt"/>
                <a:ea typeface="+mn-ea"/>
                <a:cs typeface="+mn-cs"/>
              </a:rPr>
              <a:t> November at 8am, the campaign launched on Sky’s 12 million set top boxes. For four days, viewers accessing the homepage of the EPG were met with an image of the John Lewis Christmas ad in a prominent position. They could then download the ad whenever they wished to see it</a:t>
            </a:r>
          </a:p>
          <a:p>
            <a:r>
              <a:rPr lang="en-GB" sz="1200" u="sng" kern="1200" dirty="0">
                <a:solidFill>
                  <a:schemeClr val="tx1"/>
                </a:solidFill>
                <a:effectLst/>
                <a:latin typeface="+mn-lt"/>
                <a:ea typeface="+mn-ea"/>
                <a:cs typeface="+mn-cs"/>
              </a:rPr>
              <a:t>Phase 2: Catch up</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content remained available to search and view within the Sky system until 26</a:t>
            </a:r>
            <a:r>
              <a:rPr lang="en-GB" sz="1200" kern="1200" baseline="30000" dirty="0">
                <a:solidFill>
                  <a:schemeClr val="tx1"/>
                </a:solidFill>
                <a:effectLst/>
                <a:latin typeface="+mn-lt"/>
                <a:ea typeface="+mn-ea"/>
                <a:cs typeface="+mn-cs"/>
              </a:rPr>
              <a:t>th</a:t>
            </a:r>
            <a:r>
              <a:rPr lang="en-GB" sz="1200" kern="1200" dirty="0">
                <a:solidFill>
                  <a:schemeClr val="tx1"/>
                </a:solidFill>
                <a:effectLst/>
                <a:latin typeface="+mn-lt"/>
                <a:ea typeface="+mn-ea"/>
                <a:cs typeface="+mn-cs"/>
              </a:rPr>
              <a:t> December.</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Also:</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 special 10 second ‘outro’ bumper to encourage viewers to visit the EPG</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On launch day, there was a full takeover and roadblock at 8pm. This involved the full length 120” ad plus a bespoke 10” outro and link to the EPG</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In the second phase, there was a cut down version of the ad, but viewers could press the red button to view the longer ad if they wished</a:t>
            </a:r>
          </a:p>
          <a:p>
            <a:pPr marL="171450" lvl="0" indent="-171450">
              <a:buFont typeface="Arial" panose="020B0604020202020204" pitchFamily="34" charset="0"/>
              <a:buChar char="•"/>
            </a:pPr>
            <a:endParaRPr lang="en-GB" sz="1200"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Results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John Lewis achieved a 4.9% increase in sales, totalling £998m – their biggest Christmas ever</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It was the biggest single day download ever with nearly 900,000 downloads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John Lewis content was over ten times bigger than the next biggest programme on launch day</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Over 22,000 Buster the Boxer soft toys sold in the first two hours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Winner of ‘Best Use of TV Innovation’ in TV Planning Awards</a:t>
            </a:r>
          </a:p>
          <a:p>
            <a:pPr marL="171450" lvl="0" indent="-171450">
              <a:buFont typeface="Arial" panose="020B0604020202020204" pitchFamily="34" charset="0"/>
              <a:buChar char="•"/>
            </a:pPr>
            <a:endParaRPr lang="en-GB" sz="1200" kern="1200" dirty="0">
              <a:solidFill>
                <a:schemeClr val="tx1"/>
              </a:solidFill>
              <a:effectLst/>
              <a:latin typeface="+mn-lt"/>
              <a:ea typeface="+mn-ea"/>
              <a:cs typeface="+mn-cs"/>
            </a:endParaRPr>
          </a:p>
          <a:p>
            <a:pPr marL="0" lvl="0" indent="0">
              <a:buFont typeface="Arial" panose="020B0604020202020204" pitchFamily="34" charset="0"/>
              <a:buNone/>
            </a:pPr>
            <a:r>
              <a:rPr lang="en-GB" sz="1200" kern="1200" dirty="0">
                <a:solidFill>
                  <a:schemeClr val="tx1"/>
                </a:solidFill>
                <a:effectLst/>
                <a:latin typeface="+mn-lt"/>
                <a:ea typeface="+mn-ea"/>
                <a:cs typeface="+mn-cs"/>
              </a:rPr>
              <a:t>To read the full case study </a:t>
            </a:r>
            <a:r>
              <a:rPr lang="en-GB" sz="1200" kern="1200">
                <a:solidFill>
                  <a:schemeClr val="tx1"/>
                </a:solidFill>
                <a:effectLst/>
                <a:latin typeface="+mn-lt"/>
                <a:ea typeface="+mn-ea"/>
                <a:cs typeface="+mn-cs"/>
              </a:rPr>
              <a:t>and watch the ad visit: </a:t>
            </a:r>
            <a:r>
              <a:rPr lang="en-GB">
                <a:hlinkClick r:id="rId3"/>
              </a:rPr>
              <a:t>https://www.thinkbox.tv/Case-studies/John-Lewis-innovate-with-on-demand-advertising</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BA0DFD36-33EA-4DB4-B32D-6EBE0B1D4496}" type="slidenum">
              <a:rPr lang="en-GB" smtClean="0"/>
              <a:t>1</a:t>
            </a:fld>
            <a:endParaRPr lang="en-GB"/>
          </a:p>
        </p:txBody>
      </p:sp>
    </p:spTree>
    <p:extLst>
      <p:ext uri="{BB962C8B-B14F-4D97-AF65-F5344CB8AC3E}">
        <p14:creationId xmlns:p14="http://schemas.microsoft.com/office/powerpoint/2010/main" val="2614544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9.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0.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22/08/2019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2861215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userDrawn="1">
          <p15:clr>
            <a:srgbClr val="FBAE40"/>
          </p15:clr>
        </p15:guide>
        <p15:guide id="2" pos="30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428750"/>
            <a:ext cx="2680405" cy="383698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428750"/>
            <a:ext cx="2680405" cy="383698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428750"/>
            <a:ext cx="2680405" cy="383698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428750"/>
            <a:ext cx="2680405" cy="383698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97501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428750"/>
            <a:ext cx="6342907" cy="383698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320066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5442018"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279127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a:extLst>
              <a:ext uri="{FF2B5EF4-FFF2-40B4-BE49-F238E27FC236}">
                <a16:creationId xmlns:a16="http://schemas.microsoft.com/office/drawing/2014/main" id="{C83E0A7E-A4E1-41C3-86F6-B6D82D556557}"/>
              </a:ext>
            </a:extLst>
          </p:cNvPr>
          <p:cNvSpPr>
            <a:spLocks noGrp="1"/>
          </p:cNvSpPr>
          <p:nvPr>
            <p:ph type="pic" sz="quarter" idx="14"/>
          </p:nvPr>
        </p:nvSpPr>
        <p:spPr>
          <a:xfrm>
            <a:off x="4930580" y="1428750"/>
            <a:ext cx="3318069" cy="1853970"/>
          </a:xfrm>
          <a:prstGeom prst="rect">
            <a:avLst/>
          </a:prstGeom>
          <a:solidFill>
            <a:schemeClr val="bg1">
              <a:lumMod val="85000"/>
            </a:schemeClr>
          </a:solidFill>
        </p:spPr>
        <p:txBody>
          <a:bodyPr/>
          <a:lstStyle/>
          <a:p>
            <a:endParaRPr lang="en-GB" dirty="0"/>
          </a:p>
        </p:txBody>
      </p:sp>
      <p:sp>
        <p:nvSpPr>
          <p:cNvPr id="19" name="Picture Placeholder 8">
            <a:extLst>
              <a:ext uri="{FF2B5EF4-FFF2-40B4-BE49-F238E27FC236}">
                <a16:creationId xmlns:a16="http://schemas.microsoft.com/office/drawing/2014/main" id="{2E7303BD-8C87-4547-94CC-49DD3934C1D4}"/>
              </a:ext>
            </a:extLst>
          </p:cNvPr>
          <p:cNvSpPr>
            <a:spLocks noGrp="1"/>
          </p:cNvSpPr>
          <p:nvPr>
            <p:ph type="pic" sz="quarter" idx="15"/>
          </p:nvPr>
        </p:nvSpPr>
        <p:spPr>
          <a:xfrm>
            <a:off x="8394505" y="1428750"/>
            <a:ext cx="3318069" cy="1853970"/>
          </a:xfrm>
          <a:prstGeom prst="rect">
            <a:avLst/>
          </a:prstGeom>
          <a:solidFill>
            <a:schemeClr val="bg1">
              <a:lumMod val="85000"/>
            </a:schemeClr>
          </a:solidFill>
        </p:spPr>
        <p:txBody>
          <a:bodyPr/>
          <a:lstStyle/>
          <a:p>
            <a:endParaRPr lang="en-GB" dirty="0"/>
          </a:p>
        </p:txBody>
      </p:sp>
      <p:sp>
        <p:nvSpPr>
          <p:cNvPr id="20" name="Picture Placeholder 8">
            <a:extLst>
              <a:ext uri="{FF2B5EF4-FFF2-40B4-BE49-F238E27FC236}">
                <a16:creationId xmlns:a16="http://schemas.microsoft.com/office/drawing/2014/main" id="{3F505454-5599-4E41-93B7-601ECB120810}"/>
              </a:ext>
            </a:extLst>
          </p:cNvPr>
          <p:cNvSpPr>
            <a:spLocks noGrp="1"/>
          </p:cNvSpPr>
          <p:nvPr>
            <p:ph type="pic" sz="quarter" idx="16"/>
          </p:nvPr>
        </p:nvSpPr>
        <p:spPr>
          <a:xfrm>
            <a:off x="8394505" y="3411769"/>
            <a:ext cx="3318069" cy="1853970"/>
          </a:xfrm>
          <a:prstGeom prst="rect">
            <a:avLst/>
          </a:prstGeom>
          <a:solidFill>
            <a:schemeClr val="bg1">
              <a:lumMod val="85000"/>
            </a:schemeClr>
          </a:solidFill>
        </p:spPr>
        <p:txBody>
          <a:bodyPr/>
          <a:lstStyle/>
          <a:p>
            <a:endParaRPr lang="en-GB" dirty="0"/>
          </a:p>
        </p:txBody>
      </p:sp>
      <p:sp>
        <p:nvSpPr>
          <p:cNvPr id="21" name="Picture Placeholder 8">
            <a:extLst>
              <a:ext uri="{FF2B5EF4-FFF2-40B4-BE49-F238E27FC236}">
                <a16:creationId xmlns:a16="http://schemas.microsoft.com/office/drawing/2014/main" id="{3189B23B-90CA-44D3-94DB-D124B4FC4F69}"/>
              </a:ext>
            </a:extLst>
          </p:cNvPr>
          <p:cNvSpPr>
            <a:spLocks noGrp="1"/>
          </p:cNvSpPr>
          <p:nvPr>
            <p:ph type="pic" sz="quarter" idx="17"/>
          </p:nvPr>
        </p:nvSpPr>
        <p:spPr>
          <a:xfrm>
            <a:off x="4930580" y="3411769"/>
            <a:ext cx="3318069" cy="1853970"/>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07339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428750"/>
            <a:ext cx="3645289" cy="1853970"/>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428750"/>
            <a:ext cx="3645289" cy="1853970"/>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428750"/>
            <a:ext cx="3645289" cy="1853970"/>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411769"/>
            <a:ext cx="3645289" cy="1853970"/>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411769"/>
            <a:ext cx="3645289" cy="1853970"/>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411769"/>
            <a:ext cx="3645289" cy="1853970"/>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968757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61420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22/08/2019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55199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22/08/2019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662775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614207"/>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22/08/2019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781120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459579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userDrawn="1">
          <p15:clr>
            <a:srgbClr val="FBAE40"/>
          </p15:clr>
        </p15:guide>
        <p15:guide id="2" userDrawn="1">
          <p15:clr>
            <a:srgbClr val="FBAE40"/>
          </p15:clr>
        </p15:guide>
        <p15:guide id="3" orient="horz" pos="216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ll Screen Video - Option 1">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22/08/2019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3910324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22/08/2019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459108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x Video - Option 1">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22/08/2019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25167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Full screen video - Option 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4DE1B2C-E2EB-4D98-843F-9CDD27271EB2}"/>
              </a:ext>
            </a:extLst>
          </p:cNvPr>
          <p:cNvSpPr>
            <a:spLocks noGrp="1"/>
          </p:cNvSpPr>
          <p:nvPr>
            <p:ph type="dt" sz="half" idx="10"/>
          </p:nvPr>
        </p:nvSpPr>
        <p:spPr/>
        <p:txBody>
          <a:bodyPr/>
          <a:lstStyle/>
          <a:p>
            <a:fld id="{2E6EF22D-7DBE-4099-99F0-B83DD9779912}" type="datetimeFigureOut">
              <a:rPr lang="en-GB" smtClean="0"/>
              <a:pPr/>
              <a:t>22/08/2019</a:t>
            </a:fld>
            <a:endParaRPr lang="en-GB" dirty="0"/>
          </a:p>
        </p:txBody>
      </p:sp>
      <p:sp>
        <p:nvSpPr>
          <p:cNvPr id="4" name="Footer Placeholder 3">
            <a:extLst>
              <a:ext uri="{FF2B5EF4-FFF2-40B4-BE49-F238E27FC236}">
                <a16:creationId xmlns:a16="http://schemas.microsoft.com/office/drawing/2014/main" id="{09B3BE8F-C639-42D5-B26C-D4093C44687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48228E9-593B-43BF-9FE7-6F9613A7A563}"/>
              </a:ext>
            </a:extLst>
          </p:cNvPr>
          <p:cNvSpPr>
            <a:spLocks noGrp="1"/>
          </p:cNvSpPr>
          <p:nvPr>
            <p:ph type="sldNum" sz="quarter" idx="12"/>
          </p:nvPr>
        </p:nvSpPr>
        <p:spPr/>
        <p:txBody>
          <a:bodyPr/>
          <a:lstStyle/>
          <a:p>
            <a:fld id="{6623F64F-6692-49A2-80FF-3D660AAAEE7A}" type="slidenum">
              <a:rPr lang="en-GB" smtClean="0"/>
              <a:pPr/>
              <a:t>‹#›</a:t>
            </a:fld>
            <a:endParaRPr lang="en-GB" dirty="0"/>
          </a:p>
        </p:txBody>
      </p:sp>
      <p:sp>
        <p:nvSpPr>
          <p:cNvPr id="7" name="Media Placeholder 6">
            <a:extLst>
              <a:ext uri="{FF2B5EF4-FFF2-40B4-BE49-F238E27FC236}">
                <a16:creationId xmlns:a16="http://schemas.microsoft.com/office/drawing/2014/main" id="{89F17558-6D60-4901-A0B6-C4274AAB5238}"/>
              </a:ext>
            </a:extLst>
          </p:cNvPr>
          <p:cNvSpPr>
            <a:spLocks noGrp="1"/>
          </p:cNvSpPr>
          <p:nvPr>
            <p:ph type="media" sz="quarter" idx="13"/>
          </p:nvPr>
        </p:nvSpPr>
        <p:spPr>
          <a:xfrm>
            <a:off x="0" y="0"/>
            <a:ext cx="12192000" cy="6858000"/>
          </a:xfrm>
        </p:spPr>
        <p:txBody>
          <a:bodyPr/>
          <a:lstStyle/>
          <a:p>
            <a:endParaRPr lang="en-GB"/>
          </a:p>
        </p:txBody>
      </p:sp>
    </p:spTree>
    <p:custDataLst>
      <p:tags r:id="rId1"/>
    </p:custDataLst>
    <p:extLst>
      <p:ext uri="{BB962C8B-B14F-4D97-AF65-F5344CB8AC3E}">
        <p14:creationId xmlns:p14="http://schemas.microsoft.com/office/powerpoint/2010/main" val="1810603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71289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21023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62061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831620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044598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686801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22/08/2019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218576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22/08/2019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1223076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10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748257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1475" y="359944"/>
            <a:ext cx="11341099" cy="1021181"/>
          </a:xfrm>
        </p:spPr>
        <p:txBody>
          <a:bodyPr/>
          <a:lstStyle>
            <a:lvl1pPr>
              <a:defRPr/>
            </a:lvl1pPr>
          </a:lstStyle>
          <a:p>
            <a:r>
              <a:rPr lang="en-US" dirty="0"/>
              <a:t>Click to edit </a:t>
            </a:r>
            <a:br>
              <a:rPr lang="en-US" dirty="0"/>
            </a:br>
            <a:r>
              <a:rPr lang="en-US" dirty="0"/>
              <a:t>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1129603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42875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83157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556260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614207"/>
            <a:ext cx="556260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35673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471938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orient="horz" pos="27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281982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6"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7335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22" name="Straight Connector 21"/>
          <p:cNvCxnSpPr/>
          <p:nvPr userDrawn="1"/>
        </p:nvCxnSpPr>
        <p:spPr>
          <a:xfrm>
            <a:off x="806728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8">
            <a:extLst>
              <a:ext uri="{FF2B5EF4-FFF2-40B4-BE49-F238E27FC236}">
                <a16:creationId xmlns:a16="http://schemas.microsoft.com/office/drawing/2014/main" id="{8DFCE19A-1050-41D6-952B-88D1EA6241CC}"/>
              </a:ext>
            </a:extLst>
          </p:cNvPr>
          <p:cNvSpPr>
            <a:spLocks noGrp="1"/>
          </p:cNvSpPr>
          <p:nvPr>
            <p:ph type="pic" sz="quarter" idx="14"/>
          </p:nvPr>
        </p:nvSpPr>
        <p:spPr>
          <a:xfrm>
            <a:off x="4273355" y="1428749"/>
            <a:ext cx="3645289" cy="2106775"/>
          </a:xfrm>
          <a:prstGeom prst="rect">
            <a:avLst/>
          </a:prstGeom>
          <a:solidFill>
            <a:schemeClr val="bg1">
              <a:lumMod val="85000"/>
            </a:schemeClr>
          </a:solidFill>
        </p:spPr>
        <p:txBody>
          <a:bodyPr/>
          <a:lstStyle/>
          <a:p>
            <a:endParaRPr lang="en-GB" dirty="0"/>
          </a:p>
        </p:txBody>
      </p:sp>
      <p:sp>
        <p:nvSpPr>
          <p:cNvPr id="28" name="Picture Placeholder 8">
            <a:extLst>
              <a:ext uri="{FF2B5EF4-FFF2-40B4-BE49-F238E27FC236}">
                <a16:creationId xmlns:a16="http://schemas.microsoft.com/office/drawing/2014/main" id="{474332AB-8E82-4D2C-A077-AD78447B3B65}"/>
              </a:ext>
            </a:extLst>
          </p:cNvPr>
          <p:cNvSpPr>
            <a:spLocks noGrp="1"/>
          </p:cNvSpPr>
          <p:nvPr>
            <p:ph type="pic" sz="quarter" idx="15"/>
          </p:nvPr>
        </p:nvSpPr>
        <p:spPr>
          <a:xfrm>
            <a:off x="8067285" y="1428749"/>
            <a:ext cx="3645289" cy="2106775"/>
          </a:xfrm>
          <a:prstGeom prst="rect">
            <a:avLst/>
          </a:prstGeom>
          <a:solidFill>
            <a:schemeClr val="bg1">
              <a:lumMod val="85000"/>
            </a:schemeClr>
          </a:solidFill>
        </p:spPr>
        <p:txBody>
          <a:bodyPr/>
          <a:lstStyle/>
          <a:p>
            <a:endParaRPr lang="en-GB" dirty="0"/>
          </a:p>
        </p:txBody>
      </p:sp>
      <p:sp>
        <p:nvSpPr>
          <p:cNvPr id="29" name="Picture Placeholder 8">
            <a:extLst>
              <a:ext uri="{FF2B5EF4-FFF2-40B4-BE49-F238E27FC236}">
                <a16:creationId xmlns:a16="http://schemas.microsoft.com/office/drawing/2014/main" id="{44395837-4037-4FBC-A80F-2DFA7942FF5A}"/>
              </a:ext>
            </a:extLst>
          </p:cNvPr>
          <p:cNvSpPr>
            <a:spLocks noGrp="1"/>
          </p:cNvSpPr>
          <p:nvPr>
            <p:ph type="pic" sz="quarter" idx="22"/>
          </p:nvPr>
        </p:nvSpPr>
        <p:spPr>
          <a:xfrm>
            <a:off x="479425" y="1428749"/>
            <a:ext cx="3645289" cy="2106775"/>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712311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orient="horz" pos="27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2792238"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3337118"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3330340"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6184644"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22" name="Straight Connector 21"/>
          <p:cNvCxnSpPr/>
          <p:nvPr userDrawn="1"/>
        </p:nvCxnSpPr>
        <p:spPr>
          <a:xfrm>
            <a:off x="6181255"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16">
            <a:extLst>
              <a:ext uri="{FF2B5EF4-FFF2-40B4-BE49-F238E27FC236}">
                <a16:creationId xmlns:a16="http://schemas.microsoft.com/office/drawing/2014/main" id="{CCB00622-CF55-4D6B-A1E3-FEDA9C507933}"/>
              </a:ext>
            </a:extLst>
          </p:cNvPr>
          <p:cNvSpPr>
            <a:spLocks noGrp="1"/>
          </p:cNvSpPr>
          <p:nvPr>
            <p:ph type="pic" sz="quarter" idx="23"/>
          </p:nvPr>
        </p:nvSpPr>
        <p:spPr>
          <a:xfrm>
            <a:off x="479425" y="1428750"/>
            <a:ext cx="2680405" cy="2106774"/>
          </a:xfrm>
          <a:solidFill>
            <a:schemeClr val="bg1">
              <a:lumMod val="85000"/>
            </a:schemeClr>
          </a:solidFill>
        </p:spPr>
        <p:txBody>
          <a:bodyPr/>
          <a:lstStyle/>
          <a:p>
            <a:endParaRPr lang="en-GB" dirty="0"/>
          </a:p>
        </p:txBody>
      </p:sp>
      <p:sp>
        <p:nvSpPr>
          <p:cNvPr id="28" name="Picture Placeholder 16">
            <a:extLst>
              <a:ext uri="{FF2B5EF4-FFF2-40B4-BE49-F238E27FC236}">
                <a16:creationId xmlns:a16="http://schemas.microsoft.com/office/drawing/2014/main" id="{2B88D738-52E2-4893-86C8-E779DC5CA1A3}"/>
              </a:ext>
            </a:extLst>
          </p:cNvPr>
          <p:cNvSpPr>
            <a:spLocks noGrp="1"/>
          </p:cNvSpPr>
          <p:nvPr>
            <p:ph type="pic" sz="quarter" idx="24"/>
          </p:nvPr>
        </p:nvSpPr>
        <p:spPr>
          <a:xfrm>
            <a:off x="3330340" y="1428750"/>
            <a:ext cx="2680405" cy="2106774"/>
          </a:xfrm>
          <a:solidFill>
            <a:schemeClr val="bg1">
              <a:lumMod val="85000"/>
            </a:schemeClr>
          </a:solidFill>
        </p:spPr>
        <p:txBody>
          <a:bodyPr/>
          <a:lstStyle/>
          <a:p>
            <a:endParaRPr lang="en-GB"/>
          </a:p>
        </p:txBody>
      </p:sp>
      <p:sp>
        <p:nvSpPr>
          <p:cNvPr id="29" name="Picture Placeholder 16">
            <a:extLst>
              <a:ext uri="{FF2B5EF4-FFF2-40B4-BE49-F238E27FC236}">
                <a16:creationId xmlns:a16="http://schemas.microsoft.com/office/drawing/2014/main" id="{796217F8-03C9-4D68-93B3-20FA2E83EE1B}"/>
              </a:ext>
            </a:extLst>
          </p:cNvPr>
          <p:cNvSpPr>
            <a:spLocks noGrp="1"/>
          </p:cNvSpPr>
          <p:nvPr>
            <p:ph type="pic" sz="quarter" idx="25"/>
          </p:nvPr>
        </p:nvSpPr>
        <p:spPr>
          <a:xfrm>
            <a:off x="6181255" y="1428750"/>
            <a:ext cx="2680405" cy="2106774"/>
          </a:xfrm>
          <a:solidFill>
            <a:schemeClr val="bg1">
              <a:lumMod val="85000"/>
            </a:schemeClr>
          </a:solidFill>
        </p:spPr>
        <p:txBody>
          <a:bodyPr/>
          <a:lstStyle/>
          <a:p>
            <a:endParaRPr lang="en-GB" dirty="0"/>
          </a:p>
        </p:txBody>
      </p:sp>
      <p:sp>
        <p:nvSpPr>
          <p:cNvPr id="30" name="Picture Placeholder 16">
            <a:extLst>
              <a:ext uri="{FF2B5EF4-FFF2-40B4-BE49-F238E27FC236}">
                <a16:creationId xmlns:a16="http://schemas.microsoft.com/office/drawing/2014/main" id="{2723B1CA-8DFB-497B-9F08-8CA0C90D7E3E}"/>
              </a:ext>
            </a:extLst>
          </p:cNvPr>
          <p:cNvSpPr>
            <a:spLocks noGrp="1"/>
          </p:cNvSpPr>
          <p:nvPr>
            <p:ph type="pic" sz="quarter" idx="26"/>
          </p:nvPr>
        </p:nvSpPr>
        <p:spPr>
          <a:xfrm>
            <a:off x="9032169" y="1428750"/>
            <a:ext cx="2680405" cy="2106774"/>
          </a:xfrm>
          <a:solidFill>
            <a:schemeClr val="bg1">
              <a:lumMod val="85000"/>
            </a:schemeClr>
          </a:solidFill>
        </p:spPr>
        <p:txBody>
          <a:bodyPr/>
          <a:lstStyle/>
          <a:p>
            <a:endParaRPr lang="en-GB" dirty="0"/>
          </a:p>
        </p:txBody>
      </p:sp>
      <p:cxnSp>
        <p:nvCxnSpPr>
          <p:cNvPr id="31" name="Straight Connector 30">
            <a:extLst>
              <a:ext uri="{FF2B5EF4-FFF2-40B4-BE49-F238E27FC236}">
                <a16:creationId xmlns:a16="http://schemas.microsoft.com/office/drawing/2014/main" id="{B54C563D-6383-41D0-9D47-C959095D88EA}"/>
              </a:ext>
            </a:extLst>
          </p:cNvPr>
          <p:cNvCxnSpPr/>
          <p:nvPr userDrawn="1"/>
        </p:nvCxnSpPr>
        <p:spPr>
          <a:xfrm>
            <a:off x="9030574"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32" name="Text Placeholder 6">
            <a:extLst>
              <a:ext uri="{FF2B5EF4-FFF2-40B4-BE49-F238E27FC236}">
                <a16:creationId xmlns:a16="http://schemas.microsoft.com/office/drawing/2014/main" id="{334F0F9F-7167-4551-BFAC-B216392DF765}"/>
              </a:ext>
            </a:extLst>
          </p:cNvPr>
          <p:cNvSpPr>
            <a:spLocks noGrp="1"/>
          </p:cNvSpPr>
          <p:nvPr>
            <p:ph type="body" sz="quarter" idx="27"/>
          </p:nvPr>
        </p:nvSpPr>
        <p:spPr>
          <a:xfrm>
            <a:off x="9032170"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Tree>
    <p:custDataLst>
      <p:tags r:id="rId1"/>
    </p:custDataLst>
    <p:extLst>
      <p:ext uri="{BB962C8B-B14F-4D97-AF65-F5344CB8AC3E}">
        <p14:creationId xmlns:p14="http://schemas.microsoft.com/office/powerpoint/2010/main" val="646399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2"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a:t>
            </a:r>
            <a:br>
              <a:rPr lang="en-US" dirty="0"/>
            </a:br>
            <a:r>
              <a:rPr lang="en-US" dirty="0"/>
              <a:t>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1000" b="0">
                <a:solidFill>
                  <a:schemeClr val="bg1"/>
                </a:solidFill>
              </a:defRPr>
            </a:lvl1pPr>
          </a:lstStyle>
          <a:p>
            <a:fld id="{2E6EF22D-7DBE-4099-99F0-B83DD9779912}" type="datetimeFigureOut">
              <a:rPr lang="en-GB" smtClean="0"/>
              <a:pPr/>
              <a:t>22/08/2019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10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10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614207"/>
            <a:ext cx="11334817" cy="365153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1"/>
    </p:custDataLst>
    <p:extLst>
      <p:ext uri="{BB962C8B-B14F-4D97-AF65-F5344CB8AC3E}">
        <p14:creationId xmlns:p14="http://schemas.microsoft.com/office/powerpoint/2010/main" val="2116753593"/>
      </p:ext>
    </p:extLst>
  </p:cSld>
  <p:clrMap bg1="lt1" tx1="dk1" bg2="lt2" tx2="dk2" accent1="accent1" accent2="accent2" accent3="accent3" accent4="accent4" accent5="accent5" accent6="accent6" hlink="hlink" folHlink="folHlink"/>
  <p:sldLayoutIdLst>
    <p:sldLayoutId id="2147483673" r:id="rId1"/>
    <p:sldLayoutId id="2147483684" r:id="rId2"/>
    <p:sldLayoutId id="2147483697" r:id="rId3"/>
    <p:sldLayoutId id="2147483687" r:id="rId4"/>
    <p:sldLayoutId id="2147483825" r:id="rId5"/>
    <p:sldLayoutId id="2147483686" r:id="rId6"/>
    <p:sldLayoutId id="2147483680" r:id="rId7"/>
    <p:sldLayoutId id="2147483678" r:id="rId8"/>
    <p:sldLayoutId id="2147483958" r:id="rId9"/>
    <p:sldLayoutId id="2147483956" r:id="rId10"/>
    <p:sldLayoutId id="2147483681" r:id="rId11"/>
    <p:sldLayoutId id="2147483682" r:id="rId12"/>
    <p:sldLayoutId id="2147483683" r:id="rId13"/>
    <p:sldLayoutId id="2147483957" r:id="rId14"/>
    <p:sldLayoutId id="2147483676" r:id="rId15"/>
    <p:sldLayoutId id="2147483696" r:id="rId16"/>
    <p:sldLayoutId id="2147483685" r:id="rId17"/>
    <p:sldLayoutId id="2147483688" r:id="rId18"/>
    <p:sldLayoutId id="2147483689" r:id="rId19"/>
    <p:sldLayoutId id="2147483690" r:id="rId20"/>
    <p:sldLayoutId id="2147483959" r:id="rId21"/>
    <p:sldLayoutId id="2147483691" r:id="rId22"/>
    <p:sldLayoutId id="2147483692" r:id="rId23"/>
    <p:sldLayoutId id="2147483693" r:id="rId24"/>
    <p:sldLayoutId id="2147483694" r:id="rId25"/>
    <p:sldLayoutId id="2147483695" r:id="rId26"/>
    <p:sldLayoutId id="2147483698" r:id="rId27"/>
    <p:sldLayoutId id="2147483679" r:id="rId28"/>
    <p:sldLayoutId id="2147483699" r:id="rId2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pos="302" userDrawn="1">
          <p15:clr>
            <a:srgbClr val="F26B43"/>
          </p15:clr>
        </p15:guide>
        <p15:guide id="3" pos="7378" userDrawn="1">
          <p15:clr>
            <a:srgbClr val="F26B43"/>
          </p15:clr>
        </p15:guide>
        <p15:guide id="4" orient="horz" pos="2160" userDrawn="1">
          <p15:clr>
            <a:srgbClr val="F26B43"/>
          </p15:clr>
        </p15:guide>
        <p15:guide id="5" orient="horz" pos="4165" userDrawn="1">
          <p15:clr>
            <a:srgbClr val="F26B43"/>
          </p15:clr>
        </p15:guide>
        <p15:guide id="6" orient="horz" pos="3317"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1.xml"/><Relationship Id="rId1" Type="http://schemas.openxmlformats.org/officeDocument/2006/relationships/tags" Target="../tags/tag33.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6634403" cy="1021181"/>
          </a:xfrm>
        </p:spPr>
        <p:txBody>
          <a:bodyPr/>
          <a:lstStyle/>
          <a:p>
            <a:r>
              <a:rPr lang="en-GB" dirty="0"/>
              <a:t>John Lewis innovates with</a:t>
            </a:r>
            <a:br>
              <a:rPr lang="en-GB" dirty="0"/>
            </a:br>
            <a:r>
              <a:rPr lang="en-GB" dirty="0"/>
              <a:t>on demand advertising </a:t>
            </a:r>
          </a:p>
        </p:txBody>
      </p:sp>
      <p:sp>
        <p:nvSpPr>
          <p:cNvPr id="5" name="Text Placeholder 4"/>
          <p:cNvSpPr>
            <a:spLocks noGrp="1"/>
          </p:cNvSpPr>
          <p:nvPr>
            <p:ph type="body" sz="quarter" idx="13"/>
          </p:nvPr>
        </p:nvSpPr>
        <p:spPr>
          <a:xfrm>
            <a:off x="371476" y="1448134"/>
            <a:ext cx="4991910" cy="4482765"/>
          </a:xfrm>
        </p:spPr>
        <p:txBody>
          <a:bodyPr>
            <a:noAutofit/>
          </a:bodyPr>
          <a:lstStyle/>
          <a:p>
            <a:pPr>
              <a:spcBef>
                <a:spcPts val="0"/>
              </a:spcBef>
            </a:pPr>
            <a:r>
              <a:rPr lang="en-GB" sz="1500" b="1" u="sng" dirty="0"/>
              <a:t>Challenge </a:t>
            </a:r>
          </a:p>
          <a:p>
            <a:pPr marL="285750" indent="-285750">
              <a:spcBef>
                <a:spcPts val="0"/>
              </a:spcBef>
              <a:buFont typeface="Arial" panose="020B0604020202020204" pitchFamily="34" charset="0"/>
              <a:buChar char="•"/>
            </a:pPr>
            <a:r>
              <a:rPr lang="en-GB" sz="1500" dirty="0"/>
              <a:t>John Lewis wanted to create the most innovative and impactful launch of their Christmas ad</a:t>
            </a:r>
          </a:p>
          <a:p>
            <a:pPr lvl="0">
              <a:spcBef>
                <a:spcPts val="0"/>
              </a:spcBef>
            </a:pPr>
            <a:endParaRPr lang="en-GB" sz="1500" dirty="0"/>
          </a:p>
          <a:p>
            <a:pPr>
              <a:spcBef>
                <a:spcPts val="0"/>
              </a:spcBef>
            </a:pPr>
            <a:r>
              <a:rPr lang="en-GB" sz="1500" b="1" u="sng" dirty="0"/>
              <a:t>Solution </a:t>
            </a:r>
          </a:p>
          <a:p>
            <a:pPr marL="285750" indent="-285750">
              <a:spcBef>
                <a:spcPts val="0"/>
              </a:spcBef>
              <a:buFont typeface="Arial" panose="020B0604020202020204" pitchFamily="34" charset="0"/>
              <a:buChar char="•"/>
            </a:pPr>
            <a:r>
              <a:rPr lang="en-GB" sz="1500" dirty="0"/>
              <a:t>A media first, making the ad exclusively available to download via Sky’s EPG </a:t>
            </a:r>
          </a:p>
          <a:p>
            <a:pPr marL="285750" indent="-285750">
              <a:spcBef>
                <a:spcPts val="0"/>
              </a:spcBef>
              <a:buFont typeface="Arial" panose="020B0604020202020204" pitchFamily="34" charset="0"/>
              <a:buChar char="•"/>
            </a:pPr>
            <a:r>
              <a:rPr lang="en-GB" sz="1500" dirty="0"/>
              <a:t>Created a raft of additional content for deeper engagement and implemented several innovations to encourage repeat on demand viewing</a:t>
            </a:r>
          </a:p>
          <a:p>
            <a:pPr marL="285750" indent="-285750">
              <a:spcBef>
                <a:spcPts val="0"/>
              </a:spcBef>
              <a:buFont typeface="Arial" panose="020B0604020202020204" pitchFamily="34" charset="0"/>
              <a:buChar char="•"/>
            </a:pPr>
            <a:r>
              <a:rPr lang="en-GB" sz="1500" dirty="0"/>
              <a:t>Launch involved full take over and roadblock on linear, </a:t>
            </a:r>
            <a:r>
              <a:rPr lang="en-GB" sz="1500" dirty="0" err="1"/>
              <a:t>VoD</a:t>
            </a:r>
            <a:r>
              <a:rPr lang="en-GB" sz="1500" dirty="0"/>
              <a:t> and Sky Go</a:t>
            </a:r>
          </a:p>
          <a:p>
            <a:pPr>
              <a:spcBef>
                <a:spcPts val="0"/>
              </a:spcBef>
            </a:pPr>
            <a:endParaRPr lang="en-GB" sz="1500" dirty="0"/>
          </a:p>
          <a:p>
            <a:pPr>
              <a:spcBef>
                <a:spcPts val="0"/>
              </a:spcBef>
            </a:pPr>
            <a:r>
              <a:rPr lang="en-GB" sz="1500" b="1" u="sng" dirty="0"/>
              <a:t>Results</a:t>
            </a:r>
          </a:p>
          <a:p>
            <a:pPr marL="285750" lvl="0" indent="-285750">
              <a:spcBef>
                <a:spcPts val="0"/>
              </a:spcBef>
              <a:buFont typeface="Arial" panose="020B0604020202020204" pitchFamily="34" charset="0"/>
              <a:buChar char="•"/>
            </a:pPr>
            <a:r>
              <a:rPr lang="en-GB" sz="1500" dirty="0"/>
              <a:t>John Lewis achieved a 4.9% increase in sales, totalling £998m – their biggest Christmas ever</a:t>
            </a:r>
          </a:p>
          <a:p>
            <a:pPr marL="285750" lvl="0" indent="-285750">
              <a:spcBef>
                <a:spcPts val="0"/>
              </a:spcBef>
              <a:buFont typeface="Arial" panose="020B0604020202020204" pitchFamily="34" charset="0"/>
              <a:buChar char="•"/>
            </a:pPr>
            <a:r>
              <a:rPr lang="en-GB" sz="1500" dirty="0"/>
              <a:t>It was the biggest single day download ever with nearly 900,000 downloads</a:t>
            </a:r>
          </a:p>
        </p:txBody>
      </p:sp>
      <p:pic>
        <p:nvPicPr>
          <p:cNvPr id="7" name="Picture Placeholder 6">
            <a:extLst>
              <a:ext uri="{FF2B5EF4-FFF2-40B4-BE49-F238E27FC236}">
                <a16:creationId xmlns:a16="http://schemas.microsoft.com/office/drawing/2014/main" id="{8F90DFCA-6C26-4915-8131-24945B2FFB33}"/>
              </a:ext>
            </a:extLst>
          </p:cNvPr>
          <p:cNvPicPr>
            <a:picLocks noGrp="1" noChangeAspect="1"/>
          </p:cNvPicPr>
          <p:nvPr>
            <p:ph type="pic" sz="quarter" idx="14"/>
          </p:nvPr>
        </p:nvPicPr>
        <p:blipFill>
          <a:blip r:embed="rId4">
            <a:extLst>
              <a:ext uri="{28A0092B-C50C-407E-A947-70E740481C1C}">
                <a14:useLocalDpi xmlns:a14="http://schemas.microsoft.com/office/drawing/2010/main" val="0"/>
              </a:ext>
            </a:extLst>
          </a:blip>
          <a:stretch>
            <a:fillRect/>
          </a:stretch>
        </p:blipFill>
        <p:spPr>
          <a:xfrm>
            <a:off x="5667248" y="1428750"/>
            <a:ext cx="5747746" cy="3836988"/>
          </a:xfrm>
        </p:spPr>
      </p:pic>
      <p:pic>
        <p:nvPicPr>
          <p:cNvPr id="1028" name="Picture 4" descr="Image result for john lewis logo">
            <a:extLst>
              <a:ext uri="{FF2B5EF4-FFF2-40B4-BE49-F238E27FC236}">
                <a16:creationId xmlns:a16="http://schemas.microsoft.com/office/drawing/2014/main" id="{58DF1108-7B3E-4C46-9D29-61250967FB3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89750" y="244883"/>
            <a:ext cx="2076284" cy="91356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Image result for mgomd logo">
            <a:extLst>
              <a:ext uri="{FF2B5EF4-FFF2-40B4-BE49-F238E27FC236}">
                <a16:creationId xmlns:a16="http://schemas.microsoft.com/office/drawing/2014/main" id="{075305E9-4C03-4342-9B55-BC2148A91D1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28175" y="359944"/>
            <a:ext cx="2076284" cy="68344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044218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THUMBNAIL_REFRESH" val="1"/>
  <p:tag name="ARTICULATE_SLIDE_COUNT" val="36"/>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
  <a:themeElements>
    <a:clrScheme name="THINKBOX">
      <a:dk1>
        <a:sysClr val="windowText" lastClr="000000"/>
      </a:dk1>
      <a:lt1>
        <a:sysClr val="window" lastClr="FFFFFF"/>
      </a:lt1>
      <a:dk2>
        <a:srgbClr val="372D87"/>
      </a:dk2>
      <a:lt2>
        <a:srgbClr val="4D4D4D"/>
      </a:lt2>
      <a:accent1>
        <a:srgbClr val="372D87"/>
      </a:accent1>
      <a:accent2>
        <a:srgbClr val="0069B4"/>
      </a:accent2>
      <a:accent3>
        <a:srgbClr val="E10514"/>
      </a:accent3>
      <a:accent4>
        <a:srgbClr val="EB7305"/>
      </a:accent4>
      <a:accent5>
        <a:srgbClr val="009B3C"/>
      </a:accent5>
      <a:accent6>
        <a:srgbClr val="87B923"/>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1600" dirty="0" err="1" smtClean="0">
            <a:solidFill>
              <a:schemeClr val="bg2"/>
            </a:solidFill>
          </a:defRPr>
        </a:defPPr>
      </a:lstStyle>
    </a:tx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3556</TotalTime>
  <Words>208</Words>
  <Application>Microsoft Office PowerPoint</Application>
  <PresentationFormat>Widescreen</PresentationFormat>
  <Paragraphs>41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vt:lpstr>
      <vt:lpstr>John Lewis innovates with on demand advertising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Carla Leclezio</dc:creator>
  <cp:lastModifiedBy>Hannah McMullen</cp:lastModifiedBy>
  <cp:revision>198</cp:revision>
  <dcterms:created xsi:type="dcterms:W3CDTF">2017-06-26T09:49:09Z</dcterms:created>
  <dcterms:modified xsi:type="dcterms:W3CDTF">2019-08-22T10:57:06Z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C1462182-D2AD-484E-BA59-D92BD6CB2974</vt:lpwstr>
  </property>
  <property fmtid="{D5CDD505-2E9C-101B-9397-08002B2CF9AE}" pid="3" name="ArticulatePath">
    <vt:lpwstr>Presentation1</vt:lpwstr>
  </property>
</Properties>
</file>