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124.xml" ContentType="application/vnd.openxmlformats-officedocument.presentationml.slideLayout+xml"/>
  <Override PartName="/ppt/theme/theme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7.xml" ContentType="application/vnd.openxmlformats-officedocument.them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8.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9.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0.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21" r:id="rId6"/>
    <p:sldMasterId id="2147483754" r:id="rId7"/>
    <p:sldMasterId id="2147483759" r:id="rId8"/>
    <p:sldMasterId id="2147484022" r:id="rId9"/>
    <p:sldMasterId id="2147484025" r:id="rId10"/>
    <p:sldMasterId id="2147484054" r:id="rId11"/>
    <p:sldMasterId id="2147484093" r:id="rId12"/>
    <p:sldMasterId id="2147484097" r:id="rId13"/>
  </p:sldMasterIdLst>
  <p:notesMasterIdLst>
    <p:notesMasterId r:id="rId17"/>
  </p:notesMasterIdLst>
  <p:sldIdLst>
    <p:sldId id="298" r:id="rId14"/>
    <p:sldId id="299" r:id="rId15"/>
    <p:sldId id="300" r:id="rId16"/>
  </p:sldIdLst>
  <p:sldSz cx="12192000" cy="6858000"/>
  <p:notesSz cx="6797675" cy="9926638"/>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F32480-2BCE-4764-B775-72E926E1B6FD}">
          <p14:sldIdLst>
            <p14:sldId id="298"/>
            <p14:sldId id="299"/>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7"/>
    <a:srgbClr val="AEDCFF"/>
    <a:srgbClr val="75C5FF"/>
    <a:srgbClr val="24FF79"/>
    <a:srgbClr val="29FF7C"/>
    <a:srgbClr val="B2DEFF"/>
    <a:srgbClr val="79C7FF"/>
    <a:srgbClr val="00AE4C"/>
    <a:srgbClr val="FEC5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8" autoAdjust="0"/>
    <p:restoredTop sz="91634" autoAdjust="0"/>
  </p:normalViewPr>
  <p:slideViewPr>
    <p:cSldViewPr snapToGrid="0">
      <p:cViewPr varScale="1">
        <p:scale>
          <a:sx n="87" d="100"/>
          <a:sy n="87" d="100"/>
        </p:scale>
        <p:origin x="538" y="120"/>
      </p:cViewPr>
      <p:guideLst/>
    </p:cSldViewPr>
  </p:slideViewPr>
  <p:notesTextViewPr>
    <p:cViewPr>
      <p:scale>
        <a:sx n="1" d="1"/>
        <a:sy n="1" d="1"/>
      </p:scale>
      <p:origin x="0" y="0"/>
    </p:cViewPr>
  </p:notesTextViewPr>
  <p:sorterViewPr>
    <p:cViewPr>
      <p:scale>
        <a:sx n="170" d="100"/>
        <a:sy n="170" d="100"/>
      </p:scale>
      <p:origin x="0" y="-104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2.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8" Type="http://schemas.openxmlformats.org/officeDocument/2006/relationships/oleObject" Target="NULL"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chartUserShapes" Target="../drawings/drawing2.xml"/><Relationship Id="rId4" Type="http://schemas.openxmlformats.org/officeDocument/2006/relationships/image" Target="../media/image22.png"/><Relationship Id="rId9"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8" Type="http://schemas.openxmlformats.org/officeDocument/2006/relationships/chartUserShapes" Target="../drawings/drawing3.xml"/><Relationship Id="rId3" Type="http://schemas.openxmlformats.org/officeDocument/2006/relationships/image" Target="../media/image21.png"/><Relationship Id="rId7" Type="http://schemas.openxmlformats.org/officeDocument/2006/relationships/oleObject" Target="NULL" TargetMode="External"/><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0067040683108"/>
          <c:y val="6.7997152234771679E-2"/>
          <c:w val="0.79461623549921179"/>
          <c:h val="0.77724265657724745"/>
        </c:manualLayout>
      </c:layout>
      <c:bubbleChart>
        <c:varyColors val="0"/>
        <c:ser>
          <c:idx val="1"/>
          <c:order val="0"/>
          <c:tx>
            <c:strRef>
              <c:f>'Table and charts'!$D$4</c:f>
              <c:strCache>
                <c:ptCount val="1"/>
                <c:pt idx="0">
                  <c:v>Ave reach per day</c:v>
                </c:pt>
              </c:strCache>
            </c:strRef>
          </c:tx>
          <c:spPr>
            <a:solidFill>
              <a:schemeClr val="accent2">
                <a:alpha val="75000"/>
              </a:schemeClr>
            </a:solidFill>
            <a:ln w="25400">
              <a:noFill/>
            </a:ln>
            <a:effectLst/>
          </c:spPr>
          <c:invertIfNegative val="0"/>
          <c:dPt>
            <c:idx val="0"/>
            <c:invertIfNegative val="0"/>
            <c:bubble3D val="1"/>
            <c:spPr>
              <a:blipFill dpi="0" rotWithShape="0">
                <a:blip xmlns:r="http://schemas.openxmlformats.org/officeDocument/2006/relationships" r:embed="rId1"/>
                <a:srcRect/>
                <a:stretch>
                  <a:fillRect/>
                </a:stretch>
              </a:blipFill>
              <a:ln w="25400">
                <a:noFill/>
              </a:ln>
            </c:spPr>
            <c:pictureOptions>
              <c:pictureFormat val="stretch"/>
            </c:pictureOptions>
            <c:extLst>
              <c:ext xmlns:c16="http://schemas.microsoft.com/office/drawing/2014/chart" uri="{C3380CC4-5D6E-409C-BE32-E72D297353CC}">
                <c16:uniqueId val="{00000001-7668-46E4-BBEE-E439904B4DB4}"/>
              </c:ext>
            </c:extLst>
          </c:dPt>
          <c:dPt>
            <c:idx val="1"/>
            <c:invertIfNegative val="0"/>
            <c:bubble3D val="1"/>
            <c:spPr>
              <a:blipFill dpi="0" rotWithShape="0">
                <a:blip xmlns:r="http://schemas.openxmlformats.org/officeDocument/2006/relationships" r:embed="rId2"/>
                <a:srcRect/>
                <a:stretch>
                  <a:fillRect/>
                </a:stretch>
              </a:blipFill>
              <a:ln w="25400">
                <a:noFill/>
              </a:ln>
            </c:spPr>
            <c:pictureOptions>
              <c:pictureFormat val="stretch"/>
            </c:pictureOptions>
            <c:extLst>
              <c:ext xmlns:c16="http://schemas.microsoft.com/office/drawing/2014/chart" uri="{C3380CC4-5D6E-409C-BE32-E72D297353CC}">
                <c16:uniqueId val="{00000003-7668-46E4-BBEE-E439904B4DB4}"/>
              </c:ext>
            </c:extLst>
          </c:dPt>
          <c:dPt>
            <c:idx val="2"/>
            <c:invertIfNegative val="0"/>
            <c:bubble3D val="1"/>
            <c:spPr>
              <a:blipFill dpi="0" rotWithShape="0">
                <a:blip xmlns:r="http://schemas.openxmlformats.org/officeDocument/2006/relationships" r:embed="rId3"/>
                <a:srcRect/>
                <a:stretch>
                  <a:fillRect/>
                </a:stretch>
              </a:blipFill>
              <a:ln w="25400">
                <a:noFill/>
              </a:ln>
            </c:spPr>
            <c:pictureOptions>
              <c:pictureFormat val="stretch"/>
            </c:pictureOptions>
            <c:extLst>
              <c:ext xmlns:c16="http://schemas.microsoft.com/office/drawing/2014/chart" uri="{C3380CC4-5D6E-409C-BE32-E72D297353CC}">
                <c16:uniqueId val="{00000005-7668-46E4-BBEE-E439904B4DB4}"/>
              </c:ext>
            </c:extLst>
          </c:dPt>
          <c:dPt>
            <c:idx val="3"/>
            <c:invertIfNegative val="0"/>
            <c:bubble3D val="1"/>
            <c:spPr>
              <a:blipFill dpi="0" rotWithShape="0">
                <a:blip xmlns:r="http://schemas.openxmlformats.org/officeDocument/2006/relationships" r:embed="rId4"/>
                <a:srcRect/>
                <a:stretch>
                  <a:fillRect/>
                </a:stretch>
              </a:blipFill>
              <a:ln w="25400">
                <a:noFill/>
              </a:ln>
            </c:spPr>
            <c:pictureOptions>
              <c:pictureFormat val="stretch"/>
            </c:pictureOptions>
            <c:extLst>
              <c:ext xmlns:c16="http://schemas.microsoft.com/office/drawing/2014/chart" uri="{C3380CC4-5D6E-409C-BE32-E72D297353CC}">
                <c16:uniqueId val="{00000007-7668-46E4-BBEE-E439904B4DB4}"/>
              </c:ext>
            </c:extLst>
          </c:dPt>
          <c:dPt>
            <c:idx val="4"/>
            <c:invertIfNegative val="0"/>
            <c:bubble3D val="1"/>
            <c:spPr>
              <a:blipFill dpi="0" rotWithShape="0">
                <a:blip xmlns:r="http://schemas.openxmlformats.org/officeDocument/2006/relationships" r:embed="rId5"/>
                <a:srcRect/>
                <a:stretch>
                  <a:fillRect/>
                </a:stretch>
              </a:blipFill>
              <a:ln w="25400">
                <a:noFill/>
              </a:ln>
            </c:spPr>
            <c:pictureOptions>
              <c:pictureFormat val="stretch"/>
            </c:pictureOptions>
            <c:extLst>
              <c:ext xmlns:c16="http://schemas.microsoft.com/office/drawing/2014/chart" uri="{C3380CC4-5D6E-409C-BE32-E72D297353CC}">
                <c16:uniqueId val="{00000009-7668-46E4-BBEE-E439904B4DB4}"/>
              </c:ext>
            </c:extLst>
          </c:dPt>
          <c:dPt>
            <c:idx val="5"/>
            <c:invertIfNegative val="0"/>
            <c:bubble3D val="1"/>
            <c:spPr>
              <a:solidFill>
                <a:srgbClr val="00B050"/>
              </a:solidFill>
              <a:ln w="25400">
                <a:noFill/>
              </a:ln>
            </c:spPr>
            <c:extLst>
              <c:ext xmlns:c16="http://schemas.microsoft.com/office/drawing/2014/chart" uri="{C3380CC4-5D6E-409C-BE32-E72D297353CC}">
                <c16:uniqueId val="{0000000B-7668-46E4-BBEE-E439904B4DB4}"/>
              </c:ext>
            </c:extLst>
          </c:dPt>
          <c:dPt>
            <c:idx val="6"/>
            <c:invertIfNegative val="0"/>
            <c:bubble3D val="1"/>
            <c:spPr>
              <a:blipFill dpi="0" rotWithShape="0">
                <a:blip xmlns:r="http://schemas.openxmlformats.org/officeDocument/2006/relationships" r:embed="rId6"/>
                <a:srcRect/>
                <a:stretch>
                  <a:fillRect/>
                </a:stretch>
              </a:blipFill>
              <a:ln w="25400">
                <a:noFill/>
              </a:ln>
            </c:spPr>
            <c:pictureOptions>
              <c:pictureFormat val="stretch"/>
            </c:pictureOptions>
            <c:extLst>
              <c:ext xmlns:c16="http://schemas.microsoft.com/office/drawing/2014/chart" uri="{C3380CC4-5D6E-409C-BE32-E72D297353CC}">
                <c16:uniqueId val="{0000000D-7668-46E4-BBEE-E439904B4DB4}"/>
              </c:ext>
            </c:extLst>
          </c:dPt>
          <c:dPt>
            <c:idx val="7"/>
            <c:invertIfNegative val="0"/>
            <c:bubble3D val="1"/>
            <c:spPr>
              <a:blipFill dpi="0" rotWithShape="0">
                <a:blip xmlns:r="http://schemas.openxmlformats.org/officeDocument/2006/relationships" r:embed="rId7"/>
                <a:srcRect/>
                <a:stretch>
                  <a:fillRect/>
                </a:stretch>
              </a:blipFill>
              <a:ln w="25400">
                <a:noFill/>
              </a:ln>
            </c:spPr>
            <c:pictureOptions>
              <c:pictureFormat val="stretch"/>
            </c:pictureOptions>
            <c:extLst>
              <c:ext xmlns:c16="http://schemas.microsoft.com/office/drawing/2014/chart" uri="{C3380CC4-5D6E-409C-BE32-E72D297353CC}">
                <c16:uniqueId val="{0000000F-7668-46E4-BBEE-E439904B4DB4}"/>
              </c:ext>
            </c:extLst>
          </c:dPt>
          <c:dPt>
            <c:idx val="8"/>
            <c:invertIfNegative val="0"/>
            <c:bubble3D val="1"/>
            <c:spPr>
              <a:solidFill>
                <a:srgbClr val="7030A0"/>
              </a:solidFill>
              <a:ln w="25400">
                <a:noFill/>
              </a:ln>
            </c:spPr>
            <c:extLst>
              <c:ext xmlns:c16="http://schemas.microsoft.com/office/drawing/2014/chart" uri="{C3380CC4-5D6E-409C-BE32-E72D297353CC}">
                <c16:uniqueId val="{00000011-7668-46E4-BBEE-E439904B4DB4}"/>
              </c:ext>
            </c:extLst>
          </c:dPt>
          <c:xVal>
            <c:numRef>
              <c:f>'Table and charts'!$C$5:$C$14</c:f>
              <c:numCache>
                <c:formatCode>[$-F400]h:mm:ss\ AM/PM</c:formatCode>
                <c:ptCount val="10"/>
                <c:pt idx="0">
                  <c:v>0.14207215568854947</c:v>
                </c:pt>
                <c:pt idx="1">
                  <c:v>8.7111756174286306E-2</c:v>
                </c:pt>
                <c:pt idx="2">
                  <c:v>7.4402812489046635E-2</c:v>
                </c:pt>
                <c:pt idx="3">
                  <c:v>6.3552260097284929E-2</c:v>
                </c:pt>
                <c:pt idx="4">
                  <c:v>6.742700656194496E-2</c:v>
                </c:pt>
                <c:pt idx="5">
                  <c:v>2.6515594385675995E-2</c:v>
                </c:pt>
                <c:pt idx="6">
                  <c:v>7.0875143713609479E-2</c:v>
                </c:pt>
                <c:pt idx="7">
                  <c:v>6.3866406734866127E-2</c:v>
                </c:pt>
                <c:pt idx="8">
                  <c:v>9.4136444066460614E-2</c:v>
                </c:pt>
                <c:pt idx="9">
                  <c:v>6.3555359938645181E-2</c:v>
                </c:pt>
              </c:numCache>
            </c:numRef>
          </c:xVal>
          <c:yVal>
            <c:numRef>
              <c:f>'Table and charts'!$D$5:$D$14</c:f>
              <c:numCache>
                <c:formatCode>_-* #,##0\ _k_r_-;\-* #,##0\ _k_r_-;_-* "-"??\ _k_r_-;_-@_-</c:formatCode>
                <c:ptCount val="10"/>
                <c:pt idx="0">
                  <c:v>33136.369599999998</c:v>
                </c:pt>
                <c:pt idx="1">
                  <c:v>26881.064416438356</c:v>
                </c:pt>
                <c:pt idx="2">
                  <c:v>12447.802915068492</c:v>
                </c:pt>
                <c:pt idx="3">
                  <c:v>5254.4123835616438</c:v>
                </c:pt>
                <c:pt idx="4">
                  <c:v>4383.7306246575345</c:v>
                </c:pt>
                <c:pt idx="5">
                  <c:v>83.120479452054781</c:v>
                </c:pt>
                <c:pt idx="6">
                  <c:v>20346.636235616439</c:v>
                </c:pt>
                <c:pt idx="7">
                  <c:v>6396.5348821917805</c:v>
                </c:pt>
                <c:pt idx="8">
                  <c:v>692.72371232876719</c:v>
                </c:pt>
                <c:pt idx="9">
                  <c:v>412.78436164383561</c:v>
                </c:pt>
              </c:numCache>
            </c:numRef>
          </c:yVal>
          <c:bubbleSize>
            <c:numRef>
              <c:f>'Table and charts'!$E$5:$E$14</c:f>
              <c:numCache>
                <c:formatCode>_-* #,##0\ _k_r_-;\-* #,##0\ _k_r_-;_-* "-"??\ _k_r_-;_-@_-</c:formatCode>
                <c:ptCount val="10"/>
                <c:pt idx="0">
                  <c:v>4717.9016438356166</c:v>
                </c:pt>
                <c:pt idx="1">
                  <c:v>2359.2419178082191</c:v>
                </c:pt>
                <c:pt idx="2">
                  <c:v>931.03315068493157</c:v>
                </c:pt>
                <c:pt idx="3">
                  <c:v>336.28630136986305</c:v>
                </c:pt>
                <c:pt idx="4">
                  <c:v>298.10493150684931</c:v>
                </c:pt>
                <c:pt idx="5">
                  <c:v>2.1978082191780821</c:v>
                </c:pt>
                <c:pt idx="6">
                  <c:v>1438.3550684931506</c:v>
                </c:pt>
                <c:pt idx="7">
                  <c:v>408.42794520547943</c:v>
                </c:pt>
                <c:pt idx="8">
                  <c:v>65.16876712328768</c:v>
                </c:pt>
                <c:pt idx="9">
                  <c:v>26.589589041095888</c:v>
                </c:pt>
              </c:numCache>
            </c:numRef>
          </c:bubbleSize>
          <c:bubble3D val="1"/>
          <c:extLst>
            <c:ext xmlns:c16="http://schemas.microsoft.com/office/drawing/2014/chart" uri="{C3380CC4-5D6E-409C-BE32-E72D297353CC}">
              <c16:uniqueId val="{00000012-7668-46E4-BBEE-E439904B4DB4}"/>
            </c:ext>
          </c:extLst>
        </c:ser>
        <c:dLbls>
          <c:showLegendKey val="0"/>
          <c:showVal val="0"/>
          <c:showCatName val="0"/>
          <c:showSerName val="0"/>
          <c:showPercent val="0"/>
          <c:showBubbleSize val="0"/>
        </c:dLbls>
        <c:bubbleScale val="100"/>
        <c:showNegBubbles val="0"/>
        <c:axId val="830274208"/>
        <c:axId val="1"/>
      </c:bubbleChart>
      <c:valAx>
        <c:axId val="830274208"/>
        <c:scaling>
          <c:orientation val="minMax"/>
          <c:min val="0"/>
        </c:scaling>
        <c:delete val="0"/>
        <c:axPos val="b"/>
        <c:title>
          <c:tx>
            <c:rich>
              <a:bodyPr/>
              <a:lstStyle/>
              <a:p>
                <a:pPr>
                  <a:defRPr sz="1000" b="1" i="0" u="none" strike="noStrike" baseline="0">
                    <a:solidFill>
                      <a:srgbClr val="000000"/>
                    </a:solidFill>
                    <a:latin typeface="+mj-lt"/>
                    <a:ea typeface="Calibri"/>
                    <a:cs typeface="Calibri"/>
                  </a:defRPr>
                </a:pPr>
                <a:r>
                  <a:rPr lang="en-GB">
                    <a:latin typeface="+mj-lt"/>
                  </a:rPr>
                  <a:t>AVE TIME VIEWED PER </a:t>
                </a:r>
                <a:r>
                  <a:rPr lang="en-GB" u="sng">
                    <a:latin typeface="+mj-lt"/>
                  </a:rPr>
                  <a:t>VIEWER</a:t>
                </a:r>
                <a:r>
                  <a:rPr lang="en-GB">
                    <a:latin typeface="+mj-lt"/>
                  </a:rPr>
                  <a:t> PER DAY</a:t>
                </a:r>
              </a:p>
            </c:rich>
          </c:tx>
          <c:layout>
            <c:manualLayout>
              <c:xMode val="edge"/>
              <c:yMode val="edge"/>
              <c:x val="0.43181326472122017"/>
              <c:y val="0.95424478623652487"/>
            </c:manualLayout>
          </c:layout>
          <c:overlay val="0"/>
        </c:title>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1"/>
        <c:crosses val="autoZero"/>
        <c:crossBetween val="midCat"/>
        <c:majorUnit val="2.0833000000000001E-2"/>
      </c:valAx>
      <c:valAx>
        <c:axId val="1"/>
        <c:scaling>
          <c:orientation val="minMax"/>
          <c:max val="45000"/>
          <c:min val="0"/>
        </c:scaling>
        <c:delete val="0"/>
        <c:axPos val="l"/>
        <c:title>
          <c:tx>
            <c:rich>
              <a:bodyPr/>
              <a:lstStyle/>
              <a:p>
                <a:pPr>
                  <a:defRPr sz="1000" b="1" i="0" u="none" strike="noStrike" baseline="0">
                    <a:solidFill>
                      <a:srgbClr val="000000"/>
                    </a:solidFill>
                    <a:latin typeface="+mj-lt"/>
                    <a:ea typeface="Calibri"/>
                    <a:cs typeface="Calibri"/>
                  </a:defRPr>
                </a:pPr>
                <a:r>
                  <a:rPr lang="en-GB">
                    <a:latin typeface="+mj-lt"/>
                  </a:rPr>
                  <a:t>AVERAGE DAILY REACH (000s)</a:t>
                </a:r>
              </a:p>
            </c:rich>
          </c:tx>
          <c:layout>
            <c:manualLayout>
              <c:xMode val="edge"/>
              <c:yMode val="edge"/>
              <c:x val="3.1996753819554712E-2"/>
              <c:y val="0.18743049522154648"/>
            </c:manualLayout>
          </c:layout>
          <c:overlay val="0"/>
          <c:spPr>
            <a:ln>
              <a:noFill/>
            </a:ln>
          </c:spPr>
        </c:title>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830274208"/>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8">
    <c:autoUpdate val="0"/>
  </c:externalData>
  <c:userShapes r:id="rId9"/>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2236769261521"/>
          <c:y val="8.1986758017827718E-2"/>
          <c:w val="0.81573514311653206"/>
          <c:h val="0.80254145764532914"/>
        </c:manualLayout>
      </c:layout>
      <c:bubbleChart>
        <c:varyColors val="0"/>
        <c:ser>
          <c:idx val="1"/>
          <c:order val="0"/>
          <c:tx>
            <c:strRef>
              <c:f>TABLE!$D$4</c:f>
              <c:strCache>
                <c:ptCount val="1"/>
                <c:pt idx="0">
                  <c:v> Ave reach per day </c:v>
                </c:pt>
              </c:strCache>
            </c:strRef>
          </c:tx>
          <c:spPr>
            <a:solidFill>
              <a:schemeClr val="accent2">
                <a:alpha val="75000"/>
              </a:schemeClr>
            </a:solidFill>
            <a:ln w="25400">
              <a:noFill/>
            </a:ln>
            <a:effectLst/>
          </c:spPr>
          <c:invertIfNegative val="0"/>
          <c:dPt>
            <c:idx val="0"/>
            <c:invertIfNegative val="0"/>
            <c:bubble3D val="1"/>
            <c:spPr>
              <a:blipFill dpi="0" rotWithShape="0">
                <a:blip xmlns:r="http://schemas.openxmlformats.org/officeDocument/2006/relationships" r:embed="rId1"/>
                <a:srcRect/>
                <a:stretch>
                  <a:fillRect/>
                </a:stretch>
              </a:blipFill>
              <a:ln w="25400">
                <a:noFill/>
              </a:ln>
            </c:spPr>
            <c:pictureOptions>
              <c:pictureFormat val="stretch"/>
            </c:pictureOptions>
            <c:extLst>
              <c:ext xmlns:c16="http://schemas.microsoft.com/office/drawing/2014/chart" uri="{C3380CC4-5D6E-409C-BE32-E72D297353CC}">
                <c16:uniqueId val="{00000001-AEAF-4285-B654-9D8188F44E5D}"/>
              </c:ext>
            </c:extLst>
          </c:dPt>
          <c:dPt>
            <c:idx val="1"/>
            <c:invertIfNegative val="0"/>
            <c:bubble3D val="1"/>
            <c:spPr>
              <a:blipFill dpi="0" rotWithShape="0">
                <a:blip xmlns:r="http://schemas.openxmlformats.org/officeDocument/2006/relationships" r:embed="rId2"/>
                <a:srcRect/>
                <a:stretch>
                  <a:fillRect/>
                </a:stretch>
              </a:blipFill>
              <a:ln w="25400">
                <a:noFill/>
              </a:ln>
            </c:spPr>
            <c:pictureOptions>
              <c:pictureFormat val="stretch"/>
            </c:pictureOptions>
            <c:extLst>
              <c:ext xmlns:c16="http://schemas.microsoft.com/office/drawing/2014/chart" uri="{C3380CC4-5D6E-409C-BE32-E72D297353CC}">
                <c16:uniqueId val="{00000003-AEAF-4285-B654-9D8188F44E5D}"/>
              </c:ext>
            </c:extLst>
          </c:dPt>
          <c:dPt>
            <c:idx val="2"/>
            <c:invertIfNegative val="0"/>
            <c:bubble3D val="1"/>
            <c:spPr>
              <a:blipFill dpi="0" rotWithShape="0">
                <a:blip xmlns:r="http://schemas.openxmlformats.org/officeDocument/2006/relationships" r:embed="rId3"/>
                <a:srcRect/>
                <a:stretch>
                  <a:fillRect/>
                </a:stretch>
              </a:blipFill>
              <a:ln w="25400">
                <a:noFill/>
              </a:ln>
            </c:spPr>
            <c:pictureOptions>
              <c:pictureFormat val="stretch"/>
            </c:pictureOptions>
            <c:extLst>
              <c:ext xmlns:c16="http://schemas.microsoft.com/office/drawing/2014/chart" uri="{C3380CC4-5D6E-409C-BE32-E72D297353CC}">
                <c16:uniqueId val="{00000005-AEAF-4285-B654-9D8188F44E5D}"/>
              </c:ext>
            </c:extLst>
          </c:dPt>
          <c:dPt>
            <c:idx val="3"/>
            <c:invertIfNegative val="0"/>
            <c:bubble3D val="1"/>
            <c:spPr>
              <a:blipFill dpi="0" rotWithShape="0">
                <a:blip xmlns:r="http://schemas.openxmlformats.org/officeDocument/2006/relationships" r:embed="rId4"/>
                <a:srcRect/>
                <a:stretch>
                  <a:fillRect/>
                </a:stretch>
              </a:blipFill>
              <a:ln w="25400">
                <a:noFill/>
              </a:ln>
            </c:spPr>
            <c:pictureOptions>
              <c:pictureFormat val="stretch"/>
            </c:pictureOptions>
            <c:extLst>
              <c:ext xmlns:c16="http://schemas.microsoft.com/office/drawing/2014/chart" uri="{C3380CC4-5D6E-409C-BE32-E72D297353CC}">
                <c16:uniqueId val="{00000007-AEAF-4285-B654-9D8188F44E5D}"/>
              </c:ext>
            </c:extLst>
          </c:dPt>
          <c:dPt>
            <c:idx val="4"/>
            <c:invertIfNegative val="0"/>
            <c:bubble3D val="1"/>
            <c:spPr>
              <a:blipFill dpi="0" rotWithShape="0">
                <a:blip xmlns:r="http://schemas.openxmlformats.org/officeDocument/2006/relationships" r:embed="rId5"/>
                <a:srcRect/>
                <a:stretch>
                  <a:fillRect/>
                </a:stretch>
              </a:blipFill>
              <a:ln w="25400">
                <a:noFill/>
              </a:ln>
            </c:spPr>
            <c:pictureOptions>
              <c:pictureFormat val="stretch"/>
            </c:pictureOptions>
            <c:extLst>
              <c:ext xmlns:c16="http://schemas.microsoft.com/office/drawing/2014/chart" uri="{C3380CC4-5D6E-409C-BE32-E72D297353CC}">
                <c16:uniqueId val="{00000009-AEAF-4285-B654-9D8188F44E5D}"/>
              </c:ext>
            </c:extLst>
          </c:dPt>
          <c:dPt>
            <c:idx val="5"/>
            <c:invertIfNegative val="0"/>
            <c:bubble3D val="1"/>
            <c:spPr>
              <a:solidFill>
                <a:schemeClr val="tx1"/>
              </a:solidFill>
              <a:ln w="25400">
                <a:noFill/>
              </a:ln>
            </c:spPr>
            <c:extLst>
              <c:ext xmlns:c16="http://schemas.microsoft.com/office/drawing/2014/chart" uri="{C3380CC4-5D6E-409C-BE32-E72D297353CC}">
                <c16:uniqueId val="{0000000B-AEAF-4285-B654-9D8188F44E5D}"/>
              </c:ext>
            </c:extLst>
          </c:dPt>
          <c:dPt>
            <c:idx val="6"/>
            <c:invertIfNegative val="0"/>
            <c:bubble3D val="1"/>
            <c:spPr>
              <a:blipFill dpi="0" rotWithShape="0">
                <a:blip xmlns:r="http://schemas.openxmlformats.org/officeDocument/2006/relationships" r:embed="rId6"/>
                <a:srcRect/>
                <a:stretch>
                  <a:fillRect/>
                </a:stretch>
              </a:blipFill>
              <a:ln w="25400">
                <a:noFill/>
              </a:ln>
            </c:spPr>
            <c:pictureOptions>
              <c:pictureFormat val="stretch"/>
            </c:pictureOptions>
            <c:extLst>
              <c:ext xmlns:c16="http://schemas.microsoft.com/office/drawing/2014/chart" uri="{C3380CC4-5D6E-409C-BE32-E72D297353CC}">
                <c16:uniqueId val="{0000000D-AEAF-4285-B654-9D8188F44E5D}"/>
              </c:ext>
            </c:extLst>
          </c:dPt>
          <c:dPt>
            <c:idx val="7"/>
            <c:invertIfNegative val="0"/>
            <c:bubble3D val="1"/>
            <c:spPr>
              <a:blipFill dpi="0" rotWithShape="0">
                <a:blip xmlns:r="http://schemas.openxmlformats.org/officeDocument/2006/relationships" r:embed="rId7"/>
                <a:srcRect/>
                <a:stretch>
                  <a:fillRect/>
                </a:stretch>
              </a:blipFill>
              <a:ln w="25400">
                <a:noFill/>
              </a:ln>
            </c:spPr>
            <c:pictureOptions>
              <c:pictureFormat val="stretch"/>
            </c:pictureOptions>
            <c:extLst>
              <c:ext xmlns:c16="http://schemas.microsoft.com/office/drawing/2014/chart" uri="{C3380CC4-5D6E-409C-BE32-E72D297353CC}">
                <c16:uniqueId val="{0000000F-AEAF-4285-B654-9D8188F44E5D}"/>
              </c:ext>
            </c:extLst>
          </c:dPt>
          <c:dPt>
            <c:idx val="8"/>
            <c:invertIfNegative val="0"/>
            <c:bubble3D val="1"/>
            <c:spPr>
              <a:blipFill dpi="0" rotWithShape="0">
                <a:blip xmlns:r="http://schemas.openxmlformats.org/officeDocument/2006/relationships" r:embed="rId8"/>
                <a:srcRect/>
                <a:stretch>
                  <a:fillRect/>
                </a:stretch>
              </a:blipFill>
              <a:ln w="25400">
                <a:noFill/>
              </a:ln>
            </c:spPr>
            <c:pictureOptions>
              <c:pictureFormat val="stretch"/>
            </c:pictureOptions>
            <c:extLst>
              <c:ext xmlns:c16="http://schemas.microsoft.com/office/drawing/2014/chart" uri="{C3380CC4-5D6E-409C-BE32-E72D297353CC}">
                <c16:uniqueId val="{00000011-AEAF-4285-B654-9D8188F44E5D}"/>
              </c:ext>
            </c:extLst>
          </c:dPt>
          <c:dPt>
            <c:idx val="9"/>
            <c:invertIfNegative val="0"/>
            <c:bubble3D val="1"/>
            <c:spPr>
              <a:solidFill>
                <a:srgbClr val="00B050"/>
              </a:solidFill>
              <a:ln w="25400">
                <a:noFill/>
              </a:ln>
              <a:effectLst/>
            </c:spPr>
            <c:extLst>
              <c:ext xmlns:c16="http://schemas.microsoft.com/office/drawing/2014/chart" uri="{C3380CC4-5D6E-409C-BE32-E72D297353CC}">
                <c16:uniqueId val="{00000013-AEAF-4285-B654-9D8188F44E5D}"/>
              </c:ext>
            </c:extLst>
          </c:dPt>
          <c:xVal>
            <c:numRef>
              <c:f>TABLE!$C$5:$C$15</c:f>
              <c:numCache>
                <c:formatCode>[$-F400]h:mm:ss\ AM/PM</c:formatCode>
                <c:ptCount val="11"/>
                <c:pt idx="0">
                  <c:v>9.5944912860250073E-2</c:v>
                </c:pt>
                <c:pt idx="1">
                  <c:v>6.2545631204634064E-2</c:v>
                </c:pt>
                <c:pt idx="2">
                  <c:v>8.2248336018809001E-2</c:v>
                </c:pt>
                <c:pt idx="3">
                  <c:v>7.0301869333886338E-2</c:v>
                </c:pt>
                <c:pt idx="4">
                  <c:v>7.4759998213424328E-2</c:v>
                </c:pt>
                <c:pt idx="5">
                  <c:v>1.7902406099052734E-2</c:v>
                </c:pt>
                <c:pt idx="6">
                  <c:v>7.6971666744246506E-2</c:v>
                </c:pt>
                <c:pt idx="7">
                  <c:v>6.0947756096747442E-2</c:v>
                </c:pt>
                <c:pt idx="8">
                  <c:v>0.10712190231666387</c:v>
                </c:pt>
                <c:pt idx="9">
                  <c:v>2.0626077141050008E-2</c:v>
                </c:pt>
                <c:pt idx="10">
                  <c:v>5.9648975034284707E-2</c:v>
                </c:pt>
              </c:numCache>
            </c:numRef>
          </c:xVal>
          <c:yVal>
            <c:numRef>
              <c:f>TABLE!$D$5:$D$15</c:f>
              <c:numCache>
                <c:formatCode>_-* #,##0\ _k_r_-;\-* #,##0\ _k_r_-;_-* "-"??\ _k_r_-;_-@_-</c:formatCode>
                <c:ptCount val="11"/>
                <c:pt idx="0">
                  <c:v>4856.8517999999995</c:v>
                </c:pt>
                <c:pt idx="1">
                  <c:v>3051.7905068493151</c:v>
                </c:pt>
                <c:pt idx="2">
                  <c:v>4132.8941232876714</c:v>
                </c:pt>
                <c:pt idx="3">
                  <c:v>1467.3571287671232</c:v>
                </c:pt>
                <c:pt idx="4">
                  <c:v>1534.0261890410957</c:v>
                </c:pt>
                <c:pt idx="5">
                  <c:v>20.276243835616437</c:v>
                </c:pt>
                <c:pt idx="6">
                  <c:v>6086.9897890410966</c:v>
                </c:pt>
                <c:pt idx="7">
                  <c:v>3290.0181890410959</c:v>
                </c:pt>
                <c:pt idx="8">
                  <c:v>441.49076438356161</c:v>
                </c:pt>
                <c:pt idx="9">
                  <c:v>21.266567123287672</c:v>
                </c:pt>
                <c:pt idx="10">
                  <c:v>106.10260273972604</c:v>
                </c:pt>
              </c:numCache>
            </c:numRef>
          </c:yVal>
          <c:bubbleSize>
            <c:numRef>
              <c:f>TABLE!$E$5:$E$15</c:f>
              <c:numCache>
                <c:formatCode>_-* #,##0\ _k_r_-;\-* #,##0\ _k_r_-;_-* "-"??\ _k_r_-;_-@_-</c:formatCode>
                <c:ptCount val="11"/>
                <c:pt idx="0">
                  <c:v>468.61369863013698</c:v>
                </c:pt>
                <c:pt idx="1">
                  <c:v>195.0295890410959</c:v>
                </c:pt>
                <c:pt idx="2">
                  <c:v>341.09506849315068</c:v>
                </c:pt>
                <c:pt idx="3">
                  <c:v>103.85260273972604</c:v>
                </c:pt>
                <c:pt idx="4">
                  <c:v>115.11945205479451</c:v>
                </c:pt>
                <c:pt idx="5">
                  <c:v>0.36356164383561645</c:v>
                </c:pt>
                <c:pt idx="6">
                  <c:v>467.44575342465748</c:v>
                </c:pt>
                <c:pt idx="7">
                  <c:v>200.51095890410957</c:v>
                </c:pt>
                <c:pt idx="8">
                  <c:v>47.179452054794524</c:v>
                </c:pt>
                <c:pt idx="9">
                  <c:v>0.56410958904109587</c:v>
                </c:pt>
                <c:pt idx="10">
                  <c:v>6.9024657534246572</c:v>
                </c:pt>
              </c:numCache>
            </c:numRef>
          </c:bubbleSize>
          <c:bubble3D val="1"/>
          <c:extLst>
            <c:ext xmlns:c16="http://schemas.microsoft.com/office/drawing/2014/chart" uri="{C3380CC4-5D6E-409C-BE32-E72D297353CC}">
              <c16:uniqueId val="{00000014-AEAF-4285-B654-9D8188F44E5D}"/>
            </c:ext>
          </c:extLst>
        </c:ser>
        <c:dLbls>
          <c:showLegendKey val="0"/>
          <c:showVal val="0"/>
          <c:showCatName val="0"/>
          <c:showSerName val="0"/>
          <c:showPercent val="0"/>
          <c:showBubbleSize val="0"/>
        </c:dLbls>
        <c:bubbleScale val="100"/>
        <c:showNegBubbles val="0"/>
        <c:axId val="830550656"/>
        <c:axId val="1"/>
      </c:bubbleChart>
      <c:valAx>
        <c:axId val="830550656"/>
        <c:scaling>
          <c:orientation val="minMax"/>
          <c:min val="0"/>
        </c:scaling>
        <c:delete val="0"/>
        <c:axPos val="b"/>
        <c:title>
          <c:tx>
            <c:rich>
              <a:bodyPr/>
              <a:lstStyle/>
              <a:p>
                <a:pPr>
                  <a:defRPr sz="1000" b="1" i="0" u="none" strike="noStrike" baseline="0">
                    <a:solidFill>
                      <a:srgbClr val="000000"/>
                    </a:solidFill>
                    <a:latin typeface="+mj-lt"/>
                    <a:ea typeface="Calibri"/>
                    <a:cs typeface="Calibri"/>
                  </a:defRPr>
                </a:pPr>
                <a:r>
                  <a:rPr lang="en-GB">
                    <a:latin typeface="+mj-lt"/>
                  </a:rPr>
                  <a:t>AVE TIME VIEWED PER </a:t>
                </a:r>
                <a:r>
                  <a:rPr lang="en-GB" u="sng">
                    <a:latin typeface="+mj-lt"/>
                  </a:rPr>
                  <a:t>VIEWER</a:t>
                </a:r>
                <a:r>
                  <a:rPr lang="en-GB">
                    <a:latin typeface="+mj-lt"/>
                  </a:rPr>
                  <a:t> PER DAY</a:t>
                </a:r>
              </a:p>
            </c:rich>
          </c:tx>
          <c:layout>
            <c:manualLayout>
              <c:xMode val="edge"/>
              <c:yMode val="edge"/>
              <c:x val="0.43236688855504901"/>
              <c:y val="0.95257987663046539"/>
            </c:manualLayout>
          </c:layout>
          <c:overlay val="0"/>
        </c:title>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1"/>
        <c:crosses val="autoZero"/>
        <c:crossBetween val="midCat"/>
        <c:majorUnit val="2.0833000000000001E-2"/>
      </c:valAx>
      <c:valAx>
        <c:axId val="1"/>
        <c:scaling>
          <c:orientation val="minMax"/>
          <c:min val="0"/>
        </c:scaling>
        <c:delete val="0"/>
        <c:axPos val="l"/>
        <c:title>
          <c:tx>
            <c:rich>
              <a:bodyPr/>
              <a:lstStyle/>
              <a:p>
                <a:pPr>
                  <a:defRPr sz="1000" b="1" i="0" u="none" strike="noStrike" baseline="0">
                    <a:solidFill>
                      <a:srgbClr val="000000"/>
                    </a:solidFill>
                    <a:latin typeface="+mj-lt"/>
                    <a:ea typeface="Calibri"/>
                    <a:cs typeface="Calibri"/>
                  </a:defRPr>
                </a:pPr>
                <a:r>
                  <a:rPr lang="en-GB">
                    <a:latin typeface="+mj-lt"/>
                  </a:rPr>
                  <a:t>AVERAGE DAILY REACH (000s)</a:t>
                </a:r>
              </a:p>
            </c:rich>
          </c:tx>
          <c:layout>
            <c:manualLayout>
              <c:xMode val="edge"/>
              <c:yMode val="edge"/>
              <c:x val="3.3249620690871881E-2"/>
              <c:y val="0.1946363065933005"/>
            </c:manualLayout>
          </c:layout>
          <c:overlay val="0"/>
        </c:title>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830550656"/>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9">
    <c:autoUpdate val="0"/>
  </c:externalData>
  <c:userShapes r:id="rId10"/>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20979785498834"/>
          <c:y val="0.10721888731025062"/>
          <c:w val="0.78597705147776042"/>
          <c:h val="0.7705692220084861"/>
        </c:manualLayout>
      </c:layout>
      <c:bubbleChart>
        <c:varyColors val="0"/>
        <c:ser>
          <c:idx val="1"/>
          <c:order val="0"/>
          <c:tx>
            <c:strRef>
              <c:f>TABLE!$D$21</c:f>
              <c:strCache>
                <c:ptCount val="1"/>
                <c:pt idx="0">
                  <c:v> Ave reach per day </c:v>
                </c:pt>
              </c:strCache>
            </c:strRef>
          </c:tx>
          <c:spPr>
            <a:solidFill>
              <a:srgbClr val="FF0000"/>
            </a:solidFill>
            <a:ln w="25400">
              <a:noFill/>
            </a:ln>
          </c:spPr>
          <c:invertIfNegative val="0"/>
          <c:dPt>
            <c:idx val="0"/>
            <c:invertIfNegative val="0"/>
            <c:bubble3D val="1"/>
            <c:spPr>
              <a:blipFill dpi="0" rotWithShape="0">
                <a:blip xmlns:r="http://schemas.openxmlformats.org/officeDocument/2006/relationships" r:embed="rId1"/>
                <a:srcRect/>
                <a:stretch>
                  <a:fillRect/>
                </a:stretch>
              </a:blipFill>
              <a:ln w="25400">
                <a:noFill/>
              </a:ln>
            </c:spPr>
            <c:pictureOptions>
              <c:pictureFormat val="stretch"/>
            </c:pictureOptions>
            <c:extLst>
              <c:ext xmlns:c16="http://schemas.microsoft.com/office/drawing/2014/chart" uri="{C3380CC4-5D6E-409C-BE32-E72D297353CC}">
                <c16:uniqueId val="{00000001-3885-4B19-9E5C-4888E06B42E2}"/>
              </c:ext>
            </c:extLst>
          </c:dPt>
          <c:dPt>
            <c:idx val="1"/>
            <c:invertIfNegative val="0"/>
            <c:bubble3D val="1"/>
            <c:spPr>
              <a:blipFill dpi="0" rotWithShape="0">
                <a:blip xmlns:r="http://schemas.openxmlformats.org/officeDocument/2006/relationships" r:embed="rId2"/>
                <a:srcRect/>
                <a:stretch>
                  <a:fillRect/>
                </a:stretch>
              </a:blipFill>
              <a:ln w="25400">
                <a:noFill/>
              </a:ln>
            </c:spPr>
            <c:pictureOptions>
              <c:pictureFormat val="stretch"/>
            </c:pictureOptions>
            <c:extLst>
              <c:ext xmlns:c16="http://schemas.microsoft.com/office/drawing/2014/chart" uri="{C3380CC4-5D6E-409C-BE32-E72D297353CC}">
                <c16:uniqueId val="{00000003-3885-4B19-9E5C-4888E06B42E2}"/>
              </c:ext>
            </c:extLst>
          </c:dPt>
          <c:dPt>
            <c:idx val="2"/>
            <c:invertIfNegative val="0"/>
            <c:bubble3D val="1"/>
            <c:spPr>
              <a:blipFill dpi="0" rotWithShape="0">
                <a:blip xmlns:r="http://schemas.openxmlformats.org/officeDocument/2006/relationships" r:embed="rId3"/>
                <a:srcRect/>
                <a:stretch>
                  <a:fillRect/>
                </a:stretch>
              </a:blipFill>
              <a:ln w="25400">
                <a:noFill/>
              </a:ln>
            </c:spPr>
            <c:pictureOptions>
              <c:pictureFormat val="stretch"/>
            </c:pictureOptions>
            <c:extLst>
              <c:ext xmlns:c16="http://schemas.microsoft.com/office/drawing/2014/chart" uri="{C3380CC4-5D6E-409C-BE32-E72D297353CC}">
                <c16:uniqueId val="{00000005-3885-4B19-9E5C-4888E06B42E2}"/>
              </c:ext>
            </c:extLst>
          </c:dPt>
          <c:dPt>
            <c:idx val="3"/>
            <c:invertIfNegative val="0"/>
            <c:bubble3D val="1"/>
            <c:spPr>
              <a:blipFill dpi="0" rotWithShape="0">
                <a:blip xmlns:r="http://schemas.openxmlformats.org/officeDocument/2006/relationships" r:embed="rId4"/>
                <a:srcRect/>
                <a:stretch>
                  <a:fillRect/>
                </a:stretch>
              </a:blipFill>
              <a:ln w="25400">
                <a:noFill/>
              </a:ln>
            </c:spPr>
            <c:pictureOptions>
              <c:pictureFormat val="stretch"/>
            </c:pictureOptions>
            <c:extLst>
              <c:ext xmlns:c16="http://schemas.microsoft.com/office/drawing/2014/chart" uri="{C3380CC4-5D6E-409C-BE32-E72D297353CC}">
                <c16:uniqueId val="{00000007-3885-4B19-9E5C-4888E06B42E2}"/>
              </c:ext>
            </c:extLst>
          </c:dPt>
          <c:dPt>
            <c:idx val="4"/>
            <c:invertIfNegative val="0"/>
            <c:bubble3D val="1"/>
            <c:spPr>
              <a:blipFill dpi="0" rotWithShape="0">
                <a:blip xmlns:r="http://schemas.openxmlformats.org/officeDocument/2006/relationships" r:embed="rId5"/>
                <a:srcRect/>
                <a:stretch>
                  <a:fillRect/>
                </a:stretch>
              </a:blipFill>
              <a:ln w="25400">
                <a:noFill/>
              </a:ln>
            </c:spPr>
            <c:pictureOptions>
              <c:pictureFormat val="stretch"/>
            </c:pictureOptions>
            <c:extLst>
              <c:ext xmlns:c16="http://schemas.microsoft.com/office/drawing/2014/chart" uri="{C3380CC4-5D6E-409C-BE32-E72D297353CC}">
                <c16:uniqueId val="{00000009-3885-4B19-9E5C-4888E06B42E2}"/>
              </c:ext>
            </c:extLst>
          </c:dPt>
          <c:dPt>
            <c:idx val="5"/>
            <c:invertIfNegative val="0"/>
            <c:bubble3D val="1"/>
            <c:spPr>
              <a:solidFill>
                <a:srgbClr val="7030A0"/>
              </a:solidFill>
              <a:ln w="25400">
                <a:noFill/>
              </a:ln>
            </c:spPr>
            <c:extLst>
              <c:ext xmlns:c16="http://schemas.microsoft.com/office/drawing/2014/chart" uri="{C3380CC4-5D6E-409C-BE32-E72D297353CC}">
                <c16:uniqueId val="{0000000B-3885-4B19-9E5C-4888E06B42E2}"/>
              </c:ext>
            </c:extLst>
          </c:dPt>
          <c:dPt>
            <c:idx val="6"/>
            <c:invertIfNegative val="0"/>
            <c:bubble3D val="1"/>
            <c:spPr>
              <a:blipFill dpi="0" rotWithShape="0">
                <a:blip xmlns:r="http://schemas.openxmlformats.org/officeDocument/2006/relationships" r:embed="rId6"/>
                <a:srcRect/>
                <a:stretch>
                  <a:fillRect/>
                </a:stretch>
              </a:blipFill>
              <a:ln w="25400">
                <a:noFill/>
              </a:ln>
            </c:spPr>
            <c:pictureOptions>
              <c:pictureFormat val="stretch"/>
            </c:pictureOptions>
            <c:extLst>
              <c:ext xmlns:c16="http://schemas.microsoft.com/office/drawing/2014/chart" uri="{C3380CC4-5D6E-409C-BE32-E72D297353CC}">
                <c16:uniqueId val="{0000000D-3885-4B19-9E5C-4888E06B42E2}"/>
              </c:ext>
            </c:extLst>
          </c:dPt>
          <c:dPt>
            <c:idx val="8"/>
            <c:invertIfNegative val="0"/>
            <c:bubble3D val="1"/>
            <c:spPr>
              <a:solidFill>
                <a:srgbClr val="7030A0"/>
              </a:solidFill>
              <a:ln w="25400">
                <a:noFill/>
              </a:ln>
            </c:spPr>
            <c:extLst>
              <c:ext xmlns:c16="http://schemas.microsoft.com/office/drawing/2014/chart" uri="{C3380CC4-5D6E-409C-BE32-E72D297353CC}">
                <c16:uniqueId val="{0000000F-3885-4B19-9E5C-4888E06B42E2}"/>
              </c:ext>
            </c:extLst>
          </c:dPt>
          <c:dPt>
            <c:idx val="10"/>
            <c:invertIfNegative val="0"/>
            <c:bubble3D val="1"/>
            <c:spPr>
              <a:solidFill>
                <a:schemeClr val="accent2"/>
              </a:solidFill>
              <a:ln w="25400">
                <a:noFill/>
              </a:ln>
            </c:spPr>
            <c:extLst>
              <c:ext xmlns:c16="http://schemas.microsoft.com/office/drawing/2014/chart" uri="{C3380CC4-5D6E-409C-BE32-E72D297353CC}">
                <c16:uniqueId val="{00000011-3885-4B19-9E5C-4888E06B42E2}"/>
              </c:ext>
            </c:extLst>
          </c:dPt>
          <c:xVal>
            <c:numRef>
              <c:f>TABLE!$C$22:$C$32</c:f>
              <c:numCache>
                <c:formatCode>[$-F400]h:mm:ss\ AM/PM</c:formatCode>
                <c:ptCount val="11"/>
                <c:pt idx="0">
                  <c:v>9.6160390500506607E-2</c:v>
                </c:pt>
                <c:pt idx="1">
                  <c:v>6.2588693724437414E-2</c:v>
                </c:pt>
                <c:pt idx="2">
                  <c:v>8.2505387609566092E-2</c:v>
                </c:pt>
                <c:pt idx="3">
                  <c:v>6.0279512923286906E-2</c:v>
                </c:pt>
                <c:pt idx="4">
                  <c:v>7.5419427913760148E-2</c:v>
                </c:pt>
                <c:pt idx="5">
                  <c:v>1.1656093321850422E-2</c:v>
                </c:pt>
                <c:pt idx="6">
                  <c:v>7.1733378871046374E-2</c:v>
                </c:pt>
                <c:pt idx="7">
                  <c:v>1.30445609218821E-2</c:v>
                </c:pt>
                <c:pt idx="8">
                  <c:v>0.10333125527673771</c:v>
                </c:pt>
                <c:pt idx="9">
                  <c:v>2.0867567378054491E-3</c:v>
                </c:pt>
                <c:pt idx="10">
                  <c:v>5.6875613226639025E-2</c:v>
                </c:pt>
              </c:numCache>
            </c:numRef>
          </c:xVal>
          <c:yVal>
            <c:numRef>
              <c:f>TABLE!$D$22:$D$32</c:f>
              <c:numCache>
                <c:formatCode>_-* #,##0\ _k_r_-;\-* #,##0\ _k_r_-;_-* "-"??\ _k_r_-;_-@_-</c:formatCode>
                <c:ptCount val="11"/>
                <c:pt idx="0">
                  <c:v>4637.27381369863</c:v>
                </c:pt>
                <c:pt idx="1">
                  <c:v>2834.8373753424657</c:v>
                </c:pt>
                <c:pt idx="2">
                  <c:v>3325.1411780821918</c:v>
                </c:pt>
                <c:pt idx="3">
                  <c:v>1055.5194438356164</c:v>
                </c:pt>
                <c:pt idx="4">
                  <c:v>1248.5780301369864</c:v>
                </c:pt>
                <c:pt idx="5">
                  <c:v>15.563117808219179</c:v>
                </c:pt>
                <c:pt idx="6">
                  <c:v>1508.9754136986301</c:v>
                </c:pt>
                <c:pt idx="7">
                  <c:v>19.911698630136986</c:v>
                </c:pt>
                <c:pt idx="8">
                  <c:v>34.828084931506851</c:v>
                </c:pt>
                <c:pt idx="9">
                  <c:v>1.9358958904109589</c:v>
                </c:pt>
                <c:pt idx="10">
                  <c:v>73.077715068493148</c:v>
                </c:pt>
              </c:numCache>
            </c:numRef>
          </c:yVal>
          <c:bubbleSize>
            <c:numRef>
              <c:f>TABLE!$E$22:$E$32</c:f>
              <c:numCache>
                <c:formatCode>_-* #,##0\ _k_r_-;\-* #,##0\ _k_r_-;_-* "-"??\ _k_r_-;_-@_-</c:formatCode>
                <c:ptCount val="11"/>
                <c:pt idx="0">
                  <c:v>448.69287671232877</c:v>
                </c:pt>
                <c:pt idx="1">
                  <c:v>181.67945205479452</c:v>
                </c:pt>
                <c:pt idx="2">
                  <c:v>275.39397260273972</c:v>
                </c:pt>
                <c:pt idx="3">
                  <c:v>64.313698630136983</c:v>
                </c:pt>
                <c:pt idx="4">
                  <c:v>94.544383561643826</c:v>
                </c:pt>
                <c:pt idx="5">
                  <c:v>0.24876712328767123</c:v>
                </c:pt>
                <c:pt idx="6">
                  <c:v>108.51972602739727</c:v>
                </c:pt>
                <c:pt idx="7">
                  <c:v>0.32136986301369863</c:v>
                </c:pt>
                <c:pt idx="8">
                  <c:v>4.0476712328767119</c:v>
                </c:pt>
                <c:pt idx="9">
                  <c:v>3.1232876712328769E-2</c:v>
                </c:pt>
                <c:pt idx="10">
                  <c:v>4.2679452054794522</c:v>
                </c:pt>
              </c:numCache>
            </c:numRef>
          </c:bubbleSize>
          <c:bubble3D val="1"/>
          <c:extLst>
            <c:ext xmlns:c16="http://schemas.microsoft.com/office/drawing/2014/chart" uri="{C3380CC4-5D6E-409C-BE32-E72D297353CC}">
              <c16:uniqueId val="{00000012-3885-4B19-9E5C-4888E06B42E2}"/>
            </c:ext>
          </c:extLst>
        </c:ser>
        <c:dLbls>
          <c:showLegendKey val="0"/>
          <c:showVal val="0"/>
          <c:showCatName val="0"/>
          <c:showSerName val="0"/>
          <c:showPercent val="0"/>
          <c:showBubbleSize val="0"/>
        </c:dLbls>
        <c:bubbleScale val="100"/>
        <c:showNegBubbles val="0"/>
        <c:axId val="830525280"/>
        <c:axId val="1"/>
      </c:bubbleChart>
      <c:valAx>
        <c:axId val="830525280"/>
        <c:scaling>
          <c:orientation val="minMax"/>
          <c:min val="0"/>
        </c:scaling>
        <c:delete val="0"/>
        <c:axPos val="b"/>
        <c:title>
          <c:tx>
            <c:rich>
              <a:bodyPr/>
              <a:lstStyle/>
              <a:p>
                <a:pPr>
                  <a:defRPr sz="1000" b="1" i="0" u="none" strike="noStrike" baseline="0">
                    <a:solidFill>
                      <a:srgbClr val="000000"/>
                    </a:solidFill>
                    <a:latin typeface="+mj-lt"/>
                    <a:ea typeface="Calibri"/>
                    <a:cs typeface="Calibri"/>
                  </a:defRPr>
                </a:pPr>
                <a:r>
                  <a:rPr lang="en-GB">
                    <a:latin typeface="+mj-lt"/>
                  </a:rPr>
                  <a:t>AVE TIME VIEWED PER </a:t>
                </a:r>
                <a:r>
                  <a:rPr lang="en-GB" u="sng">
                    <a:latin typeface="+mj-lt"/>
                  </a:rPr>
                  <a:t>VIEWER</a:t>
                </a:r>
                <a:r>
                  <a:rPr lang="en-GB">
                    <a:latin typeface="+mj-lt"/>
                  </a:rPr>
                  <a:t> PER DAY</a:t>
                </a:r>
              </a:p>
            </c:rich>
          </c:tx>
          <c:layout>
            <c:manualLayout>
              <c:xMode val="edge"/>
              <c:yMode val="edge"/>
              <c:x val="0.42408519178290155"/>
              <c:y val="0.94248530389540863"/>
            </c:manualLayout>
          </c:layout>
          <c:overlay val="0"/>
        </c:title>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1"/>
        <c:crosses val="autoZero"/>
        <c:crossBetween val="midCat"/>
        <c:majorUnit val="2.0833000000000001E-2"/>
      </c:valAx>
      <c:valAx>
        <c:axId val="1"/>
        <c:scaling>
          <c:orientation val="minMax"/>
          <c:min val="0"/>
        </c:scaling>
        <c:delete val="0"/>
        <c:axPos val="l"/>
        <c:title>
          <c:tx>
            <c:rich>
              <a:bodyPr/>
              <a:lstStyle/>
              <a:p>
                <a:pPr>
                  <a:defRPr sz="1000" b="1" i="0" u="none" strike="noStrike" baseline="0">
                    <a:solidFill>
                      <a:srgbClr val="000000"/>
                    </a:solidFill>
                    <a:latin typeface="+mj-lt"/>
                    <a:ea typeface="Calibri"/>
                    <a:cs typeface="Calibri"/>
                  </a:defRPr>
                </a:pPr>
                <a:r>
                  <a:rPr lang="en-GB">
                    <a:latin typeface="+mj-lt"/>
                  </a:rPr>
                  <a:t>AVERAGE DAILY REACH (000s)</a:t>
                </a:r>
              </a:p>
            </c:rich>
          </c:tx>
          <c:layout>
            <c:manualLayout>
              <c:xMode val="edge"/>
              <c:yMode val="edge"/>
              <c:x val="1.9304805758441835E-2"/>
              <c:y val="0.25597282556231299"/>
            </c:manualLayout>
          </c:layout>
          <c:overlay val="0"/>
        </c:title>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830525280"/>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7">
    <c:autoUpdate val="0"/>
  </c:externalData>
  <c:userShapes r:id="rId8"/>
</c:chartSpace>
</file>

<file path=ppt/drawings/_rels/drawing1.xml.rels><?xml version="1.0" encoding="UTF-8" standalone="yes"?>
<Relationships xmlns="http://schemas.openxmlformats.org/package/2006/relationships"><Relationship Id="rId1" Type="http://schemas.openxmlformats.org/officeDocument/2006/relationships/image" Target="../media/image18.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0.60384</cdr:x>
      <cdr:y>0.76442</cdr:y>
    </cdr:from>
    <cdr:to>
      <cdr:x>0.63057</cdr:x>
      <cdr:y>0.79601</cdr:y>
    </cdr:to>
    <cdr:pic>
      <cdr:nvPicPr>
        <cdr:cNvPr id="3" name="chart">
          <a:extLst xmlns:a="http://schemas.openxmlformats.org/drawingml/2006/main">
            <a:ext uri="{FF2B5EF4-FFF2-40B4-BE49-F238E27FC236}">
              <a16:creationId xmlns:a16="http://schemas.microsoft.com/office/drawing/2014/main" id="{5483F8E7-E44C-347E-E9C0-FCCB3F7D0CD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45337" y="3167435"/>
          <a:ext cx="303022" cy="130911"/>
        </a:xfrm>
        <a:prstGeom xmlns:a="http://schemas.openxmlformats.org/drawingml/2006/main" prst="rect">
          <a:avLst/>
        </a:prstGeom>
      </cdr:spPr>
    </cdr:pic>
  </cdr:relSizeAnchor>
  <cdr:relSizeAnchor xmlns:cdr="http://schemas.openxmlformats.org/drawingml/2006/chartDrawing">
    <cdr:from>
      <cdr:x>0.5832</cdr:x>
      <cdr:y>0.79962</cdr:y>
    </cdr:from>
    <cdr:to>
      <cdr:x>0.59887</cdr:x>
      <cdr:y>0.82074</cdr:y>
    </cdr:to>
    <cdr:cxnSp macro="">
      <cdr:nvCxnSpPr>
        <cdr:cNvPr id="4" name="Straight Arrow Connector 3">
          <a:extLst xmlns:a="http://schemas.openxmlformats.org/drawingml/2006/main">
            <a:ext uri="{FF2B5EF4-FFF2-40B4-BE49-F238E27FC236}">
              <a16:creationId xmlns:a16="http://schemas.microsoft.com/office/drawing/2014/main" id="{FEDC394F-7CD4-846F-1A59-61B20987D339}"/>
            </a:ext>
          </a:extLst>
        </cdr:cNvPr>
        <cdr:cNvCxnSpPr/>
      </cdr:nvCxnSpPr>
      <cdr:spPr>
        <a:xfrm xmlns:a="http://schemas.openxmlformats.org/drawingml/2006/main" flipH="1">
          <a:off x="6611414" y="3313295"/>
          <a:ext cx="177642" cy="8751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0.40936</cdr:x>
      <cdr:y>0.80136</cdr:y>
    </cdr:from>
    <cdr:to>
      <cdr:x>0.42689</cdr:x>
      <cdr:y>0.8277</cdr:y>
    </cdr:to>
    <cdr:cxnSp macro="">
      <cdr:nvCxnSpPr>
        <cdr:cNvPr id="5" name="Straight Arrow Connector 4">
          <a:extLst xmlns:a="http://schemas.openxmlformats.org/drawingml/2006/main">
            <a:ext uri="{FF2B5EF4-FFF2-40B4-BE49-F238E27FC236}">
              <a16:creationId xmlns:a16="http://schemas.microsoft.com/office/drawing/2014/main" id="{5B111D02-C2DF-F6BD-79C3-6659B3D653FE}"/>
            </a:ext>
          </a:extLst>
        </cdr:cNvPr>
        <cdr:cNvCxnSpPr/>
      </cdr:nvCxnSpPr>
      <cdr:spPr>
        <a:xfrm xmlns:a="http://schemas.openxmlformats.org/drawingml/2006/main">
          <a:off x="4640616" y="3320502"/>
          <a:ext cx="198727" cy="10914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0.34927</cdr:x>
      <cdr:y>0.74656</cdr:y>
    </cdr:from>
    <cdr:to>
      <cdr:x>0.42996</cdr:x>
      <cdr:y>0.80943</cdr:y>
    </cdr:to>
    <cdr:sp macro="" textlink="">
      <cdr:nvSpPr>
        <cdr:cNvPr id="8" name="TextBox 1"/>
        <cdr:cNvSpPr txBox="1"/>
      </cdr:nvSpPr>
      <cdr:spPr>
        <a:xfrm xmlns:a="http://schemas.openxmlformats.org/drawingml/2006/main">
          <a:off x="3959428" y="3093453"/>
          <a:ext cx="914734"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SVOD</a:t>
          </a:r>
        </a:p>
      </cdr:txBody>
    </cdr:sp>
  </cdr:relSizeAnchor>
  <cdr:relSizeAnchor xmlns:cdr="http://schemas.openxmlformats.org/drawingml/2006/chartDrawing">
    <cdr:from>
      <cdr:x>0.18835</cdr:x>
      <cdr:y>0.74656</cdr:y>
    </cdr:from>
    <cdr:to>
      <cdr:x>0.2427</cdr:x>
      <cdr:y>0.80943</cdr:y>
    </cdr:to>
    <cdr:sp macro="" textlink="">
      <cdr:nvSpPr>
        <cdr:cNvPr id="2" name="TextBox 1">
          <a:extLst xmlns:a="http://schemas.openxmlformats.org/drawingml/2006/main">
            <a:ext uri="{FF2B5EF4-FFF2-40B4-BE49-F238E27FC236}">
              <a16:creationId xmlns:a16="http://schemas.microsoft.com/office/drawing/2014/main" id="{C2251149-743D-6385-6338-43E485F71B42}"/>
            </a:ext>
          </a:extLst>
        </cdr:cNvPr>
        <cdr:cNvSpPr txBox="1"/>
      </cdr:nvSpPr>
      <cdr:spPr>
        <a:xfrm xmlns:a="http://schemas.openxmlformats.org/drawingml/2006/main">
          <a:off x="2135169" y="3093453"/>
          <a:ext cx="616198"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AVOD</a:t>
          </a:r>
        </a:p>
      </cdr:txBody>
    </cdr:sp>
  </cdr:relSizeAnchor>
  <cdr:relSizeAnchor xmlns:cdr="http://schemas.openxmlformats.org/drawingml/2006/chartDrawing">
    <cdr:from>
      <cdr:x>0.23551</cdr:x>
      <cdr:y>0.81377</cdr:y>
    </cdr:from>
    <cdr:to>
      <cdr:x>0.25086</cdr:x>
      <cdr:y>0.84087</cdr:y>
    </cdr:to>
    <cdr:cxnSp macro="">
      <cdr:nvCxnSpPr>
        <cdr:cNvPr id="6" name="Straight Arrow Connector 5">
          <a:extLst xmlns:a="http://schemas.openxmlformats.org/drawingml/2006/main">
            <a:ext uri="{FF2B5EF4-FFF2-40B4-BE49-F238E27FC236}">
              <a16:creationId xmlns:a16="http://schemas.microsoft.com/office/drawing/2014/main" id="{CD45FCD0-4BAA-768A-C94E-5B18B59D9E95}"/>
            </a:ext>
          </a:extLst>
        </cdr:cNvPr>
        <cdr:cNvCxnSpPr/>
      </cdr:nvCxnSpPr>
      <cdr:spPr>
        <a:xfrm xmlns:a="http://schemas.openxmlformats.org/drawingml/2006/main">
          <a:off x="2669789" y="3371925"/>
          <a:ext cx="174004" cy="11228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0.15406</cdr:x>
      <cdr:y>0.28688</cdr:y>
    </cdr:from>
    <cdr:to>
      <cdr:x>0.31336</cdr:x>
      <cdr:y>0.35172</cdr:y>
    </cdr:to>
    <cdr:sp macro="" textlink="">
      <cdr:nvSpPr>
        <cdr:cNvPr id="2" name="TextBox 1"/>
        <cdr:cNvSpPr txBox="1"/>
      </cdr:nvSpPr>
      <cdr:spPr>
        <a:xfrm xmlns:a="http://schemas.openxmlformats.org/drawingml/2006/main">
          <a:off x="1746514" y="1188731"/>
          <a:ext cx="1805889" cy="2686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ts val="1100"/>
            </a:lnSpc>
          </a:pPr>
          <a:r>
            <a:rPr lang="en-GB" sz="1100" b="1" dirty="0"/>
            <a:t>Bubble</a:t>
          </a:r>
          <a:r>
            <a:rPr lang="en-GB" sz="1100" b="1" baseline="0" dirty="0"/>
            <a:t> size represents total volume of daily viewing </a:t>
          </a:r>
          <a:endParaRPr lang="en-GB" sz="1100" b="1" dirty="0"/>
        </a:p>
      </cdr:txBody>
    </cdr:sp>
  </cdr:relSizeAnchor>
  <cdr:relSizeAnchor xmlns:cdr="http://schemas.openxmlformats.org/drawingml/2006/chartDrawing">
    <cdr:from>
      <cdr:x>0.4194</cdr:x>
      <cdr:y>0.77233</cdr:y>
    </cdr:from>
    <cdr:to>
      <cdr:x>0.5</cdr:x>
      <cdr:y>0.83718</cdr:y>
    </cdr:to>
    <cdr:sp macro="" textlink="">
      <cdr:nvSpPr>
        <cdr:cNvPr id="6" name="TextBox 1"/>
        <cdr:cNvSpPr txBox="1"/>
      </cdr:nvSpPr>
      <cdr:spPr>
        <a:xfrm xmlns:a="http://schemas.openxmlformats.org/drawingml/2006/main">
          <a:off x="4754486" y="3200229"/>
          <a:ext cx="913714" cy="2687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SVOD</a:t>
          </a:r>
        </a:p>
      </cdr:txBody>
    </cdr:sp>
  </cdr:relSizeAnchor>
  <cdr:relSizeAnchor xmlns:cdr="http://schemas.openxmlformats.org/drawingml/2006/chartDrawing">
    <cdr:from>
      <cdr:x>0.48591</cdr:x>
      <cdr:y>0.83318</cdr:y>
    </cdr:from>
    <cdr:to>
      <cdr:x>0.5</cdr:x>
      <cdr:y>0.85239</cdr:y>
    </cdr:to>
    <cdr:cxnSp macro="">
      <cdr:nvCxnSpPr>
        <cdr:cNvPr id="8" name="Straight Arrow Connector 7">
          <a:extLst xmlns:a="http://schemas.openxmlformats.org/drawingml/2006/main">
            <a:ext uri="{FF2B5EF4-FFF2-40B4-BE49-F238E27FC236}">
              <a16:creationId xmlns:a16="http://schemas.microsoft.com/office/drawing/2014/main" id="{A50168DE-EAB0-03BE-47B1-4A4B0734CF87}"/>
            </a:ext>
          </a:extLst>
        </cdr:cNvPr>
        <cdr:cNvCxnSpPr/>
      </cdr:nvCxnSpPr>
      <cdr:spPr>
        <a:xfrm xmlns:a="http://schemas.openxmlformats.org/drawingml/2006/main">
          <a:off x="5508470" y="3452382"/>
          <a:ext cx="159730" cy="7959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0.27133</cdr:x>
      <cdr:y>0.78459</cdr:y>
    </cdr:from>
    <cdr:to>
      <cdr:x>0.35951</cdr:x>
      <cdr:y>0.84944</cdr:y>
    </cdr:to>
    <cdr:sp macro="" textlink="">
      <cdr:nvSpPr>
        <cdr:cNvPr id="3" name="TextBox 1">
          <a:extLst xmlns:a="http://schemas.openxmlformats.org/drawingml/2006/main">
            <a:ext uri="{FF2B5EF4-FFF2-40B4-BE49-F238E27FC236}">
              <a16:creationId xmlns:a16="http://schemas.microsoft.com/office/drawing/2014/main" id="{15DBC8F6-7D72-9367-08CB-A76E43014F9F}"/>
            </a:ext>
          </a:extLst>
        </cdr:cNvPr>
        <cdr:cNvSpPr txBox="1"/>
      </cdr:nvSpPr>
      <cdr:spPr>
        <a:xfrm xmlns:a="http://schemas.openxmlformats.org/drawingml/2006/main">
          <a:off x="3075876" y="3251030"/>
          <a:ext cx="999717" cy="2687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Dailymotion</a:t>
          </a:r>
        </a:p>
      </cdr:txBody>
    </cdr:sp>
  </cdr:relSizeAnchor>
  <cdr:relSizeAnchor xmlns:cdr="http://schemas.openxmlformats.org/drawingml/2006/chartDrawing">
    <cdr:from>
      <cdr:x>0.25724</cdr:x>
      <cdr:y>0.83825</cdr:y>
    </cdr:from>
    <cdr:to>
      <cdr:x>0.27272</cdr:x>
      <cdr:y>0.86465</cdr:y>
    </cdr:to>
    <cdr:cxnSp macro="">
      <cdr:nvCxnSpPr>
        <cdr:cNvPr id="4" name="Straight Arrow Connector 3">
          <a:extLst xmlns:a="http://schemas.openxmlformats.org/drawingml/2006/main">
            <a:ext uri="{FF2B5EF4-FFF2-40B4-BE49-F238E27FC236}">
              <a16:creationId xmlns:a16="http://schemas.microsoft.com/office/drawing/2014/main" id="{6643C47D-AD98-0832-0337-2E192FCC8DA6}"/>
            </a:ext>
          </a:extLst>
        </cdr:cNvPr>
        <cdr:cNvCxnSpPr/>
      </cdr:nvCxnSpPr>
      <cdr:spPr>
        <a:xfrm xmlns:a="http://schemas.openxmlformats.org/drawingml/2006/main" flipH="1">
          <a:off x="2916166" y="3473367"/>
          <a:ext cx="175456" cy="10941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0.22362</cdr:x>
      <cdr:y>0.84544</cdr:y>
    </cdr:from>
    <cdr:to>
      <cdr:x>0.23454</cdr:x>
      <cdr:y>0.86972</cdr:y>
    </cdr:to>
    <cdr:cxnSp macro="">
      <cdr:nvCxnSpPr>
        <cdr:cNvPr id="7" name="Straight Arrow Connector 6">
          <a:extLst xmlns:a="http://schemas.openxmlformats.org/drawingml/2006/main">
            <a:ext uri="{FF2B5EF4-FFF2-40B4-BE49-F238E27FC236}">
              <a16:creationId xmlns:a16="http://schemas.microsoft.com/office/drawing/2014/main" id="{6B3E643A-05A6-974D-E42A-1419FD53BDE6}"/>
            </a:ext>
          </a:extLst>
        </cdr:cNvPr>
        <cdr:cNvCxnSpPr/>
      </cdr:nvCxnSpPr>
      <cdr:spPr>
        <a:xfrm xmlns:a="http://schemas.openxmlformats.org/drawingml/2006/main">
          <a:off x="2535030" y="3503185"/>
          <a:ext cx="123823" cy="10057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0.1591</cdr:x>
      <cdr:y>0.75101</cdr:y>
    </cdr:from>
    <cdr:to>
      <cdr:x>0.2397</cdr:x>
      <cdr:y>0.81586</cdr:y>
    </cdr:to>
    <cdr:sp macro="" textlink="">
      <cdr:nvSpPr>
        <cdr:cNvPr id="10" name="TextBox 1">
          <a:extLst xmlns:a="http://schemas.openxmlformats.org/drawingml/2006/main">
            <a:ext uri="{FF2B5EF4-FFF2-40B4-BE49-F238E27FC236}">
              <a16:creationId xmlns:a16="http://schemas.microsoft.com/office/drawing/2014/main" id="{BFF2BE1C-BFD9-D0A4-E33F-58DF6EB21E1F}"/>
            </a:ext>
          </a:extLst>
        </cdr:cNvPr>
        <cdr:cNvSpPr txBox="1"/>
      </cdr:nvSpPr>
      <cdr:spPr>
        <a:xfrm xmlns:a="http://schemas.openxmlformats.org/drawingml/2006/main">
          <a:off x="1803668" y="3111881"/>
          <a:ext cx="913714" cy="2687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a:t>Other </a:t>
          </a:r>
          <a:r>
            <a:rPr lang="en-GB" sz="1100" b="1" dirty="0"/>
            <a:t>AVOD</a:t>
          </a:r>
        </a:p>
      </cdr:txBody>
    </cdr:sp>
  </cdr:relSizeAnchor>
</c:userShapes>
</file>

<file path=ppt/drawings/drawing3.xml><?xml version="1.0" encoding="utf-8"?>
<c:userShapes xmlns:c="http://schemas.openxmlformats.org/drawingml/2006/chart">
  <cdr:relSizeAnchor xmlns:cdr="http://schemas.openxmlformats.org/drawingml/2006/chartDrawing">
    <cdr:from>
      <cdr:x>0.75684</cdr:x>
      <cdr:y>0.84033</cdr:y>
    </cdr:from>
    <cdr:to>
      <cdr:x>0.77094</cdr:x>
      <cdr:y>0.85955</cdr:y>
    </cdr:to>
    <cdr:cxnSp macro="">
      <cdr:nvCxnSpPr>
        <cdr:cNvPr id="3" name="Straight Arrow Connector 2">
          <a:extLst xmlns:a="http://schemas.openxmlformats.org/drawingml/2006/main">
            <a:ext uri="{FF2B5EF4-FFF2-40B4-BE49-F238E27FC236}">
              <a16:creationId xmlns:a16="http://schemas.microsoft.com/office/drawing/2014/main" id="{A2D29616-F146-F44E-69FC-38448559E2CB}"/>
            </a:ext>
          </a:extLst>
        </cdr:cNvPr>
        <cdr:cNvCxnSpPr/>
      </cdr:nvCxnSpPr>
      <cdr:spPr>
        <a:xfrm xmlns:a="http://schemas.openxmlformats.org/drawingml/2006/main">
          <a:off x="7024222" y="5079488"/>
          <a:ext cx="130862" cy="11617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0.71618</cdr:x>
      <cdr:y>0.79005</cdr:y>
    </cdr:from>
    <cdr:to>
      <cdr:x>0.75234</cdr:x>
      <cdr:y>0.82386</cdr:y>
    </cdr:to>
    <cdr:pic>
      <cdr:nvPicPr>
        <cdr:cNvPr id="4" name="chart">
          <a:extLst xmlns:a="http://schemas.openxmlformats.org/drawingml/2006/main">
            <a:ext uri="{FF2B5EF4-FFF2-40B4-BE49-F238E27FC236}">
              <a16:creationId xmlns:a16="http://schemas.microsoft.com/office/drawing/2014/main" id="{88876C20-C130-9142-DE09-9D646D03CE6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46904" y="4775538"/>
          <a:ext cx="335601" cy="204369"/>
        </a:xfrm>
        <a:prstGeom xmlns:a="http://schemas.openxmlformats.org/drawingml/2006/main" prst="rect">
          <a:avLst/>
        </a:prstGeom>
      </cdr:spPr>
    </cdr:pic>
  </cdr:relSizeAnchor>
  <cdr:relSizeAnchor xmlns:cdr="http://schemas.openxmlformats.org/drawingml/2006/chartDrawing">
    <cdr:from>
      <cdr:x>0.3938</cdr:x>
      <cdr:y>0.74523</cdr:y>
    </cdr:from>
    <cdr:to>
      <cdr:x>0.47223</cdr:x>
      <cdr:y>0.80908</cdr:y>
    </cdr:to>
    <cdr:sp macro="" textlink="">
      <cdr:nvSpPr>
        <cdr:cNvPr id="5" name="TextBox 1"/>
        <cdr:cNvSpPr txBox="1"/>
      </cdr:nvSpPr>
      <cdr:spPr>
        <a:xfrm xmlns:a="http://schemas.openxmlformats.org/drawingml/2006/main">
          <a:off x="4464219" y="3087942"/>
          <a:ext cx="889114" cy="2645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SVOD</a:t>
          </a:r>
        </a:p>
      </cdr:txBody>
    </cdr:sp>
  </cdr:relSizeAnchor>
  <cdr:relSizeAnchor xmlns:cdr="http://schemas.openxmlformats.org/drawingml/2006/chartDrawing">
    <cdr:from>
      <cdr:x>0.46028</cdr:x>
      <cdr:y>0.81689</cdr:y>
    </cdr:from>
    <cdr:to>
      <cdr:x>0.47338</cdr:x>
      <cdr:y>0.8351</cdr:y>
    </cdr:to>
    <cdr:cxnSp macro="">
      <cdr:nvCxnSpPr>
        <cdr:cNvPr id="6" name="Straight Arrow Connector 5">
          <a:extLst xmlns:a="http://schemas.openxmlformats.org/drawingml/2006/main">
            <a:ext uri="{FF2B5EF4-FFF2-40B4-BE49-F238E27FC236}">
              <a16:creationId xmlns:a16="http://schemas.microsoft.com/office/drawing/2014/main" id="{F2CA961C-73EC-D8DF-AA84-D5D6E967EE02}"/>
            </a:ext>
          </a:extLst>
        </cdr:cNvPr>
        <cdr:cNvCxnSpPr/>
      </cdr:nvCxnSpPr>
      <cdr:spPr>
        <a:xfrm xmlns:a="http://schemas.openxmlformats.org/drawingml/2006/main">
          <a:off x="5217905" y="3384868"/>
          <a:ext cx="148506" cy="7545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0.11686</cdr:x>
      <cdr:y>0.76588</cdr:y>
    </cdr:from>
    <cdr:to>
      <cdr:x>0.19529</cdr:x>
      <cdr:y>0.82973</cdr:y>
    </cdr:to>
    <cdr:sp macro="" textlink="">
      <cdr:nvSpPr>
        <cdr:cNvPr id="7" name="TextBox 1">
          <a:extLst xmlns:a="http://schemas.openxmlformats.org/drawingml/2006/main">
            <a:ext uri="{FF2B5EF4-FFF2-40B4-BE49-F238E27FC236}">
              <a16:creationId xmlns:a16="http://schemas.microsoft.com/office/drawing/2014/main" id="{0F687912-3229-49B4-4497-C89A6489F965}"/>
            </a:ext>
          </a:extLst>
        </cdr:cNvPr>
        <cdr:cNvSpPr txBox="1"/>
      </cdr:nvSpPr>
      <cdr:spPr>
        <a:xfrm xmlns:a="http://schemas.openxmlformats.org/drawingml/2006/main">
          <a:off x="1324797" y="3173493"/>
          <a:ext cx="889114" cy="2645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AVOD</a:t>
          </a:r>
        </a:p>
      </cdr:txBody>
    </cdr:sp>
  </cdr:relSizeAnchor>
  <cdr:relSizeAnchor xmlns:cdr="http://schemas.openxmlformats.org/drawingml/2006/chartDrawing">
    <cdr:from>
      <cdr:x>0.18335</cdr:x>
      <cdr:y>0.83754</cdr:y>
    </cdr:from>
    <cdr:to>
      <cdr:x>0.19645</cdr:x>
      <cdr:y>0.85575</cdr:y>
    </cdr:to>
    <cdr:cxnSp macro="">
      <cdr:nvCxnSpPr>
        <cdr:cNvPr id="8" name="Straight Arrow Connector 7">
          <a:extLst xmlns:a="http://schemas.openxmlformats.org/drawingml/2006/main">
            <a:ext uri="{FF2B5EF4-FFF2-40B4-BE49-F238E27FC236}">
              <a16:creationId xmlns:a16="http://schemas.microsoft.com/office/drawing/2014/main" id="{AE60ABC0-953D-BE50-D27D-C9A36B388558}"/>
            </a:ext>
          </a:extLst>
        </cdr:cNvPr>
        <cdr:cNvCxnSpPr/>
      </cdr:nvCxnSpPr>
      <cdr:spPr>
        <a:xfrm xmlns:a="http://schemas.openxmlformats.org/drawingml/2006/main">
          <a:off x="2078483" y="3470419"/>
          <a:ext cx="148506" cy="7545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FC4F07-DC05-45AA-A1F3-85AC88F2FECC}" type="datetimeFigureOut">
              <a:rPr lang="en-GB" smtClean="0"/>
              <a:t>29/11/2023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F2D90E-523F-45FB-AEC1-23DAC667075A}" type="slidenum">
              <a:rPr lang="en-GB" smtClean="0"/>
              <a:t>‹#›</a:t>
            </a:fld>
            <a:endParaRPr lang="en-GB"/>
          </a:p>
        </p:txBody>
      </p:sp>
    </p:spTree>
    <p:extLst>
      <p:ext uri="{BB962C8B-B14F-4D97-AF65-F5344CB8AC3E}">
        <p14:creationId xmlns:p14="http://schemas.microsoft.com/office/powerpoint/2010/main" val="341312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a:solidFill>
                  <a:srgbClr val="323A4E"/>
                </a:solidFill>
                <a:effectLst/>
                <a:latin typeface="proxima-nova"/>
              </a:rPr>
              <a:t>This chart breaks down viewing to the various platforms in terms of the average number of people watching per day (for at least 3 minutes) compared with the average time spent watching per viewer (i.e. only counting those who watched on that day).</a:t>
            </a:r>
          </a:p>
          <a:p>
            <a:pPr algn="l"/>
            <a:endParaRPr lang="en-GB" sz="2800" b="0" i="0">
              <a:solidFill>
                <a:srgbClr val="323A4E"/>
              </a:solidFill>
              <a:effectLst/>
              <a:latin typeface="proxima-nova"/>
            </a:endParaRPr>
          </a:p>
          <a:p>
            <a:pPr algn="l"/>
            <a:r>
              <a:rPr lang="en-GB" sz="2800" b="0" i="0">
                <a:solidFill>
                  <a:srgbClr val="323A4E"/>
                </a:solidFill>
                <a:effectLst/>
                <a:latin typeface="proxima-nova"/>
              </a:rPr>
              <a:t>Analysis across 2022 shows that the commercial broadcasters (linear and on demand) collectively reach just over 33 million viewers every day, with each of those viewers watching for an average of 3hrs, 25 mins a day. The combined portfolio of BBC channels (linear and on demand) attracts the second largest volume of viewing, with 27 million daily reach and an average view time of just over 2 hours.  YouTube is next, with a daily reach of 20 million people and a view time of 1hr 42 mins (Barb only measure in-home viewing, we estimate that YouTube would be circa. 25% larger in viewing time if out of home viewing was included).</a:t>
            </a:r>
          </a:p>
          <a:p>
            <a:pPr algn="l"/>
            <a:endParaRPr lang="en-GB" sz="2800" b="0" i="0">
              <a:solidFill>
                <a:srgbClr val="323A4E"/>
              </a:solidFill>
              <a:effectLst/>
              <a:latin typeface="proxima-nova"/>
            </a:endParaRPr>
          </a:p>
          <a:p>
            <a:pPr algn="l"/>
            <a:r>
              <a:rPr lang="en-GB" sz="2800" b="0" i="0">
                <a:solidFill>
                  <a:srgbClr val="323A4E"/>
                </a:solidFill>
                <a:effectLst/>
                <a:latin typeface="proxima-nova"/>
              </a:rPr>
              <a:t>SVOD services such as Netflix has a daily reach of 12.4 million people and a view time of 1hr 47 mins, whilst other AVOD services (covering Chili, Rakuten TV, Samsung TV Plus, Red Bull TV, </a:t>
            </a:r>
            <a:r>
              <a:rPr lang="en-GB" sz="2800" b="0" i="0" err="1">
                <a:solidFill>
                  <a:srgbClr val="323A4E"/>
                </a:solidFill>
                <a:effectLst/>
                <a:latin typeface="proxima-nova"/>
              </a:rPr>
              <a:t>TVPlayer</a:t>
            </a:r>
            <a:r>
              <a:rPr lang="en-GB" sz="2800" b="0" i="0">
                <a:solidFill>
                  <a:srgbClr val="323A4E"/>
                </a:solidFill>
                <a:effectLst/>
                <a:latin typeface="proxima-nova"/>
              </a:rPr>
              <a:t>, Vevo, W4FREE, and </a:t>
            </a:r>
            <a:r>
              <a:rPr lang="en-GB" sz="2800" b="0" i="0" err="1">
                <a:solidFill>
                  <a:srgbClr val="323A4E"/>
                </a:solidFill>
                <a:effectLst/>
                <a:latin typeface="proxima-nova"/>
              </a:rPr>
              <a:t>YuppTV</a:t>
            </a:r>
            <a:r>
              <a:rPr lang="en-GB" sz="2800" b="0" i="0">
                <a:solidFill>
                  <a:srgbClr val="323A4E"/>
                </a:solidFill>
                <a:effectLst/>
                <a:latin typeface="proxima-nova"/>
              </a:rPr>
              <a:t>) have a collective average daily reach of 83,000 viewers and a view time of 38 mins a day.</a:t>
            </a:r>
          </a:p>
          <a:p>
            <a:pPr algn="just"/>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BF2D90E-523F-45FB-AEC1-23DAC667075A}" type="slidenum">
              <a:rPr lang="en-GB" smtClean="0"/>
              <a:t>1</a:t>
            </a:fld>
            <a:endParaRPr lang="en-GB"/>
          </a:p>
        </p:txBody>
      </p:sp>
    </p:spTree>
    <p:extLst>
      <p:ext uri="{BB962C8B-B14F-4D97-AF65-F5344CB8AC3E}">
        <p14:creationId xmlns:p14="http://schemas.microsoft.com/office/powerpoint/2010/main" val="194328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16-34s watching per day (for at least 3 minutes)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2022 shows that the commercial broadcasters (linear and on demand) collectively reach just over 4.9 million viewers every day, with each of those viewers watching for an average of 2hrs, 18 mins a day. The combined portfolio of BBC channels (linear and on demand) has a daily reach of 3 million and an average view time of 1hr 30 mins.  YouTube has a daily reach of 6 million people and a view time of 1hr 51 mins (Barb only measure in-home viewing, we estimate that YouTube would be circa. 25% larger in viewing time if out of home viewing was included).</a:t>
            </a:r>
          </a:p>
          <a:p>
            <a:pPr algn="l"/>
            <a:endParaRPr lang="en-GB" sz="1200" b="0" i="0" dirty="0">
              <a:solidFill>
                <a:srgbClr val="323A4E"/>
              </a:solidFill>
              <a:effectLst/>
              <a:latin typeface="proxima-nova"/>
            </a:endParaRPr>
          </a:p>
          <a:p>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2</a:t>
            </a:fld>
            <a:endParaRPr lang="en-GB"/>
          </a:p>
        </p:txBody>
      </p:sp>
    </p:spTree>
    <p:extLst>
      <p:ext uri="{BB962C8B-B14F-4D97-AF65-F5344CB8AC3E}">
        <p14:creationId xmlns:p14="http://schemas.microsoft.com/office/powerpoint/2010/main" val="177567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16-34s watching per day (for at least 3 minutes) on a TV set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2022 shows that the commercial broadcasters (linear and on demand) collectively reach just over 4.6 million viewers every day, with each of those viewers watching for an average of 2hrs, 18 mins a day. The combined portfolio of BBC channels (linear and on demand) has a daily reach of 2.8 million and an average view time of 1hr 30 mins.  YouTube has a daily reach of 1.5 million people and a view time of 1hr 43 mins. </a:t>
            </a:r>
          </a:p>
          <a:p>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3</a:t>
            </a:fld>
            <a:endParaRPr lang="en-GB"/>
          </a:p>
        </p:txBody>
      </p:sp>
    </p:spTree>
    <p:extLst>
      <p:ext uri="{BB962C8B-B14F-4D97-AF65-F5344CB8AC3E}">
        <p14:creationId xmlns:p14="http://schemas.microsoft.com/office/powerpoint/2010/main" val="1031470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2.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3.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4.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5.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6.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7.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8.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9.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0.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2.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3.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4.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5.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6.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7.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8.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9.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0.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2.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3.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4.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5.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7.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9.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0.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1.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2.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4.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5.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6.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7.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8.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9.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0.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1.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2.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4.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5.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6.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7.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8.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9.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0.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1.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2.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4.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7.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8.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9.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0.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1.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2.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4.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5.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6.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7.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8.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9.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0.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1.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2.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4.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5.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6.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7.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8.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9.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0.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1.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2.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4.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5.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9.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90.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2.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3.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4.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5.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6.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7.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9.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0.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1.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2.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3.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4.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5.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6.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7.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9.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0.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1.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2.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3.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4.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5.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6.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7.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9.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8.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9.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0.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29015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4162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5229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12877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6778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32229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02978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516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8321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13452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5773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67344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64327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87990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9874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203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150682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635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60843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73934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84403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04294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1135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78200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131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988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060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411175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76246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87385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78584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415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406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5562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37029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54438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7841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0717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29942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8417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4811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772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37151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36050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28858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19334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88308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8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8094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0560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80084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8951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55655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73571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59842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14026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74330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190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7076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cSld name="2_Video">
    <p:spTree>
      <p:nvGrpSpPr>
        <p:cNvPr id="1" name=""/>
        <p:cNvGrpSpPr/>
        <p:nvPr/>
      </p:nvGrpSpPr>
      <p:grpSpPr>
        <a:xfrm>
          <a:off x="0" y="0"/>
          <a:ext cx="0" cy="0"/>
          <a:chOff x="0" y="0"/>
          <a:chExt cx="0" cy="0"/>
        </a:xfrm>
      </p:grpSpPr>
      <p:sp>
        <p:nvSpPr>
          <p:cNvPr id="6" name="Rectangle 5"/>
          <p:cNvSpPr/>
          <p:nvPr userDrawn="1"/>
        </p:nvSpPr>
        <p:spPr>
          <a:xfrm>
            <a:off x="-712" y="0"/>
            <a:ext cx="12203112" cy="6858000"/>
          </a:xfrm>
          <a:prstGeom prst="rect">
            <a:avLst/>
          </a:prstGeom>
          <a:gradFill flip="none" rotWithShape="1">
            <a:gsLst>
              <a:gs pos="0">
                <a:schemeClr val="accent5"/>
              </a:gs>
              <a:gs pos="100000">
                <a:schemeClr val="accent3"/>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5361" y="168994"/>
            <a:ext cx="1328519" cy="480053"/>
          </a:xfrm>
          <a:prstGeom prst="rect">
            <a:avLst/>
          </a:prstGeom>
        </p:spPr>
      </p:pic>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9585B9F-EF5C-4314-BCBC-A6F82ED753B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73F885-FE6B-4251-84D2-F6CEF084999B}" type="slidenum">
              <a:rPr lang="en-GB" smtClean="0"/>
              <a:pPr/>
              <a:t>‹#›</a:t>
            </a:fld>
            <a:endParaRPr lang="en-GB" dirty="0"/>
          </a:p>
        </p:txBody>
      </p:sp>
    </p:spTree>
    <p:extLst>
      <p:ext uri="{BB962C8B-B14F-4D97-AF65-F5344CB8AC3E}">
        <p14:creationId xmlns:p14="http://schemas.microsoft.com/office/powerpoint/2010/main" val="483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47245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0710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91949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1486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6192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7236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8477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8225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40194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75044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5147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08191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8593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9865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799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1737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659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56404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8846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85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4333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857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72481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59054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98460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99327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260108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3615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6124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48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74974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3678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ctr"/>
          <a:lstStyle>
            <a:lvl1pPr algn="ctr">
              <a:defRPr/>
            </a:lvl1pPr>
          </a:lstStyle>
          <a:p>
            <a:r>
              <a:rPr lang="en-GB" dirty="0"/>
              <a:t>Insert image by clicking icon.   </a:t>
            </a:r>
            <a:br>
              <a:rPr lang="en-GB" dirty="0"/>
            </a:br>
            <a:r>
              <a:rPr lang="en-GB" dirty="0"/>
              <a:t>Send this image to the back to make sure all elements are visible.</a:t>
            </a:r>
            <a:br>
              <a:rPr lang="en-GB" dirty="0"/>
            </a:br>
            <a:br>
              <a:rPr lang="en-GB" dirty="0"/>
            </a:br>
            <a:br>
              <a:rPr lang="en-GB" dirty="0"/>
            </a:br>
            <a:br>
              <a:rPr lang="en-GB" dirty="0"/>
            </a:br>
            <a:endParaRPr lang="en-GB"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bwMode="white">
          <a:xfrm>
            <a:off x="450000" y="5420032"/>
            <a:ext cx="65" cy="215444"/>
          </a:xfrm>
          <a:prstGeom prst="rect">
            <a:avLst/>
          </a:prstGeom>
        </p:spPr>
        <p:txBody>
          <a:bodyPr wrap="none" lIns="0" tIns="0" rIns="0" bIns="0">
            <a:spAutoFit/>
          </a:bodyPr>
          <a:lstStyle>
            <a:lvl1pPr>
              <a:defRPr sz="1400">
                <a:solidFill>
                  <a:schemeClr val="bg1"/>
                </a:solidFill>
              </a:defRPr>
            </a:lvl1pPr>
          </a:lstStyle>
          <a:p>
            <a:endParaRPr lang="en-GB" dirty="0"/>
          </a:p>
        </p:txBody>
      </p:sp>
      <p:sp>
        <p:nvSpPr>
          <p:cNvPr id="24" name="Header">
            <a:extLst>
              <a:ext uri="{FF2B5EF4-FFF2-40B4-BE49-F238E27FC236}">
                <a16:creationId xmlns:a16="http://schemas.microsoft.com/office/drawing/2014/main" id="{282677E1-E7D7-461C-9F6D-B1708372F571}"/>
              </a:ext>
            </a:extLst>
          </p:cNvPr>
          <p:cNvSpPr>
            <a:spLocks noGrp="1"/>
          </p:cNvSpPr>
          <p:nvPr>
            <p:ph type="ctrTitle" hasCustomPrompt="1"/>
          </p:nvPr>
        </p:nvSpPr>
        <p:spPr bwMode="white">
          <a:xfrm>
            <a:off x="450000" y="450000"/>
            <a:ext cx="9616732" cy="830997"/>
          </a:xfrm>
        </p:spPr>
        <p:txBody>
          <a:bodyPr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dirty="0"/>
              <a:t>Report/proposal title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bwMode="white">
          <a:xfrm>
            <a:off x="450000" y="4779622"/>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Extra information here</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bwMode="white">
          <a:xfrm>
            <a:off x="450000" y="3789980"/>
            <a:ext cx="7551997" cy="738664"/>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Change colour of titling depending on contrast of image used</a:t>
            </a: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4531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TV Ad Nation 2022 | August 2022 | Public | Internal/Client Use Only | Strictly Confidential</a:t>
            </a:r>
          </a:p>
        </p:txBody>
      </p:sp>
      <p:pic>
        <p:nvPicPr>
          <p:cNvPr id="11" name="Picture 10" descr="Logo&#10;&#10;Description automatically generated">
            <a:extLst>
              <a:ext uri="{FF2B5EF4-FFF2-40B4-BE49-F238E27FC236}">
                <a16:creationId xmlns:a16="http://schemas.microsoft.com/office/drawing/2014/main" id="{8AAAFBE4-210F-4803-9497-51B35F0995D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74270276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1_Empty">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6" name="White background">
            <a:extLst>
              <a:ext uri="{FF2B5EF4-FFF2-40B4-BE49-F238E27FC236}">
                <a16:creationId xmlns:a16="http://schemas.microsoft.com/office/drawing/2014/main" id="{106595BE-8670-4A5F-B6E3-C00B54377605}"/>
              </a:ext>
              <a:ext uri="{C183D7F6-B498-43B3-948B-1728B52AA6E4}">
                <adec:decorative xmlns:adec="http://schemas.microsoft.com/office/drawing/2017/decorative" val="1"/>
              </a:ext>
            </a:extLst>
          </p:cNvPr>
          <p:cNvSpPr/>
          <p:nvPr userDrawn="1"/>
        </p:nvSpPr>
        <p:spPr>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psos logo">
            <a:extLst>
              <a:ext uri="{FF2B5EF4-FFF2-40B4-BE49-F238E27FC236}">
                <a16:creationId xmlns:a16="http://schemas.microsoft.com/office/drawing/2014/main" id="{B85F766D-BBA4-4DFC-AB5B-7DD1C15CBE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631717261"/>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Divider style 2">
    <p:bg>
      <p:bgPr>
        <a:solidFill>
          <a:schemeClr val="bg2"/>
        </a:solidFill>
        <a:effectLst/>
      </p:bgPr>
    </p:bg>
    <p:spTree>
      <p:nvGrpSpPr>
        <p:cNvPr id="1" name=""/>
        <p:cNvGrpSpPr/>
        <p:nvPr/>
      </p:nvGrpSpPr>
      <p:grpSpPr>
        <a:xfrm>
          <a:off x="0" y="0"/>
          <a:ext cx="0" cy="0"/>
          <a:chOff x="0" y="0"/>
          <a:chExt cx="0" cy="0"/>
        </a:xfrm>
      </p:grpSpPr>
      <p:sp>
        <p:nvSpPr>
          <p:cNvPr id="14" name="Classification">
            <a:extLst>
              <a:ext uri="{FF2B5EF4-FFF2-40B4-BE49-F238E27FC236}">
                <a16:creationId xmlns:a16="http://schemas.microsoft.com/office/drawing/2014/main" id="{F52C80E3-8B55-457E-A85C-8CC02F81EC76}"/>
              </a:ext>
              <a:ext uri="{C183D7F6-B498-43B3-948B-1728B52AA6E4}">
                <adec:decorative xmlns:adec="http://schemas.microsoft.com/office/drawing/2017/decorative" val="1"/>
              </a:ext>
            </a:extLst>
          </p:cNvPr>
          <p:cNvSpPr txBox="1">
            <a:spLocks/>
          </p:cNvSpPr>
          <p:nvPr userDrawn="1"/>
        </p:nvSpPr>
        <p:spPr>
          <a:xfrm>
            <a:off x="817200" y="6515735"/>
            <a:ext cx="44819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TV Ad Nation 2022 | August 2022 | Public | Internal/Client Use Only | Strictly Confidential</a:t>
            </a:r>
          </a:p>
        </p:txBody>
      </p:sp>
      <p:pic>
        <p:nvPicPr>
          <p:cNvPr id="11" name="Ipsos Logo">
            <a:extLst>
              <a:ext uri="{FF2B5EF4-FFF2-40B4-BE49-F238E27FC236}">
                <a16:creationId xmlns:a16="http://schemas.microsoft.com/office/drawing/2014/main" id="{0A368669-E846-4FCF-BAE4-4254F42AB7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22" name="Section number">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dirty="0"/>
              <a:t>01.</a:t>
            </a:r>
          </a:p>
        </p:txBody>
      </p:sp>
      <p:sp>
        <p:nvSpPr>
          <p:cNvPr id="23" name="Section title">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dirty="0"/>
              <a:t>Section title</a:t>
            </a:r>
          </a:p>
        </p:txBody>
      </p:sp>
      <p:sp>
        <p:nvSpPr>
          <p:cNvPr id="13" name="Section subtitle">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3297749"/>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Tree>
    <p:extLst>
      <p:ext uri="{BB962C8B-B14F-4D97-AF65-F5344CB8AC3E}">
        <p14:creationId xmlns:p14="http://schemas.microsoft.com/office/powerpoint/2010/main" val="2760629890"/>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199442191"/>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6" name="Title 5" descr="Header">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2" name="Base">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2220147835"/>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large_diagram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2" name="Title 1" descr="Header">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dirty="0"/>
          </a:p>
        </p:txBody>
      </p:sp>
      <p:sp>
        <p:nvSpPr>
          <p:cNvPr id="7" name="Body">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
        <p:nvSpPr>
          <p:cNvPr id="8" name="Chart area">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396000"/>
            <a:ext cx="7416800" cy="5552363"/>
          </a:xfrm>
          <a:solidFill>
            <a:srgbClr val="E8E8E8"/>
          </a:solidFill>
        </p:spPr>
        <p:txBody>
          <a:bodyPr/>
          <a:lstStyle>
            <a:lvl1pPr>
              <a:defRPr/>
            </a:lvl1pPr>
          </a:lstStyle>
          <a:p>
            <a:pPr lvl="0"/>
            <a:r>
              <a:rPr lang="en-US" dirty="0"/>
              <a:t>Area for diagram/chart</a:t>
            </a:r>
            <a:endParaRPr lang="en-GB" dirty="0"/>
          </a:p>
        </p:txBody>
      </p:sp>
    </p:spTree>
    <p:extLst>
      <p:ext uri="{BB962C8B-B14F-4D97-AF65-F5344CB8AC3E}">
        <p14:creationId xmlns:p14="http://schemas.microsoft.com/office/powerpoint/2010/main" val="24561851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bg2"/>
        </a:solidFill>
        <a:effectLst/>
      </p:bgPr>
    </p:bg>
    <p:spTree>
      <p:nvGrpSpPr>
        <p:cNvPr id="1" name=""/>
        <p:cNvGrpSpPr/>
        <p:nvPr/>
      </p:nvGrpSpPr>
      <p:grpSpPr>
        <a:xfrm>
          <a:off x="0" y="0"/>
          <a:ext cx="0" cy="0"/>
          <a:chOff x="0" y="0"/>
          <a:chExt cx="0" cy="0"/>
        </a:xfrm>
      </p:grpSpPr>
      <p:grpSp>
        <p:nvGrpSpPr>
          <p:cNvPr id="2" name="Stripes">
            <a:extLst>
              <a:ext uri="{FF2B5EF4-FFF2-40B4-BE49-F238E27FC236}">
                <a16:creationId xmlns:a16="http://schemas.microsoft.com/office/drawing/2014/main" id="{F8363405-D317-49D9-AC09-D126FA984994}"/>
              </a:ext>
              <a:ext uri="{C183D7F6-B498-43B3-948B-1728B52AA6E4}">
                <adec:decorative xmlns:adec="http://schemas.microsoft.com/office/drawing/2017/decorative" val="1"/>
              </a:ext>
            </a:extLst>
          </p:cNvPr>
          <p:cNvGrpSpPr/>
          <p:nvPr userDrawn="1"/>
        </p:nvGrpSpPr>
        <p:grpSpPr>
          <a:xfrm>
            <a:off x="3105663" y="3048001"/>
            <a:ext cx="13736990" cy="2153546"/>
            <a:chOff x="2101012" y="2821242"/>
            <a:chExt cx="11833943" cy="1855206"/>
          </a:xfrm>
        </p:grpSpPr>
        <p:sp>
          <p:nvSpPr>
            <p:cNvPr id="7" name="Stripe 2">
              <a:extLst>
                <a:ext uri="{FF2B5EF4-FFF2-40B4-BE49-F238E27FC236}">
                  <a16:creationId xmlns:a16="http://schemas.microsoft.com/office/drawing/2014/main" id="{98175107-41F8-4124-BEB1-C15BAC8EE677}"/>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9" name="Stripe 1">
              <a:extLst>
                <a:ext uri="{FF2B5EF4-FFF2-40B4-BE49-F238E27FC236}">
                  <a16:creationId xmlns:a16="http://schemas.microsoft.com/office/drawing/2014/main" id="{457C7A43-B93F-4027-88C5-DC7A55533DF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grpSp>
      <p:pic>
        <p:nvPicPr>
          <p:cNvPr id="8" name="Ipsos logo">
            <a:extLst>
              <a:ext uri="{FF2B5EF4-FFF2-40B4-BE49-F238E27FC236}">
                <a16:creationId xmlns:a16="http://schemas.microsoft.com/office/drawing/2014/main" id="{B00FAB51-2CDA-4D6E-92C8-20E0B1A84BA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23" name="Classification">
            <a:extLst>
              <a:ext uri="{FF2B5EF4-FFF2-40B4-BE49-F238E27FC236}">
                <a16:creationId xmlns:a16="http://schemas.microsoft.com/office/drawing/2014/main" id="{AF7F8370-89AD-4023-AA0B-97AD508D79FD}"/>
              </a:ext>
              <a:ext uri="{C183D7F6-B498-43B3-948B-1728B52AA6E4}">
                <adec:decorative xmlns:adec="http://schemas.microsoft.com/office/drawing/2017/decorative" val="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Doc Name | Month Year | Version # | Public | Internal/Client Use Only | Strictly Confidential</a:t>
            </a:r>
          </a:p>
        </p:txBody>
      </p:sp>
      <p:sp>
        <p:nvSpPr>
          <p:cNvPr id="24" name="Slide number">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10" name="Section number">
            <a:extLst>
              <a:ext uri="{FF2B5EF4-FFF2-40B4-BE49-F238E27FC236}">
                <a16:creationId xmlns:a16="http://schemas.microsoft.com/office/drawing/2014/main" id="{75092690-73EF-48BE-AF76-B3DA9BCC0B7F}"/>
              </a:ext>
            </a:extLst>
          </p:cNvPr>
          <p:cNvSpPr>
            <a:spLocks noGrp="1"/>
          </p:cNvSpPr>
          <p:nvPr>
            <p:ph type="body" sz="quarter" idx="13" hasCustomPrompt="1"/>
          </p:nvPr>
        </p:nvSpPr>
        <p:spPr>
          <a:xfrm>
            <a:off x="399987" y="331696"/>
            <a:ext cx="1641475" cy="1795684"/>
          </a:xfrm>
        </p:spPr>
        <p:txBody>
          <a:bodyPr wrap="none">
            <a:spAutoFit/>
          </a:bodyPr>
          <a:lstStyle>
            <a:lvl1pPr marL="0" indent="0" algn="ctr">
              <a:buNone/>
              <a:defRPr sz="11500" b="1">
                <a:solidFill>
                  <a:schemeClr val="bg1"/>
                </a:solidFill>
              </a:defRPr>
            </a:lvl1pPr>
          </a:lstStyle>
          <a:p>
            <a:pPr lvl="0"/>
            <a:r>
              <a:rPr lang="en-GB" dirty="0"/>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99987" y="2402111"/>
            <a:ext cx="7420302" cy="747897"/>
          </a:xfrm>
        </p:spPr>
        <p:txBody>
          <a:bodyPr vert="horz" wrap="square" lIns="0" tIns="0" rIns="0" bIns="0" rtlCol="0" anchor="t">
            <a:spAutoFit/>
          </a:bodyPr>
          <a:lstStyle>
            <a:lvl1pPr>
              <a:defRPr lang="en-GB" sz="5400" cap="none" spc="0" dirty="0">
                <a:solidFill>
                  <a:schemeClr val="bg1"/>
                </a:solidFill>
                <a:latin typeface="Arial Black" panose="020B0A04020102020204" pitchFamily="34" charset="0"/>
              </a:defRPr>
            </a:lvl1pPr>
          </a:lstStyle>
          <a:p>
            <a:pPr lvl="0"/>
            <a:r>
              <a:rPr lang="en-GB" dirty="0"/>
              <a:t>Section title</a:t>
            </a:r>
          </a:p>
        </p:txBody>
      </p:sp>
      <p:sp>
        <p:nvSpPr>
          <p:cNvPr id="19" name="Subtitle">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99987" y="3872467"/>
            <a:ext cx="5508848" cy="312330"/>
          </a:xfrm>
        </p:spPr>
        <p:txBody>
          <a:bodyPr wrap="square" lIns="0" rIns="0">
            <a:sp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Tree>
    <p:extLst>
      <p:ext uri="{BB962C8B-B14F-4D97-AF65-F5344CB8AC3E}">
        <p14:creationId xmlns:p14="http://schemas.microsoft.com/office/powerpoint/2010/main" val="3236535366"/>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column content 1_box">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11" name="Title 10" descr="Header&#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dirty="0"/>
              <a:t>Text in 3 columns – will auto-format</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p:spPr>
        <p:txBody>
          <a:bodyPr numCol="3" spcCol="306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98961662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83685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End">
    <p:bg>
      <p:bgPr>
        <a:solidFill>
          <a:schemeClr val="accent1"/>
        </a:solidFill>
        <a:effectLst/>
      </p:bgPr>
    </p:bg>
    <p:spTree>
      <p:nvGrpSpPr>
        <p:cNvPr id="1" name=""/>
        <p:cNvGrpSpPr/>
        <p:nvPr/>
      </p:nvGrpSpPr>
      <p:grpSpPr>
        <a:xfrm>
          <a:off x="0" y="0"/>
          <a:ext cx="0" cy="0"/>
          <a:chOff x="0" y="0"/>
          <a:chExt cx="0" cy="0"/>
        </a:xfrm>
      </p:grpSpPr>
      <p:pic>
        <p:nvPicPr>
          <p:cNvPr id="7" name="Ipsos logo">
            <a:extLst>
              <a:ext uri="{FF2B5EF4-FFF2-40B4-BE49-F238E27FC236}">
                <a16:creationId xmlns:a16="http://schemas.microsoft.com/office/drawing/2014/main" id="{D2ABE975-02AB-4364-ADE2-1A92E19809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29" name="Stripe 1">
            <a:extLst>
              <a:ext uri="{FF2B5EF4-FFF2-40B4-BE49-F238E27FC236}">
                <a16:creationId xmlns:a16="http://schemas.microsoft.com/office/drawing/2014/main" id="{7F299C1D-1251-47CF-8DC0-0B896E12FCE0}"/>
              </a:ext>
              <a:ext uri="{C183D7F6-B498-43B3-948B-1728B52AA6E4}">
                <adec:decorative xmlns:adec="http://schemas.microsoft.com/office/drawing/2017/decorative" val="1"/>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Stripe 2">
            <a:extLst>
              <a:ext uri="{FF2B5EF4-FFF2-40B4-BE49-F238E27FC236}">
                <a16:creationId xmlns:a16="http://schemas.microsoft.com/office/drawing/2014/main" id="{C687F725-9BAA-4FDE-BF5B-B39EF6EA033C}"/>
              </a:ext>
              <a:ext uri="{C183D7F6-B498-43B3-948B-1728B52AA6E4}">
                <adec:decorative xmlns:adec="http://schemas.microsoft.com/office/drawing/2017/decorative" val="1"/>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ontact 1">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sp>
        <p:nvSpPr>
          <p:cNvPr id="10" name="Contact 2">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spTree>
    <p:extLst>
      <p:ext uri="{BB962C8B-B14F-4D97-AF65-F5344CB8AC3E}">
        <p14:creationId xmlns:p14="http://schemas.microsoft.com/office/powerpoint/2010/main" val="25377259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29/11/2023</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6083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29/11/2023</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07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66320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5369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758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7596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3250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1874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1472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89390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296672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73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263573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64748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8813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535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0385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1944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0876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2089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9515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89597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6449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5883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4735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251900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6451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9072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66727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50692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1862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280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7440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356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80541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408226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7214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40513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08786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8658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2583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97304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18908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85830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73270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189267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525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7114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9406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50544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23468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412771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8493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065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8698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33438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10865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05134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02405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59575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4339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106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23909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18108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345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39522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5149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9313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0068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4481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30197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4650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19802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30611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304165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48194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6794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25678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0742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743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251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1511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46786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889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40487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842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6166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1215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127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961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4098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70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39414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5203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066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8097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6487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25831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1156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92301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35661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31017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92603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547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2438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1000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91304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Line Title">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2" name="Title 1"/>
          <p:cNvSpPr>
            <a:spLocks noGrp="1"/>
          </p:cNvSpPr>
          <p:nvPr>
            <p:ph type="ctrTitle"/>
          </p:nvPr>
        </p:nvSpPr>
        <p:spPr>
          <a:xfrm>
            <a:off x="576648" y="804344"/>
            <a:ext cx="3887171" cy="2112000"/>
          </a:xfrm>
        </p:spPr>
        <p:txBody>
          <a:bodyPr anchor="t">
            <a:normAutofit/>
          </a:bodyPr>
          <a:lstStyle>
            <a:lvl1pPr algn="l">
              <a:defRPr sz="37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76648" y="2938157"/>
            <a:ext cx="3887171" cy="2123024"/>
          </a:xfrm>
        </p:spPr>
        <p:txBody>
          <a:bodyPr>
            <a:normAutofit/>
          </a:bodyPr>
          <a:lstStyle>
            <a:lvl1pPr marL="0" indent="0" algn="l">
              <a:buNone/>
              <a:defRPr sz="19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576648" y="548680"/>
            <a:ext cx="2844800" cy="240000"/>
          </a:xfrm>
        </p:spPr>
        <p:txBody>
          <a:bodyPr/>
          <a:lstStyle>
            <a:lvl1pPr>
              <a:defRPr sz="1400" b="1">
                <a:solidFill>
                  <a:schemeClr val="bg1"/>
                </a:solidFill>
              </a:defRPr>
            </a:lvl1pPr>
          </a:lstStyle>
          <a:p>
            <a:fld id="{59585B9F-EF5C-4314-BCBC-A6F82ED753B2}" type="datetimeFigureOut">
              <a:rPr lang="en-GB" smtClean="0"/>
              <a:pPr/>
              <a:t>29/11/2023</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3F885-FE6B-4251-84D2-F6CEF084999B}" type="slidenum">
              <a:rPr lang="en-GB" smtClean="0"/>
              <a:t>‹#›</a:t>
            </a:fld>
            <a:endParaRPr lang="en-GB"/>
          </a:p>
        </p:txBody>
      </p:sp>
      <p:cxnSp>
        <p:nvCxnSpPr>
          <p:cNvPr id="7" name="Straight Connector 6"/>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2" name="Straight Connector 11"/>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4" name="Straight Connector 13"/>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6" name="Straight Connector 15"/>
          <p:cNvCxnSpPr/>
          <p:nvPr userDrawn="1"/>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02451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3891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sp>
        <p:nvSpPr>
          <p:cNvPr id="9" name="TextBox 8"/>
          <p:cNvSpPr txBox="1"/>
          <p:nvPr userDrawn="1"/>
        </p:nvSpPr>
        <p:spPr>
          <a:xfrm>
            <a:off x="11448000" y="44625"/>
            <a:ext cx="341760" cy="246221"/>
          </a:xfrm>
          <a:prstGeom prst="rect">
            <a:avLst/>
          </a:prstGeom>
          <a:noFill/>
        </p:spPr>
        <p:txBody>
          <a:bodyPr wrap="none">
            <a:spAutoFit/>
          </a:bodyPr>
          <a:lstStyle/>
          <a:p>
            <a:pPr fontAlgn="auto">
              <a:spcBef>
                <a:spcPts val="0"/>
              </a:spcBef>
              <a:spcAft>
                <a:spcPts val="0"/>
              </a:spcAft>
              <a:defRPr/>
            </a:pPr>
            <a:fld id="{CC1F650A-73F3-45B0-B89C-37B7A7A179DA}" type="slidenum">
              <a:rPr lang="en-GB" sz="1000">
                <a:solidFill>
                  <a:prstClr val="black"/>
                </a:solidFill>
                <a:latin typeface="Century Gothic" panose="020B0502020202020204" pitchFamily="34" charset="0"/>
                <a:cs typeface="+mn-cs"/>
              </a:rPr>
              <a:pPr fontAlgn="auto">
                <a:spcBef>
                  <a:spcPts val="0"/>
                </a:spcBef>
                <a:spcAft>
                  <a:spcPts val="0"/>
                </a:spcAft>
                <a:defRPr/>
              </a:pPr>
              <a:t>‹#›</a:t>
            </a:fld>
            <a:endParaRPr lang="en-GB" sz="1000" dirty="0">
              <a:solidFill>
                <a:prstClr val="black"/>
              </a:solidFill>
              <a:latin typeface="Century Gothic" panose="020B0502020202020204" pitchFamily="34" charset="0"/>
              <a:cs typeface="+mn-cs"/>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pic>
        <p:nvPicPr>
          <p:cNvPr id="14" name="Picture 9" descr="mtm_95black-03.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2907839099"/>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D542-B4E0-E34A-9CDE-EA04AB8C0E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FCE80A7-D4AD-9A4A-9BDB-B4E75DB207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38EC78-4DFB-D048-9427-075157FD7657}"/>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A5CC1A-C602-3640-9DFE-C4D882C2B90F}" type="datetimeFigureOut">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11/29/2023</a:t>
            </a:fld>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9573757E-EB6E-6E4C-A290-2C273B0AB6A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B7A704C3-B383-DD47-9B72-90217EB1D87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F9E0DE-5175-D843-A3F3-4F94A162EC1D}" type="slidenum">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478755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29/11/2023</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73350"/>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904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29/11/2023</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454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32501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506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2299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24933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895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933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slideLayout" Target="../slideLayouts/slideLayout218.xml"/><Relationship Id="rId3" Type="http://schemas.openxmlformats.org/officeDocument/2006/relationships/slideLayout" Target="../slideLayouts/slideLayout195.xml"/><Relationship Id="rId21" Type="http://schemas.openxmlformats.org/officeDocument/2006/relationships/slideLayout" Target="../slideLayouts/slideLayout213.xml"/><Relationship Id="rId34" Type="http://schemas.openxmlformats.org/officeDocument/2006/relationships/image" Target="../media/image10.emf"/><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slideLayout" Target="../slideLayouts/slideLayout217.xml"/><Relationship Id="rId33" Type="http://schemas.openxmlformats.org/officeDocument/2006/relationships/image" Target="../media/image9.png"/><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slideLayout" Target="../slideLayouts/slideLayout221.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image" Target="../media/image2.jpeg"/><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slideLayout" Target="../slideLayouts/slideLayout220.xml"/><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tags" Target="../tags/tag191.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slideLayout" Target="../slideLayouts/slideLayout219.xml"/><Relationship Id="rId30" Type="http://schemas.openxmlformats.org/officeDocument/2006/relationships/theme" Target="../theme/theme10.xml"/><Relationship Id="rId8"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2.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tags" Target="../tags/tag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theme" Target="../theme/theme3.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image" Target="../media/image2.jpeg"/><Relationship Id="rId8"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5.jpeg"/><Relationship Id="rId5" Type="http://schemas.openxmlformats.org/officeDocument/2006/relationships/tags" Target="../tags/tag9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image" Target="../media/image1.jpeg"/><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tags" Target="../tags/tag96.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heme" Target="../theme/theme6.xml"/><Relationship Id="rId1" Type="http://schemas.openxmlformats.org/officeDocument/2006/relationships/slideLayout" Target="../slideLayouts/slideLayout124.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theme" Target="../theme/theme7.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image" Target="../media/image2.jpeg"/><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tags" Target="../tags/tag128.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9" Type="http://schemas.openxmlformats.org/officeDocument/2006/relationships/theme" Target="../theme/theme8.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7" Type="http://schemas.openxmlformats.org/officeDocument/2006/relationships/slideLayout" Target="../slideLayouts/slideLayout15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41" Type="http://schemas.openxmlformats.org/officeDocument/2006/relationships/image" Target="../media/image2.jpe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tags" Target="../tags/tag156.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8" Type="http://schemas.openxmlformats.org/officeDocument/2006/relationships/slideLayout" Target="../slideLayouts/slideLayout160.xml"/><Relationship Id="rId3" Type="http://schemas.openxmlformats.org/officeDocument/2006/relationships/slideLayout" Target="../slideLayouts/slideLayout155.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5" Type="http://schemas.openxmlformats.org/officeDocument/2006/relationships/image" Target="../media/image2.jpeg"/><Relationship Id="rId4" Type="http://schemas.openxmlformats.org/officeDocument/2006/relationships/tags" Target="../tags/tag1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29/11/2023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273715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29/11/2023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F4B688C-5322-4F54-B7DA-DB69D73C66E0}"/>
              </a:ext>
            </a:extLst>
          </p:cNvPr>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9466292" y="6219825"/>
            <a:ext cx="736223" cy="399492"/>
          </a:xfrm>
          <a:prstGeom prst="rect">
            <a:avLst/>
          </a:prstGeom>
        </p:spPr>
      </p:pic>
      <p:pic>
        <p:nvPicPr>
          <p:cNvPr id="9" name="Picture 8" descr="ebiquity-logo-vector white proxima RGB.emf">
            <a:extLst>
              <a:ext uri="{FF2B5EF4-FFF2-40B4-BE49-F238E27FC236}">
                <a16:creationId xmlns:a16="http://schemas.microsoft.com/office/drawing/2014/main" id="{8758125C-1FCC-4363-B4A7-9030387C4549}"/>
              </a:ext>
            </a:extLst>
          </p:cNvPr>
          <p:cNvPicPr>
            <a:picLocks noChangeAspect="1"/>
          </p:cNvPicPr>
          <p:nvPr userDrawn="1"/>
        </p:nvPicPr>
        <p:blipFill rotWithShape="1">
          <a:blip r:embed="rId34" cstate="screen">
            <a:lum bright="100000"/>
            <a:extLst>
              <a:ext uri="{28A0092B-C50C-407E-A947-70E740481C1C}">
                <a14:useLocalDpi xmlns:a14="http://schemas.microsoft.com/office/drawing/2010/main"/>
              </a:ext>
            </a:extLst>
          </a:blip>
          <a:srcRect b="21622"/>
          <a:stretch/>
        </p:blipFill>
        <p:spPr>
          <a:xfrm>
            <a:off x="7931695" y="6379146"/>
            <a:ext cx="1298030" cy="350813"/>
          </a:xfrm>
          <a:prstGeom prst="rect">
            <a:avLst/>
          </a:prstGeom>
        </p:spPr>
      </p:pic>
    </p:spTree>
    <p:custDataLst>
      <p:tags r:id="rId31"/>
    </p:custDataLst>
    <p:extLst>
      <p:ext uri="{BB962C8B-B14F-4D97-AF65-F5344CB8AC3E}">
        <p14:creationId xmlns:p14="http://schemas.microsoft.com/office/powerpoint/2010/main" val="56806457"/>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 id="2147484122" r:id="rId25"/>
    <p:sldLayoutId id="2147484123" r:id="rId26"/>
    <p:sldLayoutId id="2147484124" r:id="rId27"/>
    <p:sldLayoutId id="2147484125" r:id="rId28"/>
    <p:sldLayoutId id="214748412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29/11/2023</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579888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29/11/2023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4"/>
    </p:custDataLst>
    <p:extLst>
      <p:ext uri="{BB962C8B-B14F-4D97-AF65-F5344CB8AC3E}">
        <p14:creationId xmlns:p14="http://schemas.microsoft.com/office/powerpoint/2010/main" val="32554279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29/11/2023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6521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5"/>
    </p:custDataLst>
    <p:extLst>
      <p:ext uri="{BB962C8B-B14F-4D97-AF65-F5344CB8AC3E}">
        <p14:creationId xmlns:p14="http://schemas.microsoft.com/office/powerpoint/2010/main" val="3669120764"/>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75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1" kern="1200" baseline="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tabLst>
          <a:tab pos="447675" algn="l"/>
        </a:tabLst>
        <a:defRPr sz="16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6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29/11/2023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11295365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29/11/2023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
    </p:custDataLst>
    <p:extLst>
      <p:ext uri="{BB962C8B-B14F-4D97-AF65-F5344CB8AC3E}">
        <p14:creationId xmlns:p14="http://schemas.microsoft.com/office/powerpoint/2010/main" val="3733105461"/>
      </p:ext>
    </p:extLst>
  </p:cSld>
  <p:clrMap bg1="lt1" tx1="dk1" bg2="lt2" tx2="dk2" accent1="accent1" accent2="accent2" accent3="accent3" accent4="accent4" accent5="accent5" accent6="accent6" hlink="hlink" folHlink="folHlink"/>
  <p:sldLayoutIdLst>
    <p:sldLayoutId id="214748402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29/11/2023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0"/>
    </p:custDataLst>
    <p:extLst>
      <p:ext uri="{BB962C8B-B14F-4D97-AF65-F5344CB8AC3E}">
        <p14:creationId xmlns:p14="http://schemas.microsoft.com/office/powerpoint/2010/main" val="4138987225"/>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 id="2147484044" r:id="rId19"/>
    <p:sldLayoutId id="2147484045" r:id="rId20"/>
    <p:sldLayoutId id="2147484046" r:id="rId21"/>
    <p:sldLayoutId id="2147484047" r:id="rId22"/>
    <p:sldLayoutId id="2147484048" r:id="rId23"/>
    <p:sldLayoutId id="2147484049" r:id="rId24"/>
    <p:sldLayoutId id="2147484050" r:id="rId25"/>
    <p:sldLayoutId id="2147484051" r:id="rId26"/>
    <p:sldLayoutId id="2147484052" r:id="rId27"/>
    <p:sldLayoutId id="2147484053"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29/11/2023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40"/>
    </p:custDataLst>
    <p:extLst>
      <p:ext uri="{BB962C8B-B14F-4D97-AF65-F5344CB8AC3E}">
        <p14:creationId xmlns:p14="http://schemas.microsoft.com/office/powerpoint/2010/main" val="785596634"/>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 id="2147484074" r:id="rId20"/>
    <p:sldLayoutId id="2147484075" r:id="rId21"/>
    <p:sldLayoutId id="2147484076" r:id="rId22"/>
    <p:sldLayoutId id="2147484077" r:id="rId23"/>
    <p:sldLayoutId id="2147484078" r:id="rId24"/>
    <p:sldLayoutId id="2147484079" r:id="rId25"/>
    <p:sldLayoutId id="2147484080" r:id="rId26"/>
    <p:sldLayoutId id="2147484081" r:id="rId27"/>
    <p:sldLayoutId id="2147484082" r:id="rId28"/>
    <p:sldLayoutId id="2147484083" r:id="rId29"/>
    <p:sldLayoutId id="2147484084" r:id="rId30"/>
    <p:sldLayoutId id="2147484085" r:id="rId31"/>
    <p:sldLayoutId id="2147484086" r:id="rId32"/>
    <p:sldLayoutId id="2147484087" r:id="rId33"/>
    <p:sldLayoutId id="2147484088" r:id="rId34"/>
    <p:sldLayoutId id="2147484089" r:id="rId35"/>
    <p:sldLayoutId id="2147484090" r:id="rId36"/>
    <p:sldLayoutId id="2147484091" r:id="rId37"/>
    <p:sldLayoutId id="2147484092"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29/11/2023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4"/>
    </p:custDataLst>
    <p:extLst>
      <p:ext uri="{BB962C8B-B14F-4D97-AF65-F5344CB8AC3E}">
        <p14:creationId xmlns:p14="http://schemas.microsoft.com/office/powerpoint/2010/main" val="3558161913"/>
      </p:ext>
    </p:extLst>
  </p:cSld>
  <p:clrMap bg1="lt1" tx1="dk1" bg2="lt2" tx2="dk2" accent1="accent1" accent2="accent2" accent3="accent3" accent4="accent4" accent5="accent5" accent6="accent6" hlink="hlink" folHlink="folHlink"/>
  <p:sldLayoutIdLst>
    <p:sldLayoutId id="2147484094" r:id="rId1"/>
    <p:sldLayoutId id="214748409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3721-1EC9-3904-DEC6-BFF12B7E98E9}"/>
              </a:ext>
            </a:extLst>
          </p:cNvPr>
          <p:cNvSpPr>
            <a:spLocks noGrp="1"/>
          </p:cNvSpPr>
          <p:nvPr>
            <p:ph type="title"/>
          </p:nvPr>
        </p:nvSpPr>
        <p:spPr/>
        <p:txBody>
          <a:bodyPr/>
          <a:lstStyle/>
          <a:p>
            <a:r>
              <a:rPr lang="en-US" dirty="0"/>
              <a:t>Commercial broadcasters are unrivalled for scale </a:t>
            </a:r>
            <a:endParaRPr lang="en-GB" dirty="0"/>
          </a:p>
        </p:txBody>
      </p:sp>
      <p:sp>
        <p:nvSpPr>
          <p:cNvPr id="3" name="Text Placeholder 2">
            <a:extLst>
              <a:ext uri="{FF2B5EF4-FFF2-40B4-BE49-F238E27FC236}">
                <a16:creationId xmlns:a16="http://schemas.microsoft.com/office/drawing/2014/main" id="{B9FD3D59-A2D0-92A6-2693-EF52DA101C12}"/>
              </a:ext>
            </a:extLst>
          </p:cNvPr>
          <p:cNvSpPr>
            <a:spLocks noGrp="1"/>
          </p:cNvSpPr>
          <p:nvPr>
            <p:ph type="body" sz="quarter" idx="15"/>
          </p:nvPr>
        </p:nvSpPr>
        <p:spPr>
          <a:xfrm>
            <a:off x="360000" y="5400000"/>
            <a:ext cx="11334817" cy="304800"/>
          </a:xfrm>
        </p:spPr>
        <p:txBody>
          <a:bodyPr/>
          <a:lstStyle/>
          <a:p>
            <a:r>
              <a:rPr lang="en-GB" dirty="0"/>
              <a:t>Source: Barb / All Individuals, all devices – 2022</a:t>
            </a:r>
          </a:p>
        </p:txBody>
      </p:sp>
      <p:graphicFrame>
        <p:nvGraphicFramePr>
          <p:cNvPr id="4" name="Chart 3">
            <a:extLst>
              <a:ext uri="{FF2B5EF4-FFF2-40B4-BE49-F238E27FC236}">
                <a16:creationId xmlns:a16="http://schemas.microsoft.com/office/drawing/2014/main" id="{4D76ED79-41E5-2FA1-CFA4-8D2AC45BBB8D}"/>
              </a:ext>
            </a:extLst>
          </p:cNvPr>
          <p:cNvGraphicFramePr>
            <a:graphicFrameLocks noGrp="1"/>
          </p:cNvGraphicFramePr>
          <p:nvPr/>
        </p:nvGraphicFramePr>
        <p:xfrm>
          <a:off x="268357" y="1373915"/>
          <a:ext cx="11336400" cy="414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9B8228A8-5EFD-0FD6-AEEA-B1B83FC6734E}"/>
              </a:ext>
            </a:extLst>
          </p:cNvPr>
          <p:cNvSpPr txBox="1"/>
          <p:nvPr/>
        </p:nvSpPr>
        <p:spPr>
          <a:xfrm>
            <a:off x="1917048" y="2730801"/>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6" name="TextBox 2">
            <a:extLst>
              <a:ext uri="{FF2B5EF4-FFF2-40B4-BE49-F238E27FC236}">
                <a16:creationId xmlns:a16="http://schemas.microsoft.com/office/drawing/2014/main" id="{87B8EC82-F237-9AE2-8190-BCAEE07D9E4B}"/>
              </a:ext>
            </a:extLst>
          </p:cNvPr>
          <p:cNvSpPr txBox="1"/>
          <p:nvPr/>
        </p:nvSpPr>
        <p:spPr>
          <a:xfrm>
            <a:off x="1872704" y="1548150"/>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All Individuals – All devices</a:t>
            </a:r>
          </a:p>
        </p:txBody>
      </p:sp>
    </p:spTree>
    <p:extLst>
      <p:ext uri="{BB962C8B-B14F-4D97-AF65-F5344CB8AC3E}">
        <p14:creationId xmlns:p14="http://schemas.microsoft.com/office/powerpoint/2010/main" val="292659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D11C-78F3-6385-3332-C1771118D060}"/>
              </a:ext>
            </a:extLst>
          </p:cNvPr>
          <p:cNvSpPr>
            <a:spLocks noGrp="1"/>
          </p:cNvSpPr>
          <p:nvPr>
            <p:ph type="title"/>
          </p:nvPr>
        </p:nvSpPr>
        <p:spPr/>
        <p:txBody>
          <a:bodyPr/>
          <a:lstStyle/>
          <a:p>
            <a:r>
              <a:rPr lang="en-US" dirty="0"/>
              <a:t>Commercial broadcasters remain important to 16-34s</a:t>
            </a:r>
            <a:endParaRPr lang="en-GB" dirty="0"/>
          </a:p>
        </p:txBody>
      </p:sp>
      <p:sp>
        <p:nvSpPr>
          <p:cNvPr id="3" name="Text Placeholder 2">
            <a:extLst>
              <a:ext uri="{FF2B5EF4-FFF2-40B4-BE49-F238E27FC236}">
                <a16:creationId xmlns:a16="http://schemas.microsoft.com/office/drawing/2014/main" id="{0B595640-9920-E075-1D66-C90E3F1D3BC8}"/>
              </a:ext>
            </a:extLst>
          </p:cNvPr>
          <p:cNvSpPr>
            <a:spLocks noGrp="1"/>
          </p:cNvSpPr>
          <p:nvPr>
            <p:ph type="body" sz="quarter" idx="15"/>
          </p:nvPr>
        </p:nvSpPr>
        <p:spPr>
          <a:xfrm>
            <a:off x="360000" y="5400000"/>
            <a:ext cx="11334817" cy="304800"/>
          </a:xfrm>
        </p:spPr>
        <p:txBody>
          <a:bodyPr/>
          <a:lstStyle/>
          <a:p>
            <a:r>
              <a:rPr lang="en-GB"/>
              <a:t>Source: Barb / 16-34s, all devices – 2022</a:t>
            </a:r>
          </a:p>
          <a:p>
            <a:endParaRPr lang="en-GB"/>
          </a:p>
        </p:txBody>
      </p:sp>
      <p:graphicFrame>
        <p:nvGraphicFramePr>
          <p:cNvPr id="4" name="Chart 3">
            <a:extLst>
              <a:ext uri="{FF2B5EF4-FFF2-40B4-BE49-F238E27FC236}">
                <a16:creationId xmlns:a16="http://schemas.microsoft.com/office/drawing/2014/main" id="{45B9B27D-A021-7460-78AD-03E464B153B1}"/>
              </a:ext>
            </a:extLst>
          </p:cNvPr>
          <p:cNvGraphicFramePr>
            <a:graphicFrameLocks noGrp="1"/>
          </p:cNvGraphicFramePr>
          <p:nvPr/>
        </p:nvGraphicFramePr>
        <p:xfrm>
          <a:off x="277744" y="1188085"/>
          <a:ext cx="11336400" cy="414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F53ACB6A-6C2C-6E3A-8378-1578C1AEABB7}"/>
              </a:ext>
            </a:extLst>
          </p:cNvPr>
          <p:cNvSpPr txBox="1"/>
          <p:nvPr/>
        </p:nvSpPr>
        <p:spPr>
          <a:xfrm>
            <a:off x="1878261" y="1526315"/>
            <a:ext cx="265090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16-34s – All devices</a:t>
            </a:r>
          </a:p>
        </p:txBody>
      </p:sp>
    </p:spTree>
    <p:extLst>
      <p:ext uri="{BB962C8B-B14F-4D97-AF65-F5344CB8AC3E}">
        <p14:creationId xmlns:p14="http://schemas.microsoft.com/office/powerpoint/2010/main" val="2757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E2B5-5CA8-D762-FE7C-27063D4212AB}"/>
              </a:ext>
            </a:extLst>
          </p:cNvPr>
          <p:cNvSpPr>
            <a:spLocks noGrp="1"/>
          </p:cNvSpPr>
          <p:nvPr>
            <p:ph type="title"/>
          </p:nvPr>
        </p:nvSpPr>
        <p:spPr/>
        <p:txBody>
          <a:bodyPr>
            <a:normAutofit/>
          </a:bodyPr>
          <a:lstStyle/>
          <a:p>
            <a:r>
              <a:rPr lang="en-US" dirty="0"/>
              <a:t>Commercial broadcasters deliver the most scale for 16-34s </a:t>
            </a:r>
            <a:r>
              <a:rPr lang="en-US"/>
              <a:t>on the TV set</a:t>
            </a:r>
            <a:endParaRPr lang="en-GB" dirty="0"/>
          </a:p>
        </p:txBody>
      </p:sp>
      <p:sp>
        <p:nvSpPr>
          <p:cNvPr id="3" name="Text Placeholder 2">
            <a:extLst>
              <a:ext uri="{FF2B5EF4-FFF2-40B4-BE49-F238E27FC236}">
                <a16:creationId xmlns:a16="http://schemas.microsoft.com/office/drawing/2014/main" id="{2360428C-4D24-957F-7045-3F9FB82201D2}"/>
              </a:ext>
            </a:extLst>
          </p:cNvPr>
          <p:cNvSpPr>
            <a:spLocks noGrp="1"/>
          </p:cNvSpPr>
          <p:nvPr>
            <p:ph type="body" sz="quarter" idx="15"/>
          </p:nvPr>
        </p:nvSpPr>
        <p:spPr>
          <a:xfrm>
            <a:off x="360000" y="5400000"/>
            <a:ext cx="11334817" cy="304800"/>
          </a:xfrm>
        </p:spPr>
        <p:txBody>
          <a:bodyPr/>
          <a:lstStyle/>
          <a:p>
            <a:r>
              <a:rPr lang="en-GB"/>
              <a:t>Source: Barb / 16-34s, TV sets – 2022</a:t>
            </a:r>
          </a:p>
          <a:p>
            <a:endParaRPr lang="en-GB"/>
          </a:p>
        </p:txBody>
      </p:sp>
      <p:graphicFrame>
        <p:nvGraphicFramePr>
          <p:cNvPr id="4" name="Chart 3">
            <a:extLst>
              <a:ext uri="{FF2B5EF4-FFF2-40B4-BE49-F238E27FC236}">
                <a16:creationId xmlns:a16="http://schemas.microsoft.com/office/drawing/2014/main" id="{67073D91-72DA-0679-299D-7523044B6DE4}"/>
              </a:ext>
            </a:extLst>
          </p:cNvPr>
          <p:cNvGraphicFramePr>
            <a:graphicFrameLocks noGrp="1"/>
          </p:cNvGraphicFramePr>
          <p:nvPr/>
        </p:nvGraphicFramePr>
        <p:xfrm>
          <a:off x="232991" y="1301320"/>
          <a:ext cx="11336400" cy="414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BF5E4629-431A-8133-077B-018B4EBE0F0B}"/>
              </a:ext>
            </a:extLst>
          </p:cNvPr>
          <p:cNvSpPr txBox="1"/>
          <p:nvPr/>
        </p:nvSpPr>
        <p:spPr>
          <a:xfrm>
            <a:off x="1872440" y="2605475"/>
            <a:ext cx="1842845" cy="3615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6" name="TextBox 1">
            <a:extLst>
              <a:ext uri="{FF2B5EF4-FFF2-40B4-BE49-F238E27FC236}">
                <a16:creationId xmlns:a16="http://schemas.microsoft.com/office/drawing/2014/main" id="{A3E53F8B-1403-4C75-93AC-4555556A9BB0}"/>
              </a:ext>
            </a:extLst>
          </p:cNvPr>
          <p:cNvSpPr txBox="1"/>
          <p:nvPr/>
        </p:nvSpPr>
        <p:spPr>
          <a:xfrm>
            <a:off x="1858383" y="1744103"/>
            <a:ext cx="265090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16-34s - TV set viewing</a:t>
            </a:r>
          </a:p>
        </p:txBody>
      </p:sp>
      <p:sp>
        <p:nvSpPr>
          <p:cNvPr id="7" name="TextBox 1">
            <a:extLst>
              <a:ext uri="{FF2B5EF4-FFF2-40B4-BE49-F238E27FC236}">
                <a16:creationId xmlns:a16="http://schemas.microsoft.com/office/drawing/2014/main" id="{D086B3BF-1A40-7526-CB7B-A6C308D134F5}"/>
              </a:ext>
            </a:extLst>
          </p:cNvPr>
          <p:cNvSpPr txBox="1"/>
          <p:nvPr/>
        </p:nvSpPr>
        <p:spPr>
          <a:xfrm>
            <a:off x="2740044" y="4474813"/>
            <a:ext cx="889114" cy="2645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TikTok</a:t>
            </a:r>
          </a:p>
        </p:txBody>
      </p:sp>
      <p:cxnSp>
        <p:nvCxnSpPr>
          <p:cNvPr id="8" name="Straight Arrow Connector 7">
            <a:extLst>
              <a:ext uri="{FF2B5EF4-FFF2-40B4-BE49-F238E27FC236}">
                <a16:creationId xmlns:a16="http://schemas.microsoft.com/office/drawing/2014/main" id="{C604651C-2C4F-8EED-C1EB-E9A617655D5C}"/>
              </a:ext>
            </a:extLst>
          </p:cNvPr>
          <p:cNvCxnSpPr>
            <a:cxnSpLocks/>
          </p:cNvCxnSpPr>
          <p:nvPr/>
        </p:nvCxnSpPr>
        <p:spPr>
          <a:xfrm flipH="1">
            <a:off x="2653683" y="4739382"/>
            <a:ext cx="172723" cy="1443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319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F424C83B-6EEE-418D-B748-A63FBA0AFDA2"/>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645"/>
  <p:tag name="ISPRINGCLOUDFOLDERPATH" val="Repository/Nickable Charts/Trends in TV/"/>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he video galaxy"/>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0.xml><?xml version="1.0" encoding="utf-8"?>
<a:theme xmlns:a="http://schemas.openxmlformats.org/drawingml/2006/main" name="6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1_Thinkbox_Dark Green">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5.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6.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7.xml><?xml version="1.0" encoding="utf-8"?>
<a:theme xmlns:a="http://schemas.openxmlformats.org/drawingml/2006/main" name="1_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8.xml><?xml version="1.0" encoding="utf-8"?>
<a:theme xmlns:a="http://schemas.openxmlformats.org/drawingml/2006/main" name="4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9.xml><?xml version="1.0" encoding="utf-8"?>
<a:theme xmlns:a="http://schemas.openxmlformats.org/drawingml/2006/main" name="5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4B3AF4E90F404BB4E852F1B58CECC9" ma:contentTypeVersion="13" ma:contentTypeDescription="Create a new document." ma:contentTypeScope="" ma:versionID="91cec0720ae6ab1b2c5c098df3acdac7">
  <xsd:schema xmlns:xsd="http://www.w3.org/2001/XMLSchema" xmlns:xs="http://www.w3.org/2001/XMLSchema" xmlns:p="http://schemas.microsoft.com/office/2006/metadata/properties" xmlns:ns3="694495ef-498e-4c99-9e9e-f84df279a82b" xmlns:ns4="17b75136-083a-47b3-97d2-4a0d50268c54" targetNamespace="http://schemas.microsoft.com/office/2006/metadata/properties" ma:root="true" ma:fieldsID="c846dd86f112b32ba3f6a68f75a87c0d" ns3:_="" ns4:_="">
    <xsd:import namespace="694495ef-498e-4c99-9e9e-f84df279a82b"/>
    <xsd:import namespace="17b75136-083a-47b3-97d2-4a0d50268c5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4495ef-498e-4c99-9e9e-f84df279a8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b75136-083a-47b3-97d2-4a0d50268c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1E58E2-9321-4BEB-9CBE-DFFE492362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4495ef-498e-4c99-9e9e-f84df279a82b"/>
    <ds:schemaRef ds:uri="17b75136-083a-47b3-97d2-4a0d50268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48D2FA-DEED-4B2C-97C9-B7A24823ADBF}">
  <ds:schemaRefs>
    <ds:schemaRef ds:uri="http://schemas.microsoft.com/sharepoint/v3/contenttype/forms"/>
  </ds:schemaRefs>
</ds:datastoreItem>
</file>

<file path=customXml/itemProps3.xml><?xml version="1.0" encoding="utf-8"?>
<ds:datastoreItem xmlns:ds="http://schemas.openxmlformats.org/officeDocument/2006/customXml" ds:itemID="{67341564-F18B-41FD-95A1-97346EA0164A}">
  <ds:schemaRefs>
    <ds:schemaRef ds:uri="17b75136-083a-47b3-97d2-4a0d50268c54"/>
    <ds:schemaRef ds:uri="http://schemas.microsoft.com/office/infopath/2007/PartnerControls"/>
    <ds:schemaRef ds:uri="http://purl.org/dc/dcmitype/"/>
    <ds:schemaRef ds:uri="http://purl.org/dc/elements/1.1/"/>
    <ds:schemaRef ds:uri="http://schemas.microsoft.com/office/2006/metadata/properties"/>
    <ds:schemaRef ds:uri="694495ef-498e-4c99-9e9e-f84df279a82b"/>
    <ds:schemaRef ds:uri="http://purl.org/dc/terms/"/>
    <ds:schemaRef ds:uri="http://www.w3.org/XML/1998/namespace"/>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27032</TotalTime>
  <Words>702</Words>
  <Application>Microsoft Office PowerPoint</Application>
  <PresentationFormat>Widescreen</PresentationFormat>
  <Paragraphs>40</Paragraphs>
  <Slides>3</Slides>
  <Notes>3</Notes>
  <HiddenSlides>0</HiddenSlides>
  <MMClips>0</MMClips>
  <ScaleCrop>false</ScaleCrop>
  <HeadingPairs>
    <vt:vector size="8" baseType="variant">
      <vt:variant>
        <vt:lpstr>Fonts Used</vt:lpstr>
      </vt:variant>
      <vt:variant>
        <vt:i4>5</vt:i4>
      </vt:variant>
      <vt:variant>
        <vt:lpstr>Theme</vt:lpstr>
      </vt:variant>
      <vt:variant>
        <vt:i4>10</vt:i4>
      </vt:variant>
      <vt:variant>
        <vt:lpstr>Embedded OLE Servers</vt:lpstr>
      </vt:variant>
      <vt:variant>
        <vt:i4>1</vt:i4>
      </vt:variant>
      <vt:variant>
        <vt:lpstr>Slide Titles</vt:lpstr>
      </vt:variant>
      <vt:variant>
        <vt:i4>3</vt:i4>
      </vt:variant>
    </vt:vector>
  </HeadingPairs>
  <TitlesOfParts>
    <vt:vector size="19" baseType="lpstr">
      <vt:lpstr>Arial</vt:lpstr>
      <vt:lpstr>Arial Black</vt:lpstr>
      <vt:lpstr>Calibri</vt:lpstr>
      <vt:lpstr>Century Gothic</vt:lpstr>
      <vt:lpstr>proxima-nova</vt:lpstr>
      <vt:lpstr>Thinkbox</vt:lpstr>
      <vt:lpstr>1_Thinkbox</vt:lpstr>
      <vt:lpstr>2_Thinkbox</vt:lpstr>
      <vt:lpstr>1_Thinkbox_Dark Green</vt:lpstr>
      <vt:lpstr>3_Thinkbox</vt:lpstr>
      <vt:lpstr>Thinkbox_Red</vt:lpstr>
      <vt:lpstr>1_Thinkbox_Red</vt:lpstr>
      <vt:lpstr>4_Thinkbox</vt:lpstr>
      <vt:lpstr>5_Thinkbox</vt:lpstr>
      <vt:lpstr>6_Thinkbox</vt:lpstr>
      <vt:lpstr>Diapositive think-cell</vt:lpstr>
      <vt:lpstr>Commercial broadcasters are unrivalled for scale </vt:lpstr>
      <vt:lpstr>Commercial broadcasters remain important to 16-34s</vt:lpstr>
      <vt:lpstr>Commercial broadcasters deliver the most scale for 16-34s on the TV 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video galaxy</dc:title>
  <dc:creator>Oliver Robertson</dc:creator>
  <cp:lastModifiedBy>Naz Erten</cp:lastModifiedBy>
  <cp:revision>409</cp:revision>
  <cp:lastPrinted>2023-02-21T17:44:26Z</cp:lastPrinted>
  <dcterms:created xsi:type="dcterms:W3CDTF">2020-04-30T11:31:17Z</dcterms:created>
  <dcterms:modified xsi:type="dcterms:W3CDTF">2023-11-29T12:46:19Z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0x0101007F4B3AF4E90F404BB4E852F1B58CECC9</vt:lpwstr>
  </property>
</Properties>
</file>