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68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BC8FF"/>
    <a:srgbClr val="39ACFF"/>
    <a:srgbClr val="000000"/>
    <a:srgbClr val="004F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60" autoAdjust="0"/>
    <p:restoredTop sz="78616" autoAdjust="0"/>
  </p:normalViewPr>
  <p:slideViewPr>
    <p:cSldViewPr snapToGrid="0">
      <p:cViewPr varScale="1">
        <p:scale>
          <a:sx n="77" d="100"/>
          <a:sy n="77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C727F8-A33B-4492-879F-4827FC9D2527}" type="datetimeFigureOut">
              <a:rPr lang="en-GB" smtClean="0"/>
              <a:t>10/09/2019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F4BFFE-AA9D-476F-A275-7AE7429F86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023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inkbox.tv/Case-studies/Arriva-Trains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Challenge:</a:t>
            </a:r>
          </a:p>
          <a:p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Arriva Trains had previously used local radio to promote its Club55 ticket offers. They had wanted to use TV but were concerned about potential return on investment.</a:t>
            </a:r>
          </a:p>
          <a:p>
            <a:endParaRPr lang="en-GB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Arriva wanted to target the 55+ market and also to raise the profile and identity of the brand. They needed a TV solution that would demonstrate to the public that Arriva Trains offers great value for money and is a convenient transport solution.</a:t>
            </a:r>
          </a:p>
          <a:p>
            <a:endParaRPr lang="en-GB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Their specific objective was to achieve 14,000 ticket sales during the campaign.</a:t>
            </a:r>
            <a:endParaRPr lang="en-GB" dirty="0"/>
          </a:p>
          <a:p>
            <a:endParaRPr lang="en-GB" dirty="0"/>
          </a:p>
          <a:p>
            <a:r>
              <a:rPr lang="en-GB" b="1" dirty="0"/>
              <a:t>Solution:</a:t>
            </a:r>
          </a:p>
          <a:p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ITV1 seemed like the ideal solution as it provided a regional option and also offered appropriate programming for the target audience on weekday afternoons.</a:t>
            </a:r>
          </a:p>
          <a:p>
            <a:endParaRPr lang="en-GB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campaign consisted of 56 spots bought across ITV1 Wales in afternoon programming from Monday to Friday across a period of 29 days. The spots appeared in programmes such as Loose Women, 60 Minute Makeover, The Alan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Titchmarsh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Show and Midsomer Murders.</a:t>
            </a:r>
          </a:p>
          <a:p>
            <a:endParaRPr lang="en-GB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Creatively they needed an ad that would appeal directly to their target audience. They wanted a simple no frills commercial informing people of their great deals, showcasing the cheap prices and the different destinations as well as featuring the URL and a contact number to drive people online to buy the tickets or to find out more information.</a:t>
            </a:r>
          </a:p>
          <a:p>
            <a:endParaRPr lang="en-GB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TV campaign was supported by radio advertising.</a:t>
            </a:r>
          </a:p>
          <a:p>
            <a:endParaRPr lang="en-GB" sz="1200" b="1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Results:</a:t>
            </a:r>
          </a:p>
          <a:p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Over 580,000 adults saw the commercial at least once, and over 200,000 saw the commercial at least four times.</a:t>
            </a:r>
          </a:p>
          <a:p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Arriva Trains was hoping for approximately 14,000 ticket sales as a result of the advertising – in fact this sales target was smashed by over 140% as over 34,000 tickets were sold.</a:t>
            </a:r>
          </a:p>
          <a:p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Arriva Trains went on to book a second campaign in 2010 as a result of the success of the first.</a:t>
            </a:r>
          </a:p>
          <a:p>
            <a:endParaRPr lang="en-GB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the full case study and to view the ad campaigns visit: </a:t>
            </a:r>
            <a:r>
              <a:rPr lang="en-GB" dirty="0">
                <a:hlinkClick r:id="rId3"/>
              </a:rPr>
              <a:t>https://www.thinkbox.tv/Case-studies/Arriva-Trains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F4BFFE-AA9D-476F-A275-7AE7429F864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209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5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6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7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8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9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0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4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5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6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7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8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8588" y="1292694"/>
            <a:ext cx="5298141" cy="2411176"/>
          </a:xfrm>
        </p:spPr>
        <p:txBody>
          <a:bodyPr anchor="t">
            <a:normAutofit/>
          </a:bodyPr>
          <a:lstStyle>
            <a:lvl1pPr algn="l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10/09/2019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 Placeholder 14"/>
          <p:cNvSpPr>
            <a:spLocks noGrp="1"/>
          </p:cNvSpPr>
          <p:nvPr>
            <p:ph type="body" sz="quarter" idx="15" hasCustomPrompt="1"/>
          </p:nvPr>
        </p:nvSpPr>
        <p:spPr>
          <a:xfrm>
            <a:off x="565622" y="571616"/>
            <a:ext cx="5530378" cy="352613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700" b="1" kern="1200" cap="none" spc="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7FD7B46-C0E5-4A41-9337-30B99A971FC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8588" y="3806104"/>
            <a:ext cx="5299200" cy="596244"/>
          </a:xfrm>
        </p:spPr>
        <p:txBody>
          <a:bodyPr lIns="108000" anchor="b" anchorCtr="0"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Speaker name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02247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0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on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10/09/2019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911237"/>
            <a:ext cx="4368867" cy="341471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5369668" y="1752600"/>
            <a:ext cx="6342907" cy="351313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75260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8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017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10/09/2019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911237"/>
            <a:ext cx="5442018" cy="341471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373566" y="447473"/>
            <a:ext cx="4339009" cy="23223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752600"/>
            <a:ext cx="5340351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373566" y="2943366"/>
            <a:ext cx="4339009" cy="23223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8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20129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fou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10/09/2019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911237"/>
            <a:ext cx="4368867" cy="341471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75260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5226050" y="1752600"/>
            <a:ext cx="3159193" cy="167299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8553381" y="1752600"/>
            <a:ext cx="3159193" cy="167299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3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8553381" y="3592744"/>
            <a:ext cx="3159193" cy="167299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4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5226050" y="3592744"/>
            <a:ext cx="3159193" cy="167299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8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14879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273355" y="1752600"/>
            <a:ext cx="3645289" cy="167299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8067285" y="1752600"/>
            <a:ext cx="3645289" cy="167299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7" name="Picture Placeholder 8"/>
          <p:cNvSpPr>
            <a:spLocks noGrp="1"/>
          </p:cNvSpPr>
          <p:nvPr>
            <p:ph type="pic" sz="quarter" idx="19"/>
          </p:nvPr>
        </p:nvSpPr>
        <p:spPr>
          <a:xfrm>
            <a:off x="479425" y="1752600"/>
            <a:ext cx="3645289" cy="167299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10/09/2019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8067285" y="3592744"/>
            <a:ext cx="3645289" cy="167299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4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4273355" y="3592744"/>
            <a:ext cx="3645289" cy="167299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8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18" name="Picture Placeholder 8"/>
          <p:cNvSpPr>
            <a:spLocks noGrp="1"/>
          </p:cNvSpPr>
          <p:nvPr>
            <p:ph type="pic" sz="quarter" idx="20"/>
          </p:nvPr>
        </p:nvSpPr>
        <p:spPr>
          <a:xfrm>
            <a:off x="479425" y="3592744"/>
            <a:ext cx="3645289" cy="167299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30571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&amp; 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5448300" cy="102118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6" y="1506537"/>
            <a:ext cx="5181600" cy="4119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10/09/2019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66838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ng title text &amp; 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5448300" cy="146822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6" y="1930399"/>
            <a:ext cx="5181600" cy="4119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10/09/2019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68739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in bubble &amp; 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221" y="651774"/>
            <a:ext cx="3714140" cy="102118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1221" y="1814300"/>
            <a:ext cx="3714140" cy="405147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10/09/2019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0693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tatist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377758" y="2033529"/>
            <a:ext cx="4368867" cy="305911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1476" y="182083"/>
            <a:ext cx="4459604" cy="1745777"/>
          </a:xfrm>
        </p:spPr>
        <p:txBody>
          <a:bodyPr bIns="0">
            <a:noAutofit/>
          </a:bodyPr>
          <a:lstStyle>
            <a:lvl1pPr>
              <a:defRPr sz="12600" kern="5000" spc="-700" baseline="0"/>
            </a:lvl1pPr>
          </a:lstStyle>
          <a:p>
            <a:r>
              <a:rPr lang="en-US" dirty="0"/>
              <a:t>XXX%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10/09/2019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9" y="5365115"/>
            <a:ext cx="11334816" cy="304800"/>
          </a:xfrm>
        </p:spPr>
        <p:txBody>
          <a:bodyPr>
            <a:noAutofit/>
          </a:bodyPr>
          <a:lstStyle>
            <a:lvl1pPr>
              <a:defRPr lang="en-US" sz="8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79425" y="1874892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321727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>
          <p15:clr>
            <a:srgbClr val="FBAE40"/>
          </p15:clr>
        </p15:guide>
        <p15:guide id="3" orient="horz" pos="216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10/09/2019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93979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4207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479425" y="447473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7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6176962" y="447472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8" name="Picture Placeholder 5"/>
          <p:cNvSpPr>
            <a:spLocks noGrp="1"/>
          </p:cNvSpPr>
          <p:nvPr>
            <p:ph type="pic" sz="quarter" idx="15"/>
          </p:nvPr>
        </p:nvSpPr>
        <p:spPr>
          <a:xfrm>
            <a:off x="6177278" y="3063315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9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479425" y="3058519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10/09/2019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00194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1288" y="1140293"/>
            <a:ext cx="5298141" cy="2412000"/>
          </a:xfrm>
        </p:spPr>
        <p:txBody>
          <a:bodyPr anchor="t">
            <a:noAutofit/>
          </a:bodyPr>
          <a:lstStyle>
            <a:lvl1pPr algn="l">
              <a:defRPr sz="40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10/09/2019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371288" y="651155"/>
            <a:ext cx="6450012" cy="352613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800" b="1" kern="1200" spc="3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88183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02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10/09/2019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2" y="3773511"/>
            <a:ext cx="2858127" cy="357149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Picture Placeholder 15"/>
          <p:cNvSpPr>
            <a:spLocks noGrp="1"/>
          </p:cNvSpPr>
          <p:nvPr>
            <p:ph type="pic" sz="quarter" idx="14"/>
          </p:nvPr>
        </p:nvSpPr>
        <p:spPr>
          <a:xfrm>
            <a:off x="477203" y="4393565"/>
            <a:ext cx="1092517" cy="1092518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100">
                <a:solidFill>
                  <a:schemeClr val="bg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8" name="Freeform 8"/>
          <p:cNvSpPr>
            <a:spLocks/>
          </p:cNvSpPr>
          <p:nvPr userDrawn="1"/>
        </p:nvSpPr>
        <p:spPr bwMode="auto">
          <a:xfrm>
            <a:off x="463293" y="3652420"/>
            <a:ext cx="3019046" cy="576786"/>
          </a:xfrm>
          <a:custGeom>
            <a:avLst/>
            <a:gdLst>
              <a:gd name="T0" fmla="*/ 26 w 716"/>
              <a:gd name="T1" fmla="*/ 2 h 132"/>
              <a:gd name="T2" fmla="*/ 26 w 716"/>
              <a:gd name="T3" fmla="*/ 0 h 132"/>
              <a:gd name="T4" fmla="*/ 13 w 716"/>
              <a:gd name="T5" fmla="*/ 3 h 132"/>
              <a:gd name="T6" fmla="*/ 4 w 716"/>
              <a:gd name="T7" fmla="*/ 11 h 132"/>
              <a:gd name="T8" fmla="*/ 0 w 716"/>
              <a:gd name="T9" fmla="*/ 26 h 132"/>
              <a:gd name="T10" fmla="*/ 0 w 716"/>
              <a:gd name="T11" fmla="*/ 132 h 132"/>
              <a:gd name="T12" fmla="*/ 690 w 716"/>
              <a:gd name="T13" fmla="*/ 132 h 132"/>
              <a:gd name="T14" fmla="*/ 702 w 716"/>
              <a:gd name="T15" fmla="*/ 128 h 132"/>
              <a:gd name="T16" fmla="*/ 711 w 716"/>
              <a:gd name="T17" fmla="*/ 121 h 132"/>
              <a:gd name="T18" fmla="*/ 716 w 716"/>
              <a:gd name="T19" fmla="*/ 106 h 132"/>
              <a:gd name="T20" fmla="*/ 716 w 716"/>
              <a:gd name="T21" fmla="*/ 26 h 132"/>
              <a:gd name="T22" fmla="*/ 712 w 716"/>
              <a:gd name="T23" fmla="*/ 13 h 132"/>
              <a:gd name="T24" fmla="*/ 705 w 716"/>
              <a:gd name="T25" fmla="*/ 4 h 132"/>
              <a:gd name="T26" fmla="*/ 690 w 716"/>
              <a:gd name="T27" fmla="*/ 0 h 132"/>
              <a:gd name="T28" fmla="*/ 26 w 716"/>
              <a:gd name="T29" fmla="*/ 0 h 132"/>
              <a:gd name="T30" fmla="*/ 26 w 716"/>
              <a:gd name="T31" fmla="*/ 2 h 132"/>
              <a:gd name="T32" fmla="*/ 26 w 716"/>
              <a:gd name="T33" fmla="*/ 4 h 132"/>
              <a:gd name="T34" fmla="*/ 690 w 716"/>
              <a:gd name="T35" fmla="*/ 4 h 132"/>
              <a:gd name="T36" fmla="*/ 702 w 716"/>
              <a:gd name="T37" fmla="*/ 7 h 132"/>
              <a:gd name="T38" fmla="*/ 710 w 716"/>
              <a:gd name="T39" fmla="*/ 19 h 132"/>
              <a:gd name="T40" fmla="*/ 711 w 716"/>
              <a:gd name="T41" fmla="*/ 24 h 132"/>
              <a:gd name="T42" fmla="*/ 712 w 716"/>
              <a:gd name="T43" fmla="*/ 25 h 132"/>
              <a:gd name="T44" fmla="*/ 712 w 716"/>
              <a:gd name="T45" fmla="*/ 25 h 132"/>
              <a:gd name="T46" fmla="*/ 712 w 716"/>
              <a:gd name="T47" fmla="*/ 26 h 132"/>
              <a:gd name="T48" fmla="*/ 712 w 716"/>
              <a:gd name="T49" fmla="*/ 106 h 132"/>
              <a:gd name="T50" fmla="*/ 708 w 716"/>
              <a:gd name="T51" fmla="*/ 118 h 132"/>
              <a:gd name="T52" fmla="*/ 697 w 716"/>
              <a:gd name="T53" fmla="*/ 126 h 132"/>
              <a:gd name="T54" fmla="*/ 692 w 716"/>
              <a:gd name="T55" fmla="*/ 127 h 132"/>
              <a:gd name="T56" fmla="*/ 690 w 716"/>
              <a:gd name="T57" fmla="*/ 128 h 132"/>
              <a:gd name="T58" fmla="*/ 690 w 716"/>
              <a:gd name="T59" fmla="*/ 128 h 132"/>
              <a:gd name="T60" fmla="*/ 690 w 716"/>
              <a:gd name="T61" fmla="*/ 128 h 132"/>
              <a:gd name="T62" fmla="*/ 4 w 716"/>
              <a:gd name="T63" fmla="*/ 128 h 132"/>
              <a:gd name="T64" fmla="*/ 4 w 716"/>
              <a:gd name="T65" fmla="*/ 26 h 132"/>
              <a:gd name="T66" fmla="*/ 7 w 716"/>
              <a:gd name="T67" fmla="*/ 13 h 132"/>
              <a:gd name="T68" fmla="*/ 19 w 716"/>
              <a:gd name="T69" fmla="*/ 5 h 132"/>
              <a:gd name="T70" fmla="*/ 24 w 716"/>
              <a:gd name="T71" fmla="*/ 4 h 132"/>
              <a:gd name="T72" fmla="*/ 25 w 716"/>
              <a:gd name="T73" fmla="*/ 4 h 132"/>
              <a:gd name="T74" fmla="*/ 25 w 716"/>
              <a:gd name="T75" fmla="*/ 4 h 132"/>
              <a:gd name="T76" fmla="*/ 26 w 716"/>
              <a:gd name="T77" fmla="*/ 4 h 132"/>
              <a:gd name="T78" fmla="*/ 26 w 716"/>
              <a:gd name="T79" fmla="*/ 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716" h="132">
                <a:moveTo>
                  <a:pt x="26" y="2"/>
                </a:moveTo>
                <a:cubicBezTo>
                  <a:pt x="26" y="0"/>
                  <a:pt x="26" y="0"/>
                  <a:pt x="26" y="0"/>
                </a:cubicBezTo>
                <a:cubicBezTo>
                  <a:pt x="25" y="0"/>
                  <a:pt x="19" y="0"/>
                  <a:pt x="13" y="3"/>
                </a:cubicBezTo>
                <a:cubicBezTo>
                  <a:pt x="9" y="4"/>
                  <a:pt x="6" y="7"/>
                  <a:pt x="4" y="11"/>
                </a:cubicBezTo>
                <a:cubicBezTo>
                  <a:pt x="1" y="14"/>
                  <a:pt x="0" y="19"/>
                  <a:pt x="0" y="26"/>
                </a:cubicBezTo>
                <a:cubicBezTo>
                  <a:pt x="0" y="132"/>
                  <a:pt x="0" y="132"/>
                  <a:pt x="0" y="132"/>
                </a:cubicBezTo>
                <a:cubicBezTo>
                  <a:pt x="690" y="132"/>
                  <a:pt x="690" y="132"/>
                  <a:pt x="690" y="132"/>
                </a:cubicBezTo>
                <a:cubicBezTo>
                  <a:pt x="690" y="132"/>
                  <a:pt x="696" y="132"/>
                  <a:pt x="702" y="128"/>
                </a:cubicBezTo>
                <a:cubicBezTo>
                  <a:pt x="706" y="127"/>
                  <a:pt x="709" y="124"/>
                  <a:pt x="711" y="121"/>
                </a:cubicBezTo>
                <a:cubicBezTo>
                  <a:pt x="714" y="117"/>
                  <a:pt x="716" y="112"/>
                  <a:pt x="716" y="106"/>
                </a:cubicBezTo>
                <a:cubicBezTo>
                  <a:pt x="716" y="26"/>
                  <a:pt x="716" y="26"/>
                  <a:pt x="716" y="26"/>
                </a:cubicBezTo>
                <a:cubicBezTo>
                  <a:pt x="716" y="25"/>
                  <a:pt x="716" y="19"/>
                  <a:pt x="712" y="13"/>
                </a:cubicBezTo>
                <a:cubicBezTo>
                  <a:pt x="711" y="9"/>
                  <a:pt x="708" y="6"/>
                  <a:pt x="705" y="4"/>
                </a:cubicBezTo>
                <a:cubicBezTo>
                  <a:pt x="701" y="1"/>
                  <a:pt x="696" y="0"/>
                  <a:pt x="690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6" y="2"/>
                  <a:pt x="26" y="2"/>
                  <a:pt x="26" y="2"/>
                </a:cubicBezTo>
                <a:cubicBezTo>
                  <a:pt x="26" y="4"/>
                  <a:pt x="26" y="4"/>
                  <a:pt x="26" y="4"/>
                </a:cubicBezTo>
                <a:cubicBezTo>
                  <a:pt x="690" y="4"/>
                  <a:pt x="690" y="4"/>
                  <a:pt x="690" y="4"/>
                </a:cubicBezTo>
                <a:cubicBezTo>
                  <a:pt x="695" y="4"/>
                  <a:pt x="699" y="5"/>
                  <a:pt x="702" y="7"/>
                </a:cubicBezTo>
                <a:cubicBezTo>
                  <a:pt x="707" y="10"/>
                  <a:pt x="709" y="15"/>
                  <a:pt x="710" y="19"/>
                </a:cubicBezTo>
                <a:cubicBezTo>
                  <a:pt x="711" y="21"/>
                  <a:pt x="711" y="22"/>
                  <a:pt x="711" y="24"/>
                </a:cubicBezTo>
                <a:cubicBezTo>
                  <a:pt x="711" y="24"/>
                  <a:pt x="712" y="25"/>
                  <a:pt x="712" y="25"/>
                </a:cubicBezTo>
                <a:cubicBezTo>
                  <a:pt x="712" y="25"/>
                  <a:pt x="712" y="25"/>
                  <a:pt x="712" y="25"/>
                </a:cubicBezTo>
                <a:cubicBezTo>
                  <a:pt x="712" y="26"/>
                  <a:pt x="712" y="26"/>
                  <a:pt x="712" y="26"/>
                </a:cubicBezTo>
                <a:cubicBezTo>
                  <a:pt x="712" y="106"/>
                  <a:pt x="712" y="106"/>
                  <a:pt x="712" y="106"/>
                </a:cubicBezTo>
                <a:cubicBezTo>
                  <a:pt x="712" y="111"/>
                  <a:pt x="710" y="115"/>
                  <a:pt x="708" y="118"/>
                </a:cubicBezTo>
                <a:cubicBezTo>
                  <a:pt x="705" y="123"/>
                  <a:pt x="701" y="125"/>
                  <a:pt x="697" y="126"/>
                </a:cubicBezTo>
                <a:cubicBezTo>
                  <a:pt x="695" y="127"/>
                  <a:pt x="693" y="127"/>
                  <a:pt x="692" y="127"/>
                </a:cubicBezTo>
                <a:cubicBezTo>
                  <a:pt x="691" y="127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4" y="128"/>
                  <a:pt x="4" y="128"/>
                  <a:pt x="4" y="128"/>
                </a:cubicBezTo>
                <a:cubicBezTo>
                  <a:pt x="4" y="26"/>
                  <a:pt x="4" y="26"/>
                  <a:pt x="4" y="26"/>
                </a:cubicBezTo>
                <a:cubicBezTo>
                  <a:pt x="4" y="20"/>
                  <a:pt x="5" y="16"/>
                  <a:pt x="7" y="13"/>
                </a:cubicBezTo>
                <a:cubicBezTo>
                  <a:pt x="10" y="8"/>
                  <a:pt x="15" y="6"/>
                  <a:pt x="19" y="5"/>
                </a:cubicBezTo>
                <a:cubicBezTo>
                  <a:pt x="21" y="4"/>
                  <a:pt x="22" y="4"/>
                  <a:pt x="24" y="4"/>
                </a:cubicBezTo>
                <a:cubicBezTo>
                  <a:pt x="24" y="4"/>
                  <a:pt x="25" y="4"/>
                  <a:pt x="25" y="4"/>
                </a:cubicBezTo>
                <a:cubicBezTo>
                  <a:pt x="25" y="4"/>
                  <a:pt x="25" y="4"/>
                  <a:pt x="25" y="4"/>
                </a:cubicBezTo>
                <a:cubicBezTo>
                  <a:pt x="26" y="4"/>
                  <a:pt x="26" y="4"/>
                  <a:pt x="26" y="4"/>
                </a:cubicBezTo>
                <a:lnTo>
                  <a:pt x="26" y="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42009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10/09/2019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2" y="3773511"/>
            <a:ext cx="2858127" cy="357149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Picture Placeholder 15"/>
          <p:cNvSpPr>
            <a:spLocks noGrp="1"/>
          </p:cNvSpPr>
          <p:nvPr>
            <p:ph type="pic" sz="quarter" idx="14"/>
          </p:nvPr>
        </p:nvSpPr>
        <p:spPr>
          <a:xfrm>
            <a:off x="477203" y="4393565"/>
            <a:ext cx="1092517" cy="1092518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100">
                <a:solidFill>
                  <a:schemeClr val="bg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8313420" y="-9729"/>
            <a:ext cx="3878580" cy="59483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9" name="Freeform 8"/>
          <p:cNvSpPr>
            <a:spLocks/>
          </p:cNvSpPr>
          <p:nvPr userDrawn="1"/>
        </p:nvSpPr>
        <p:spPr bwMode="auto">
          <a:xfrm>
            <a:off x="463293" y="3652420"/>
            <a:ext cx="3019046" cy="576786"/>
          </a:xfrm>
          <a:custGeom>
            <a:avLst/>
            <a:gdLst>
              <a:gd name="T0" fmla="*/ 26 w 716"/>
              <a:gd name="T1" fmla="*/ 2 h 132"/>
              <a:gd name="T2" fmla="*/ 26 w 716"/>
              <a:gd name="T3" fmla="*/ 0 h 132"/>
              <a:gd name="T4" fmla="*/ 13 w 716"/>
              <a:gd name="T5" fmla="*/ 3 h 132"/>
              <a:gd name="T6" fmla="*/ 4 w 716"/>
              <a:gd name="T7" fmla="*/ 11 h 132"/>
              <a:gd name="T8" fmla="*/ 0 w 716"/>
              <a:gd name="T9" fmla="*/ 26 h 132"/>
              <a:gd name="T10" fmla="*/ 0 w 716"/>
              <a:gd name="T11" fmla="*/ 132 h 132"/>
              <a:gd name="T12" fmla="*/ 690 w 716"/>
              <a:gd name="T13" fmla="*/ 132 h 132"/>
              <a:gd name="T14" fmla="*/ 702 w 716"/>
              <a:gd name="T15" fmla="*/ 128 h 132"/>
              <a:gd name="T16" fmla="*/ 711 w 716"/>
              <a:gd name="T17" fmla="*/ 121 h 132"/>
              <a:gd name="T18" fmla="*/ 716 w 716"/>
              <a:gd name="T19" fmla="*/ 106 h 132"/>
              <a:gd name="T20" fmla="*/ 716 w 716"/>
              <a:gd name="T21" fmla="*/ 26 h 132"/>
              <a:gd name="T22" fmla="*/ 712 w 716"/>
              <a:gd name="T23" fmla="*/ 13 h 132"/>
              <a:gd name="T24" fmla="*/ 705 w 716"/>
              <a:gd name="T25" fmla="*/ 4 h 132"/>
              <a:gd name="T26" fmla="*/ 690 w 716"/>
              <a:gd name="T27" fmla="*/ 0 h 132"/>
              <a:gd name="T28" fmla="*/ 26 w 716"/>
              <a:gd name="T29" fmla="*/ 0 h 132"/>
              <a:gd name="T30" fmla="*/ 26 w 716"/>
              <a:gd name="T31" fmla="*/ 2 h 132"/>
              <a:gd name="T32" fmla="*/ 26 w 716"/>
              <a:gd name="T33" fmla="*/ 4 h 132"/>
              <a:gd name="T34" fmla="*/ 690 w 716"/>
              <a:gd name="T35" fmla="*/ 4 h 132"/>
              <a:gd name="T36" fmla="*/ 702 w 716"/>
              <a:gd name="T37" fmla="*/ 7 h 132"/>
              <a:gd name="T38" fmla="*/ 710 w 716"/>
              <a:gd name="T39" fmla="*/ 19 h 132"/>
              <a:gd name="T40" fmla="*/ 711 w 716"/>
              <a:gd name="T41" fmla="*/ 24 h 132"/>
              <a:gd name="T42" fmla="*/ 712 w 716"/>
              <a:gd name="T43" fmla="*/ 25 h 132"/>
              <a:gd name="T44" fmla="*/ 712 w 716"/>
              <a:gd name="T45" fmla="*/ 25 h 132"/>
              <a:gd name="T46" fmla="*/ 712 w 716"/>
              <a:gd name="T47" fmla="*/ 26 h 132"/>
              <a:gd name="T48" fmla="*/ 712 w 716"/>
              <a:gd name="T49" fmla="*/ 106 h 132"/>
              <a:gd name="T50" fmla="*/ 708 w 716"/>
              <a:gd name="T51" fmla="*/ 118 h 132"/>
              <a:gd name="T52" fmla="*/ 697 w 716"/>
              <a:gd name="T53" fmla="*/ 126 h 132"/>
              <a:gd name="T54" fmla="*/ 692 w 716"/>
              <a:gd name="T55" fmla="*/ 127 h 132"/>
              <a:gd name="T56" fmla="*/ 690 w 716"/>
              <a:gd name="T57" fmla="*/ 128 h 132"/>
              <a:gd name="T58" fmla="*/ 690 w 716"/>
              <a:gd name="T59" fmla="*/ 128 h 132"/>
              <a:gd name="T60" fmla="*/ 690 w 716"/>
              <a:gd name="T61" fmla="*/ 128 h 132"/>
              <a:gd name="T62" fmla="*/ 4 w 716"/>
              <a:gd name="T63" fmla="*/ 128 h 132"/>
              <a:gd name="T64" fmla="*/ 4 w 716"/>
              <a:gd name="T65" fmla="*/ 26 h 132"/>
              <a:gd name="T66" fmla="*/ 7 w 716"/>
              <a:gd name="T67" fmla="*/ 13 h 132"/>
              <a:gd name="T68" fmla="*/ 19 w 716"/>
              <a:gd name="T69" fmla="*/ 5 h 132"/>
              <a:gd name="T70" fmla="*/ 24 w 716"/>
              <a:gd name="T71" fmla="*/ 4 h 132"/>
              <a:gd name="T72" fmla="*/ 25 w 716"/>
              <a:gd name="T73" fmla="*/ 4 h 132"/>
              <a:gd name="T74" fmla="*/ 25 w 716"/>
              <a:gd name="T75" fmla="*/ 4 h 132"/>
              <a:gd name="T76" fmla="*/ 26 w 716"/>
              <a:gd name="T77" fmla="*/ 4 h 132"/>
              <a:gd name="T78" fmla="*/ 26 w 716"/>
              <a:gd name="T79" fmla="*/ 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716" h="132">
                <a:moveTo>
                  <a:pt x="26" y="2"/>
                </a:moveTo>
                <a:cubicBezTo>
                  <a:pt x="26" y="0"/>
                  <a:pt x="26" y="0"/>
                  <a:pt x="26" y="0"/>
                </a:cubicBezTo>
                <a:cubicBezTo>
                  <a:pt x="25" y="0"/>
                  <a:pt x="19" y="0"/>
                  <a:pt x="13" y="3"/>
                </a:cubicBezTo>
                <a:cubicBezTo>
                  <a:pt x="9" y="4"/>
                  <a:pt x="6" y="7"/>
                  <a:pt x="4" y="11"/>
                </a:cubicBezTo>
                <a:cubicBezTo>
                  <a:pt x="1" y="14"/>
                  <a:pt x="0" y="19"/>
                  <a:pt x="0" y="26"/>
                </a:cubicBezTo>
                <a:cubicBezTo>
                  <a:pt x="0" y="132"/>
                  <a:pt x="0" y="132"/>
                  <a:pt x="0" y="132"/>
                </a:cubicBezTo>
                <a:cubicBezTo>
                  <a:pt x="690" y="132"/>
                  <a:pt x="690" y="132"/>
                  <a:pt x="690" y="132"/>
                </a:cubicBezTo>
                <a:cubicBezTo>
                  <a:pt x="690" y="132"/>
                  <a:pt x="696" y="132"/>
                  <a:pt x="702" y="128"/>
                </a:cubicBezTo>
                <a:cubicBezTo>
                  <a:pt x="706" y="127"/>
                  <a:pt x="709" y="124"/>
                  <a:pt x="711" y="121"/>
                </a:cubicBezTo>
                <a:cubicBezTo>
                  <a:pt x="714" y="117"/>
                  <a:pt x="716" y="112"/>
                  <a:pt x="716" y="106"/>
                </a:cubicBezTo>
                <a:cubicBezTo>
                  <a:pt x="716" y="26"/>
                  <a:pt x="716" y="26"/>
                  <a:pt x="716" y="26"/>
                </a:cubicBezTo>
                <a:cubicBezTo>
                  <a:pt x="716" y="25"/>
                  <a:pt x="716" y="19"/>
                  <a:pt x="712" y="13"/>
                </a:cubicBezTo>
                <a:cubicBezTo>
                  <a:pt x="711" y="9"/>
                  <a:pt x="708" y="6"/>
                  <a:pt x="705" y="4"/>
                </a:cubicBezTo>
                <a:cubicBezTo>
                  <a:pt x="701" y="1"/>
                  <a:pt x="696" y="0"/>
                  <a:pt x="690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6" y="2"/>
                  <a:pt x="26" y="2"/>
                  <a:pt x="26" y="2"/>
                </a:cubicBezTo>
                <a:cubicBezTo>
                  <a:pt x="26" y="4"/>
                  <a:pt x="26" y="4"/>
                  <a:pt x="26" y="4"/>
                </a:cubicBezTo>
                <a:cubicBezTo>
                  <a:pt x="690" y="4"/>
                  <a:pt x="690" y="4"/>
                  <a:pt x="690" y="4"/>
                </a:cubicBezTo>
                <a:cubicBezTo>
                  <a:pt x="695" y="4"/>
                  <a:pt x="699" y="5"/>
                  <a:pt x="702" y="7"/>
                </a:cubicBezTo>
                <a:cubicBezTo>
                  <a:pt x="707" y="10"/>
                  <a:pt x="709" y="15"/>
                  <a:pt x="710" y="19"/>
                </a:cubicBezTo>
                <a:cubicBezTo>
                  <a:pt x="711" y="21"/>
                  <a:pt x="711" y="22"/>
                  <a:pt x="711" y="24"/>
                </a:cubicBezTo>
                <a:cubicBezTo>
                  <a:pt x="711" y="24"/>
                  <a:pt x="712" y="25"/>
                  <a:pt x="712" y="25"/>
                </a:cubicBezTo>
                <a:cubicBezTo>
                  <a:pt x="712" y="25"/>
                  <a:pt x="712" y="25"/>
                  <a:pt x="712" y="25"/>
                </a:cubicBezTo>
                <a:cubicBezTo>
                  <a:pt x="712" y="26"/>
                  <a:pt x="712" y="26"/>
                  <a:pt x="712" y="26"/>
                </a:cubicBezTo>
                <a:cubicBezTo>
                  <a:pt x="712" y="106"/>
                  <a:pt x="712" y="106"/>
                  <a:pt x="712" y="106"/>
                </a:cubicBezTo>
                <a:cubicBezTo>
                  <a:pt x="712" y="111"/>
                  <a:pt x="710" y="115"/>
                  <a:pt x="708" y="118"/>
                </a:cubicBezTo>
                <a:cubicBezTo>
                  <a:pt x="705" y="123"/>
                  <a:pt x="701" y="125"/>
                  <a:pt x="697" y="126"/>
                </a:cubicBezTo>
                <a:cubicBezTo>
                  <a:pt x="695" y="127"/>
                  <a:pt x="693" y="127"/>
                  <a:pt x="692" y="127"/>
                </a:cubicBezTo>
                <a:cubicBezTo>
                  <a:pt x="691" y="127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4" y="128"/>
                  <a:pt x="4" y="128"/>
                  <a:pt x="4" y="128"/>
                </a:cubicBezTo>
                <a:cubicBezTo>
                  <a:pt x="4" y="26"/>
                  <a:pt x="4" y="26"/>
                  <a:pt x="4" y="26"/>
                </a:cubicBezTo>
                <a:cubicBezTo>
                  <a:pt x="4" y="20"/>
                  <a:pt x="5" y="16"/>
                  <a:pt x="7" y="13"/>
                </a:cubicBezTo>
                <a:cubicBezTo>
                  <a:pt x="10" y="8"/>
                  <a:pt x="15" y="6"/>
                  <a:pt x="19" y="5"/>
                </a:cubicBezTo>
                <a:cubicBezTo>
                  <a:pt x="21" y="4"/>
                  <a:pt x="22" y="4"/>
                  <a:pt x="24" y="4"/>
                </a:cubicBezTo>
                <a:cubicBezTo>
                  <a:pt x="24" y="4"/>
                  <a:pt x="25" y="4"/>
                  <a:pt x="25" y="4"/>
                </a:cubicBezTo>
                <a:cubicBezTo>
                  <a:pt x="25" y="4"/>
                  <a:pt x="25" y="4"/>
                  <a:pt x="25" y="4"/>
                </a:cubicBezTo>
                <a:cubicBezTo>
                  <a:pt x="26" y="4"/>
                  <a:pt x="26" y="4"/>
                  <a:pt x="26" y="4"/>
                </a:cubicBezTo>
                <a:lnTo>
                  <a:pt x="26" y="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68006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with full screen image - Small bub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0" y="-9730"/>
            <a:ext cx="12192000" cy="68677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10/09/2019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3" y="3773511"/>
            <a:ext cx="1746970" cy="35714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Edit Master text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66409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with full screen image - Medium bub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0" y="-9730"/>
            <a:ext cx="12192000" cy="68677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10/09/2019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3" y="3773511"/>
            <a:ext cx="2858126" cy="35714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Edit Master text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58780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with full screen image - Large bub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0" y="-9730"/>
            <a:ext cx="12192000" cy="68677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10/09/2019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2" y="3773511"/>
            <a:ext cx="5659748" cy="35714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Edit Master text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77316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s cutt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5935980"/>
          </a:xfrm>
          <a:prstGeom prst="rect">
            <a:avLst/>
          </a:prstGeom>
          <a:solidFill>
            <a:srgbClr val="E5E5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10/09/2019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5718242" cy="304800"/>
          </a:xfrm>
        </p:spPr>
        <p:txBody>
          <a:bodyPr>
            <a:noAutofit/>
          </a:bodyPr>
          <a:lstStyle>
            <a:lvl1pPr>
              <a:defRPr lang="en-US" sz="8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37565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10/09/2019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8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88479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766" y="759293"/>
            <a:ext cx="5633780" cy="1663867"/>
          </a:xfrm>
          <a:solidFill>
            <a:schemeClr val="bg1">
              <a:alpha val="0"/>
            </a:schemeClr>
          </a:solidFill>
          <a:effectLst/>
        </p:spPr>
        <p:txBody>
          <a:bodyPr anchor="t">
            <a:normAutofit/>
          </a:bodyPr>
          <a:lstStyle>
            <a:lvl1pPr algn="l"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10/09/2019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52577" y="2627694"/>
            <a:ext cx="3757295" cy="365442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04590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02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9164"/>
            <a:ext cx="10094912" cy="95750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07293"/>
            <a:ext cx="11150600" cy="5006016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467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85B9F-EF5C-4314-BCBC-A6F82ED753B2}" type="datetimeFigureOut">
              <a:rPr lang="en-GB" smtClean="0">
                <a:solidFill>
                  <a:srgbClr val="515254">
                    <a:tint val="75000"/>
                  </a:srgbClr>
                </a:solidFill>
              </a:rPr>
              <a:pPr/>
              <a:t>10/09/2019</a:t>
            </a:fld>
            <a:endParaRPr lang="en-GB">
              <a:solidFill>
                <a:srgbClr val="515254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515254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F885-FE6B-4251-84D2-F6CEF084999B}" type="slidenum">
              <a:rPr lang="en-GB" smtClean="0">
                <a:solidFill>
                  <a:srgbClr val="515254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51525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456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8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8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82D69-1CD7-4AC1-A4EC-A960DFABD313}" type="datetimeFigureOut">
              <a:rPr lang="en-GB" smtClean="0"/>
              <a:pPr/>
              <a:t>10/09/2019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CB2DA-819C-4D24-9E44-1616C5C302C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128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10/09/2019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7" y="5365115"/>
            <a:ext cx="11334817" cy="304800"/>
          </a:xfrm>
        </p:spPr>
        <p:txBody>
          <a:bodyPr>
            <a:noAutofit/>
          </a:bodyPr>
          <a:lstStyle>
            <a:lvl1pPr>
              <a:defRPr sz="8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33252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60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C6B2F-8097-43AB-AAD7-EE86BB3BFD94}" type="datetimeFigureOut">
              <a:rPr lang="en-GB"/>
              <a:pPr>
                <a:defRPr/>
              </a:pPr>
              <a:t>10/09/2019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DC3F9-4A8E-4CE9-8516-D930A463522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330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10/09/2019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Content Placeholder 7"/>
          <p:cNvSpPr>
            <a:spLocks noGrp="1"/>
          </p:cNvSpPr>
          <p:nvPr>
            <p:ph sz="quarter" idx="14"/>
          </p:nvPr>
        </p:nvSpPr>
        <p:spPr>
          <a:xfrm>
            <a:off x="379142" y="1911351"/>
            <a:ext cx="11296030" cy="33543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5718242" cy="304800"/>
          </a:xfrm>
        </p:spPr>
        <p:txBody>
          <a:bodyPr>
            <a:noAutofit/>
          </a:bodyPr>
          <a:lstStyle>
            <a:lvl1pPr>
              <a:defRPr lang="en-US" sz="8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79425" y="1752600"/>
            <a:ext cx="1123315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941234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10/09/2019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Content Placeholder 7"/>
          <p:cNvSpPr>
            <a:spLocks noGrp="1"/>
          </p:cNvSpPr>
          <p:nvPr>
            <p:ph sz="quarter" idx="14"/>
          </p:nvPr>
        </p:nvSpPr>
        <p:spPr>
          <a:xfrm>
            <a:off x="379142" y="1911351"/>
            <a:ext cx="5562600" cy="33543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5718242" cy="304800"/>
          </a:xfrm>
        </p:spPr>
        <p:txBody>
          <a:bodyPr>
            <a:noAutofit/>
          </a:bodyPr>
          <a:lstStyle>
            <a:lvl1pPr>
              <a:defRPr lang="en-US" sz="8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79425" y="1752600"/>
            <a:ext cx="5531635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7"/>
          <p:cNvSpPr>
            <a:spLocks noGrp="1"/>
          </p:cNvSpPr>
          <p:nvPr>
            <p:ph sz="quarter" idx="16"/>
          </p:nvPr>
        </p:nvSpPr>
        <p:spPr>
          <a:xfrm>
            <a:off x="6096000" y="1911351"/>
            <a:ext cx="5562600" cy="33543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196283" y="1752600"/>
            <a:ext cx="5531635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81243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5"/>
          </p:nvPr>
        </p:nvSpPr>
        <p:spPr>
          <a:xfrm>
            <a:off x="6272054" y="359945"/>
            <a:ext cx="5594826" cy="519757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10/09/2019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911237"/>
            <a:ext cx="4368867" cy="3354501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75260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8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13142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78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half pa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10/09/2019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911237"/>
            <a:ext cx="4368867" cy="3354501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007894" y="-9729"/>
            <a:ext cx="6184106" cy="59483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75260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8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94383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10/09/2019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11334817" cy="304800"/>
          </a:xfrm>
        </p:spPr>
        <p:txBody>
          <a:bodyPr>
            <a:noAutofit/>
          </a:bodyPr>
          <a:lstStyle>
            <a:lvl1pPr>
              <a:defRPr sz="8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9" y="3831702"/>
            <a:ext cx="3713546" cy="144303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87997" y="3685540"/>
            <a:ext cx="3620135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184266" y="3822699"/>
            <a:ext cx="3713546" cy="144303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294504" y="3685540"/>
            <a:ext cx="3620135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7990774" y="3822699"/>
            <a:ext cx="3713546" cy="144303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9"/>
          </p:nvPr>
        </p:nvSpPr>
        <p:spPr>
          <a:xfrm>
            <a:off x="479425" y="1752600"/>
            <a:ext cx="3611563" cy="178293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0" name="Picture Placeholder 16"/>
          <p:cNvSpPr>
            <a:spLocks noGrp="1"/>
          </p:cNvSpPr>
          <p:nvPr>
            <p:ph type="pic" sz="quarter" idx="20"/>
          </p:nvPr>
        </p:nvSpPr>
        <p:spPr>
          <a:xfrm>
            <a:off x="4285684" y="1752600"/>
            <a:ext cx="3611563" cy="178293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1" name="Picture Placeholder 16"/>
          <p:cNvSpPr>
            <a:spLocks noGrp="1"/>
          </p:cNvSpPr>
          <p:nvPr>
            <p:ph type="pic" sz="quarter" idx="21"/>
          </p:nvPr>
        </p:nvSpPr>
        <p:spPr>
          <a:xfrm>
            <a:off x="8101012" y="1752600"/>
            <a:ext cx="3611563" cy="178293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8101012" y="3685540"/>
            <a:ext cx="3620135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286329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7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Portrai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10/09/2019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11334817" cy="304800"/>
          </a:xfrm>
        </p:spPr>
        <p:txBody>
          <a:bodyPr>
            <a:noAutofit/>
          </a:bodyPr>
          <a:lstStyle>
            <a:lvl1pPr>
              <a:defRPr sz="8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9"/>
          </p:nvPr>
        </p:nvSpPr>
        <p:spPr>
          <a:xfrm>
            <a:off x="479425" y="1752600"/>
            <a:ext cx="2680405" cy="351313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0" name="Picture Placeholder 16"/>
          <p:cNvSpPr>
            <a:spLocks noGrp="1"/>
          </p:cNvSpPr>
          <p:nvPr>
            <p:ph type="pic" sz="quarter" idx="20"/>
          </p:nvPr>
        </p:nvSpPr>
        <p:spPr>
          <a:xfrm>
            <a:off x="3330340" y="1752600"/>
            <a:ext cx="2680405" cy="351313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1" name="Picture Placeholder 16"/>
          <p:cNvSpPr>
            <a:spLocks noGrp="1"/>
          </p:cNvSpPr>
          <p:nvPr>
            <p:ph type="pic" sz="quarter" idx="21"/>
          </p:nvPr>
        </p:nvSpPr>
        <p:spPr>
          <a:xfrm>
            <a:off x="6181255" y="1752600"/>
            <a:ext cx="2680405" cy="351313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8" name="Picture Placeholder 16"/>
          <p:cNvSpPr>
            <a:spLocks noGrp="1"/>
          </p:cNvSpPr>
          <p:nvPr>
            <p:ph type="pic" sz="quarter" idx="22"/>
          </p:nvPr>
        </p:nvSpPr>
        <p:spPr>
          <a:xfrm>
            <a:off x="9032169" y="1752600"/>
            <a:ext cx="2680405" cy="351313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66316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7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ags" Target="../tags/tag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34826"/>
            <a:ext cx="12192000" cy="92317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5448300" cy="102118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4972" y="6390640"/>
            <a:ext cx="892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 b="0">
                <a:solidFill>
                  <a:schemeClr val="bg1"/>
                </a:solidFill>
              </a:defRPr>
            </a:lvl1pPr>
          </a:lstStyle>
          <a:p>
            <a:fld id="{2E6EF22D-7DBE-4099-99F0-B83DD9779912}" type="datetimeFigureOut">
              <a:rPr lang="en-GB" smtClean="0"/>
              <a:pPr/>
              <a:t>10/09/2019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2480" y="6390640"/>
            <a:ext cx="47905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4485" y="6390640"/>
            <a:ext cx="3584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1"/>
                </a:solidFill>
              </a:defRPr>
            </a:lvl1pPr>
          </a:lstStyle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377757" y="1911237"/>
            <a:ext cx="11334817" cy="33545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custDataLst>
      <p:tags r:id="rId32"/>
    </p:custDataLst>
    <p:extLst>
      <p:ext uri="{BB962C8B-B14F-4D97-AF65-F5344CB8AC3E}">
        <p14:creationId xmlns:p14="http://schemas.microsoft.com/office/powerpoint/2010/main" val="653530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90" r:id="rId29"/>
    <p:sldLayoutId id="2147483691" r:id="rId3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spcAft>
          <a:spcPts val="0"/>
        </a:spcAft>
        <a:buFont typeface="Arial" panose="020B0604020202020204" pitchFamily="34" charset="0"/>
        <a:buNone/>
        <a:defRPr sz="1600" b="0" kern="1200" baseline="0">
          <a:solidFill>
            <a:schemeClr val="bg2"/>
          </a:solidFill>
          <a:latin typeface="+mn-lt"/>
          <a:ea typeface="+mn-ea"/>
          <a:cs typeface="+mn-cs"/>
        </a:defRPr>
      </a:lvl1pPr>
      <a:lvl2pPr marL="225425" indent="-225425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600" kern="1200">
          <a:solidFill>
            <a:schemeClr val="bg2"/>
          </a:solidFill>
          <a:latin typeface="+mn-lt"/>
          <a:ea typeface="+mn-ea"/>
          <a:cs typeface="+mn-cs"/>
        </a:defRPr>
      </a:lvl2pPr>
      <a:lvl3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tabLst>
          <a:tab pos="447675" algn="l"/>
        </a:tabLst>
        <a:defRPr sz="1400" kern="1200">
          <a:solidFill>
            <a:schemeClr val="bg2"/>
          </a:solidFill>
          <a:latin typeface="+mn-lt"/>
          <a:ea typeface="+mn-ea"/>
          <a:cs typeface="+mn-cs"/>
        </a:defRPr>
      </a:lvl3pPr>
      <a:lvl4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400" kern="1200">
          <a:solidFill>
            <a:schemeClr val="bg2"/>
          </a:solidFill>
          <a:latin typeface="+mn-lt"/>
          <a:ea typeface="+mn-ea"/>
          <a:cs typeface="+mn-cs"/>
        </a:defRPr>
      </a:lvl4pPr>
      <a:lvl5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4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302">
          <p15:clr>
            <a:srgbClr val="F26B43"/>
          </p15:clr>
        </p15:guide>
        <p15:guide id="3" pos="7378">
          <p15:clr>
            <a:srgbClr val="F26B43"/>
          </p15:clr>
        </p15:guide>
        <p15:guide id="4" orient="horz" pos="2160">
          <p15:clr>
            <a:srgbClr val="F26B43"/>
          </p15:clr>
        </p15:guide>
        <p15:guide id="5" orient="horz" pos="4165">
          <p15:clr>
            <a:srgbClr val="F26B43"/>
          </p15:clr>
        </p15:guide>
        <p15:guide id="6" orient="horz" pos="331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6101F92-4A28-41B0-8902-FFB833ED6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6" y="466263"/>
            <a:ext cx="9641977" cy="1021181"/>
          </a:xfrm>
        </p:spPr>
        <p:txBody>
          <a:bodyPr/>
          <a:lstStyle/>
          <a:p>
            <a:r>
              <a:rPr lang="en-GB" dirty="0">
                <a:solidFill>
                  <a:schemeClr val="accent6"/>
                </a:solidFill>
              </a:rPr>
              <a:t>Arriva Trains use TV as a platform for success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9D816ED-5D57-47AF-AB97-2EF491BB7B6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7758" y="1911236"/>
            <a:ext cx="4368867" cy="3704560"/>
          </a:xfrm>
        </p:spPr>
        <p:txBody>
          <a:bodyPr>
            <a:normAutofit fontScale="77500" lnSpcReduction="20000"/>
          </a:bodyPr>
          <a:lstStyle/>
          <a:p>
            <a:r>
              <a:rPr lang="en-GB" u="sng" dirty="0"/>
              <a:t>Challenge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Arriva wanted to promote their reduced ticket prices for the 55+ market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Needed a TV solution that would demonstrate that Arriva Trains offers great value for money and is a convenient transport solution</a:t>
            </a:r>
          </a:p>
          <a:p>
            <a:r>
              <a:rPr lang="en-GB" u="sng" dirty="0"/>
              <a:t>Solution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 56 spot campaign was bought across ITV1 Wales in afternoon programming across a period of 29 days</a:t>
            </a:r>
          </a:p>
          <a:p>
            <a:r>
              <a:rPr lang="en-GB" u="sng" dirty="0"/>
              <a:t>Results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dirty="0"/>
              <a:t>Over 580,000 adults saw the commercial at least once, and over 200,000 saw the commercial at least four times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dirty="0"/>
              <a:t>Sales target of 14,000 ticket sales was smashed by over 140% with over 34,000 tickets sold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dirty="0"/>
              <a:t>A second campaign was then booked as a result of the success of the first 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GB" sz="1500" dirty="0"/>
          </a:p>
        </p:txBody>
      </p:sp>
      <p:pic>
        <p:nvPicPr>
          <p:cNvPr id="1028" name="Picture 4" descr="Image result for arriva trains logo">
            <a:extLst>
              <a:ext uri="{FF2B5EF4-FFF2-40B4-BE49-F238E27FC236}">
                <a16:creationId xmlns:a16="http://schemas.microsoft.com/office/drawing/2014/main" id="{F9B01463-9550-4821-8C7F-78DEBE6B17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8124" y="117871"/>
            <a:ext cx="1422400" cy="696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Placeholder 6">
            <a:extLst>
              <a:ext uri="{FF2B5EF4-FFF2-40B4-BE49-F238E27FC236}">
                <a16:creationId xmlns:a16="http://schemas.microsoft.com/office/drawing/2014/main" id="{7F47585A-7719-4283-8EAF-A65B9DF09862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3" b="20566"/>
          <a:stretch/>
        </p:blipFill>
        <p:spPr>
          <a:xfrm>
            <a:off x="5420931" y="2025563"/>
            <a:ext cx="6342907" cy="2806874"/>
          </a:xfrm>
        </p:spPr>
      </p:pic>
    </p:spTree>
    <p:extLst>
      <p:ext uri="{BB962C8B-B14F-4D97-AF65-F5344CB8AC3E}">
        <p14:creationId xmlns:p14="http://schemas.microsoft.com/office/powerpoint/2010/main" val="1961638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hinkbox_Red">
  <a:themeElements>
    <a:clrScheme name="THINKBOX_01">
      <a:dk1>
        <a:sysClr val="windowText" lastClr="000000"/>
      </a:dk1>
      <a:lt1>
        <a:sysClr val="window" lastClr="FFFFFF"/>
      </a:lt1>
      <a:dk2>
        <a:srgbClr val="E10514"/>
      </a:dk2>
      <a:lt2>
        <a:srgbClr val="808080"/>
      </a:lt2>
      <a:accent1>
        <a:srgbClr val="E10514"/>
      </a:accent1>
      <a:accent2>
        <a:srgbClr val="EB7305"/>
      </a:accent2>
      <a:accent3>
        <a:srgbClr val="87B923"/>
      </a:accent3>
      <a:accent4>
        <a:srgbClr val="009B3C"/>
      </a:accent4>
      <a:accent5>
        <a:srgbClr val="0069B4"/>
      </a:accent5>
      <a:accent6>
        <a:srgbClr val="372D87"/>
      </a:accent6>
      <a:hlink>
        <a:srgbClr val="000000"/>
      </a:hlink>
      <a:folHlink>
        <a:srgbClr val="000000"/>
      </a:folHlink>
    </a:clrScheme>
    <a:fontScheme name="Custom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15875">
          <a:solidFill>
            <a:schemeClr val="accent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2225">
          <a:solidFill>
            <a:srgbClr val="D9D9D9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custClrLst>
    <a:custClr name="Yellow">
      <a:srgbClr val="FFCD00"/>
    </a:custClr>
    <a:custClr name="Light green">
      <a:srgbClr val="B9CD00"/>
    </a:custClr>
    <a:custClr name="Light blue ">
      <a:srgbClr val="00A5D7"/>
    </a:custClr>
  </a:custClrLst>
  <a:extLst>
    <a:ext uri="{05A4C25C-085E-4340-85A3-A5531E510DB2}">
      <thm15:themeFamily xmlns:thm15="http://schemas.microsoft.com/office/thememl/2012/main" name="Office Theme" id="{87B111D4-E9AF-426D-8C9F-EE971196E37C}" vid="{A929D647-F1B9-49CF-A84B-43D843FFC86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788</TotalTime>
  <Words>452</Words>
  <Application>Microsoft Office PowerPoint</Application>
  <PresentationFormat>Widescreen</PresentationFormat>
  <Paragraphs>33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Thinkbox_Red</vt:lpstr>
      <vt:lpstr>Arriva Trains use TV as a platform for success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average new advertiser spent £144k on TV in 2017</dc:title>
  <dc:creator>Zoe Harkness</dc:creator>
  <cp:lastModifiedBy>Akeel Mungul</cp:lastModifiedBy>
  <cp:revision>43</cp:revision>
  <dcterms:created xsi:type="dcterms:W3CDTF">2018-11-16T11:43:00Z</dcterms:created>
  <dcterms:modified xsi:type="dcterms:W3CDTF">2019-09-10T15:15:27Z</dcterms:modified>
</cp:coreProperties>
</file>