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147376105" r:id="rId2"/>
    <p:sldId id="2147376099" r:id="rId3"/>
    <p:sldId id="214737610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4E6"/>
    <a:srgbClr val="EBE9F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2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97056269057983E-2"/>
          <c:y val="4.8213944287182543E-2"/>
          <c:w val="0.94841042238891082"/>
          <c:h val="0.8330334198216257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Avg mins per day</c:v>
                </c:pt>
              </c:strCache>
            </c:strRef>
          </c:tx>
          <c:spPr>
            <a:solidFill>
              <a:srgbClr val="E30615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0-9%</c:v>
                </c:pt>
                <c:pt idx="1">
                  <c:v>10-19%</c:v>
                </c:pt>
                <c:pt idx="2">
                  <c:v>20-29%</c:v>
                </c:pt>
                <c:pt idx="3">
                  <c:v>30-39%</c:v>
                </c:pt>
                <c:pt idx="4">
                  <c:v>40-49%</c:v>
                </c:pt>
                <c:pt idx="5">
                  <c:v>50-59%</c:v>
                </c:pt>
                <c:pt idx="6">
                  <c:v>60-69%</c:v>
                </c:pt>
                <c:pt idx="7">
                  <c:v>70-79%</c:v>
                </c:pt>
                <c:pt idx="8">
                  <c:v>80-89%</c:v>
                </c:pt>
                <c:pt idx="9">
                  <c:v>90-100%</c:v>
                </c:pt>
              </c:strCache>
            </c:strRef>
          </c:cat>
          <c:val>
            <c:numRef>
              <c:f>Sheet1!$B$2:$B$11</c:f>
              <c:numCache>
                <c:formatCode>0.00</c:formatCode>
                <c:ptCount val="10"/>
                <c:pt idx="0">
                  <c:v>4</c:v>
                </c:pt>
                <c:pt idx="1">
                  <c:v>12</c:v>
                </c:pt>
                <c:pt idx="2">
                  <c:v>25</c:v>
                </c:pt>
                <c:pt idx="3">
                  <c:v>47</c:v>
                </c:pt>
                <c:pt idx="4">
                  <c:v>75</c:v>
                </c:pt>
                <c:pt idx="5">
                  <c:v>115</c:v>
                </c:pt>
                <c:pt idx="6">
                  <c:v>169</c:v>
                </c:pt>
                <c:pt idx="7">
                  <c:v>244</c:v>
                </c:pt>
                <c:pt idx="8">
                  <c:v>360</c:v>
                </c:pt>
                <c:pt idx="9">
                  <c:v>734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52-4988-8CCE-8508C50033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799944127"/>
        <c:axId val="799945375"/>
      </c:barChart>
      <c:catAx>
        <c:axId val="79994412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9945375"/>
        <c:crosses val="autoZero"/>
        <c:auto val="1"/>
        <c:lblAlgn val="ctr"/>
        <c:lblOffset val="100"/>
        <c:noMultiLvlLbl val="0"/>
      </c:catAx>
      <c:valAx>
        <c:axId val="799945375"/>
        <c:scaling>
          <c:orientation val="minMax"/>
          <c:max val="800"/>
        </c:scaling>
        <c:delete val="0"/>
        <c:axPos val="l"/>
        <c:numFmt formatCode="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9944127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0-10%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rgbClr val="D9D9D9"/>
              </a:solidFill>
            </a:ln>
            <a:effectLst/>
          </c:spPr>
          <c:invertIfNegative val="0"/>
          <c:cat>
            <c:strRef>
              <c:f>Sheet1!$B$1:$C$1</c:f>
              <c:strCache>
                <c:ptCount val="2"/>
                <c:pt idx="0">
                  <c:v>% of all BVOD viewership</c:v>
                </c:pt>
                <c:pt idx="1">
                  <c:v>% of all linear viewership</c:v>
                </c:pt>
              </c:strCache>
            </c:strRef>
          </c:cat>
          <c:val>
            <c:numRef>
              <c:f>Sheet1!$B$2:$C$2</c:f>
              <c:numCache>
                <c:formatCode>0%</c:formatCode>
                <c:ptCount val="2"/>
                <c:pt idx="0">
                  <c:v>0.03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AA-4032-8691-A8EF6EF91DE2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10-20%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Sheet1!$B$1:$C$1</c:f>
              <c:strCache>
                <c:ptCount val="2"/>
                <c:pt idx="0">
                  <c:v>% of all BVOD viewership</c:v>
                </c:pt>
                <c:pt idx="1">
                  <c:v>% of all linear viewership</c:v>
                </c:pt>
              </c:strCache>
            </c:strRef>
          </c:cat>
          <c:val>
            <c:numRef>
              <c:f>Sheet1!$B$3:$C$3</c:f>
              <c:numCache>
                <c:formatCode>0%</c:formatCode>
                <c:ptCount val="2"/>
                <c:pt idx="0">
                  <c:v>0.06</c:v>
                </c:pt>
                <c:pt idx="1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AA-4032-8691-A8EF6EF91DE2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20-30%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Sheet1!$B$1:$C$1</c:f>
              <c:strCache>
                <c:ptCount val="2"/>
                <c:pt idx="0">
                  <c:v>% of all BVOD viewership</c:v>
                </c:pt>
                <c:pt idx="1">
                  <c:v>% of all linear viewership</c:v>
                </c:pt>
              </c:strCache>
            </c:strRef>
          </c:cat>
          <c:val>
            <c:numRef>
              <c:f>Sheet1!$B$4:$C$4</c:f>
              <c:numCache>
                <c:formatCode>0%</c:formatCode>
                <c:ptCount val="2"/>
                <c:pt idx="0">
                  <c:v>7.0000000000000007E-2</c:v>
                </c:pt>
                <c:pt idx="1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AA-4032-8691-A8EF6EF91DE2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30-40%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Sheet1!$B$1:$C$1</c:f>
              <c:strCache>
                <c:ptCount val="2"/>
                <c:pt idx="0">
                  <c:v>% of all BVOD viewership</c:v>
                </c:pt>
                <c:pt idx="1">
                  <c:v>% of all linear viewership</c:v>
                </c:pt>
              </c:strCache>
            </c:strRef>
          </c:cat>
          <c:val>
            <c:numRef>
              <c:f>Sheet1!$B$5:$C$5</c:f>
              <c:numCache>
                <c:formatCode>0%</c:formatCode>
                <c:ptCount val="2"/>
                <c:pt idx="0">
                  <c:v>0.1</c:v>
                </c:pt>
                <c:pt idx="1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FAA-4032-8691-A8EF6EF91DE2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40-50%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Sheet1!$B$1:$C$1</c:f>
              <c:strCache>
                <c:ptCount val="2"/>
                <c:pt idx="0">
                  <c:v>% of all BVOD viewership</c:v>
                </c:pt>
                <c:pt idx="1">
                  <c:v>% of all linear viewership</c:v>
                </c:pt>
              </c:strCache>
            </c:strRef>
          </c:cat>
          <c:val>
            <c:numRef>
              <c:f>Sheet1!$B$6:$C$6</c:f>
              <c:numCache>
                <c:formatCode>0%</c:formatCode>
                <c:ptCount val="2"/>
                <c:pt idx="0">
                  <c:v>0.11</c:v>
                </c:pt>
                <c:pt idx="1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FAA-4032-8691-A8EF6EF91DE2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50-60%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Sheet1!$B$1:$C$1</c:f>
              <c:strCache>
                <c:ptCount val="2"/>
                <c:pt idx="0">
                  <c:v>% of all BVOD viewership</c:v>
                </c:pt>
                <c:pt idx="1">
                  <c:v>% of all linear viewership</c:v>
                </c:pt>
              </c:strCache>
            </c:strRef>
          </c:cat>
          <c:val>
            <c:numRef>
              <c:f>Sheet1!$B$7:$C$7</c:f>
              <c:numCache>
                <c:formatCode>0%</c:formatCode>
                <c:ptCount val="2"/>
                <c:pt idx="0">
                  <c:v>0.11</c:v>
                </c:pt>
                <c:pt idx="1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FAA-4032-8691-A8EF6EF91DE2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60-70%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Sheet1!$B$1:$C$1</c:f>
              <c:strCache>
                <c:ptCount val="2"/>
                <c:pt idx="0">
                  <c:v>% of all BVOD viewership</c:v>
                </c:pt>
                <c:pt idx="1">
                  <c:v>% of all linear viewership</c:v>
                </c:pt>
              </c:strCache>
            </c:strRef>
          </c:cat>
          <c:val>
            <c:numRef>
              <c:f>Sheet1!$B$8:$C$8</c:f>
              <c:numCache>
                <c:formatCode>0%</c:formatCode>
                <c:ptCount val="2"/>
                <c:pt idx="0">
                  <c:v>0.12</c:v>
                </c:pt>
                <c:pt idx="1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FAA-4032-8691-A8EF6EF91DE2}"/>
            </c:ext>
          </c:extLst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70-80%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Sheet1!$B$1:$C$1</c:f>
              <c:strCache>
                <c:ptCount val="2"/>
                <c:pt idx="0">
                  <c:v>% of all BVOD viewership</c:v>
                </c:pt>
                <c:pt idx="1">
                  <c:v>% of all linear viewership</c:v>
                </c:pt>
              </c:strCache>
            </c:strRef>
          </c:cat>
          <c:val>
            <c:numRef>
              <c:f>Sheet1!$B$9:$C$9</c:f>
              <c:numCache>
                <c:formatCode>0%</c:formatCode>
                <c:ptCount val="2"/>
                <c:pt idx="0">
                  <c:v>0.13</c:v>
                </c:pt>
                <c:pt idx="1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FAA-4032-8691-A8EF6EF91DE2}"/>
            </c:ext>
          </c:extLst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80-90%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Sheet1!$B$1:$C$1</c:f>
              <c:strCache>
                <c:ptCount val="2"/>
                <c:pt idx="0">
                  <c:v>% of all BVOD viewership</c:v>
                </c:pt>
                <c:pt idx="1">
                  <c:v>% of all linear viewership</c:v>
                </c:pt>
              </c:strCache>
            </c:strRef>
          </c:cat>
          <c:val>
            <c:numRef>
              <c:f>Sheet1!$B$10:$C$10</c:f>
              <c:numCache>
                <c:formatCode>0%</c:formatCode>
                <c:ptCount val="2"/>
                <c:pt idx="0">
                  <c:v>0.13</c:v>
                </c:pt>
                <c:pt idx="1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FAA-4032-8691-A8EF6EF91DE2}"/>
            </c:ext>
          </c:extLst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90-100%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Sheet1!$B$1:$C$1</c:f>
              <c:strCache>
                <c:ptCount val="2"/>
                <c:pt idx="0">
                  <c:v>% of all BVOD viewership</c:v>
                </c:pt>
                <c:pt idx="1">
                  <c:v>% of all linear viewership</c:v>
                </c:pt>
              </c:strCache>
            </c:strRef>
          </c:cat>
          <c:val>
            <c:numRef>
              <c:f>Sheet1!$B$11:$C$11</c:f>
              <c:numCache>
                <c:formatCode>0%</c:formatCode>
                <c:ptCount val="2"/>
                <c:pt idx="0">
                  <c:v>0.15</c:v>
                </c:pt>
                <c:pt idx="1">
                  <c:v>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FAA-4032-8691-A8EF6EF91D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540237967"/>
        <c:axId val="540238383"/>
      </c:barChart>
      <c:catAx>
        <c:axId val="540237967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40238383"/>
        <c:crosses val="autoZero"/>
        <c:auto val="1"/>
        <c:lblAlgn val="ctr"/>
        <c:lblOffset val="100"/>
        <c:noMultiLvlLbl val="0"/>
      </c:catAx>
      <c:valAx>
        <c:axId val="540238383"/>
        <c:scaling>
          <c:orientation val="minMax"/>
          <c:max val="1"/>
        </c:scaling>
        <c:delete val="0"/>
        <c:axPos val="b"/>
        <c:numFmt formatCode="0%" sourceLinked="1"/>
        <c:majorTickMark val="out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02379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Light</c:v>
                </c:pt>
              </c:strCache>
            </c:strRef>
          </c:tx>
          <c:spPr>
            <a:solidFill>
              <a:schemeClr val="accent1"/>
            </a:solidFill>
            <a:ln w="76200"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5C5FF"/>
              </a:solidFill>
              <a:ln w="7620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DC7-4D24-9C28-46501E78C27B}"/>
              </c:ext>
            </c:extLst>
          </c:dPt>
          <c:cat>
            <c:strRef>
              <c:f>Sheet1!$A$2:$A$5</c:f>
              <c:strCache>
                <c:ptCount val="1"/>
                <c:pt idx="0">
                  <c:v>Decile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C7-4D24-9C28-46501E78C27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Medium</c:v>
                </c:pt>
              </c:strCache>
            </c:strRef>
          </c:tx>
          <c:spPr>
            <a:solidFill>
              <a:srgbClr val="99D7B1"/>
            </a:solidFill>
            <a:ln w="76200">
              <a:solidFill>
                <a:schemeClr val="bg1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1"/>
                <c:pt idx="0">
                  <c:v>Decile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C7-4D24-9C28-46501E78C27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Heavy</c:v>
                </c:pt>
              </c:strCache>
            </c:strRef>
          </c:tx>
          <c:spPr>
            <a:solidFill>
              <a:srgbClr val="FD9199"/>
            </a:solidFill>
            <a:ln w="76200">
              <a:solidFill>
                <a:schemeClr val="bg1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1"/>
                <c:pt idx="0">
                  <c:v>Decile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C7-4D24-9C28-46501E78C2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013382032"/>
        <c:axId val="1013385360"/>
      </c:barChart>
      <c:catAx>
        <c:axId val="10133820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13385360"/>
        <c:crosses val="autoZero"/>
        <c:auto val="1"/>
        <c:lblAlgn val="ctr"/>
        <c:lblOffset val="100"/>
        <c:noMultiLvlLbl val="0"/>
      </c:catAx>
      <c:valAx>
        <c:axId val="101338536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013382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989018-04D9-435A-A133-81FD29746CA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C2AE5-A65A-4ED1-8B55-DA0DA8E6FF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135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Detailed analysis by PwC has identified a segment that are important drivers of why BVOD is delivering incremental reach.</a:t>
            </a:r>
          </a:p>
          <a:p>
            <a:endParaRPr lang="en-GB" dirty="0"/>
          </a:p>
          <a:p>
            <a:r>
              <a:rPr lang="en-GB" dirty="0"/>
              <a:t>This chart shows the viewing population split into ten equal groups (deciles) based upon amount of liner TV viewing per week.</a:t>
            </a:r>
          </a:p>
          <a:p>
            <a:endParaRPr lang="en-GB" dirty="0"/>
          </a:p>
          <a:p>
            <a:r>
              <a:rPr lang="en-GB" dirty="0"/>
              <a:t>The lightest decile averages 4-mins of linear viewing per day.  Up to the heaviest decile who view for 734-minutes (12-hours 14-minutes) per day.</a:t>
            </a:r>
          </a:p>
          <a:p>
            <a:endParaRPr lang="en-GB" dirty="0"/>
          </a:p>
          <a:p>
            <a:r>
              <a:rPr lang="en-GB" dirty="0"/>
              <a:t>The deciles have been split into three groups:</a:t>
            </a:r>
          </a:p>
          <a:p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Lightest tier.  These are very hard to reach on TV (linear or BVOD) and are most likely to be targeted via platforms such as YouTube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Middle tier.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Heaviest tier.  These are quite east to reach via linear TV and, as a result, BVOD probably has little role to play.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FBA66E-2E48-479D-BCB5-E0D11BE9259E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9271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b="0" i="0" dirty="0">
                <a:solidFill>
                  <a:srgbClr val="323A4E"/>
                </a:solidFill>
                <a:effectLst/>
                <a:latin typeface="proxima-nova"/>
              </a:rPr>
              <a:t>PwC’s analysis in ‘BVOD Almighty: Reach and Return’ found that, on average, BVOD adds a 4% increase in incremental Adult (16+) reach to a linear TV campaign, a 6% increase for Adult ABC1s, and an 8% increase for 16-34s.</a:t>
            </a:r>
          </a:p>
          <a:p>
            <a:pPr algn="l"/>
            <a:endParaRPr lang="en-GB" b="0" i="0" dirty="0">
              <a:solidFill>
                <a:srgbClr val="323A4E"/>
              </a:solidFill>
              <a:effectLst/>
              <a:latin typeface="proxima-nova"/>
            </a:endParaRPr>
          </a:p>
          <a:p>
            <a:pPr algn="l"/>
            <a:r>
              <a:rPr lang="en-GB" b="0" i="0" dirty="0">
                <a:solidFill>
                  <a:srgbClr val="323A4E"/>
                </a:solidFill>
                <a:effectLst/>
                <a:latin typeface="proxima-nova"/>
              </a:rPr>
              <a:t>Among the top performing 10% of campaigns, the percentage increase rises to 9% for Adults, 8% for Adult ABC1s, and 11% for 16-34s.</a:t>
            </a:r>
          </a:p>
          <a:p>
            <a:pPr algn="l"/>
            <a:endParaRPr lang="en-GB" b="0" i="0" dirty="0">
              <a:solidFill>
                <a:srgbClr val="323A4E"/>
              </a:solidFill>
              <a:effectLst/>
              <a:latin typeface="proxima-nova"/>
            </a:endParaRPr>
          </a:p>
          <a:p>
            <a:pPr algn="l"/>
            <a:r>
              <a:rPr lang="en-GB" b="0" i="0" dirty="0">
                <a:solidFill>
                  <a:srgbClr val="323A4E"/>
                </a:solidFill>
                <a:effectLst/>
                <a:latin typeface="proxima-nova"/>
              </a:rPr>
              <a:t>One of the main reasons for this incremental reach is the ease of reaching light linear TV viewers on BVOD – specifically the ‘middle tier’.</a:t>
            </a:r>
          </a:p>
          <a:p>
            <a:pPr algn="l"/>
            <a:endParaRPr lang="en-GB" b="0" i="0" dirty="0">
              <a:solidFill>
                <a:srgbClr val="323A4E"/>
              </a:solidFill>
              <a:effectLst/>
              <a:latin typeface="proxima-nova"/>
            </a:endParaRPr>
          </a:p>
          <a:p>
            <a:pPr algn="l"/>
            <a:r>
              <a:rPr lang="en-GB" b="0" i="0" dirty="0">
                <a:solidFill>
                  <a:srgbClr val="323A4E"/>
                </a:solidFill>
                <a:effectLst/>
                <a:latin typeface="proxima-nova"/>
              </a:rPr>
              <a:t>The middle tier is the 20-49% decile group in terms of linear TV viewing who also heavily over index on BVOD. They account for 7% of total linear TV viewing but 28% of BVOD consumption.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FBA66E-2E48-479D-BCB5-E0D11BE9259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7403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b="0" i="0" dirty="0">
                <a:solidFill>
                  <a:srgbClr val="323A4E"/>
                </a:solidFill>
                <a:effectLst/>
                <a:latin typeface="proxima-nova"/>
              </a:rPr>
              <a:t>Analysis shows that the chance of reaching somebody in this attractive group with a spot on linear TV is 1 in 14. </a:t>
            </a:r>
          </a:p>
          <a:p>
            <a:pPr algn="l"/>
            <a:endParaRPr lang="en-GB" b="0" i="0" dirty="0">
              <a:solidFill>
                <a:srgbClr val="323A4E"/>
              </a:solidFill>
              <a:effectLst/>
              <a:latin typeface="proxima-nova"/>
            </a:endParaRPr>
          </a:p>
          <a:p>
            <a:pPr algn="l"/>
            <a:r>
              <a:rPr lang="en-GB" dirty="0"/>
              <a:t>But on BVOD, it only takes four impressions to, on average, reach somebody in the middle tier.  As such, on average, using BVOD is three and a half more efficient than linear at reaching the middle tier of viewers.</a:t>
            </a:r>
          </a:p>
          <a:p>
            <a:endParaRPr lang="en-GB" dirty="0"/>
          </a:p>
          <a:p>
            <a:r>
              <a:rPr lang="en-GB" dirty="0"/>
              <a:t>The middle tier are very attractive audiences for many advertisers (proportionally younger and upscale) and BVOD enables them to be reached in an efficient way.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FBA66E-2E48-479D-BCB5-E0D11BE9259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6157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0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5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6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7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8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9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0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588" y="1292694"/>
            <a:ext cx="5298141" cy="2411176"/>
          </a:xfrm>
        </p:spPr>
        <p:txBody>
          <a:bodyPr anchor="t"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565622" y="571616"/>
            <a:ext cx="5530378" cy="352613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700" b="1" kern="1200" cap="none" spc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7FD7B46-C0E5-4A41-9337-30B99A971FC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8588" y="3806104"/>
            <a:ext cx="5299200" cy="596244"/>
          </a:xfrm>
        </p:spPr>
        <p:txBody>
          <a:bodyPr lIns="108000" anchor="b" anchorCtr="0"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Speaker name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6853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Portrai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9"/>
          </p:nvPr>
        </p:nvSpPr>
        <p:spPr>
          <a:xfrm>
            <a:off x="479425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0" name="Picture Placeholder 16"/>
          <p:cNvSpPr>
            <a:spLocks noGrp="1"/>
          </p:cNvSpPr>
          <p:nvPr>
            <p:ph type="pic" sz="quarter" idx="20"/>
          </p:nvPr>
        </p:nvSpPr>
        <p:spPr>
          <a:xfrm>
            <a:off x="3330340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1" name="Picture Placeholder 16"/>
          <p:cNvSpPr>
            <a:spLocks noGrp="1"/>
          </p:cNvSpPr>
          <p:nvPr>
            <p:ph type="pic" sz="quarter" idx="21"/>
          </p:nvPr>
        </p:nvSpPr>
        <p:spPr>
          <a:xfrm>
            <a:off x="6181255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22"/>
          </p:nvPr>
        </p:nvSpPr>
        <p:spPr>
          <a:xfrm>
            <a:off x="9032169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8964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on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711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369668" y="1428750"/>
            <a:ext cx="6342907" cy="38369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6548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5442018" cy="3711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373566" y="447473"/>
            <a:ext cx="4339009" cy="2322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5340351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373566" y="2943366"/>
            <a:ext cx="4339009" cy="2322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787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711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C83E0A7E-A4E1-41C3-86F6-B6D82D55655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930580" y="1428750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2E7303BD-8C87-4547-94CC-49DD3934C1D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394505" y="1428750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3F505454-5599-4E41-93B7-601ECB12081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394505" y="3411769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3189B23B-90CA-44D3-94DB-D124B4FC4F6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930580" y="3411769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963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27335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806728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47942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06728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427335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47942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3589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0211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1614207"/>
            <a:ext cx="5181600" cy="4119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5819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ng title text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4682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1930399"/>
            <a:ext cx="5181600" cy="4119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3412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in bubble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221" y="651774"/>
            <a:ext cx="3714140" cy="10211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1221" y="1614207"/>
            <a:ext cx="3714140" cy="40514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8007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ist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377758" y="2033529"/>
            <a:ext cx="4368867" cy="3059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1476" y="182083"/>
            <a:ext cx="4459604" cy="1745777"/>
          </a:xfrm>
        </p:spPr>
        <p:txBody>
          <a:bodyPr bIns="0">
            <a:noAutofit/>
          </a:bodyPr>
          <a:lstStyle>
            <a:lvl1pPr>
              <a:defRPr sz="12600" kern="5000" spc="-700" baseline="0"/>
            </a:lvl1pPr>
          </a:lstStyle>
          <a:p>
            <a:r>
              <a:rPr lang="en-US" dirty="0"/>
              <a:t>XXX%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9" y="5365115"/>
            <a:ext cx="11334816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79425" y="1874892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812114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Video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93979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5169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1288" y="1140293"/>
            <a:ext cx="5298141" cy="2412000"/>
          </a:xfrm>
        </p:spPr>
        <p:txBody>
          <a:bodyPr anchor="t">
            <a:noAutofit/>
          </a:bodyPr>
          <a:lstStyle>
            <a:lvl1pPr algn="l">
              <a:defRPr sz="40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371288" y="651155"/>
            <a:ext cx="6450012" cy="352613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800" b="1" kern="1200" spc="3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5779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Video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9425" y="447473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6176962" y="447472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6177278" y="3063315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9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79425" y="3058519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5312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creen video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DE1B2C-E2EB-4D98-843F-9CDD27271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02/08/2024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3BE8F-C639-42D5-B26C-D4093C446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8228E9-593B-43BF-9FE7-6F9613A7A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Media Placeholder 6">
            <a:extLst>
              <a:ext uri="{FF2B5EF4-FFF2-40B4-BE49-F238E27FC236}">
                <a16:creationId xmlns:a16="http://schemas.microsoft.com/office/drawing/2014/main" id="{89F17558-6D60-4901-A0B6-C4274AAB5238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media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5483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02/08/2024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2858127" cy="35714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477203" y="4393565"/>
            <a:ext cx="1092517" cy="109251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Freeform 8"/>
          <p:cNvSpPr>
            <a:spLocks/>
          </p:cNvSpPr>
          <p:nvPr userDrawn="1"/>
        </p:nvSpPr>
        <p:spPr bwMode="auto">
          <a:xfrm>
            <a:off x="463293" y="3652420"/>
            <a:ext cx="3019046" cy="576786"/>
          </a:xfrm>
          <a:custGeom>
            <a:avLst/>
            <a:gdLst>
              <a:gd name="T0" fmla="*/ 26 w 716"/>
              <a:gd name="T1" fmla="*/ 2 h 132"/>
              <a:gd name="T2" fmla="*/ 26 w 716"/>
              <a:gd name="T3" fmla="*/ 0 h 132"/>
              <a:gd name="T4" fmla="*/ 13 w 716"/>
              <a:gd name="T5" fmla="*/ 3 h 132"/>
              <a:gd name="T6" fmla="*/ 4 w 716"/>
              <a:gd name="T7" fmla="*/ 11 h 132"/>
              <a:gd name="T8" fmla="*/ 0 w 716"/>
              <a:gd name="T9" fmla="*/ 26 h 132"/>
              <a:gd name="T10" fmla="*/ 0 w 716"/>
              <a:gd name="T11" fmla="*/ 132 h 132"/>
              <a:gd name="T12" fmla="*/ 690 w 716"/>
              <a:gd name="T13" fmla="*/ 132 h 132"/>
              <a:gd name="T14" fmla="*/ 702 w 716"/>
              <a:gd name="T15" fmla="*/ 128 h 132"/>
              <a:gd name="T16" fmla="*/ 711 w 716"/>
              <a:gd name="T17" fmla="*/ 121 h 132"/>
              <a:gd name="T18" fmla="*/ 716 w 716"/>
              <a:gd name="T19" fmla="*/ 106 h 132"/>
              <a:gd name="T20" fmla="*/ 716 w 716"/>
              <a:gd name="T21" fmla="*/ 26 h 132"/>
              <a:gd name="T22" fmla="*/ 712 w 716"/>
              <a:gd name="T23" fmla="*/ 13 h 132"/>
              <a:gd name="T24" fmla="*/ 705 w 716"/>
              <a:gd name="T25" fmla="*/ 4 h 132"/>
              <a:gd name="T26" fmla="*/ 690 w 716"/>
              <a:gd name="T27" fmla="*/ 0 h 132"/>
              <a:gd name="T28" fmla="*/ 26 w 716"/>
              <a:gd name="T29" fmla="*/ 0 h 132"/>
              <a:gd name="T30" fmla="*/ 26 w 716"/>
              <a:gd name="T31" fmla="*/ 2 h 132"/>
              <a:gd name="T32" fmla="*/ 26 w 716"/>
              <a:gd name="T33" fmla="*/ 4 h 132"/>
              <a:gd name="T34" fmla="*/ 690 w 716"/>
              <a:gd name="T35" fmla="*/ 4 h 132"/>
              <a:gd name="T36" fmla="*/ 702 w 716"/>
              <a:gd name="T37" fmla="*/ 7 h 132"/>
              <a:gd name="T38" fmla="*/ 710 w 716"/>
              <a:gd name="T39" fmla="*/ 19 h 132"/>
              <a:gd name="T40" fmla="*/ 711 w 716"/>
              <a:gd name="T41" fmla="*/ 24 h 132"/>
              <a:gd name="T42" fmla="*/ 712 w 716"/>
              <a:gd name="T43" fmla="*/ 25 h 132"/>
              <a:gd name="T44" fmla="*/ 712 w 716"/>
              <a:gd name="T45" fmla="*/ 25 h 132"/>
              <a:gd name="T46" fmla="*/ 712 w 716"/>
              <a:gd name="T47" fmla="*/ 26 h 132"/>
              <a:gd name="T48" fmla="*/ 712 w 716"/>
              <a:gd name="T49" fmla="*/ 106 h 132"/>
              <a:gd name="T50" fmla="*/ 708 w 716"/>
              <a:gd name="T51" fmla="*/ 118 h 132"/>
              <a:gd name="T52" fmla="*/ 697 w 716"/>
              <a:gd name="T53" fmla="*/ 126 h 132"/>
              <a:gd name="T54" fmla="*/ 692 w 716"/>
              <a:gd name="T55" fmla="*/ 127 h 132"/>
              <a:gd name="T56" fmla="*/ 690 w 716"/>
              <a:gd name="T57" fmla="*/ 128 h 132"/>
              <a:gd name="T58" fmla="*/ 690 w 716"/>
              <a:gd name="T59" fmla="*/ 128 h 132"/>
              <a:gd name="T60" fmla="*/ 690 w 716"/>
              <a:gd name="T61" fmla="*/ 128 h 132"/>
              <a:gd name="T62" fmla="*/ 4 w 716"/>
              <a:gd name="T63" fmla="*/ 128 h 132"/>
              <a:gd name="T64" fmla="*/ 4 w 716"/>
              <a:gd name="T65" fmla="*/ 26 h 132"/>
              <a:gd name="T66" fmla="*/ 7 w 716"/>
              <a:gd name="T67" fmla="*/ 13 h 132"/>
              <a:gd name="T68" fmla="*/ 19 w 716"/>
              <a:gd name="T69" fmla="*/ 5 h 132"/>
              <a:gd name="T70" fmla="*/ 24 w 716"/>
              <a:gd name="T71" fmla="*/ 4 h 132"/>
              <a:gd name="T72" fmla="*/ 25 w 716"/>
              <a:gd name="T73" fmla="*/ 4 h 132"/>
              <a:gd name="T74" fmla="*/ 25 w 716"/>
              <a:gd name="T75" fmla="*/ 4 h 132"/>
              <a:gd name="T76" fmla="*/ 26 w 716"/>
              <a:gd name="T77" fmla="*/ 4 h 132"/>
              <a:gd name="T78" fmla="*/ 26 w 716"/>
              <a:gd name="T79" fmla="*/ 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16" h="132">
                <a:moveTo>
                  <a:pt x="26" y="2"/>
                </a:move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19" y="0"/>
                  <a:pt x="13" y="3"/>
                </a:cubicBezTo>
                <a:cubicBezTo>
                  <a:pt x="9" y="4"/>
                  <a:pt x="6" y="7"/>
                  <a:pt x="4" y="11"/>
                </a:cubicBezTo>
                <a:cubicBezTo>
                  <a:pt x="1" y="14"/>
                  <a:pt x="0" y="19"/>
                  <a:pt x="0" y="26"/>
                </a:cubicBezTo>
                <a:cubicBezTo>
                  <a:pt x="0" y="132"/>
                  <a:pt x="0" y="132"/>
                  <a:pt x="0" y="132"/>
                </a:cubicBezTo>
                <a:cubicBezTo>
                  <a:pt x="690" y="132"/>
                  <a:pt x="690" y="132"/>
                  <a:pt x="690" y="132"/>
                </a:cubicBezTo>
                <a:cubicBezTo>
                  <a:pt x="690" y="132"/>
                  <a:pt x="696" y="132"/>
                  <a:pt x="702" y="128"/>
                </a:cubicBezTo>
                <a:cubicBezTo>
                  <a:pt x="706" y="127"/>
                  <a:pt x="709" y="124"/>
                  <a:pt x="711" y="121"/>
                </a:cubicBezTo>
                <a:cubicBezTo>
                  <a:pt x="714" y="117"/>
                  <a:pt x="716" y="112"/>
                  <a:pt x="716" y="106"/>
                </a:cubicBezTo>
                <a:cubicBezTo>
                  <a:pt x="716" y="26"/>
                  <a:pt x="716" y="26"/>
                  <a:pt x="716" y="26"/>
                </a:cubicBezTo>
                <a:cubicBezTo>
                  <a:pt x="716" y="25"/>
                  <a:pt x="716" y="19"/>
                  <a:pt x="712" y="13"/>
                </a:cubicBezTo>
                <a:cubicBezTo>
                  <a:pt x="711" y="9"/>
                  <a:pt x="708" y="6"/>
                  <a:pt x="705" y="4"/>
                </a:cubicBezTo>
                <a:cubicBezTo>
                  <a:pt x="701" y="1"/>
                  <a:pt x="696" y="0"/>
                  <a:pt x="69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2"/>
                  <a:pt x="26" y="2"/>
                  <a:pt x="26" y="2"/>
                </a:cubicBezTo>
                <a:cubicBezTo>
                  <a:pt x="26" y="4"/>
                  <a:pt x="26" y="4"/>
                  <a:pt x="26" y="4"/>
                </a:cubicBezTo>
                <a:cubicBezTo>
                  <a:pt x="690" y="4"/>
                  <a:pt x="690" y="4"/>
                  <a:pt x="690" y="4"/>
                </a:cubicBezTo>
                <a:cubicBezTo>
                  <a:pt x="695" y="4"/>
                  <a:pt x="699" y="5"/>
                  <a:pt x="702" y="7"/>
                </a:cubicBezTo>
                <a:cubicBezTo>
                  <a:pt x="707" y="10"/>
                  <a:pt x="709" y="15"/>
                  <a:pt x="710" y="19"/>
                </a:cubicBezTo>
                <a:cubicBezTo>
                  <a:pt x="711" y="21"/>
                  <a:pt x="711" y="22"/>
                  <a:pt x="711" y="24"/>
                </a:cubicBezTo>
                <a:cubicBezTo>
                  <a:pt x="711" y="24"/>
                  <a:pt x="712" y="25"/>
                  <a:pt x="712" y="25"/>
                </a:cubicBezTo>
                <a:cubicBezTo>
                  <a:pt x="712" y="25"/>
                  <a:pt x="712" y="25"/>
                  <a:pt x="712" y="25"/>
                </a:cubicBezTo>
                <a:cubicBezTo>
                  <a:pt x="712" y="26"/>
                  <a:pt x="712" y="26"/>
                  <a:pt x="712" y="26"/>
                </a:cubicBezTo>
                <a:cubicBezTo>
                  <a:pt x="712" y="106"/>
                  <a:pt x="712" y="106"/>
                  <a:pt x="712" y="106"/>
                </a:cubicBezTo>
                <a:cubicBezTo>
                  <a:pt x="712" y="111"/>
                  <a:pt x="710" y="115"/>
                  <a:pt x="708" y="118"/>
                </a:cubicBezTo>
                <a:cubicBezTo>
                  <a:pt x="705" y="123"/>
                  <a:pt x="701" y="125"/>
                  <a:pt x="697" y="126"/>
                </a:cubicBezTo>
                <a:cubicBezTo>
                  <a:pt x="695" y="127"/>
                  <a:pt x="693" y="127"/>
                  <a:pt x="692" y="127"/>
                </a:cubicBezTo>
                <a:cubicBezTo>
                  <a:pt x="691" y="127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4" y="128"/>
                  <a:pt x="4" y="128"/>
                  <a:pt x="4" y="128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0"/>
                  <a:pt x="5" y="16"/>
                  <a:pt x="7" y="13"/>
                </a:cubicBezTo>
                <a:cubicBezTo>
                  <a:pt x="10" y="8"/>
                  <a:pt x="15" y="6"/>
                  <a:pt x="19" y="5"/>
                </a:cubicBezTo>
                <a:cubicBezTo>
                  <a:pt x="21" y="4"/>
                  <a:pt x="22" y="4"/>
                  <a:pt x="24" y="4"/>
                </a:cubicBezTo>
                <a:cubicBezTo>
                  <a:pt x="24" y="4"/>
                  <a:pt x="25" y="4"/>
                  <a:pt x="25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6" y="4"/>
                  <a:pt x="26" y="4"/>
                </a:cubicBezTo>
                <a:lnTo>
                  <a:pt x="26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3696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02/08/2024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2858127" cy="35714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477203" y="4393565"/>
            <a:ext cx="1092517" cy="109251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313420" y="-9729"/>
            <a:ext cx="3878580" cy="59483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Freeform 8"/>
          <p:cNvSpPr>
            <a:spLocks/>
          </p:cNvSpPr>
          <p:nvPr userDrawn="1"/>
        </p:nvSpPr>
        <p:spPr bwMode="auto">
          <a:xfrm>
            <a:off x="463293" y="3652420"/>
            <a:ext cx="3019046" cy="576786"/>
          </a:xfrm>
          <a:custGeom>
            <a:avLst/>
            <a:gdLst>
              <a:gd name="T0" fmla="*/ 26 w 716"/>
              <a:gd name="T1" fmla="*/ 2 h 132"/>
              <a:gd name="T2" fmla="*/ 26 w 716"/>
              <a:gd name="T3" fmla="*/ 0 h 132"/>
              <a:gd name="T4" fmla="*/ 13 w 716"/>
              <a:gd name="T5" fmla="*/ 3 h 132"/>
              <a:gd name="T6" fmla="*/ 4 w 716"/>
              <a:gd name="T7" fmla="*/ 11 h 132"/>
              <a:gd name="T8" fmla="*/ 0 w 716"/>
              <a:gd name="T9" fmla="*/ 26 h 132"/>
              <a:gd name="T10" fmla="*/ 0 w 716"/>
              <a:gd name="T11" fmla="*/ 132 h 132"/>
              <a:gd name="T12" fmla="*/ 690 w 716"/>
              <a:gd name="T13" fmla="*/ 132 h 132"/>
              <a:gd name="T14" fmla="*/ 702 w 716"/>
              <a:gd name="T15" fmla="*/ 128 h 132"/>
              <a:gd name="T16" fmla="*/ 711 w 716"/>
              <a:gd name="T17" fmla="*/ 121 h 132"/>
              <a:gd name="T18" fmla="*/ 716 w 716"/>
              <a:gd name="T19" fmla="*/ 106 h 132"/>
              <a:gd name="T20" fmla="*/ 716 w 716"/>
              <a:gd name="T21" fmla="*/ 26 h 132"/>
              <a:gd name="T22" fmla="*/ 712 w 716"/>
              <a:gd name="T23" fmla="*/ 13 h 132"/>
              <a:gd name="T24" fmla="*/ 705 w 716"/>
              <a:gd name="T25" fmla="*/ 4 h 132"/>
              <a:gd name="T26" fmla="*/ 690 w 716"/>
              <a:gd name="T27" fmla="*/ 0 h 132"/>
              <a:gd name="T28" fmla="*/ 26 w 716"/>
              <a:gd name="T29" fmla="*/ 0 h 132"/>
              <a:gd name="T30" fmla="*/ 26 w 716"/>
              <a:gd name="T31" fmla="*/ 2 h 132"/>
              <a:gd name="T32" fmla="*/ 26 w 716"/>
              <a:gd name="T33" fmla="*/ 4 h 132"/>
              <a:gd name="T34" fmla="*/ 690 w 716"/>
              <a:gd name="T35" fmla="*/ 4 h 132"/>
              <a:gd name="T36" fmla="*/ 702 w 716"/>
              <a:gd name="T37" fmla="*/ 7 h 132"/>
              <a:gd name="T38" fmla="*/ 710 w 716"/>
              <a:gd name="T39" fmla="*/ 19 h 132"/>
              <a:gd name="T40" fmla="*/ 711 w 716"/>
              <a:gd name="T41" fmla="*/ 24 h 132"/>
              <a:gd name="T42" fmla="*/ 712 w 716"/>
              <a:gd name="T43" fmla="*/ 25 h 132"/>
              <a:gd name="T44" fmla="*/ 712 w 716"/>
              <a:gd name="T45" fmla="*/ 25 h 132"/>
              <a:gd name="T46" fmla="*/ 712 w 716"/>
              <a:gd name="T47" fmla="*/ 26 h 132"/>
              <a:gd name="T48" fmla="*/ 712 w 716"/>
              <a:gd name="T49" fmla="*/ 106 h 132"/>
              <a:gd name="T50" fmla="*/ 708 w 716"/>
              <a:gd name="T51" fmla="*/ 118 h 132"/>
              <a:gd name="T52" fmla="*/ 697 w 716"/>
              <a:gd name="T53" fmla="*/ 126 h 132"/>
              <a:gd name="T54" fmla="*/ 692 w 716"/>
              <a:gd name="T55" fmla="*/ 127 h 132"/>
              <a:gd name="T56" fmla="*/ 690 w 716"/>
              <a:gd name="T57" fmla="*/ 128 h 132"/>
              <a:gd name="T58" fmla="*/ 690 w 716"/>
              <a:gd name="T59" fmla="*/ 128 h 132"/>
              <a:gd name="T60" fmla="*/ 690 w 716"/>
              <a:gd name="T61" fmla="*/ 128 h 132"/>
              <a:gd name="T62" fmla="*/ 4 w 716"/>
              <a:gd name="T63" fmla="*/ 128 h 132"/>
              <a:gd name="T64" fmla="*/ 4 w 716"/>
              <a:gd name="T65" fmla="*/ 26 h 132"/>
              <a:gd name="T66" fmla="*/ 7 w 716"/>
              <a:gd name="T67" fmla="*/ 13 h 132"/>
              <a:gd name="T68" fmla="*/ 19 w 716"/>
              <a:gd name="T69" fmla="*/ 5 h 132"/>
              <a:gd name="T70" fmla="*/ 24 w 716"/>
              <a:gd name="T71" fmla="*/ 4 h 132"/>
              <a:gd name="T72" fmla="*/ 25 w 716"/>
              <a:gd name="T73" fmla="*/ 4 h 132"/>
              <a:gd name="T74" fmla="*/ 25 w 716"/>
              <a:gd name="T75" fmla="*/ 4 h 132"/>
              <a:gd name="T76" fmla="*/ 26 w 716"/>
              <a:gd name="T77" fmla="*/ 4 h 132"/>
              <a:gd name="T78" fmla="*/ 26 w 716"/>
              <a:gd name="T79" fmla="*/ 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16" h="132">
                <a:moveTo>
                  <a:pt x="26" y="2"/>
                </a:move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19" y="0"/>
                  <a:pt x="13" y="3"/>
                </a:cubicBezTo>
                <a:cubicBezTo>
                  <a:pt x="9" y="4"/>
                  <a:pt x="6" y="7"/>
                  <a:pt x="4" y="11"/>
                </a:cubicBezTo>
                <a:cubicBezTo>
                  <a:pt x="1" y="14"/>
                  <a:pt x="0" y="19"/>
                  <a:pt x="0" y="26"/>
                </a:cubicBezTo>
                <a:cubicBezTo>
                  <a:pt x="0" y="132"/>
                  <a:pt x="0" y="132"/>
                  <a:pt x="0" y="132"/>
                </a:cubicBezTo>
                <a:cubicBezTo>
                  <a:pt x="690" y="132"/>
                  <a:pt x="690" y="132"/>
                  <a:pt x="690" y="132"/>
                </a:cubicBezTo>
                <a:cubicBezTo>
                  <a:pt x="690" y="132"/>
                  <a:pt x="696" y="132"/>
                  <a:pt x="702" y="128"/>
                </a:cubicBezTo>
                <a:cubicBezTo>
                  <a:pt x="706" y="127"/>
                  <a:pt x="709" y="124"/>
                  <a:pt x="711" y="121"/>
                </a:cubicBezTo>
                <a:cubicBezTo>
                  <a:pt x="714" y="117"/>
                  <a:pt x="716" y="112"/>
                  <a:pt x="716" y="106"/>
                </a:cubicBezTo>
                <a:cubicBezTo>
                  <a:pt x="716" y="26"/>
                  <a:pt x="716" y="26"/>
                  <a:pt x="716" y="26"/>
                </a:cubicBezTo>
                <a:cubicBezTo>
                  <a:pt x="716" y="25"/>
                  <a:pt x="716" y="19"/>
                  <a:pt x="712" y="13"/>
                </a:cubicBezTo>
                <a:cubicBezTo>
                  <a:pt x="711" y="9"/>
                  <a:pt x="708" y="6"/>
                  <a:pt x="705" y="4"/>
                </a:cubicBezTo>
                <a:cubicBezTo>
                  <a:pt x="701" y="1"/>
                  <a:pt x="696" y="0"/>
                  <a:pt x="69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2"/>
                  <a:pt x="26" y="2"/>
                  <a:pt x="26" y="2"/>
                </a:cubicBezTo>
                <a:cubicBezTo>
                  <a:pt x="26" y="4"/>
                  <a:pt x="26" y="4"/>
                  <a:pt x="26" y="4"/>
                </a:cubicBezTo>
                <a:cubicBezTo>
                  <a:pt x="690" y="4"/>
                  <a:pt x="690" y="4"/>
                  <a:pt x="690" y="4"/>
                </a:cubicBezTo>
                <a:cubicBezTo>
                  <a:pt x="695" y="4"/>
                  <a:pt x="699" y="5"/>
                  <a:pt x="702" y="7"/>
                </a:cubicBezTo>
                <a:cubicBezTo>
                  <a:pt x="707" y="10"/>
                  <a:pt x="709" y="15"/>
                  <a:pt x="710" y="19"/>
                </a:cubicBezTo>
                <a:cubicBezTo>
                  <a:pt x="711" y="21"/>
                  <a:pt x="711" y="22"/>
                  <a:pt x="711" y="24"/>
                </a:cubicBezTo>
                <a:cubicBezTo>
                  <a:pt x="711" y="24"/>
                  <a:pt x="712" y="25"/>
                  <a:pt x="712" y="25"/>
                </a:cubicBezTo>
                <a:cubicBezTo>
                  <a:pt x="712" y="25"/>
                  <a:pt x="712" y="25"/>
                  <a:pt x="712" y="25"/>
                </a:cubicBezTo>
                <a:cubicBezTo>
                  <a:pt x="712" y="26"/>
                  <a:pt x="712" y="26"/>
                  <a:pt x="712" y="26"/>
                </a:cubicBezTo>
                <a:cubicBezTo>
                  <a:pt x="712" y="106"/>
                  <a:pt x="712" y="106"/>
                  <a:pt x="712" y="106"/>
                </a:cubicBezTo>
                <a:cubicBezTo>
                  <a:pt x="712" y="111"/>
                  <a:pt x="710" y="115"/>
                  <a:pt x="708" y="118"/>
                </a:cubicBezTo>
                <a:cubicBezTo>
                  <a:pt x="705" y="123"/>
                  <a:pt x="701" y="125"/>
                  <a:pt x="697" y="126"/>
                </a:cubicBezTo>
                <a:cubicBezTo>
                  <a:pt x="695" y="127"/>
                  <a:pt x="693" y="127"/>
                  <a:pt x="692" y="127"/>
                </a:cubicBezTo>
                <a:cubicBezTo>
                  <a:pt x="691" y="127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4" y="128"/>
                  <a:pt x="4" y="128"/>
                  <a:pt x="4" y="128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0"/>
                  <a:pt x="5" y="16"/>
                  <a:pt x="7" y="13"/>
                </a:cubicBezTo>
                <a:cubicBezTo>
                  <a:pt x="10" y="8"/>
                  <a:pt x="15" y="6"/>
                  <a:pt x="19" y="5"/>
                </a:cubicBezTo>
                <a:cubicBezTo>
                  <a:pt x="21" y="4"/>
                  <a:pt x="22" y="4"/>
                  <a:pt x="24" y="4"/>
                </a:cubicBezTo>
                <a:cubicBezTo>
                  <a:pt x="24" y="4"/>
                  <a:pt x="25" y="4"/>
                  <a:pt x="25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6" y="4"/>
                  <a:pt x="26" y="4"/>
                </a:cubicBezTo>
                <a:lnTo>
                  <a:pt x="26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0061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Small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02/08/2024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3" y="3773511"/>
            <a:ext cx="1746970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1974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Medium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02/08/2024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3" y="3773511"/>
            <a:ext cx="2858126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8095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Large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02/08/2024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5659748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054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s cutt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593598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02/08/2024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9069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1276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766" y="759293"/>
            <a:ext cx="5633780" cy="1663867"/>
          </a:xfrm>
          <a:solidFill>
            <a:schemeClr val="bg1">
              <a:alpha val="0"/>
            </a:schemeClr>
          </a:solidFill>
          <a:effectLst/>
        </p:spPr>
        <p:txBody>
          <a:bodyPr anchor="t">
            <a:normAutofit/>
          </a:bodyPr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52577" y="2627694"/>
            <a:ext cx="3757295" cy="36544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65955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02/08/2024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7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3948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1475" y="359944"/>
            <a:ext cx="11341099" cy="102118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02/08/2024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>
          <a:xfrm>
            <a:off x="379142" y="1614207"/>
            <a:ext cx="11296030" cy="36515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79425" y="1428750"/>
            <a:ext cx="1123315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588495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02/08/2024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>
          <a:xfrm>
            <a:off x="379142" y="1614207"/>
            <a:ext cx="5562600" cy="36515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79425" y="1428750"/>
            <a:ext cx="5531635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7"/>
          <p:cNvSpPr>
            <a:spLocks noGrp="1"/>
          </p:cNvSpPr>
          <p:nvPr>
            <p:ph sz="quarter" idx="16"/>
          </p:nvPr>
        </p:nvSpPr>
        <p:spPr>
          <a:xfrm>
            <a:off x="6096000" y="1614207"/>
            <a:ext cx="5562600" cy="36515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196283" y="1428750"/>
            <a:ext cx="5531635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921196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6272054" y="359945"/>
            <a:ext cx="5594826" cy="5197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6515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4686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half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651531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07894" y="-9729"/>
            <a:ext cx="6184106" cy="59483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7072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 &amp; tex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9" y="3831702"/>
            <a:ext cx="3713546" cy="14430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87996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184266" y="3822699"/>
            <a:ext cx="3713546" cy="14430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273355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7990774" y="3822699"/>
            <a:ext cx="3713546" cy="14430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8067285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8">
            <a:extLst>
              <a:ext uri="{FF2B5EF4-FFF2-40B4-BE49-F238E27FC236}">
                <a16:creationId xmlns:a16="http://schemas.microsoft.com/office/drawing/2014/main" id="{8DFCE19A-1050-41D6-952B-88D1EA6241C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7335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474332AB-8E82-4D2C-A077-AD78447B3B6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06728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44395837-4037-4FBC-A80F-2DFA7942FF5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7942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8620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 &amp; tex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9" y="3831702"/>
            <a:ext cx="2792238" cy="14430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87997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3337118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3330340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6184644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6181255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16">
            <a:extLst>
              <a:ext uri="{FF2B5EF4-FFF2-40B4-BE49-F238E27FC236}">
                <a16:creationId xmlns:a16="http://schemas.microsoft.com/office/drawing/2014/main" id="{CCB00622-CF55-4D6B-A1E3-FEDA9C50793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79425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8" name="Picture Placeholder 16">
            <a:extLst>
              <a:ext uri="{FF2B5EF4-FFF2-40B4-BE49-F238E27FC236}">
                <a16:creationId xmlns:a16="http://schemas.microsoft.com/office/drawing/2014/main" id="{2B88D738-52E2-4893-86C8-E779DC5CA1A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330340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796217F8-03C9-4D68-93B3-20FA2E83EE1B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181255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0" name="Picture Placeholder 16">
            <a:extLst>
              <a:ext uri="{FF2B5EF4-FFF2-40B4-BE49-F238E27FC236}">
                <a16:creationId xmlns:a16="http://schemas.microsoft.com/office/drawing/2014/main" id="{2723B1CA-8DFB-497B-9F08-8CA0C90D7E3E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9032169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54C563D-6383-41D0-9D47-C959095D88EA}"/>
              </a:ext>
            </a:extLst>
          </p:cNvPr>
          <p:cNvCxnSpPr/>
          <p:nvPr userDrawn="1"/>
        </p:nvCxnSpPr>
        <p:spPr>
          <a:xfrm>
            <a:off x="9030574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6">
            <a:extLst>
              <a:ext uri="{FF2B5EF4-FFF2-40B4-BE49-F238E27FC236}">
                <a16:creationId xmlns:a16="http://schemas.microsoft.com/office/drawing/2014/main" id="{334F0F9F-7167-4551-BFAC-B216392DF76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032170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4820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ags" Target="../tags/tag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4826"/>
            <a:ext cx="12192000" cy="92317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0211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4972" y="6390640"/>
            <a:ext cx="892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bg1"/>
                </a:solidFill>
              </a:defRPr>
            </a:lvl1pPr>
          </a:lstStyle>
          <a:p>
            <a:fld id="{2E6EF22D-7DBE-4099-99F0-B83DD9779912}" type="datetimeFigureOut">
              <a:rPr lang="en-GB" smtClean="0"/>
              <a:pPr/>
              <a:t>02/08/2024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2480" y="6390640"/>
            <a:ext cx="4790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4485" y="6390640"/>
            <a:ext cx="3584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1"/>
                </a:solidFill>
              </a:defRPr>
            </a:lvl1pPr>
          </a:lstStyle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377757" y="1614207"/>
            <a:ext cx="11334817" cy="3651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custDataLst>
      <p:tags r:id="rId31"/>
    </p:custDataLst>
    <p:extLst>
      <p:ext uri="{BB962C8B-B14F-4D97-AF65-F5344CB8AC3E}">
        <p14:creationId xmlns:p14="http://schemas.microsoft.com/office/powerpoint/2010/main" val="721383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spcAft>
          <a:spcPts val="0"/>
        </a:spcAft>
        <a:buFont typeface="Arial" panose="020B0604020202020204" pitchFamily="34" charset="0"/>
        <a:buNone/>
        <a:defRPr sz="1600" b="0" kern="1200" baseline="0">
          <a:solidFill>
            <a:schemeClr val="bg2"/>
          </a:solidFill>
          <a:latin typeface="+mn-lt"/>
          <a:ea typeface="+mn-ea"/>
          <a:cs typeface="+mn-cs"/>
        </a:defRPr>
      </a:lvl1pPr>
      <a:lvl2pPr marL="225425" indent="-225425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600" kern="1200">
          <a:solidFill>
            <a:schemeClr val="bg2"/>
          </a:solidFill>
          <a:latin typeface="+mn-lt"/>
          <a:ea typeface="+mn-ea"/>
          <a:cs typeface="+mn-cs"/>
        </a:defRPr>
      </a:lvl2pPr>
      <a:lvl3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tabLst>
          <a:tab pos="447675" algn="l"/>
        </a:tabLst>
        <a:defRPr sz="1400" kern="1200">
          <a:solidFill>
            <a:schemeClr val="bg2"/>
          </a:solidFill>
          <a:latin typeface="+mn-lt"/>
          <a:ea typeface="+mn-ea"/>
          <a:cs typeface="+mn-cs"/>
        </a:defRPr>
      </a:lvl3pPr>
      <a:lvl4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400" kern="1200">
          <a:solidFill>
            <a:schemeClr val="bg2"/>
          </a:solidFill>
          <a:latin typeface="+mn-lt"/>
          <a:ea typeface="+mn-ea"/>
          <a:cs typeface="+mn-cs"/>
        </a:defRPr>
      </a:lvl4pPr>
      <a:lvl5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4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302">
          <p15:clr>
            <a:srgbClr val="F26B43"/>
          </p15:clr>
        </p15:guide>
        <p15:guide id="3" pos="7378">
          <p15:clr>
            <a:srgbClr val="F26B43"/>
          </p15:clr>
        </p15:guide>
        <p15:guide id="4" orient="horz" pos="2160">
          <p15:clr>
            <a:srgbClr val="F26B43"/>
          </p15:clr>
        </p15:guide>
        <p15:guide id="5" orient="horz" pos="4165">
          <p15:clr>
            <a:srgbClr val="F26B43"/>
          </p15:clr>
        </p15:guide>
        <p15:guide id="6" orient="horz" pos="33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AD1D56B8-2C0E-B839-3904-71DFCBAD3684}"/>
              </a:ext>
            </a:extLst>
          </p:cNvPr>
          <p:cNvSpPr/>
          <p:nvPr/>
        </p:nvSpPr>
        <p:spPr>
          <a:xfrm>
            <a:off x="6522614" y="4450940"/>
            <a:ext cx="5166000" cy="615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bg2"/>
                </a:solidFill>
              </a:rPr>
              <a:t>Heaviest tier 50-100%</a:t>
            </a:r>
            <a:endParaRPr lang="en-GB" sz="1200" b="1" i="1" dirty="0">
              <a:solidFill>
                <a:schemeClr val="bg2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2F26046-FC50-80D1-1F01-51CE1FAE753D}"/>
              </a:ext>
            </a:extLst>
          </p:cNvPr>
          <p:cNvSpPr/>
          <p:nvPr/>
        </p:nvSpPr>
        <p:spPr>
          <a:xfrm>
            <a:off x="3268338" y="4452088"/>
            <a:ext cx="3196800" cy="615600"/>
          </a:xfrm>
          <a:prstGeom prst="rect">
            <a:avLst/>
          </a:prstGeom>
          <a:solidFill>
            <a:schemeClr val="accent5">
              <a:alpha val="40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bg2"/>
                </a:solidFill>
              </a:rPr>
              <a:t>Middle tier 20-49%</a:t>
            </a:r>
            <a:endParaRPr lang="en-GB" sz="1200" b="1" i="1" dirty="0">
              <a:solidFill>
                <a:schemeClr val="bg2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8243E8-D475-7232-D41F-90792B99945E}"/>
              </a:ext>
            </a:extLst>
          </p:cNvPr>
          <p:cNvSpPr/>
          <p:nvPr/>
        </p:nvSpPr>
        <p:spPr>
          <a:xfrm>
            <a:off x="1210239" y="4450940"/>
            <a:ext cx="2005200" cy="615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bg2"/>
                </a:solidFill>
              </a:rPr>
              <a:t>Lightest tier 0-19%</a:t>
            </a:r>
            <a:endParaRPr lang="en-GB" sz="1200" b="1" i="1" dirty="0">
              <a:solidFill>
                <a:schemeClr val="bg2"/>
              </a:solidFill>
            </a:endParaRPr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B0DF17F9-071B-D8BF-A5B6-7289FA430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Weight of viewing is a key factor in incremental reach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85F358-57E2-EB2C-F7F4-12D26ABB6F8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Source: PwC UK, Barb, all viewers split into tenths based upon their weight of linear TV viewing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0EC29ED-662D-C373-FCEA-74E8468C6320}"/>
              </a:ext>
            </a:extLst>
          </p:cNvPr>
          <p:cNvSpPr/>
          <p:nvPr/>
        </p:nvSpPr>
        <p:spPr>
          <a:xfrm>
            <a:off x="1234366" y="1707400"/>
            <a:ext cx="2060220" cy="2750559"/>
          </a:xfrm>
          <a:prstGeom prst="rect">
            <a:avLst/>
          </a:prstGeom>
          <a:solidFill>
            <a:schemeClr val="bg1">
              <a:lumMod val="95000"/>
              <a:alpha val="70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4DC91C-8CF7-130F-6061-44923916D03E}"/>
              </a:ext>
            </a:extLst>
          </p:cNvPr>
          <p:cNvSpPr/>
          <p:nvPr/>
        </p:nvSpPr>
        <p:spPr>
          <a:xfrm>
            <a:off x="6447388" y="1707400"/>
            <a:ext cx="5213022" cy="2750559"/>
          </a:xfrm>
          <a:prstGeom prst="rect">
            <a:avLst/>
          </a:prstGeom>
          <a:solidFill>
            <a:schemeClr val="bg1">
              <a:lumMod val="95000"/>
              <a:alpha val="70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28A4E6A-5131-8297-58F0-9F44F5633288}"/>
              </a:ext>
            </a:extLst>
          </p:cNvPr>
          <p:cNvSpPr/>
          <p:nvPr/>
        </p:nvSpPr>
        <p:spPr>
          <a:xfrm>
            <a:off x="3294586" y="1707399"/>
            <a:ext cx="3152802" cy="2750559"/>
          </a:xfrm>
          <a:prstGeom prst="rect">
            <a:avLst/>
          </a:prstGeom>
          <a:solidFill>
            <a:schemeClr val="accent5">
              <a:alpha val="20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2056" name="Chart 2055">
            <a:extLst>
              <a:ext uri="{FF2B5EF4-FFF2-40B4-BE49-F238E27FC236}">
                <a16:creationId xmlns:a16="http://schemas.microsoft.com/office/drawing/2014/main" id="{DF06147C-FD21-B455-2682-7E8E717A9EDF}"/>
              </a:ext>
            </a:extLst>
          </p:cNvPr>
          <p:cNvGraphicFramePr/>
          <p:nvPr/>
        </p:nvGraphicFramePr>
        <p:xfrm>
          <a:off x="714558" y="1562865"/>
          <a:ext cx="10998016" cy="2897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8" name="TextBox 2057">
            <a:extLst>
              <a:ext uri="{FF2B5EF4-FFF2-40B4-BE49-F238E27FC236}">
                <a16:creationId xmlns:a16="http://schemas.microsoft.com/office/drawing/2014/main" id="{20D183ED-5D49-E342-7346-2E70F9AA6CBF}"/>
              </a:ext>
            </a:extLst>
          </p:cNvPr>
          <p:cNvSpPr txBox="1"/>
          <p:nvPr/>
        </p:nvSpPr>
        <p:spPr>
          <a:xfrm rot="16200000">
            <a:off x="-621642" y="2712203"/>
            <a:ext cx="2568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Average mins per day of linear TV</a:t>
            </a:r>
          </a:p>
        </p:txBody>
      </p:sp>
      <p:sp>
        <p:nvSpPr>
          <p:cNvPr id="2061" name="Rectangle 2060">
            <a:extLst>
              <a:ext uri="{FF2B5EF4-FFF2-40B4-BE49-F238E27FC236}">
                <a16:creationId xmlns:a16="http://schemas.microsoft.com/office/drawing/2014/main" id="{7DBB574B-7B82-B179-0196-8802C8B606EA}"/>
              </a:ext>
            </a:extLst>
          </p:cNvPr>
          <p:cNvSpPr/>
          <p:nvPr/>
        </p:nvSpPr>
        <p:spPr>
          <a:xfrm>
            <a:off x="1222902" y="1279932"/>
            <a:ext cx="10437508" cy="281905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A457D3-B77D-26B0-413F-02CD88CA209A}"/>
              </a:ext>
            </a:extLst>
          </p:cNvPr>
          <p:cNvSpPr txBox="1"/>
          <p:nvPr/>
        </p:nvSpPr>
        <p:spPr>
          <a:xfrm>
            <a:off x="10906316" y="1297361"/>
            <a:ext cx="42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734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4A2DAC-CB04-6E0E-D9B4-1A53E8E02847}"/>
              </a:ext>
            </a:extLst>
          </p:cNvPr>
          <p:cNvSpPr txBox="1"/>
          <p:nvPr/>
        </p:nvSpPr>
        <p:spPr>
          <a:xfrm>
            <a:off x="9873350" y="1297361"/>
            <a:ext cx="42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360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F48BF4-9986-9C67-7E5E-229969489DB2}"/>
              </a:ext>
            </a:extLst>
          </p:cNvPr>
          <p:cNvSpPr txBox="1"/>
          <p:nvPr/>
        </p:nvSpPr>
        <p:spPr>
          <a:xfrm>
            <a:off x="8840384" y="1297361"/>
            <a:ext cx="42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244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9F93CD-3B58-5810-17DC-702E3C07DD02}"/>
              </a:ext>
            </a:extLst>
          </p:cNvPr>
          <p:cNvSpPr txBox="1"/>
          <p:nvPr/>
        </p:nvSpPr>
        <p:spPr>
          <a:xfrm>
            <a:off x="7781457" y="1297361"/>
            <a:ext cx="42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169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8673F6-A5AB-F0B3-5117-FBA0B8D5C3C0}"/>
              </a:ext>
            </a:extLst>
          </p:cNvPr>
          <p:cNvSpPr txBox="1"/>
          <p:nvPr/>
        </p:nvSpPr>
        <p:spPr>
          <a:xfrm>
            <a:off x="6703837" y="1297361"/>
            <a:ext cx="42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115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9D8AB6-609B-C8D9-4D4C-D56DCB9906DB}"/>
              </a:ext>
            </a:extLst>
          </p:cNvPr>
          <p:cNvSpPr txBox="1"/>
          <p:nvPr/>
        </p:nvSpPr>
        <p:spPr>
          <a:xfrm>
            <a:off x="5727464" y="1297361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75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C8785F7-2363-118F-BC97-D7E4F785BA15}"/>
              </a:ext>
            </a:extLst>
          </p:cNvPr>
          <p:cNvSpPr txBox="1"/>
          <p:nvPr/>
        </p:nvSpPr>
        <p:spPr>
          <a:xfrm>
            <a:off x="4698847" y="1297361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FCA190C-EC3E-73E4-29CF-E9F9FA33E622}"/>
              </a:ext>
            </a:extLst>
          </p:cNvPr>
          <p:cNvSpPr txBox="1"/>
          <p:nvPr/>
        </p:nvSpPr>
        <p:spPr>
          <a:xfrm>
            <a:off x="3669465" y="1297361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D110CC1-C158-5B9C-78F2-08B9693F4009}"/>
              </a:ext>
            </a:extLst>
          </p:cNvPr>
          <p:cNvSpPr txBox="1"/>
          <p:nvPr/>
        </p:nvSpPr>
        <p:spPr>
          <a:xfrm>
            <a:off x="2624170" y="1297361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517FF60-430B-A759-2238-C4F7BF29B1B3}"/>
              </a:ext>
            </a:extLst>
          </p:cNvPr>
          <p:cNvSpPr txBox="1"/>
          <p:nvPr/>
        </p:nvSpPr>
        <p:spPr>
          <a:xfrm>
            <a:off x="1624591" y="1297361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74AC554-CC15-E023-A6E7-57F4DF01AD5A}"/>
              </a:ext>
            </a:extLst>
          </p:cNvPr>
          <p:cNvSpPr/>
          <p:nvPr/>
        </p:nvSpPr>
        <p:spPr>
          <a:xfrm>
            <a:off x="3281862" y="1263730"/>
            <a:ext cx="3163009" cy="3776499"/>
          </a:xfrm>
          <a:prstGeom prst="rect">
            <a:avLst/>
          </a:prstGeom>
          <a:noFill/>
          <a:ln w="28575">
            <a:solidFill>
              <a:srgbClr val="99D7B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38178EA-CAD2-A739-0A13-2DE3551E8156}"/>
              </a:ext>
            </a:extLst>
          </p:cNvPr>
          <p:cNvSpPr/>
          <p:nvPr/>
        </p:nvSpPr>
        <p:spPr>
          <a:xfrm>
            <a:off x="6534078" y="1260682"/>
            <a:ext cx="5137796" cy="3773117"/>
          </a:xfrm>
          <a:prstGeom prst="rect">
            <a:avLst/>
          </a:prstGeom>
          <a:noFill/>
          <a:ln w="28575">
            <a:solidFill>
              <a:schemeClr val="accent3">
                <a:lumMod val="40000"/>
                <a:lumOff val="6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369895F-FC7E-602B-A4B3-A42E3867EB3E}"/>
              </a:ext>
            </a:extLst>
          </p:cNvPr>
          <p:cNvSpPr/>
          <p:nvPr/>
        </p:nvSpPr>
        <p:spPr>
          <a:xfrm>
            <a:off x="1222902" y="1257300"/>
            <a:ext cx="1974080" cy="3776499"/>
          </a:xfrm>
          <a:prstGeom prst="rect">
            <a:avLst/>
          </a:prstGeom>
          <a:noFill/>
          <a:ln w="28575">
            <a:solidFill>
              <a:schemeClr val="accent2">
                <a:lumMod val="40000"/>
                <a:lumOff val="6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2" name="Picture 1" descr="Logo">
            <a:extLst>
              <a:ext uri="{FF2B5EF4-FFF2-40B4-BE49-F238E27FC236}">
                <a16:creationId xmlns:a16="http://schemas.microsoft.com/office/drawing/2014/main" id="{6BABBF26-13FC-4A00-4246-C237F3B985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3431" y="5172057"/>
            <a:ext cx="909527" cy="690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649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464433E-A68E-C0FE-0598-32460295887C}"/>
              </a:ext>
            </a:extLst>
          </p:cNvPr>
          <p:cNvCxnSpPr>
            <a:cxnSpLocks/>
          </p:cNvCxnSpPr>
          <p:nvPr/>
        </p:nvCxnSpPr>
        <p:spPr>
          <a:xfrm flipV="1">
            <a:off x="1443674" y="2171700"/>
            <a:ext cx="0" cy="1272207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0183B50-AD0A-8137-31B3-938CFD3766AC}"/>
              </a:ext>
            </a:extLst>
          </p:cNvPr>
          <p:cNvCxnSpPr>
            <a:cxnSpLocks/>
          </p:cNvCxnSpPr>
          <p:nvPr/>
        </p:nvCxnSpPr>
        <p:spPr>
          <a:xfrm flipV="1">
            <a:off x="11625828" y="2483052"/>
            <a:ext cx="0" cy="960854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54AB309-1BCB-2006-AA57-A6E7656EF5DC}"/>
              </a:ext>
            </a:extLst>
          </p:cNvPr>
          <p:cNvGrpSpPr/>
          <p:nvPr/>
        </p:nvGrpSpPr>
        <p:grpSpPr>
          <a:xfrm>
            <a:off x="377757" y="1379514"/>
            <a:ext cx="11605049" cy="3533573"/>
            <a:chOff x="73010" y="2705853"/>
            <a:chExt cx="11605049" cy="2968174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F17E602-A71F-9317-0891-8650301B91A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610905" y="3664010"/>
              <a:ext cx="3627898" cy="629467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143A09A-DFDF-7F4F-3290-9D36D041C13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38927" y="3703674"/>
              <a:ext cx="1261426" cy="714917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AD6EA74B-662E-34CD-211F-B14C4F875F5A}"/>
                </a:ext>
              </a:extLst>
            </p:cNvPr>
            <p:cNvSpPr txBox="1"/>
            <p:nvPr/>
          </p:nvSpPr>
          <p:spPr>
            <a:xfrm>
              <a:off x="4939967" y="5412417"/>
              <a:ext cx="197661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% contribution to viewing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02DBFB33-9680-245A-BC9A-E4DAA56A7BE1}"/>
                </a:ext>
              </a:extLst>
            </p:cNvPr>
            <p:cNvSpPr txBox="1"/>
            <p:nvPr/>
          </p:nvSpPr>
          <p:spPr>
            <a:xfrm>
              <a:off x="3283599" y="2752725"/>
              <a:ext cx="565798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All viewers split into tenths based on their weight of linear TV viewing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67E2861D-4D86-5A30-2B3E-15C76F75B370}"/>
                </a:ext>
              </a:extLst>
            </p:cNvPr>
            <p:cNvSpPr txBox="1"/>
            <p:nvPr/>
          </p:nvSpPr>
          <p:spPr>
            <a:xfrm>
              <a:off x="133987" y="4420181"/>
              <a:ext cx="1207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BVOD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1249E6C-EF7D-7158-BF8E-0C3C245B1EEF}"/>
                </a:ext>
              </a:extLst>
            </p:cNvPr>
            <p:cNvSpPr txBox="1"/>
            <p:nvPr/>
          </p:nvSpPr>
          <p:spPr>
            <a:xfrm>
              <a:off x="73010" y="3232706"/>
              <a:ext cx="12071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Linear</a:t>
              </a:r>
            </a:p>
          </p:txBody>
        </p:sp>
        <p:graphicFrame>
          <p:nvGraphicFramePr>
            <p:cNvPr id="4" name="Chart 3">
              <a:extLst>
                <a:ext uri="{FF2B5EF4-FFF2-40B4-BE49-F238E27FC236}">
                  <a16:creationId xmlns:a16="http://schemas.microsoft.com/office/drawing/2014/main" id="{FCFC98EB-B143-7897-9DD0-E0172EA2D90A}"/>
                </a:ext>
              </a:extLst>
            </p:cNvPr>
            <p:cNvGraphicFramePr/>
            <p:nvPr/>
          </p:nvGraphicFramePr>
          <p:xfrm>
            <a:off x="869152" y="2705853"/>
            <a:ext cx="10808907" cy="271358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sp>
        <p:nvSpPr>
          <p:cNvPr id="43" name="Title 16">
            <a:extLst>
              <a:ext uri="{FF2B5EF4-FFF2-40B4-BE49-F238E27FC236}">
                <a16:creationId xmlns:a16="http://schemas.microsoft.com/office/drawing/2014/main" id="{E8052DC5-C43A-7B43-DA1F-73573362C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‘Middle tier’ of viewers are key to BVOD’s incremental reach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92280014-7DA6-A700-DAF4-D31A9EF350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Source: PwC UK, Barb, all viewers split into tenths based upon their weight of linear TV viewing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EC454DD-18D4-42A1-55F6-08D99069E2E1}"/>
              </a:ext>
            </a:extLst>
          </p:cNvPr>
          <p:cNvSpPr txBox="1"/>
          <p:nvPr/>
        </p:nvSpPr>
        <p:spPr>
          <a:xfrm>
            <a:off x="7995541" y="2952529"/>
            <a:ext cx="42570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srgbClr val="E1051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Heaviest tier 50-100%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3BE66B6-3E8E-9DCF-193D-7D5E881614B4}"/>
              </a:ext>
            </a:extLst>
          </p:cNvPr>
          <p:cNvSpPr txBox="1"/>
          <p:nvPr/>
        </p:nvSpPr>
        <p:spPr>
          <a:xfrm>
            <a:off x="2585423" y="2963479"/>
            <a:ext cx="15389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srgbClr val="009B3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Middle tier 20-49%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9D647E0-11F5-2377-9DA3-35C5D341F15E}"/>
              </a:ext>
            </a:extLst>
          </p:cNvPr>
          <p:cNvSpPr txBox="1"/>
          <p:nvPr/>
        </p:nvSpPr>
        <p:spPr>
          <a:xfrm>
            <a:off x="1443673" y="2894874"/>
            <a:ext cx="7861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 dirty="0">
                <a:ln>
                  <a:noFill/>
                </a:ln>
                <a:solidFill>
                  <a:srgbClr val="372D8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0-19%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 dirty="0">
                <a:ln>
                  <a:noFill/>
                </a:ln>
                <a:solidFill>
                  <a:srgbClr val="372D8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Lightest tier</a:t>
            </a:r>
          </a:p>
        </p:txBody>
      </p:sp>
      <p:pic>
        <p:nvPicPr>
          <p:cNvPr id="2" name="Picture 1" descr="Logo">
            <a:extLst>
              <a:ext uri="{FF2B5EF4-FFF2-40B4-BE49-F238E27FC236}">
                <a16:creationId xmlns:a16="http://schemas.microsoft.com/office/drawing/2014/main" id="{D214A932-484B-6DBB-0E95-DA8D43D71514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83431" y="5172057"/>
            <a:ext cx="909527" cy="690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01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C8A23B-96E7-4C3D-8E7E-F2F708769270}"/>
              </a:ext>
            </a:extLst>
          </p:cNvPr>
          <p:cNvSpPr/>
          <p:nvPr/>
        </p:nvSpPr>
        <p:spPr>
          <a:xfrm>
            <a:off x="210368" y="3881464"/>
            <a:ext cx="11334817" cy="263697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B70B69-FC6D-ABB5-5B89-8DAB46BC6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BVOD provides good odds of reaching an attractive audience</a:t>
            </a:r>
          </a:p>
        </p:txBody>
      </p:sp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E815E820-853C-9450-D450-A7FB1830A630}"/>
              </a:ext>
            </a:extLst>
          </p:cNvPr>
          <p:cNvGraphicFramePr/>
          <p:nvPr/>
        </p:nvGraphicFramePr>
        <p:xfrm>
          <a:off x="1176654" y="713507"/>
          <a:ext cx="10535920" cy="3149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29B33314-929D-E453-FB41-D56A8BE57CBE}"/>
              </a:ext>
            </a:extLst>
          </p:cNvPr>
          <p:cNvSpPr txBox="1"/>
          <p:nvPr/>
        </p:nvSpPr>
        <p:spPr>
          <a:xfrm>
            <a:off x="192037" y="3842672"/>
            <a:ext cx="108111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Average linear TV viewing per day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D7AB090-D2DD-733F-2F6C-15BC744D7108}"/>
              </a:ext>
            </a:extLst>
          </p:cNvPr>
          <p:cNvSpPr txBox="1"/>
          <p:nvPr/>
        </p:nvSpPr>
        <p:spPr>
          <a:xfrm>
            <a:off x="1939525" y="3906675"/>
            <a:ext cx="80763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8 minutes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6338379-F73B-4DE5-42CD-B5C0B908E91F}"/>
              </a:ext>
            </a:extLst>
          </p:cNvPr>
          <p:cNvSpPr txBox="1"/>
          <p:nvPr/>
        </p:nvSpPr>
        <p:spPr>
          <a:xfrm>
            <a:off x="4493411" y="3906675"/>
            <a:ext cx="80763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49 minutes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F04C55F-D2CB-5089-7763-BAFF3634944E}"/>
              </a:ext>
            </a:extLst>
          </p:cNvPr>
          <p:cNvSpPr txBox="1"/>
          <p:nvPr/>
        </p:nvSpPr>
        <p:spPr>
          <a:xfrm>
            <a:off x="7971563" y="3896533"/>
            <a:ext cx="178897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 hours and 24 minutes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6A0F832-DB28-67AA-2266-14F2E4419209}"/>
              </a:ext>
            </a:extLst>
          </p:cNvPr>
          <p:cNvSpPr txBox="1"/>
          <p:nvPr/>
        </p:nvSpPr>
        <p:spPr>
          <a:xfrm>
            <a:off x="1582514" y="3080122"/>
            <a:ext cx="15216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Linear: 1 in 185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8E82FC8-E1A2-D98B-BB54-319C25E3966C}"/>
              </a:ext>
            </a:extLst>
          </p:cNvPr>
          <p:cNvSpPr txBox="1"/>
          <p:nvPr/>
        </p:nvSpPr>
        <p:spPr>
          <a:xfrm>
            <a:off x="1711151" y="3374141"/>
            <a:ext cx="12025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BVOD: 1 in 12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F1ADC11-1DCE-3DBD-242F-0923301AC897}"/>
              </a:ext>
            </a:extLst>
          </p:cNvPr>
          <p:cNvSpPr txBox="1"/>
          <p:nvPr/>
        </p:nvSpPr>
        <p:spPr>
          <a:xfrm>
            <a:off x="4154553" y="3069951"/>
            <a:ext cx="15216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Linear: 1 in 14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60A077D-E6A8-4D01-B26C-8D57513AFEA0}"/>
              </a:ext>
            </a:extLst>
          </p:cNvPr>
          <p:cNvSpPr txBox="1"/>
          <p:nvPr/>
        </p:nvSpPr>
        <p:spPr>
          <a:xfrm>
            <a:off x="4356571" y="3378944"/>
            <a:ext cx="11176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BVOD: 1 in 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58B2C37-5056-6AF8-C78C-4EACE1A2D1FC}"/>
              </a:ext>
            </a:extLst>
          </p:cNvPr>
          <p:cNvSpPr txBox="1"/>
          <p:nvPr/>
        </p:nvSpPr>
        <p:spPr>
          <a:xfrm>
            <a:off x="8105224" y="3106311"/>
            <a:ext cx="15216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Linear: 1 in 1.1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9AA2B71-D1B7-A153-7E04-F0527C0B3C2E}"/>
              </a:ext>
            </a:extLst>
          </p:cNvPr>
          <p:cNvSpPr txBox="1"/>
          <p:nvPr/>
        </p:nvSpPr>
        <p:spPr>
          <a:xfrm>
            <a:off x="8307243" y="3374141"/>
            <a:ext cx="11176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BVOD: 1 in 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35567D0-DDFF-71DA-070A-57B7B65AC9C6}"/>
              </a:ext>
            </a:extLst>
          </p:cNvPr>
          <p:cNvSpPr txBox="1"/>
          <p:nvPr/>
        </p:nvSpPr>
        <p:spPr>
          <a:xfrm>
            <a:off x="3269099" y="4145161"/>
            <a:ext cx="3292555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skews towards: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ABC1 adults (71%) and 16-34 adults (42%)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9CA01CD-9E5D-AC9A-961F-8259FF002A6E}"/>
              </a:ext>
            </a:extLst>
          </p:cNvPr>
          <p:cNvSpPr/>
          <p:nvPr/>
        </p:nvSpPr>
        <p:spPr>
          <a:xfrm>
            <a:off x="6505759" y="2323831"/>
            <a:ext cx="5022722" cy="612000"/>
          </a:xfrm>
          <a:prstGeom prst="rect">
            <a:avLst/>
          </a:prstGeom>
          <a:solidFill>
            <a:srgbClr val="E30615"/>
          </a:solidFill>
          <a:ln w="19050">
            <a:solidFill>
              <a:srgbClr val="E105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Easily reachable via linear TV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8501023-C566-F3F7-55EA-37E23B3D4D6C}"/>
              </a:ext>
            </a:extLst>
          </p:cNvPr>
          <p:cNvSpPr/>
          <p:nvPr/>
        </p:nvSpPr>
        <p:spPr>
          <a:xfrm>
            <a:off x="3408578" y="2325817"/>
            <a:ext cx="2985181" cy="612000"/>
          </a:xfrm>
          <a:prstGeom prst="rect">
            <a:avLst/>
          </a:prstGeom>
          <a:solidFill>
            <a:schemeClr val="accent5"/>
          </a:solidFill>
          <a:ln w="19050">
            <a:solidFill>
              <a:srgbClr val="009B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TV reach extenders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A71AE7A-85BE-3FD1-AA44-91414E41173B}"/>
              </a:ext>
            </a:extLst>
          </p:cNvPr>
          <p:cNvSpPr/>
          <p:nvPr/>
        </p:nvSpPr>
        <p:spPr>
          <a:xfrm>
            <a:off x="1368984" y="2342595"/>
            <a:ext cx="1944000" cy="612000"/>
          </a:xfrm>
          <a:prstGeom prst="rect">
            <a:avLst/>
          </a:prstGeom>
          <a:solidFill>
            <a:srgbClr val="372D87"/>
          </a:solidFill>
          <a:ln w="19050">
            <a:solidFill>
              <a:srgbClr val="372D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Hard to reach via TV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B035DC8-E4C7-18A9-D934-A34F961B5AE3}"/>
              </a:ext>
            </a:extLst>
          </p:cNvPr>
          <p:cNvSpPr/>
          <p:nvPr/>
        </p:nvSpPr>
        <p:spPr>
          <a:xfrm>
            <a:off x="3391168" y="1561830"/>
            <a:ext cx="3012116" cy="3114850"/>
          </a:xfrm>
          <a:prstGeom prst="rect">
            <a:avLst/>
          </a:prstGeom>
          <a:noFill/>
          <a:ln w="28575">
            <a:solidFill>
              <a:srgbClr val="009B3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D3BCD0-A927-7996-7B9F-1AAA060492A3}"/>
              </a:ext>
            </a:extLst>
          </p:cNvPr>
          <p:cNvSpPr txBox="1"/>
          <p:nvPr/>
        </p:nvSpPr>
        <p:spPr>
          <a:xfrm>
            <a:off x="51784" y="3106311"/>
            <a:ext cx="1287281" cy="530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Average odds of reaching segment per exposure</a:t>
            </a:r>
          </a:p>
        </p:txBody>
      </p:sp>
      <p:pic>
        <p:nvPicPr>
          <p:cNvPr id="6" name="Picture 5" descr="Logo">
            <a:extLst>
              <a:ext uri="{FF2B5EF4-FFF2-40B4-BE49-F238E27FC236}">
                <a16:creationId xmlns:a16="http://schemas.microsoft.com/office/drawing/2014/main" id="{AE14AF9E-3AB2-698D-B583-7B423D36A245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83431" y="5172057"/>
            <a:ext cx="909527" cy="690916"/>
          </a:xfrm>
          <a:prstGeom prst="rect">
            <a:avLst/>
          </a:prstGeom>
        </p:spPr>
      </p:pic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C1C0E1BF-9A41-2D17-F7A0-7776FAE77F6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77825" y="5424473"/>
            <a:ext cx="11334750" cy="304800"/>
          </a:xfrm>
        </p:spPr>
        <p:txBody>
          <a:bodyPr/>
          <a:lstStyle/>
          <a:p>
            <a:r>
              <a:rPr lang="en-GB" dirty="0"/>
              <a:t>Source: PwC UK, Barb, all viewers split into tenths based upon their weight of linear TV viewing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ACDF5CF-DA51-4095-61E6-29E75C36633D}"/>
              </a:ext>
            </a:extLst>
          </p:cNvPr>
          <p:cNvSpPr/>
          <p:nvPr/>
        </p:nvSpPr>
        <p:spPr>
          <a:xfrm>
            <a:off x="6507157" y="1561830"/>
            <a:ext cx="5022722" cy="612000"/>
          </a:xfrm>
          <a:prstGeom prst="rect">
            <a:avLst/>
          </a:prstGeom>
          <a:solidFill>
            <a:srgbClr val="E30615"/>
          </a:solidFill>
          <a:ln w="19050">
            <a:solidFill>
              <a:srgbClr val="E105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Heaviest tier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50-100%</a:t>
            </a:r>
            <a:endParaRPr kumimoji="0" lang="en-GB" sz="14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BCD8D8-7B09-BC5B-78FE-4AECB035A21E}"/>
              </a:ext>
            </a:extLst>
          </p:cNvPr>
          <p:cNvSpPr/>
          <p:nvPr/>
        </p:nvSpPr>
        <p:spPr>
          <a:xfrm>
            <a:off x="3409976" y="1580594"/>
            <a:ext cx="2985181" cy="612000"/>
          </a:xfrm>
          <a:prstGeom prst="rect">
            <a:avLst/>
          </a:prstGeom>
          <a:solidFill>
            <a:schemeClr val="accent5"/>
          </a:solidFill>
          <a:ln w="19050">
            <a:solidFill>
              <a:srgbClr val="009B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Middle tier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20-49%</a:t>
            </a:r>
            <a:endParaRPr kumimoji="0" lang="en-GB" sz="14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B4ABC3F-E686-9F76-2CFD-04A423F56191}"/>
              </a:ext>
            </a:extLst>
          </p:cNvPr>
          <p:cNvSpPr/>
          <p:nvPr/>
        </p:nvSpPr>
        <p:spPr>
          <a:xfrm>
            <a:off x="1370382" y="1580594"/>
            <a:ext cx="1944000" cy="612000"/>
          </a:xfrm>
          <a:prstGeom prst="rect">
            <a:avLst/>
          </a:prstGeom>
          <a:solidFill>
            <a:srgbClr val="372D87"/>
          </a:solidFill>
          <a:ln w="19050">
            <a:solidFill>
              <a:srgbClr val="372D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Lightest tier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0-19%</a:t>
            </a:r>
            <a:endParaRPr kumimoji="0" lang="en-GB" sz="14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2983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inkbox">
  <a:themeElements>
    <a:clrScheme name="THINKBOX">
      <a:dk1>
        <a:sysClr val="windowText" lastClr="000000"/>
      </a:dk1>
      <a:lt1>
        <a:sysClr val="window" lastClr="FFFFFF"/>
      </a:lt1>
      <a:dk2>
        <a:srgbClr val="372D87"/>
      </a:dk2>
      <a:lt2>
        <a:srgbClr val="4D4D4D"/>
      </a:lt2>
      <a:accent1>
        <a:srgbClr val="372D87"/>
      </a:accent1>
      <a:accent2>
        <a:srgbClr val="0069B4"/>
      </a:accent2>
      <a:accent3>
        <a:srgbClr val="E10514"/>
      </a:accent3>
      <a:accent4>
        <a:srgbClr val="EB7305"/>
      </a:accent4>
      <a:accent5>
        <a:srgbClr val="009B3C"/>
      </a:accent5>
      <a:accent6>
        <a:srgbClr val="87B923"/>
      </a:accent6>
      <a:hlink>
        <a:srgbClr val="000000"/>
      </a:hlink>
      <a:folHlink>
        <a:srgbClr val="000000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15875"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rgbClr val="D9D9D9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600" dirty="0" err="1" smtClean="0">
            <a:solidFill>
              <a:schemeClr val="bg2"/>
            </a:solidFill>
          </a:defRPr>
        </a:defPPr>
      </a:lstStyle>
    </a:txDef>
  </a:objectDefaults>
  <a:extraClrSchemeLst/>
  <a:custClrLst>
    <a:custClr name="Yellow">
      <a:srgbClr val="FFCD00"/>
    </a:custClr>
    <a:custClr name="Light green">
      <a:srgbClr val="B9CD00"/>
    </a:custClr>
    <a:custClr name="Light blue ">
      <a:srgbClr val="00A5D7"/>
    </a:custClr>
  </a:custClrLst>
  <a:extLst>
    <a:ext uri="{05A4C25C-085E-4340-85A3-A5531E510DB2}">
      <thm15:themeFamily xmlns:thm15="http://schemas.microsoft.com/office/thememl/2012/main" name="ThinkboxPowerPoint_Template_Nov17_FINAL.pptx" id="{3F326CAD-93B2-44EF-A03C-22051131FAD6}" vid="{43955D0F-805C-462F-9BA3-8D8784816F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630</Words>
  <Application>Microsoft Office PowerPoint</Application>
  <PresentationFormat>Widescreen</PresentationFormat>
  <Paragraphs>76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proxima-nova</vt:lpstr>
      <vt:lpstr>Thinkbox</vt:lpstr>
      <vt:lpstr>Weight of viewing is a key factor in incremental reach</vt:lpstr>
      <vt:lpstr>‘Middle tier’ of viewers are key to BVOD’s incremental reach</vt:lpstr>
      <vt:lpstr>BVOD provides good odds of reaching an attractive audience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Weight of viewing is a key factor in incremental reach</dc:title>
  <dc:creator>Nailah Uddin</dc:creator>
  <cp:lastModifiedBy>Naz Erten</cp:lastModifiedBy>
  <cp:revision>2</cp:revision>
  <dcterms:created xsi:type="dcterms:W3CDTF">2023-12-21T10:54:06Z</dcterms:created>
  <dcterms:modified xsi:type="dcterms:W3CDTF">2024-08-02T07:44:10Z</dcterms:modified>
</cp:coreProperties>
</file>