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1798" autoAdjust="0"/>
  </p:normalViewPr>
  <p:slideViewPr>
    <p:cSldViewPr snapToGrid="0">
      <p:cViewPr varScale="1">
        <p:scale>
          <a:sx n="78" d="100"/>
          <a:sy n="78" d="100"/>
        </p:scale>
        <p:origin x="16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3F953-FA24-494C-9355-00CDC32A2BED}" type="datetimeFigureOut">
              <a:rPr lang="en-GB" smtClean="0"/>
              <a:t>14/01/2021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95F8A-E319-4FF7-89FB-45394BE44F45}" type="slidenum">
              <a:rPr lang="en-GB" smtClean="0"/>
              <a:t>‹#›</a:t>
            </a:fld>
            <a:endParaRPr lang="en-GB"/>
          </a:p>
        </p:txBody>
      </p:sp>
    </p:spTree>
    <p:extLst>
      <p:ext uri="{BB962C8B-B14F-4D97-AF65-F5344CB8AC3E}">
        <p14:creationId xmlns:p14="http://schemas.microsoft.com/office/powerpoint/2010/main" val="1036945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In 2019,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BrewDog</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was reaching a natural ceiling, a point where growth from the existing buyers of the brand was levelling off. Category data showed that while 54% of beer drinkers knew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BrewDog</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only 18% had ever tried the brand. However, research showed that three quarters of beer drinkers were keen on trying new brands. </a:t>
            </a:r>
          </a:p>
          <a:p>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With a punchy off-trade sales target and comms budget well below the category average, Craft Media, Uncommon and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Goodstuff</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knew a brave approach was needed.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Craft Media’s comms strategy was simple: get noticed, really noticed.</a:t>
            </a:r>
          </a:p>
          <a:p>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They worked to understand the shape and programming of the TV market to create a media plan which matched the creative ambition. This ensured they would be able to execute a small TV budget to maximum effect.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 achieve this, they decided to act in contrast to how most beer/lager brands behave, but in line with how consumers watch TV and talk about their favourite content.</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If they couldn’t compete with competitors when it came to pure TVRs, what they could do was maximise effect by picking shows which generated the greatest level of Twitter conversation.</a:t>
            </a:r>
            <a:endParaRPr lang="en-GB" sz="1200" b="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Despite being an expensive month to advertise on TV, May is also a key month for beer and lager brands to drive trial and summer sales, so Craft Media and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Goodstuff</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knew TV activity during this period was necessary.</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A bold approach was needed to get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BrewDog</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noticed during a competitive time of year. This involved buying only peak airtime and first in break spots as often as possible.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Just 11 spots were hand-picked with three criteria in mind.</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0" lvl="0" indent="0">
              <a:buFont typeface="+mj-lt"/>
              <a:buNone/>
            </a:pPr>
            <a:r>
              <a:rPr lang="en-GB" sz="1800" b="0" u="sng" dirty="0">
                <a:effectLst/>
                <a:latin typeface="Calibri" panose="020F0502020204030204" pitchFamily="34" charset="0"/>
                <a:ea typeface="Calibri" panose="020F0502020204030204" pitchFamily="34" charset="0"/>
                <a:cs typeface="Times New Roman" panose="02020603050405020304" pitchFamily="18" charset="0"/>
              </a:rPr>
              <a:t>1. Twitter conversation</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Love Island, Game of Thrones, 8 Out of 10 Cats and The Last Leg were selected on the basis that they generated high levels of chatter around the content. This gave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BrewDog</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the best chance of provoking a reaction from a highly engaged audience.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u="none"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u="sng" dirty="0">
                <a:effectLst/>
                <a:latin typeface="Times" panose="02020603050405020304" pitchFamily="18" charset="0"/>
                <a:ea typeface="Calibri" panose="020F0502020204030204" pitchFamily="34" charset="0"/>
                <a:cs typeface="Times New Roman" panose="02020603050405020304" pitchFamily="18" charset="0"/>
              </a:rPr>
              <a:t>2. </a:t>
            </a:r>
            <a:r>
              <a:rPr lang="en-GB" sz="1800" b="0" u="sng" dirty="0">
                <a:effectLst/>
                <a:latin typeface="Calibri" panose="020F0502020204030204" pitchFamily="34" charset="0"/>
                <a:ea typeface="Calibri" panose="020F0502020204030204" pitchFamily="34" charset="0"/>
                <a:cs typeface="Times New Roman" panose="02020603050405020304" pitchFamily="18" charset="0"/>
              </a:rPr>
              <a:t>Context spots</a:t>
            </a:r>
            <a:endParaRPr lang="en-GB" sz="1800" b="0" u="sng"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With an attention-grabbing heavy metal track in the creative, Craft Media and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Goodstuff</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were keen to select spots around content where the brand would fit in and there was a good target audience match. Alongside Game of Thrones – which met this criterion – The FA Cup final on BT Sport was also chosen for its presence in pubs and living rooms at half-time.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0" lvl="0" indent="0">
              <a:buFont typeface="+mj-lt"/>
              <a:buNone/>
            </a:pPr>
            <a:r>
              <a:rPr lang="en-GB" sz="1800" b="0" u="sng" dirty="0">
                <a:effectLst/>
                <a:latin typeface="Calibri" panose="020F0502020204030204" pitchFamily="34" charset="0"/>
                <a:ea typeface="Calibri" panose="020F0502020204030204" pitchFamily="34" charset="0"/>
                <a:cs typeface="Times New Roman" panose="02020603050405020304" pitchFamily="18" charset="0"/>
              </a:rPr>
              <a:t>3. Anti-context spots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The creative was loud and blunt, so the agencies saw an opportunity to keep the spirit of ‘punk’ alive in the TV plan and make the most of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BrewDog’s</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distinctive brand assets. They chose a selection of ‘anti-context spots’ which had an audience match, but the creative would contrast with the programme content. In addition to Love Island, spots in First Dates and Celebrity Juice were chosen to achieve this.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To support the TV activity, the media plan also included advertising in cinemas, out of home and on Instagram.</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endParaRPr lang="en-GB" sz="1200" b="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Awareness and consideration quadrupled amongst women and beer and lager drinkers/buyers.</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Ad awareness overtook two category leaders, both of whom had multimillion-pound campaigns running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Awareneat</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the same time.</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800" b="0" dirty="0">
                <a:effectLst/>
                <a:latin typeface="Calibri" panose="020F0502020204030204" pitchFamily="34" charset="0"/>
                <a:ea typeface="Calibri" panose="020F0502020204030204" pitchFamily="34" charset="0"/>
                <a:cs typeface="Times New Roman" panose="02020603050405020304" pitchFamily="18" charset="0"/>
              </a:rPr>
              <a:t>The campaign won Best Newcomer at the TV Planning Awards 2020.</a:t>
            </a:r>
            <a:endParaRPr lang="en-GB" sz="1800" b="0" dirty="0">
              <a:effectLst/>
              <a:latin typeface="Times" panose="02020603050405020304" pitchFamily="18" charset="0"/>
              <a:ea typeface="Calibri" panose="020F0502020204030204" pitchFamily="34" charset="0"/>
              <a:cs typeface="Times New Roman" panose="02020603050405020304" pitchFamily="18" charset="0"/>
            </a:endParaRP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53877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7633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10666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62585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70765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41441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5178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463464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87317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54736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83840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84845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415687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41606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33863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2003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78891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14058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5382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151744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14/01/2021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29856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275002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391013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14/01/2021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12915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7588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08682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9063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82045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1650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405348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14/01/2021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631944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5A5032C4-82A7-4012-9345-88F6CBDC8990}"/>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67" b="767"/>
          <a:stretch/>
        </p:blipFill>
        <p:spPr>
          <a:xfrm>
            <a:off x="5369668" y="1752600"/>
            <a:ext cx="6342907" cy="3513138"/>
          </a:xfrm>
          <a:ln>
            <a:solidFill>
              <a:schemeClr val="bg1">
                <a:lumMod val="75000"/>
              </a:schemeClr>
            </a:solidFill>
          </a:ln>
        </p:spPr>
      </p:pic>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4518576" cy="1021181"/>
          </a:xfrm>
        </p:spPr>
        <p:txBody>
          <a:bodyPr>
            <a:normAutofit fontScale="90000"/>
          </a:bodyPr>
          <a:lstStyle/>
          <a:p>
            <a:r>
              <a:rPr lang="en-GB" dirty="0" err="1">
                <a:solidFill>
                  <a:schemeClr val="accent6"/>
                </a:solidFill>
              </a:rPr>
              <a:t>BrewDog</a:t>
            </a:r>
            <a:r>
              <a:rPr lang="en-GB" dirty="0">
                <a:solidFill>
                  <a:schemeClr val="accent6"/>
                </a:solidFill>
              </a:rPr>
              <a:t>: using TV to claim an unfair share of attention</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1"/>
            <a:ext cx="4918142" cy="4099560"/>
          </a:xfrm>
        </p:spPr>
        <p:txBody>
          <a:bodyPr>
            <a:normAutofit fontScale="92500" lnSpcReduction="10000"/>
          </a:bodyPr>
          <a:lstStyle/>
          <a:p>
            <a:r>
              <a:rPr lang="en-GB" sz="1500" u="sng" dirty="0"/>
              <a:t>Challenge</a:t>
            </a:r>
          </a:p>
          <a:p>
            <a:pPr marL="285750" lvl="0" indent="-285750">
              <a:buClr>
                <a:schemeClr val="accent6"/>
              </a:buClr>
              <a:buFont typeface="Arial" panose="020B0604020202020204" pitchFamily="34" charset="0"/>
              <a:buChar char="—"/>
            </a:pPr>
            <a:r>
              <a:rPr lang="en-GB" sz="1500" dirty="0"/>
              <a:t>With brand growth slowing, </a:t>
            </a:r>
            <a:r>
              <a:rPr lang="en-GB" sz="1500" dirty="0" err="1"/>
              <a:t>BrewDog</a:t>
            </a:r>
            <a:r>
              <a:rPr lang="en-GB" sz="1500" dirty="0"/>
              <a:t> needed to encourage product trial from new customers.</a:t>
            </a:r>
          </a:p>
          <a:p>
            <a:r>
              <a:rPr lang="en-GB" sz="1500" u="sng" dirty="0"/>
              <a:t>Solution</a:t>
            </a:r>
          </a:p>
          <a:p>
            <a:pPr marL="285750" indent="-285750">
              <a:buClr>
                <a:schemeClr val="accent6"/>
              </a:buClr>
              <a:buFont typeface="Arial" panose="020B0604020202020204" pitchFamily="34" charset="0"/>
              <a:buChar char="—"/>
            </a:pPr>
            <a:r>
              <a:rPr lang="en-GB" sz="1500" dirty="0"/>
              <a:t>Using selected TV spots for the first time provided the perfect opportunity to get noticed and drive online conversation.</a:t>
            </a:r>
          </a:p>
          <a:p>
            <a:pPr marL="285750" indent="-285750">
              <a:buClr>
                <a:schemeClr val="accent6"/>
              </a:buClr>
              <a:buFont typeface="Arial" panose="020B0604020202020204" pitchFamily="34" charset="0"/>
              <a:buChar char="—"/>
            </a:pPr>
            <a:r>
              <a:rPr lang="en-GB" sz="1500" dirty="0"/>
              <a:t>With a loud creative, a bold approach was taken to stand out and keep the spirit of ‘punk’ alive. This included a selection of ‘anti-context’ spots.</a:t>
            </a:r>
          </a:p>
          <a:p>
            <a:r>
              <a:rPr lang="en-GB" sz="1500" u="sng" dirty="0"/>
              <a:t>Results</a:t>
            </a:r>
          </a:p>
          <a:p>
            <a:pPr marL="285750" indent="-285750">
              <a:spcBef>
                <a:spcPts val="600"/>
              </a:spcBef>
              <a:buClr>
                <a:schemeClr val="accent6"/>
              </a:buClr>
              <a:buFont typeface="Arial" panose="020B0604020202020204" pitchFamily="34" charset="0"/>
              <a:buChar char="—"/>
            </a:pPr>
            <a:r>
              <a:rPr lang="en-GB" sz="1500" dirty="0"/>
              <a:t>Awareness quadrupled for key target groups. </a:t>
            </a:r>
          </a:p>
          <a:p>
            <a:pPr marL="285750" indent="-285750">
              <a:spcBef>
                <a:spcPts val="600"/>
              </a:spcBef>
              <a:buClr>
                <a:schemeClr val="accent6"/>
              </a:buClr>
              <a:buFont typeface="Arial" panose="020B0604020202020204" pitchFamily="34" charset="0"/>
              <a:buChar char="—"/>
            </a:pPr>
            <a:r>
              <a:rPr lang="en-GB" sz="1500" dirty="0"/>
              <a:t>Ad awareness overtook two category leaders.</a:t>
            </a:r>
          </a:p>
          <a:p>
            <a:pPr marL="285750" indent="-285750">
              <a:spcBef>
                <a:spcPts val="600"/>
              </a:spcBef>
              <a:buClr>
                <a:schemeClr val="accent6"/>
              </a:buClr>
              <a:buFont typeface="Arial" panose="020B0604020202020204" pitchFamily="34" charset="0"/>
              <a:buChar char="—"/>
            </a:pPr>
            <a:r>
              <a:rPr lang="en-GB" sz="1500" dirty="0"/>
              <a:t>The campaign won Best Newcomer at the TV Planning Awards 2020.</a:t>
            </a:r>
          </a:p>
          <a:p>
            <a:pPr marL="285750" indent="-285750">
              <a:buFont typeface="Arial" panose="020B0604020202020204" pitchFamily="34" charset="0"/>
              <a:buChar char="•"/>
            </a:pPr>
            <a:endParaRPr lang="en-GB" sz="1400" dirty="0"/>
          </a:p>
        </p:txBody>
      </p:sp>
      <p:pic>
        <p:nvPicPr>
          <p:cNvPr id="9" name="Picture 8" descr="A picture containing shape&#10;&#10;Description automatically generated">
            <a:extLst>
              <a:ext uri="{FF2B5EF4-FFF2-40B4-BE49-F238E27FC236}">
                <a16:creationId xmlns:a16="http://schemas.microsoft.com/office/drawing/2014/main" id="{8335BA14-A028-4BB3-AAC1-98B19A6572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0051" y="632620"/>
            <a:ext cx="1048308" cy="742915"/>
          </a:xfrm>
          <a:prstGeom prst="rect">
            <a:avLst/>
          </a:prstGeom>
        </p:spPr>
      </p:pic>
      <p:pic>
        <p:nvPicPr>
          <p:cNvPr id="11" name="Picture 10" descr="Shape&#10;&#10;Description automatically generated with low confidence">
            <a:extLst>
              <a:ext uri="{FF2B5EF4-FFF2-40B4-BE49-F238E27FC236}">
                <a16:creationId xmlns:a16="http://schemas.microsoft.com/office/drawing/2014/main" id="{E66657E8-6385-47DE-B49E-9F17DBCC2459}"/>
              </a:ext>
            </a:extLst>
          </p:cNvPr>
          <p:cNvPicPr>
            <a:picLocks noChangeAspect="1"/>
          </p:cNvPicPr>
          <p:nvPr/>
        </p:nvPicPr>
        <p:blipFill rotWithShape="1">
          <a:blip r:embed="rId5">
            <a:extLst>
              <a:ext uri="{28A0092B-C50C-407E-A947-70E740481C1C}">
                <a14:useLocalDpi xmlns:a14="http://schemas.microsoft.com/office/drawing/2010/main" val="0"/>
              </a:ext>
            </a:extLst>
          </a:blip>
          <a:srcRect l="22725" t="21310" r="23390" b="18722"/>
          <a:stretch/>
        </p:blipFill>
        <p:spPr>
          <a:xfrm>
            <a:off x="7701992" y="546367"/>
            <a:ext cx="1163240" cy="915420"/>
          </a:xfrm>
          <a:prstGeom prst="rect">
            <a:avLst/>
          </a:prstGeom>
        </p:spPr>
      </p:pic>
      <p:pic>
        <p:nvPicPr>
          <p:cNvPr id="13" name="Picture 12" descr="Shape&#10;&#10;Description automatically generated">
            <a:extLst>
              <a:ext uri="{FF2B5EF4-FFF2-40B4-BE49-F238E27FC236}">
                <a16:creationId xmlns:a16="http://schemas.microsoft.com/office/drawing/2014/main" id="{06E9B23F-F5B6-4159-9B56-C9C6D0A6A9A9}"/>
              </a:ext>
            </a:extLst>
          </p:cNvPr>
          <p:cNvPicPr>
            <a:picLocks noChangeAspect="1"/>
          </p:cNvPicPr>
          <p:nvPr/>
        </p:nvPicPr>
        <p:blipFill rotWithShape="1">
          <a:blip r:embed="rId6">
            <a:extLst>
              <a:ext uri="{28A0092B-C50C-407E-A947-70E740481C1C}">
                <a14:useLocalDpi xmlns:a14="http://schemas.microsoft.com/office/drawing/2010/main" val="0"/>
              </a:ext>
            </a:extLst>
          </a:blip>
          <a:srcRect l="7950" t="6688" r="17940" b="6400"/>
          <a:stretch/>
        </p:blipFill>
        <p:spPr>
          <a:xfrm>
            <a:off x="9098865" y="525165"/>
            <a:ext cx="816750" cy="957825"/>
          </a:xfrm>
          <a:prstGeom prst="rect">
            <a:avLst/>
          </a:prstGeom>
        </p:spPr>
      </p:pic>
      <p:pic>
        <p:nvPicPr>
          <p:cNvPr id="15" name="Picture 14" descr="A picture containing icon&#10;&#10;Description automatically generated">
            <a:extLst>
              <a:ext uri="{FF2B5EF4-FFF2-40B4-BE49-F238E27FC236}">
                <a16:creationId xmlns:a16="http://schemas.microsoft.com/office/drawing/2014/main" id="{66F232A0-62E1-494E-8B61-5AB4EEC670C3}"/>
              </a:ext>
            </a:extLst>
          </p:cNvPr>
          <p:cNvPicPr>
            <a:picLocks noChangeAspect="1"/>
          </p:cNvPicPr>
          <p:nvPr/>
        </p:nvPicPr>
        <p:blipFill rotWithShape="1">
          <a:blip r:embed="rId7">
            <a:extLst>
              <a:ext uri="{28A0092B-C50C-407E-A947-70E740481C1C}">
                <a14:useLocalDpi xmlns:a14="http://schemas.microsoft.com/office/drawing/2010/main" val="0"/>
              </a:ext>
            </a:extLst>
          </a:blip>
          <a:srcRect l="27763" r="25739"/>
          <a:stretch/>
        </p:blipFill>
        <p:spPr>
          <a:xfrm>
            <a:off x="5295900" y="456884"/>
            <a:ext cx="890518" cy="1094386"/>
          </a:xfrm>
          <a:prstGeom prst="rect">
            <a:avLst/>
          </a:prstGeom>
        </p:spPr>
      </p:pic>
      <p:pic>
        <p:nvPicPr>
          <p:cNvPr id="17" name="Picture 16" descr="A blue sign with white text&#10;&#10;Description automatically generated with low confidence">
            <a:extLst>
              <a:ext uri="{FF2B5EF4-FFF2-40B4-BE49-F238E27FC236}">
                <a16:creationId xmlns:a16="http://schemas.microsoft.com/office/drawing/2014/main" id="{D7A28A56-931E-4ACC-BC3B-1538BA75B1C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49248" y="613245"/>
            <a:ext cx="1563327" cy="781664"/>
          </a:xfrm>
          <a:prstGeom prst="rect">
            <a:avLst/>
          </a:prstGeom>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695</Words>
  <Application>Microsoft Office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vt:lpstr>
      <vt:lpstr>Thinkbox_Red</vt:lpstr>
      <vt:lpstr>BrewDog: using TV to claim an unfair share of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BrewDog: using TV to claim an unfair share of attention</dc:title>
  <dc:creator>Oliver Robertson</dc:creator>
  <cp:lastModifiedBy>Oliver Robertson</cp:lastModifiedBy>
  <cp:revision>4</cp:revision>
  <dcterms:created xsi:type="dcterms:W3CDTF">2021-01-14T09:39:44Z</dcterms:created>
  <dcterms:modified xsi:type="dcterms:W3CDTF">2021-01-14T10:17:59Z</dcterms:modified>
</cp:coreProperties>
</file>