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5.xml" ContentType="application/vnd.openxmlformats-officedocument.theme+xml"/>
  <Override PartName="/ppt/tags/tag1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3" r:id="rId2"/>
    <p:sldMasterId id="2147483725" r:id="rId3"/>
    <p:sldMasterId id="2147483756" r:id="rId4"/>
  </p:sldMasterIdLst>
  <p:notesMasterIdLst>
    <p:notesMasterId r:id="rId20"/>
  </p:notesMasterIdLst>
  <p:sldIdLst>
    <p:sldId id="258" r:id="rId5"/>
    <p:sldId id="2147377178" r:id="rId6"/>
    <p:sldId id="2147376328" r:id="rId7"/>
    <p:sldId id="2147482548" r:id="rId8"/>
    <p:sldId id="2147377166" r:id="rId9"/>
    <p:sldId id="2147482544" r:id="rId10"/>
    <p:sldId id="2147482547" r:id="rId11"/>
    <p:sldId id="2147482474" r:id="rId12"/>
    <p:sldId id="2147482537" r:id="rId13"/>
    <p:sldId id="2147482549" r:id="rId14"/>
    <p:sldId id="2147482517" r:id="rId15"/>
    <p:sldId id="2147376820" r:id="rId16"/>
    <p:sldId id="2147482472" r:id="rId17"/>
    <p:sldId id="2147482538" r:id="rId18"/>
    <p:sldId id="214748253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7178"/>
            <p14:sldId id="2147376328"/>
            <p14:sldId id="2147482548"/>
            <p14:sldId id="2147377166"/>
            <p14:sldId id="2147482544"/>
            <p14:sldId id="2147482547"/>
            <p14:sldId id="2147482474"/>
            <p14:sldId id="2147482537"/>
            <p14:sldId id="2147482549"/>
            <p14:sldId id="2147482517"/>
            <p14:sldId id="2147376820"/>
            <p14:sldId id="2147482472"/>
            <p14:sldId id="2147482538"/>
            <p14:sldId id="21474825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8935" autoAdjust="0"/>
  </p:normalViewPr>
  <p:slideViewPr>
    <p:cSldViewPr snapToGrid="0">
      <p:cViewPr varScale="1">
        <p:scale>
          <a:sx n="59" d="100"/>
          <a:sy n="59" d="100"/>
        </p:scale>
        <p:origin x="106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Total Broadcaster</c:v>
                </c:pt>
              </c:strCache>
            </c:strRef>
          </c:tx>
          <c:spPr>
            <a:solidFill>
              <a:srgbClr val="BF0000"/>
            </a:solidFill>
            <a:ln>
              <a:noFill/>
            </a:ln>
            <a:effectLst/>
          </c:spPr>
          <c:invertIfNegative val="0"/>
          <c:dLbls>
            <c:dLbl>
              <c:idx val="0"/>
              <c:tx>
                <c:rich>
                  <a:bodyPr/>
                  <a:lstStyle/>
                  <a:p>
                    <a:fld id="{51A5A49E-C1C1-4BBA-8538-9732C085FB9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E21-4C4E-A718-68EAA869A30A}"/>
                </c:ext>
              </c:extLst>
            </c:dLbl>
            <c:dLbl>
              <c:idx val="1"/>
              <c:tx>
                <c:rich>
                  <a:bodyPr/>
                  <a:lstStyle/>
                  <a:p>
                    <a:fld id="{0836A825-F0BA-4249-808D-ED75B9B0249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E21-4C4E-A718-68EAA869A30A}"/>
                </c:ext>
              </c:extLst>
            </c:dLbl>
            <c:dLbl>
              <c:idx val="2"/>
              <c:tx>
                <c:rich>
                  <a:bodyPr/>
                  <a:lstStyle/>
                  <a:p>
                    <a:fld id="{6816268C-B593-43B0-936B-67E487369D2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E21-4C4E-A718-68EAA869A30A}"/>
                </c:ext>
              </c:extLst>
            </c:dLbl>
            <c:dLbl>
              <c:idx val="3"/>
              <c:tx>
                <c:rich>
                  <a:bodyPr/>
                  <a:lstStyle/>
                  <a:p>
                    <a:fld id="{0FB35466-B47E-4B19-B684-9709D38CBB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E21-4C4E-A718-68EAA869A30A}"/>
                </c:ext>
              </c:extLst>
            </c:dLbl>
            <c:dLbl>
              <c:idx val="4"/>
              <c:tx>
                <c:rich>
                  <a:bodyPr/>
                  <a:lstStyle/>
                  <a:p>
                    <a:fld id="{639C597A-3187-42E9-9A41-6249584280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E21-4C4E-A718-68EAA869A30A}"/>
                </c:ext>
              </c:extLst>
            </c:dLbl>
            <c:dLbl>
              <c:idx val="5"/>
              <c:tx>
                <c:rich>
                  <a:bodyPr/>
                  <a:lstStyle/>
                  <a:p>
                    <a:fld id="{1FA4C00F-D0E4-4274-B0D7-05D9A3800F3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E21-4C4E-A718-68EAA869A30A}"/>
                </c:ext>
              </c:extLst>
            </c:dLbl>
            <c:dLbl>
              <c:idx val="6"/>
              <c:tx>
                <c:rich>
                  <a:bodyPr/>
                  <a:lstStyle/>
                  <a:p>
                    <a:fld id="{70010A1A-052F-4C35-92FB-C61B703D2DA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E21-4C4E-A718-68EAA869A30A}"/>
                </c:ext>
              </c:extLst>
            </c:dLbl>
            <c:dLbl>
              <c:idx val="7"/>
              <c:tx>
                <c:rich>
                  <a:bodyPr/>
                  <a:lstStyle/>
                  <a:p>
                    <a:fld id="{7A19A411-D4F8-4171-89AE-E22A33CF4B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E21-4C4E-A718-68EAA869A30A}"/>
                </c:ext>
              </c:extLst>
            </c:dLbl>
            <c:dLbl>
              <c:idx val="8"/>
              <c:tx>
                <c:rich>
                  <a:bodyPr/>
                  <a:lstStyle/>
                  <a:p>
                    <a:fld id="{BAE9C7D4-3A70-4001-8593-501ADB2789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E21-4C4E-A718-68EAA869A30A}"/>
                </c:ext>
              </c:extLst>
            </c:dLbl>
            <c:dLbl>
              <c:idx val="9"/>
              <c:tx>
                <c:rich>
                  <a:bodyPr/>
                  <a:lstStyle/>
                  <a:p>
                    <a:fld id="{88B425AD-2F43-4EA1-9F86-9AA007AE8E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E21-4C4E-A718-68EAA869A30A}"/>
                </c:ext>
              </c:extLst>
            </c:dLbl>
            <c:dLbl>
              <c:idx val="10"/>
              <c:tx>
                <c:rich>
                  <a:bodyPr/>
                  <a:lstStyle/>
                  <a:p>
                    <a:fld id="{C94E0DB0-967E-40CF-AAA2-A94603F9191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E21-4C4E-A718-68EAA869A30A}"/>
                </c:ext>
              </c:extLst>
            </c:dLbl>
            <c:dLbl>
              <c:idx val="11"/>
              <c:tx>
                <c:rich>
                  <a:bodyPr/>
                  <a:lstStyle/>
                  <a:p>
                    <a:fld id="{2DBF39F5-A6C7-40D8-8212-311BBDD485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E21-4C4E-A718-68EAA869A30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h:mm:ss</c:formatCode>
                <c:ptCount val="12"/>
                <c:pt idx="0">
                  <c:v>3.6666666666666667E-2</c:v>
                </c:pt>
                <c:pt idx="1">
                  <c:v>3.3113425925925928E-2</c:v>
                </c:pt>
                <c:pt idx="2">
                  <c:v>2.900462962962963E-2</c:v>
                </c:pt>
                <c:pt idx="3">
                  <c:v>2.8912037037037038E-2</c:v>
                </c:pt>
                <c:pt idx="4">
                  <c:v>2.8090277777777777E-2</c:v>
                </c:pt>
                <c:pt idx="5">
                  <c:v>2.6655092592592591E-2</c:v>
                </c:pt>
                <c:pt idx="6">
                  <c:v>2.8923611111111112E-2</c:v>
                </c:pt>
                <c:pt idx="7">
                  <c:v>2.525462962962963E-2</c:v>
                </c:pt>
                <c:pt idx="8">
                  <c:v>2.7071759259259261E-2</c:v>
                </c:pt>
                <c:pt idx="9">
                  <c:v>3.1203703703703702E-2</c:v>
                </c:pt>
                <c:pt idx="10">
                  <c:v>3.3333333333333333E-2</c:v>
                </c:pt>
                <c:pt idx="11">
                  <c:v>3.3101851851851855E-2</c:v>
                </c:pt>
              </c:numCache>
            </c:numRef>
          </c:val>
          <c:extLst>
            <c:ext xmlns:c15="http://schemas.microsoft.com/office/drawing/2012/chart" uri="{02D57815-91ED-43cb-92C2-25804820EDAC}">
              <c15:datalabelsRange>
                <c15:f>Sheet1!$H$2:$H$13</c15:f>
                <c15:dlblRangeCache>
                  <c:ptCount val="12"/>
                  <c:pt idx="0">
                    <c:v>28.1%</c:v>
                  </c:pt>
                  <c:pt idx="1">
                    <c:v>26.5%</c:v>
                  </c:pt>
                  <c:pt idx="2">
                    <c:v>24.6%</c:v>
                  </c:pt>
                  <c:pt idx="3">
                    <c:v>24.7%</c:v>
                  </c:pt>
                  <c:pt idx="4">
                    <c:v>24.6%</c:v>
                  </c:pt>
                  <c:pt idx="5">
                    <c:v>22.8%</c:v>
                  </c:pt>
                  <c:pt idx="6">
                    <c:v>24.4%</c:v>
                  </c:pt>
                  <c:pt idx="7">
                    <c:v>21.6%</c:v>
                  </c:pt>
                  <c:pt idx="8">
                    <c:v>23.7%</c:v>
                  </c:pt>
                  <c:pt idx="9">
                    <c:v>26.8%</c:v>
                  </c:pt>
                  <c:pt idx="10">
                    <c:v>27.0%</c:v>
                  </c:pt>
                  <c:pt idx="11">
                    <c:v>26.7%</c:v>
                  </c:pt>
                </c15:dlblRangeCache>
              </c15:datalabelsRange>
            </c:ext>
            <c:ext xmlns:c16="http://schemas.microsoft.com/office/drawing/2014/chart" uri="{C3380CC4-5D6E-409C-BE32-E72D297353CC}">
              <c16:uniqueId val="{00000019-0E21-4C4E-A718-68EAA869A30A}"/>
            </c:ext>
          </c:extLst>
        </c:ser>
        <c:ser>
          <c:idx val="1"/>
          <c:order val="1"/>
          <c:tx>
            <c:strRef>
              <c:f>Sheet1!$C$1</c:f>
              <c:strCache>
                <c:ptCount val="1"/>
                <c:pt idx="0">
                  <c:v>Total SVOD/AVOD</c:v>
                </c:pt>
              </c:strCache>
            </c:strRef>
          </c:tx>
          <c:spPr>
            <a:solidFill>
              <a:srgbClr val="FD9199"/>
            </a:solidFill>
            <a:ln>
              <a:noFill/>
            </a:ln>
            <a:effectLst/>
          </c:spPr>
          <c:invertIfNegative val="0"/>
          <c:dLbls>
            <c:dLbl>
              <c:idx val="0"/>
              <c:tx>
                <c:rich>
                  <a:bodyPr/>
                  <a:lstStyle/>
                  <a:p>
                    <a:fld id="{097A0946-2CC5-4A43-9B89-C36AE0F65A3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0E21-4C4E-A718-68EAA869A30A}"/>
                </c:ext>
              </c:extLst>
            </c:dLbl>
            <c:dLbl>
              <c:idx val="1"/>
              <c:tx>
                <c:rich>
                  <a:bodyPr/>
                  <a:lstStyle/>
                  <a:p>
                    <a:fld id="{56288EA5-1E1A-409B-BD71-034D477825C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E21-4C4E-A718-68EAA869A30A}"/>
                </c:ext>
              </c:extLst>
            </c:dLbl>
            <c:dLbl>
              <c:idx val="2"/>
              <c:tx>
                <c:rich>
                  <a:bodyPr/>
                  <a:lstStyle/>
                  <a:p>
                    <a:fld id="{EEE719FD-F85A-4D7E-ABAA-677AC501A9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E21-4C4E-A718-68EAA869A30A}"/>
                </c:ext>
              </c:extLst>
            </c:dLbl>
            <c:dLbl>
              <c:idx val="3"/>
              <c:tx>
                <c:rich>
                  <a:bodyPr/>
                  <a:lstStyle/>
                  <a:p>
                    <a:fld id="{1F22456D-9687-49C3-807A-309E5C5446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E21-4C4E-A718-68EAA869A30A}"/>
                </c:ext>
              </c:extLst>
            </c:dLbl>
            <c:dLbl>
              <c:idx val="4"/>
              <c:tx>
                <c:rich>
                  <a:bodyPr/>
                  <a:lstStyle/>
                  <a:p>
                    <a:fld id="{582B7956-E0D1-45EC-A139-1F140DF69D2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E21-4C4E-A718-68EAA869A30A}"/>
                </c:ext>
              </c:extLst>
            </c:dLbl>
            <c:dLbl>
              <c:idx val="5"/>
              <c:tx>
                <c:rich>
                  <a:bodyPr/>
                  <a:lstStyle/>
                  <a:p>
                    <a:fld id="{27D5E1A4-9F1F-4E18-B9D3-5CF844416C8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E21-4C4E-A718-68EAA869A30A}"/>
                </c:ext>
              </c:extLst>
            </c:dLbl>
            <c:dLbl>
              <c:idx val="6"/>
              <c:tx>
                <c:rich>
                  <a:bodyPr/>
                  <a:lstStyle/>
                  <a:p>
                    <a:fld id="{843B6C07-3144-48CE-B1C2-C068346758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E21-4C4E-A718-68EAA869A30A}"/>
                </c:ext>
              </c:extLst>
            </c:dLbl>
            <c:dLbl>
              <c:idx val="7"/>
              <c:tx>
                <c:rich>
                  <a:bodyPr/>
                  <a:lstStyle/>
                  <a:p>
                    <a:fld id="{723B4B7D-A834-4A8C-A493-6F3ACE25AAB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E21-4C4E-A718-68EAA869A30A}"/>
                </c:ext>
              </c:extLst>
            </c:dLbl>
            <c:dLbl>
              <c:idx val="8"/>
              <c:tx>
                <c:rich>
                  <a:bodyPr/>
                  <a:lstStyle/>
                  <a:p>
                    <a:fld id="{526084CE-842B-4805-BF35-7BDCF234E26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E21-4C4E-A718-68EAA869A30A}"/>
                </c:ext>
              </c:extLst>
            </c:dLbl>
            <c:dLbl>
              <c:idx val="9"/>
              <c:tx>
                <c:rich>
                  <a:bodyPr/>
                  <a:lstStyle/>
                  <a:p>
                    <a:fld id="{80F45279-026B-4F3B-AD69-3BED62AD0F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0E21-4C4E-A718-68EAA869A30A}"/>
                </c:ext>
              </c:extLst>
            </c:dLbl>
            <c:dLbl>
              <c:idx val="10"/>
              <c:tx>
                <c:rich>
                  <a:bodyPr/>
                  <a:lstStyle/>
                  <a:p>
                    <a:fld id="{DB12E9E0-9957-42B4-9FD7-39BF825630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E21-4C4E-A718-68EAA869A30A}"/>
                </c:ext>
              </c:extLst>
            </c:dLbl>
            <c:dLbl>
              <c:idx val="11"/>
              <c:tx>
                <c:rich>
                  <a:bodyPr/>
                  <a:lstStyle/>
                  <a:p>
                    <a:fld id="{AE129859-6555-4F82-9FC4-1A4D43DAE4C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E21-4C4E-A718-68EAA869A30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h:mm:ss</c:formatCode>
                <c:ptCount val="12"/>
                <c:pt idx="0">
                  <c:v>3.9351851851851853E-2</c:v>
                </c:pt>
                <c:pt idx="1">
                  <c:v>4.0023148148148148E-2</c:v>
                </c:pt>
                <c:pt idx="2">
                  <c:v>3.8009259259259257E-2</c:v>
                </c:pt>
                <c:pt idx="3">
                  <c:v>3.6851851851851851E-2</c:v>
                </c:pt>
                <c:pt idx="4">
                  <c:v>3.5439814814814813E-2</c:v>
                </c:pt>
                <c:pt idx="5">
                  <c:v>3.7858796296296293E-2</c:v>
                </c:pt>
                <c:pt idx="6">
                  <c:v>3.7893518518518521E-2</c:v>
                </c:pt>
                <c:pt idx="7">
                  <c:v>4.0011574074074074E-2</c:v>
                </c:pt>
                <c:pt idx="8">
                  <c:v>3.7812499999999999E-2</c:v>
                </c:pt>
                <c:pt idx="9">
                  <c:v>3.6018518518518519E-2</c:v>
                </c:pt>
                <c:pt idx="10">
                  <c:v>3.9074074074074074E-2</c:v>
                </c:pt>
                <c:pt idx="11">
                  <c:v>4.0428240740740744E-2</c:v>
                </c:pt>
              </c:numCache>
            </c:numRef>
          </c:val>
          <c:extLst>
            <c:ext xmlns:c15="http://schemas.microsoft.com/office/drawing/2012/chart" uri="{02D57815-91ED-43cb-92C2-25804820EDAC}">
              <c15:datalabelsRange>
                <c15:f>Sheet1!$I$2:$I$13</c15:f>
                <c15:dlblRangeCache>
                  <c:ptCount val="12"/>
                  <c:pt idx="0">
                    <c:v>30.1%</c:v>
                  </c:pt>
                  <c:pt idx="1">
                    <c:v>32.0%</c:v>
                  </c:pt>
                  <c:pt idx="2">
                    <c:v>32.2%</c:v>
                  </c:pt>
                  <c:pt idx="3">
                    <c:v>31.5%</c:v>
                  </c:pt>
                  <c:pt idx="4">
                    <c:v>31.0%</c:v>
                  </c:pt>
                  <c:pt idx="5">
                    <c:v>32.4%</c:v>
                  </c:pt>
                  <c:pt idx="6">
                    <c:v>31.9%</c:v>
                  </c:pt>
                  <c:pt idx="7">
                    <c:v>34.2%</c:v>
                  </c:pt>
                  <c:pt idx="8">
                    <c:v>33.1%</c:v>
                  </c:pt>
                  <c:pt idx="9">
                    <c:v>30.9%</c:v>
                  </c:pt>
                  <c:pt idx="10">
                    <c:v>31.6%</c:v>
                  </c:pt>
                  <c:pt idx="11">
                    <c:v>32.6%</c:v>
                  </c:pt>
                </c15:dlblRangeCache>
              </c15:datalabelsRange>
            </c:ext>
            <c:ext xmlns:c16="http://schemas.microsoft.com/office/drawing/2014/chart" uri="{C3380CC4-5D6E-409C-BE32-E72D297353CC}">
              <c16:uniqueId val="{00000026-0E21-4C4E-A718-68EAA869A30A}"/>
            </c:ext>
          </c:extLst>
        </c:ser>
        <c:ser>
          <c:idx val="2"/>
          <c:order val="2"/>
          <c:tx>
            <c:strRef>
              <c:f>Sheet1!$D$1</c:f>
              <c:strCache>
                <c:ptCount val="1"/>
                <c:pt idx="0">
                  <c:v>Total Video-Sharing</c:v>
                </c:pt>
              </c:strCache>
            </c:strRef>
          </c:tx>
          <c:spPr>
            <a:solidFill>
              <a:srgbClr val="7BC8FF"/>
            </a:solidFill>
            <a:ln>
              <a:noFill/>
            </a:ln>
            <a:effectLst/>
          </c:spPr>
          <c:invertIfNegative val="0"/>
          <c:dLbls>
            <c:dLbl>
              <c:idx val="0"/>
              <c:tx>
                <c:rich>
                  <a:bodyPr/>
                  <a:lstStyle/>
                  <a:p>
                    <a:fld id="{35076B59-0842-49D0-B18C-DD722ABA463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E21-4C4E-A718-68EAA869A30A}"/>
                </c:ext>
              </c:extLst>
            </c:dLbl>
            <c:dLbl>
              <c:idx val="1"/>
              <c:tx>
                <c:rich>
                  <a:bodyPr/>
                  <a:lstStyle/>
                  <a:p>
                    <a:fld id="{EE8CE123-32D9-443C-9ED0-0F6601889B8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E21-4C4E-A718-68EAA869A30A}"/>
                </c:ext>
              </c:extLst>
            </c:dLbl>
            <c:dLbl>
              <c:idx val="2"/>
              <c:tx>
                <c:rich>
                  <a:bodyPr/>
                  <a:lstStyle/>
                  <a:p>
                    <a:fld id="{8D313F0A-C27A-48F4-9FF5-BE9F4BCD97A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E21-4C4E-A718-68EAA869A30A}"/>
                </c:ext>
              </c:extLst>
            </c:dLbl>
            <c:dLbl>
              <c:idx val="3"/>
              <c:tx>
                <c:rich>
                  <a:bodyPr/>
                  <a:lstStyle/>
                  <a:p>
                    <a:fld id="{CD97CEB1-42E7-4C18-ABE1-5063AFD4CC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E21-4C4E-A718-68EAA869A30A}"/>
                </c:ext>
              </c:extLst>
            </c:dLbl>
            <c:dLbl>
              <c:idx val="4"/>
              <c:tx>
                <c:rich>
                  <a:bodyPr/>
                  <a:lstStyle/>
                  <a:p>
                    <a:fld id="{F104B777-629F-40AB-85C7-85FC22B44D3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E21-4C4E-A718-68EAA869A30A}"/>
                </c:ext>
              </c:extLst>
            </c:dLbl>
            <c:dLbl>
              <c:idx val="5"/>
              <c:tx>
                <c:rich>
                  <a:bodyPr/>
                  <a:lstStyle/>
                  <a:p>
                    <a:fld id="{38EC9CAF-64B7-4ABB-A230-5001493B15E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E21-4C4E-A718-68EAA869A30A}"/>
                </c:ext>
              </c:extLst>
            </c:dLbl>
            <c:dLbl>
              <c:idx val="6"/>
              <c:tx>
                <c:rich>
                  <a:bodyPr/>
                  <a:lstStyle/>
                  <a:p>
                    <a:fld id="{328EE81D-C1A3-4A85-A6E7-42AF59D15E6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E21-4C4E-A718-68EAA869A30A}"/>
                </c:ext>
              </c:extLst>
            </c:dLbl>
            <c:dLbl>
              <c:idx val="7"/>
              <c:tx>
                <c:rich>
                  <a:bodyPr/>
                  <a:lstStyle/>
                  <a:p>
                    <a:fld id="{D8A819B2-8317-4197-BE49-2B35A2EBD19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E21-4C4E-A718-68EAA869A30A}"/>
                </c:ext>
              </c:extLst>
            </c:dLbl>
            <c:dLbl>
              <c:idx val="8"/>
              <c:tx>
                <c:rich>
                  <a:bodyPr/>
                  <a:lstStyle/>
                  <a:p>
                    <a:fld id="{932C03BE-F2E4-43AF-B52A-B11EF1460C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E21-4C4E-A718-68EAA869A30A}"/>
                </c:ext>
              </c:extLst>
            </c:dLbl>
            <c:dLbl>
              <c:idx val="9"/>
              <c:tx>
                <c:rich>
                  <a:bodyPr/>
                  <a:lstStyle/>
                  <a:p>
                    <a:fld id="{529DC649-3B39-41C8-B9BB-F0F3257FFFC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E21-4C4E-A718-68EAA869A30A}"/>
                </c:ext>
              </c:extLst>
            </c:dLbl>
            <c:dLbl>
              <c:idx val="10"/>
              <c:tx>
                <c:rich>
                  <a:bodyPr/>
                  <a:lstStyle/>
                  <a:p>
                    <a:fld id="{45E24A30-8F63-4541-9AAF-A9469363C9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E21-4C4E-A718-68EAA869A30A}"/>
                </c:ext>
              </c:extLst>
            </c:dLbl>
            <c:dLbl>
              <c:idx val="11"/>
              <c:tx>
                <c:rich>
                  <a:bodyPr/>
                  <a:lstStyle/>
                  <a:p>
                    <a:fld id="{61D14FCC-70D3-4AD0-A503-C642644CD1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E21-4C4E-A718-68EAA869A30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h:mm:ss</c:formatCode>
                <c:ptCount val="12"/>
                <c:pt idx="0">
                  <c:v>5.4537037037037037E-2</c:v>
                </c:pt>
                <c:pt idx="1">
                  <c:v>5.1805555555555556E-2</c:v>
                </c:pt>
                <c:pt idx="2">
                  <c:v>5.0879629629629629E-2</c:v>
                </c:pt>
                <c:pt idx="3">
                  <c:v>5.1342592592592592E-2</c:v>
                </c:pt>
                <c:pt idx="4">
                  <c:v>5.078703703703704E-2</c:v>
                </c:pt>
                <c:pt idx="5">
                  <c:v>5.2499999999999998E-2</c:v>
                </c:pt>
                <c:pt idx="6">
                  <c:v>5.1874999999999998E-2</c:v>
                </c:pt>
                <c:pt idx="7">
                  <c:v>5.181712962962963E-2</c:v>
                </c:pt>
                <c:pt idx="8">
                  <c:v>4.9386574074074076E-2</c:v>
                </c:pt>
                <c:pt idx="9">
                  <c:v>4.9328703703703701E-2</c:v>
                </c:pt>
                <c:pt idx="10">
                  <c:v>5.1180555555555556E-2</c:v>
                </c:pt>
                <c:pt idx="11">
                  <c:v>5.0555555555555555E-2</c:v>
                </c:pt>
              </c:numCache>
            </c:numRef>
          </c:val>
          <c:extLst>
            <c:ext xmlns:c15="http://schemas.microsoft.com/office/drawing/2012/chart" uri="{02D57815-91ED-43cb-92C2-25804820EDAC}">
              <c15:datalabelsRange>
                <c15:f>Sheet1!$J$2:$J$13</c15:f>
                <c15:dlblRangeCache>
                  <c:ptCount val="12"/>
                  <c:pt idx="0">
                    <c:v>41.8%</c:v>
                  </c:pt>
                  <c:pt idx="1">
                    <c:v>41.5%</c:v>
                  </c:pt>
                  <c:pt idx="2">
                    <c:v>43.2%</c:v>
                  </c:pt>
                  <c:pt idx="3">
                    <c:v>43.8%</c:v>
                  </c:pt>
                  <c:pt idx="4">
                    <c:v>44.4%</c:v>
                  </c:pt>
                  <c:pt idx="5">
                    <c:v>44.9%</c:v>
                  </c:pt>
                  <c:pt idx="6">
                    <c:v>43.7%</c:v>
                  </c:pt>
                  <c:pt idx="7">
                    <c:v>44.3%</c:v>
                  </c:pt>
                  <c:pt idx="8">
                    <c:v>43.2%</c:v>
                  </c:pt>
                  <c:pt idx="9">
                    <c:v>42.3%</c:v>
                  </c:pt>
                  <c:pt idx="10">
                    <c:v>41.4%</c:v>
                  </c:pt>
                  <c:pt idx="11">
                    <c:v>40.7%</c:v>
                  </c:pt>
                </c15:dlblRangeCache>
              </c15:datalabelsRange>
            </c:ext>
            <c:ext xmlns:c16="http://schemas.microsoft.com/office/drawing/2014/chart" uri="{C3380CC4-5D6E-409C-BE32-E72D297353CC}">
              <c16:uniqueId val="{0000000C-0E21-4C4E-A718-68EAA869A30A}"/>
            </c:ext>
          </c:extLst>
        </c:ser>
        <c:dLbls>
          <c:showLegendKey val="0"/>
          <c:showVal val="0"/>
          <c:showCatName val="0"/>
          <c:showSerName val="0"/>
          <c:showPercent val="0"/>
          <c:showBubbleSize val="0"/>
        </c:dLbls>
        <c:gapWidth val="80"/>
        <c:overlap val="100"/>
        <c:axId val="2068629071"/>
        <c:axId val="1272841743"/>
      </c:barChart>
      <c:catAx>
        <c:axId val="206862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841743"/>
        <c:crosses val="autoZero"/>
        <c:auto val="1"/>
        <c:lblAlgn val="ctr"/>
        <c:lblOffset val="100"/>
        <c:noMultiLvlLbl val="0"/>
      </c:catAx>
      <c:valAx>
        <c:axId val="127284174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b="1" i="0" u="none" strike="noStrike" kern="1200" baseline="0">
                    <a:solidFill>
                      <a:schemeClr val="bg2"/>
                    </a:solidFill>
                    <a:latin typeface="+mj-lt"/>
                    <a:ea typeface="Calibri"/>
                    <a:cs typeface="Calibri"/>
                  </a:rPr>
                  <a:t>AVERAGE TIME VIEWED</a:t>
                </a:r>
              </a:p>
            </c:rich>
          </c:tx>
          <c:layout>
            <c:manualLayout>
              <c:xMode val="edge"/>
              <c:yMode val="edge"/>
              <c:x val="4.4817662252509237E-3"/>
              <c:y val="0.252768185467819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68629071"/>
        <c:crosses val="autoZero"/>
        <c:crossBetween val="between"/>
        <c:majorUnit val="4.166666700000001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 supported</c:v>
                </c:pt>
              </c:strCache>
            </c:strRef>
          </c:tx>
          <c:spPr>
            <a:solidFill>
              <a:srgbClr val="0069B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0.56662645257732369</c:v>
                </c:pt>
                <c:pt idx="1">
                  <c:v>0.60830041617857067</c:v>
                </c:pt>
              </c:numCache>
            </c:numRef>
          </c:val>
          <c:extLst>
            <c:ext xmlns:c16="http://schemas.microsoft.com/office/drawing/2014/chart" uri="{C3380CC4-5D6E-409C-BE32-E72D297353CC}">
              <c16:uniqueId val="{00000000-CDEE-4566-81E4-A8804F97327A}"/>
            </c:ext>
          </c:extLst>
        </c:ser>
        <c:dLbls>
          <c:showLegendKey val="0"/>
          <c:showVal val="0"/>
          <c:showCatName val="0"/>
          <c:showSerName val="0"/>
          <c:showPercent val="0"/>
          <c:showBubbleSize val="0"/>
        </c:dLbls>
        <c:gapWidth val="150"/>
        <c:axId val="376030735"/>
        <c:axId val="376033135"/>
      </c:barChart>
      <c:catAx>
        <c:axId val="376030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max val="1"/>
          <c:min val="0"/>
        </c:scaling>
        <c:delete val="1"/>
        <c:axPos val="l"/>
        <c:numFmt formatCode="0%" sourceLinked="1"/>
        <c:majorTickMark val="out"/>
        <c:minorTickMark val="none"/>
        <c:tickLblPos val="nextTo"/>
        <c:crossAx val="376030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19050">
      <a:solidFill>
        <a:schemeClr val="bg1">
          <a:lumMod val="7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Ad supported</c:v>
                </c:pt>
              </c:strCache>
            </c:strRef>
          </c:tx>
          <c:spPr>
            <a:solidFill>
              <a:srgbClr val="0069B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2024</c:v>
                </c:pt>
                <c:pt idx="1">
                  <c:v>2025</c:v>
                </c:pt>
              </c:numCache>
            </c:numRef>
          </c:cat>
          <c:val>
            <c:numRef>
              <c:f>Sheet1!$B$2:$B$3</c:f>
              <c:numCache>
                <c:formatCode>0%</c:formatCode>
                <c:ptCount val="2"/>
                <c:pt idx="0">
                  <c:v>0.38033110500176731</c:v>
                </c:pt>
                <c:pt idx="1">
                  <c:v>0.47671368515269602</c:v>
                </c:pt>
              </c:numCache>
            </c:numRef>
          </c:val>
          <c:extLst>
            <c:ext xmlns:c16="http://schemas.microsoft.com/office/drawing/2014/chart" uri="{C3380CC4-5D6E-409C-BE32-E72D297353CC}">
              <c16:uniqueId val="{00000000-D9ED-4065-9ED4-A5921988F19B}"/>
            </c:ext>
          </c:extLst>
        </c:ser>
        <c:dLbls>
          <c:showLegendKey val="0"/>
          <c:showVal val="0"/>
          <c:showCatName val="0"/>
          <c:showSerName val="0"/>
          <c:showPercent val="0"/>
          <c:showBubbleSize val="0"/>
        </c:dLbls>
        <c:gapWidth val="150"/>
        <c:overlap val="100"/>
        <c:axId val="376030735"/>
        <c:axId val="376033135"/>
      </c:barChart>
      <c:catAx>
        <c:axId val="376030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max val="1"/>
        </c:scaling>
        <c:delete val="1"/>
        <c:axPos val="l"/>
        <c:numFmt formatCode="0%" sourceLinked="1"/>
        <c:majorTickMark val="out"/>
        <c:minorTickMark val="none"/>
        <c:tickLblPos val="nextTo"/>
        <c:crossAx val="376030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19050">
      <a:solidFill>
        <a:schemeClr val="bg1">
          <a:lumMod val="75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2023</c:v>
                </c:pt>
              </c:strCache>
            </c:strRef>
          </c:tx>
          <c:spPr>
            <a:solidFill>
              <a:schemeClr val="accent2"/>
            </a:solidFill>
            <a:ln>
              <a:noFill/>
            </a:ln>
            <a:effectLst/>
          </c:spPr>
          <c:invertIfNegative val="0"/>
          <c:cat>
            <c:strRef>
              <c:f>Sheet1!$A$2:$A$9</c:f>
              <c:strCache>
                <c:ptCount val="8"/>
                <c:pt idx="0">
                  <c:v>4+</c:v>
                </c:pt>
                <c:pt idx="1">
                  <c:v>4-15</c:v>
                </c:pt>
                <c:pt idx="2">
                  <c:v>16-24</c:v>
                </c:pt>
                <c:pt idx="3">
                  <c:v>25-34</c:v>
                </c:pt>
                <c:pt idx="4">
                  <c:v>35-44</c:v>
                </c:pt>
                <c:pt idx="5">
                  <c:v>45-54</c:v>
                </c:pt>
                <c:pt idx="6">
                  <c:v>55-64</c:v>
                </c:pt>
                <c:pt idx="7">
                  <c:v>65+</c:v>
                </c:pt>
              </c:strCache>
            </c:strRef>
          </c:cat>
          <c:val>
            <c:numRef>
              <c:f>Sheet1!$C$2:$C$9</c:f>
              <c:numCache>
                <c:formatCode>0%</c:formatCode>
                <c:ptCount val="8"/>
                <c:pt idx="0">
                  <c:v>0.35</c:v>
                </c:pt>
                <c:pt idx="1">
                  <c:v>0.67</c:v>
                </c:pt>
                <c:pt idx="2">
                  <c:v>0.72</c:v>
                </c:pt>
                <c:pt idx="3">
                  <c:v>0.69</c:v>
                </c:pt>
                <c:pt idx="4">
                  <c:v>0.53</c:v>
                </c:pt>
                <c:pt idx="5">
                  <c:v>0.33</c:v>
                </c:pt>
                <c:pt idx="6">
                  <c:v>0.22</c:v>
                </c:pt>
                <c:pt idx="7">
                  <c:v>0.1</c:v>
                </c:pt>
              </c:numCache>
            </c:numRef>
          </c:val>
          <c:extLst>
            <c:ext xmlns:c16="http://schemas.microsoft.com/office/drawing/2014/chart" uri="{C3380CC4-5D6E-409C-BE32-E72D297353CC}">
              <c16:uniqueId val="{00000000-515C-435C-9B8A-37721ED58B88}"/>
            </c:ext>
          </c:extLst>
        </c:ser>
        <c:ser>
          <c:idx val="2"/>
          <c:order val="2"/>
          <c:tx>
            <c:strRef>
              <c:f>Sheet1!$D$1</c:f>
              <c:strCache>
                <c:ptCount val="1"/>
                <c:pt idx="0">
                  <c:v>2024</c:v>
                </c:pt>
              </c:strCache>
            </c:strRef>
          </c:tx>
          <c:spPr>
            <a:solidFill>
              <a:schemeClr val="accent3"/>
            </a:solidFill>
            <a:ln>
              <a:noFill/>
            </a:ln>
            <a:effectLst/>
          </c:spPr>
          <c:invertIfNegative val="0"/>
          <c:cat>
            <c:strRef>
              <c:f>Sheet1!$A$2:$A$9</c:f>
              <c:strCache>
                <c:ptCount val="8"/>
                <c:pt idx="0">
                  <c:v>4+</c:v>
                </c:pt>
                <c:pt idx="1">
                  <c:v>4-15</c:v>
                </c:pt>
                <c:pt idx="2">
                  <c:v>16-24</c:v>
                </c:pt>
                <c:pt idx="3">
                  <c:v>25-34</c:v>
                </c:pt>
                <c:pt idx="4">
                  <c:v>35-44</c:v>
                </c:pt>
                <c:pt idx="5">
                  <c:v>45-54</c:v>
                </c:pt>
                <c:pt idx="6">
                  <c:v>55-64</c:v>
                </c:pt>
                <c:pt idx="7">
                  <c:v>65+</c:v>
                </c:pt>
              </c:strCache>
            </c:strRef>
          </c:cat>
          <c:val>
            <c:numRef>
              <c:f>Sheet1!$D$2:$D$9</c:f>
              <c:numCache>
                <c:formatCode>0%</c:formatCode>
                <c:ptCount val="8"/>
                <c:pt idx="0">
                  <c:v>0.39</c:v>
                </c:pt>
                <c:pt idx="1">
                  <c:v>0.7</c:v>
                </c:pt>
                <c:pt idx="2">
                  <c:v>0.75</c:v>
                </c:pt>
                <c:pt idx="3">
                  <c:v>0.73</c:v>
                </c:pt>
                <c:pt idx="4">
                  <c:v>0.57999999999999996</c:v>
                </c:pt>
                <c:pt idx="5">
                  <c:v>0.39</c:v>
                </c:pt>
                <c:pt idx="6">
                  <c:v>0.27</c:v>
                </c:pt>
                <c:pt idx="7">
                  <c:v>0.13</c:v>
                </c:pt>
              </c:numCache>
            </c:numRef>
          </c:val>
          <c:extLst>
            <c:ext xmlns:c16="http://schemas.microsoft.com/office/drawing/2014/chart" uri="{C3380CC4-5D6E-409C-BE32-E72D297353CC}">
              <c16:uniqueId val="{00000001-515C-435C-9B8A-37721ED58B88}"/>
            </c:ext>
          </c:extLst>
        </c:ser>
        <c:ser>
          <c:idx val="3"/>
          <c:order val="3"/>
          <c:tx>
            <c:strRef>
              <c:f>Sheet1!$E$1</c:f>
              <c:strCache>
                <c:ptCount val="1"/>
                <c:pt idx="0">
                  <c:v>2025</c:v>
                </c:pt>
              </c:strCache>
            </c:strRef>
          </c:tx>
          <c:spPr>
            <a:solidFill>
              <a:schemeClr val="accent4"/>
            </a:solidFill>
            <a:ln>
              <a:noFill/>
            </a:ln>
            <a:effectLst/>
          </c:spPr>
          <c:invertIfNegative val="0"/>
          <c:cat>
            <c:strRef>
              <c:f>Sheet1!$A$2:$A$9</c:f>
              <c:strCache>
                <c:ptCount val="8"/>
                <c:pt idx="0">
                  <c:v>4+</c:v>
                </c:pt>
                <c:pt idx="1">
                  <c:v>4-15</c:v>
                </c:pt>
                <c:pt idx="2">
                  <c:v>16-24</c:v>
                </c:pt>
                <c:pt idx="3">
                  <c:v>25-34</c:v>
                </c:pt>
                <c:pt idx="4">
                  <c:v>35-44</c:v>
                </c:pt>
                <c:pt idx="5">
                  <c:v>45-54</c:v>
                </c:pt>
                <c:pt idx="6">
                  <c:v>55-64</c:v>
                </c:pt>
                <c:pt idx="7">
                  <c:v>65+</c:v>
                </c:pt>
              </c:strCache>
            </c:strRef>
          </c:cat>
          <c:val>
            <c:numRef>
              <c:f>Sheet1!$E$2:$E$9</c:f>
              <c:numCache>
                <c:formatCode>0%</c:formatCode>
                <c:ptCount val="8"/>
                <c:pt idx="0">
                  <c:v>0.42987401895720673</c:v>
                </c:pt>
                <c:pt idx="1">
                  <c:v>0.74209995844694276</c:v>
                </c:pt>
                <c:pt idx="2">
                  <c:v>0.80208343836107743</c:v>
                </c:pt>
                <c:pt idx="3">
                  <c:v>0.79448937075205384</c:v>
                </c:pt>
                <c:pt idx="4">
                  <c:v>0.64468525857949333</c:v>
                </c:pt>
                <c:pt idx="5">
                  <c:v>0.46405318735863454</c:v>
                </c:pt>
                <c:pt idx="6">
                  <c:v>0.3202967574773713</c:v>
                </c:pt>
                <c:pt idx="7">
                  <c:v>0.16960885572916842</c:v>
                </c:pt>
              </c:numCache>
            </c:numRef>
          </c:val>
          <c:extLst>
            <c:ext xmlns:c16="http://schemas.microsoft.com/office/drawing/2014/chart" uri="{C3380CC4-5D6E-409C-BE32-E72D297353CC}">
              <c16:uniqueId val="{00000002-515C-435C-9B8A-37721ED58B88}"/>
            </c:ext>
          </c:extLst>
        </c:ser>
        <c:dLbls>
          <c:showLegendKey val="0"/>
          <c:showVal val="0"/>
          <c:showCatName val="0"/>
          <c:showSerName val="0"/>
          <c:showPercent val="0"/>
          <c:showBubbleSize val="0"/>
        </c:dLbls>
        <c:gapWidth val="219"/>
        <c:overlap val="-27"/>
        <c:axId val="365564968"/>
        <c:axId val="3655721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2022</c:v>
                      </c:pt>
                    </c:strCache>
                  </c:strRef>
                </c:tx>
                <c:spPr>
                  <a:solidFill>
                    <a:schemeClr val="accent1"/>
                  </a:solidFill>
                  <a:ln>
                    <a:noFill/>
                  </a:ln>
                  <a:effectLst/>
                </c:spPr>
                <c:invertIfNegative val="0"/>
                <c:cat>
                  <c:strRef>
                    <c:extLst>
                      <c:ext uri="{02D57815-91ED-43cb-92C2-25804820EDAC}">
                        <c15:formulaRef>
                          <c15:sqref>Sheet1!$A$2:$A$9</c15:sqref>
                        </c15:formulaRef>
                      </c:ext>
                    </c:extLst>
                    <c:strCache>
                      <c:ptCount val="8"/>
                      <c:pt idx="0">
                        <c:v>4+</c:v>
                      </c:pt>
                      <c:pt idx="1">
                        <c:v>4-15</c:v>
                      </c:pt>
                      <c:pt idx="2">
                        <c:v>16-24</c:v>
                      </c:pt>
                      <c:pt idx="3">
                        <c:v>25-34</c:v>
                      </c:pt>
                      <c:pt idx="4">
                        <c:v>35-44</c:v>
                      </c:pt>
                      <c:pt idx="5">
                        <c:v>45-54</c:v>
                      </c:pt>
                      <c:pt idx="6">
                        <c:v>55-64</c:v>
                      </c:pt>
                      <c:pt idx="7">
                        <c:v>65+</c:v>
                      </c:pt>
                    </c:strCache>
                  </c:strRef>
                </c:cat>
                <c:val>
                  <c:numRef>
                    <c:extLst>
                      <c:ext uri="{02D57815-91ED-43cb-92C2-25804820EDAC}">
                        <c15:formulaRef>
                          <c15:sqref>Sheet1!$B$2:$B$9</c15:sqref>
                        </c15:formulaRef>
                      </c:ext>
                    </c:extLst>
                    <c:numCache>
                      <c:formatCode>0%</c:formatCode>
                      <c:ptCount val="8"/>
                      <c:pt idx="0">
                        <c:v>0.31</c:v>
                      </c:pt>
                      <c:pt idx="1">
                        <c:v>0.62</c:v>
                      </c:pt>
                      <c:pt idx="2">
                        <c:v>0.68</c:v>
                      </c:pt>
                      <c:pt idx="3">
                        <c:v>0.62</c:v>
                      </c:pt>
                      <c:pt idx="4">
                        <c:v>0.46</c:v>
                      </c:pt>
                      <c:pt idx="5">
                        <c:v>0.28999999999999998</c:v>
                      </c:pt>
                      <c:pt idx="6">
                        <c:v>0.18</c:v>
                      </c:pt>
                      <c:pt idx="7">
                        <c:v>0.08</c:v>
                      </c:pt>
                    </c:numCache>
                  </c:numRef>
                </c:val>
                <c:extLst>
                  <c:ext xmlns:c16="http://schemas.microsoft.com/office/drawing/2014/chart" uri="{C3380CC4-5D6E-409C-BE32-E72D297353CC}">
                    <c16:uniqueId val="{00000003-515C-435C-9B8A-37721ED58B88}"/>
                  </c:ext>
                </c:extLst>
              </c15:ser>
            </c15:filteredBarSeries>
          </c:ext>
        </c:extLst>
      </c:barChart>
      <c:catAx>
        <c:axId val="36556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572168"/>
        <c:crosses val="autoZero"/>
        <c:auto val="1"/>
        <c:lblAlgn val="ctr"/>
        <c:lblOffset val="100"/>
        <c:noMultiLvlLbl val="0"/>
      </c:catAx>
      <c:valAx>
        <c:axId val="365572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330" b="0" i="0" u="none" strike="noStrike" kern="1200" baseline="0">
                    <a:solidFill>
                      <a:prstClr val="black">
                        <a:lumMod val="65000"/>
                        <a:lumOff val="35000"/>
                      </a:prstClr>
                    </a:solidFill>
                  </a:rPr>
                  <a:t>Proportion of VOD viewing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56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100% Linear TV</c:v>
                </c:pt>
              </c:strCache>
            </c:strRef>
          </c:tx>
          <c:spPr>
            <a:ln w="19050" cap="rnd">
              <a:noFill/>
              <a:round/>
            </a:ln>
            <a:effectLst/>
          </c:spPr>
          <c:marker>
            <c:symbol val="circle"/>
            <c:size val="5"/>
            <c:spPr>
              <a:solidFill>
                <a:srgbClr val="372D87"/>
              </a:solidFill>
              <a:ln w="9525">
                <a:solidFill>
                  <a:schemeClr val="accent1"/>
                </a:solidFill>
              </a:ln>
              <a:effectLst/>
            </c:spPr>
          </c:marker>
          <c:xVal>
            <c:numRef>
              <c:f>Sheet1!$A$2:$A$52</c:f>
              <c:numCache>
                <c:formatCode>_-"£"* #,##0_-;\-"£"* #,##0_-;_-"£"* "-"??_-;_-@_-</c:formatCode>
                <c:ptCount val="51"/>
                <c:pt idx="0">
                  <c:v>258816.48488834215</c:v>
                </c:pt>
                <c:pt idx="1">
                  <c:v>517632.9697766843</c:v>
                </c:pt>
                <c:pt idx="2">
                  <c:v>776449.45466502651</c:v>
                </c:pt>
                <c:pt idx="3">
                  <c:v>1035265.9395533686</c:v>
                </c:pt>
                <c:pt idx="4">
                  <c:v>1294082.4244417108</c:v>
                </c:pt>
                <c:pt idx="5">
                  <c:v>1552898.909330053</c:v>
                </c:pt>
                <c:pt idx="6">
                  <c:v>1811715.3942183952</c:v>
                </c:pt>
                <c:pt idx="7">
                  <c:v>2070531.8791067372</c:v>
                </c:pt>
                <c:pt idx="8">
                  <c:v>2329348.3639950794</c:v>
                </c:pt>
                <c:pt idx="9">
                  <c:v>2588164.8488834216</c:v>
                </c:pt>
                <c:pt idx="10">
                  <c:v>2846981.3337717638</c:v>
                </c:pt>
                <c:pt idx="11">
                  <c:v>3105797.818660106</c:v>
                </c:pt>
                <c:pt idx="12">
                  <c:v>3364614.3035484483</c:v>
                </c:pt>
                <c:pt idx="13">
                  <c:v>3623430.7884367905</c:v>
                </c:pt>
                <c:pt idx="14">
                  <c:v>3882247.2733251327</c:v>
                </c:pt>
                <c:pt idx="15">
                  <c:v>4141063.7582134744</c:v>
                </c:pt>
                <c:pt idx="16">
                  <c:v>4399880.2431018166</c:v>
                </c:pt>
                <c:pt idx="17">
                  <c:v>4658696.7279901588</c:v>
                </c:pt>
                <c:pt idx="18">
                  <c:v>4917513.212878501</c:v>
                </c:pt>
                <c:pt idx="19">
                  <c:v>5176329.6977668433</c:v>
                </c:pt>
                <c:pt idx="20">
                  <c:v>5435146.1826551855</c:v>
                </c:pt>
                <c:pt idx="21">
                  <c:v>5693962.6675435277</c:v>
                </c:pt>
                <c:pt idx="22">
                  <c:v>5952779.1524318699</c:v>
                </c:pt>
                <c:pt idx="23">
                  <c:v>6211595.6373202121</c:v>
                </c:pt>
                <c:pt idx="24">
                  <c:v>6470412.1222085543</c:v>
                </c:pt>
                <c:pt idx="25">
                  <c:v>6729228.6070968965</c:v>
                </c:pt>
                <c:pt idx="26">
                  <c:v>6988045.0919852387</c:v>
                </c:pt>
                <c:pt idx="27">
                  <c:v>7246861.5768735809</c:v>
                </c:pt>
                <c:pt idx="28">
                  <c:v>7505678.0617619231</c:v>
                </c:pt>
                <c:pt idx="29">
                  <c:v>7764494.5466502653</c:v>
                </c:pt>
                <c:pt idx="30">
                  <c:v>8023311.0315386076</c:v>
                </c:pt>
                <c:pt idx="31">
                  <c:v>8282127.5164269488</c:v>
                </c:pt>
                <c:pt idx="32">
                  <c:v>8540944.001315292</c:v>
                </c:pt>
                <c:pt idx="33">
                  <c:v>8799760.4862036332</c:v>
                </c:pt>
                <c:pt idx="34">
                  <c:v>9058576.9710919764</c:v>
                </c:pt>
                <c:pt idx="35">
                  <c:v>9317393.4559803177</c:v>
                </c:pt>
                <c:pt idx="36">
                  <c:v>9576209.9408686608</c:v>
                </c:pt>
                <c:pt idx="37">
                  <c:v>9835026.4257570021</c:v>
                </c:pt>
                <c:pt idx="38">
                  <c:v>10093842.910645345</c:v>
                </c:pt>
                <c:pt idx="39">
                  <c:v>10352659.395533687</c:v>
                </c:pt>
                <c:pt idx="40">
                  <c:v>10611475.88042203</c:v>
                </c:pt>
                <c:pt idx="41">
                  <c:v>10870292.365310371</c:v>
                </c:pt>
                <c:pt idx="42">
                  <c:v>11129108.850198712</c:v>
                </c:pt>
                <c:pt idx="43">
                  <c:v>11387925.335087055</c:v>
                </c:pt>
                <c:pt idx="44">
                  <c:v>11646741.819975397</c:v>
                </c:pt>
                <c:pt idx="45">
                  <c:v>11905558.30486374</c:v>
                </c:pt>
                <c:pt idx="46">
                  <c:v>12164374.789752081</c:v>
                </c:pt>
                <c:pt idx="47">
                  <c:v>12423191.274640424</c:v>
                </c:pt>
                <c:pt idx="48">
                  <c:v>12682007.759528765</c:v>
                </c:pt>
                <c:pt idx="49">
                  <c:v>12940824.244417109</c:v>
                </c:pt>
              </c:numCache>
            </c:numRef>
          </c:xVal>
          <c:yVal>
            <c:numRef>
              <c:f>Sheet1!$B$2:$B$52</c:f>
              <c:numCache>
                <c:formatCode>0</c:formatCode>
                <c:ptCount val="51"/>
                <c:pt idx="0">
                  <c:v>8.3000000000000007</c:v>
                </c:pt>
                <c:pt idx="1">
                  <c:v>13</c:v>
                </c:pt>
                <c:pt idx="2">
                  <c:v>16.7</c:v>
                </c:pt>
                <c:pt idx="3">
                  <c:v>19.8</c:v>
                </c:pt>
                <c:pt idx="4">
                  <c:v>22.6</c:v>
                </c:pt>
                <c:pt idx="5">
                  <c:v>25</c:v>
                </c:pt>
                <c:pt idx="6">
                  <c:v>27.1</c:v>
                </c:pt>
                <c:pt idx="7">
                  <c:v>29.1</c:v>
                </c:pt>
                <c:pt idx="8">
                  <c:v>30.9</c:v>
                </c:pt>
                <c:pt idx="9">
                  <c:v>32.6</c:v>
                </c:pt>
                <c:pt idx="10">
                  <c:v>34.1</c:v>
                </c:pt>
                <c:pt idx="11">
                  <c:v>35.5</c:v>
                </c:pt>
                <c:pt idx="12">
                  <c:v>36.9</c:v>
                </c:pt>
                <c:pt idx="13">
                  <c:v>38.200000000000003</c:v>
                </c:pt>
                <c:pt idx="14">
                  <c:v>39.4</c:v>
                </c:pt>
                <c:pt idx="15">
                  <c:v>40.5</c:v>
                </c:pt>
                <c:pt idx="16">
                  <c:v>41.6</c:v>
                </c:pt>
                <c:pt idx="17">
                  <c:v>42.6</c:v>
                </c:pt>
                <c:pt idx="18">
                  <c:v>43.5</c:v>
                </c:pt>
                <c:pt idx="19">
                  <c:v>44.5</c:v>
                </c:pt>
                <c:pt idx="20">
                  <c:v>45.4</c:v>
                </c:pt>
                <c:pt idx="21">
                  <c:v>46.2</c:v>
                </c:pt>
                <c:pt idx="22">
                  <c:v>47</c:v>
                </c:pt>
                <c:pt idx="23">
                  <c:v>47.8</c:v>
                </c:pt>
                <c:pt idx="24">
                  <c:v>48.5</c:v>
                </c:pt>
                <c:pt idx="25">
                  <c:v>49.2</c:v>
                </c:pt>
                <c:pt idx="26">
                  <c:v>49.9</c:v>
                </c:pt>
                <c:pt idx="27">
                  <c:v>50.6</c:v>
                </c:pt>
                <c:pt idx="28">
                  <c:v>51.2</c:v>
                </c:pt>
                <c:pt idx="29">
                  <c:v>51.9</c:v>
                </c:pt>
                <c:pt idx="30">
                  <c:v>52.5</c:v>
                </c:pt>
                <c:pt idx="31">
                  <c:v>53</c:v>
                </c:pt>
                <c:pt idx="32">
                  <c:v>53.6</c:v>
                </c:pt>
                <c:pt idx="33">
                  <c:v>54.2</c:v>
                </c:pt>
                <c:pt idx="34">
                  <c:v>54.7</c:v>
                </c:pt>
                <c:pt idx="35">
                  <c:v>55.2</c:v>
                </c:pt>
                <c:pt idx="36">
                  <c:v>55.7</c:v>
                </c:pt>
                <c:pt idx="37">
                  <c:v>56.2</c:v>
                </c:pt>
                <c:pt idx="38">
                  <c:v>56.6</c:v>
                </c:pt>
                <c:pt idx="39">
                  <c:v>57.1</c:v>
                </c:pt>
                <c:pt idx="40">
                  <c:v>57.5</c:v>
                </c:pt>
                <c:pt idx="41">
                  <c:v>58</c:v>
                </c:pt>
                <c:pt idx="42">
                  <c:v>58.4</c:v>
                </c:pt>
                <c:pt idx="43">
                  <c:v>58.8</c:v>
                </c:pt>
                <c:pt idx="44">
                  <c:v>59.2</c:v>
                </c:pt>
                <c:pt idx="45">
                  <c:v>59.6</c:v>
                </c:pt>
                <c:pt idx="46">
                  <c:v>60</c:v>
                </c:pt>
                <c:pt idx="47">
                  <c:v>60.4</c:v>
                </c:pt>
                <c:pt idx="48">
                  <c:v>60.7</c:v>
                </c:pt>
                <c:pt idx="49">
                  <c:v>61.1</c:v>
                </c:pt>
              </c:numCache>
            </c:numRef>
          </c:yVal>
          <c:smooth val="0"/>
          <c:extLst>
            <c:ext xmlns:c16="http://schemas.microsoft.com/office/drawing/2014/chart" uri="{C3380CC4-5D6E-409C-BE32-E72D297353CC}">
              <c16:uniqueId val="{00000000-1A77-42CD-8111-8F8305C34538}"/>
            </c:ext>
          </c:extLst>
        </c:ser>
        <c:ser>
          <c:idx val="1"/>
          <c:order val="1"/>
          <c:tx>
            <c:strRef>
              <c:f>Sheet1!$C$1</c:f>
              <c:strCache>
                <c:ptCount val="1"/>
                <c:pt idx="0">
                  <c:v>51% Linear / 49% Addressable</c:v>
                </c:pt>
              </c:strCache>
            </c:strRef>
          </c:tx>
          <c:spPr>
            <a:ln w="25400" cap="rnd">
              <a:noFill/>
              <a:round/>
            </a:ln>
            <a:effectLst/>
          </c:spPr>
          <c:marker>
            <c:symbol val="circle"/>
            <c:size val="5"/>
            <c:spPr>
              <a:solidFill>
                <a:schemeClr val="accent3"/>
              </a:solidFill>
              <a:ln w="9525">
                <a:noFill/>
              </a:ln>
              <a:effectLst/>
            </c:spPr>
          </c:marker>
          <c:xVal>
            <c:numRef>
              <c:f>Sheet1!$C$2:$C$52</c:f>
              <c:numCache>
                <c:formatCode>_-"£"* #,##0_-;\-"£"* #,##0_-;_-"£"* "-"??_-;_-@_-</c:formatCode>
                <c:ptCount val="51"/>
                <c:pt idx="0">
                  <c:v>175206.51854245894</c:v>
                </c:pt>
                <c:pt idx="1">
                  <c:v>350413.03708491789</c:v>
                </c:pt>
                <c:pt idx="2">
                  <c:v>525619.55562737689</c:v>
                </c:pt>
                <c:pt idx="3">
                  <c:v>700826.07416983577</c:v>
                </c:pt>
                <c:pt idx="4">
                  <c:v>876032.59271229466</c:v>
                </c:pt>
                <c:pt idx="5">
                  <c:v>1051239.1112547538</c:v>
                </c:pt>
                <c:pt idx="6">
                  <c:v>1226445.6297972125</c:v>
                </c:pt>
                <c:pt idx="7">
                  <c:v>1401652.1483396715</c:v>
                </c:pt>
                <c:pt idx="8">
                  <c:v>1576858.6668821303</c:v>
                </c:pt>
                <c:pt idx="9">
                  <c:v>1752065.1854245893</c:v>
                </c:pt>
                <c:pt idx="10">
                  <c:v>1927271.7039670483</c:v>
                </c:pt>
                <c:pt idx="11">
                  <c:v>2102478.2225095076</c:v>
                </c:pt>
                <c:pt idx="12">
                  <c:v>2277684.7410519663</c:v>
                </c:pt>
                <c:pt idx="13">
                  <c:v>2452891.2595944251</c:v>
                </c:pt>
                <c:pt idx="14">
                  <c:v>2628097.7781368843</c:v>
                </c:pt>
                <c:pt idx="15">
                  <c:v>2803304.2966793431</c:v>
                </c:pt>
                <c:pt idx="16">
                  <c:v>2978510.8152218023</c:v>
                </c:pt>
                <c:pt idx="17">
                  <c:v>3153717.3337642606</c:v>
                </c:pt>
                <c:pt idx="18">
                  <c:v>3328923.8523067199</c:v>
                </c:pt>
                <c:pt idx="19">
                  <c:v>3504130.3708491786</c:v>
                </c:pt>
                <c:pt idx="20">
                  <c:v>3679336.8893916379</c:v>
                </c:pt>
                <c:pt idx="21">
                  <c:v>3854543.4079340966</c:v>
                </c:pt>
                <c:pt idx="22">
                  <c:v>4029749.9264765559</c:v>
                </c:pt>
                <c:pt idx="23">
                  <c:v>4204956.4450190151</c:v>
                </c:pt>
                <c:pt idx="24">
                  <c:v>4380162.9635614734</c:v>
                </c:pt>
                <c:pt idx="25">
                  <c:v>4555369.4821039326</c:v>
                </c:pt>
                <c:pt idx="26">
                  <c:v>4730576.000646391</c:v>
                </c:pt>
                <c:pt idx="27">
                  <c:v>4905782.5191888502</c:v>
                </c:pt>
                <c:pt idx="28">
                  <c:v>5080989.0377313085</c:v>
                </c:pt>
                <c:pt idx="29">
                  <c:v>5256195.5562737687</c:v>
                </c:pt>
                <c:pt idx="30">
                  <c:v>5431402.074816227</c:v>
                </c:pt>
                <c:pt idx="31">
                  <c:v>5606608.5933586862</c:v>
                </c:pt>
                <c:pt idx="32">
                  <c:v>5781815.1119011454</c:v>
                </c:pt>
                <c:pt idx="33">
                  <c:v>5957021.6304436047</c:v>
                </c:pt>
                <c:pt idx="34">
                  <c:v>6132228.148986063</c:v>
                </c:pt>
                <c:pt idx="35">
                  <c:v>6307434.6675285213</c:v>
                </c:pt>
                <c:pt idx="36">
                  <c:v>6482641.1860709814</c:v>
                </c:pt>
                <c:pt idx="37">
                  <c:v>6657847.7046134397</c:v>
                </c:pt>
                <c:pt idx="38">
                  <c:v>6833054.223155898</c:v>
                </c:pt>
                <c:pt idx="39">
                  <c:v>7008260.7416983573</c:v>
                </c:pt>
                <c:pt idx="40">
                  <c:v>7183467.2602408174</c:v>
                </c:pt>
                <c:pt idx="41">
                  <c:v>7358673.7787832757</c:v>
                </c:pt>
                <c:pt idx="42">
                  <c:v>7533880.297325735</c:v>
                </c:pt>
                <c:pt idx="43">
                  <c:v>7709086.8158681933</c:v>
                </c:pt>
                <c:pt idx="44">
                  <c:v>7884293.3344106525</c:v>
                </c:pt>
                <c:pt idx="45">
                  <c:v>8059499.8529531118</c:v>
                </c:pt>
                <c:pt idx="46">
                  <c:v>8234706.3714955691</c:v>
                </c:pt>
                <c:pt idx="47">
                  <c:v>8409912.8900380302</c:v>
                </c:pt>
                <c:pt idx="48">
                  <c:v>8585119.4085804876</c:v>
                </c:pt>
                <c:pt idx="49">
                  <c:v>8760325.9271229468</c:v>
                </c:pt>
              </c:numCache>
            </c:numRef>
          </c:xVal>
          <c:yVal>
            <c:numRef>
              <c:f>Sheet1!$D$2:$D$52</c:f>
              <c:numCache>
                <c:formatCode>0</c:formatCode>
                <c:ptCount val="51"/>
                <c:pt idx="0">
                  <c:v>13.2</c:v>
                </c:pt>
                <c:pt idx="1">
                  <c:v>19.3</c:v>
                </c:pt>
                <c:pt idx="2">
                  <c:v>23.8</c:v>
                </c:pt>
                <c:pt idx="3">
                  <c:v>27.4</c:v>
                </c:pt>
                <c:pt idx="4">
                  <c:v>30.4</c:v>
                </c:pt>
                <c:pt idx="5">
                  <c:v>33</c:v>
                </c:pt>
                <c:pt idx="6">
                  <c:v>35.299999999999997</c:v>
                </c:pt>
                <c:pt idx="7">
                  <c:v>37.4</c:v>
                </c:pt>
                <c:pt idx="8">
                  <c:v>39.200000000000003</c:v>
                </c:pt>
                <c:pt idx="9">
                  <c:v>40.9</c:v>
                </c:pt>
                <c:pt idx="10">
                  <c:v>42.4</c:v>
                </c:pt>
                <c:pt idx="11">
                  <c:v>43.8</c:v>
                </c:pt>
                <c:pt idx="12">
                  <c:v>45.1</c:v>
                </c:pt>
                <c:pt idx="13">
                  <c:v>46.3</c:v>
                </c:pt>
                <c:pt idx="14">
                  <c:v>47.5</c:v>
                </c:pt>
                <c:pt idx="15">
                  <c:v>48.5</c:v>
                </c:pt>
                <c:pt idx="16">
                  <c:v>49.5</c:v>
                </c:pt>
                <c:pt idx="17">
                  <c:v>50.5</c:v>
                </c:pt>
                <c:pt idx="18">
                  <c:v>51.4</c:v>
                </c:pt>
                <c:pt idx="19">
                  <c:v>52.2</c:v>
                </c:pt>
                <c:pt idx="20">
                  <c:v>53</c:v>
                </c:pt>
                <c:pt idx="21">
                  <c:v>53.8</c:v>
                </c:pt>
                <c:pt idx="22">
                  <c:v>54.5</c:v>
                </c:pt>
                <c:pt idx="23">
                  <c:v>55.2</c:v>
                </c:pt>
                <c:pt idx="24">
                  <c:v>55.9</c:v>
                </c:pt>
                <c:pt idx="25">
                  <c:v>56.5</c:v>
                </c:pt>
                <c:pt idx="26">
                  <c:v>57.2</c:v>
                </c:pt>
                <c:pt idx="27">
                  <c:v>57.7</c:v>
                </c:pt>
                <c:pt idx="28">
                  <c:v>58.3</c:v>
                </c:pt>
                <c:pt idx="29">
                  <c:v>58.9</c:v>
                </c:pt>
                <c:pt idx="30">
                  <c:v>59.4</c:v>
                </c:pt>
                <c:pt idx="31">
                  <c:v>59.9</c:v>
                </c:pt>
                <c:pt idx="32">
                  <c:v>60.4</c:v>
                </c:pt>
                <c:pt idx="33">
                  <c:v>60.9</c:v>
                </c:pt>
                <c:pt idx="34">
                  <c:v>61.3</c:v>
                </c:pt>
                <c:pt idx="35">
                  <c:v>61.8</c:v>
                </c:pt>
                <c:pt idx="36">
                  <c:v>62.2</c:v>
                </c:pt>
                <c:pt idx="37">
                  <c:v>62.6</c:v>
                </c:pt>
                <c:pt idx="38">
                  <c:v>63</c:v>
                </c:pt>
                <c:pt idx="39">
                  <c:v>63.4</c:v>
                </c:pt>
                <c:pt idx="40">
                  <c:v>63.8</c:v>
                </c:pt>
                <c:pt idx="41">
                  <c:v>64.2</c:v>
                </c:pt>
                <c:pt idx="42">
                  <c:v>64.5</c:v>
                </c:pt>
                <c:pt idx="43">
                  <c:v>64.900000000000006</c:v>
                </c:pt>
                <c:pt idx="44">
                  <c:v>65.2</c:v>
                </c:pt>
                <c:pt idx="45">
                  <c:v>65.5</c:v>
                </c:pt>
                <c:pt idx="46">
                  <c:v>65.900000000000006</c:v>
                </c:pt>
                <c:pt idx="47">
                  <c:v>66.2</c:v>
                </c:pt>
                <c:pt idx="48">
                  <c:v>66.5</c:v>
                </c:pt>
                <c:pt idx="49">
                  <c:v>66.8</c:v>
                </c:pt>
              </c:numCache>
            </c:numRef>
          </c:yVal>
          <c:smooth val="0"/>
          <c:extLst>
            <c:ext xmlns:c16="http://schemas.microsoft.com/office/drawing/2014/chart" uri="{C3380CC4-5D6E-409C-BE32-E72D297353CC}">
              <c16:uniqueId val="{00000001-67F3-4BFA-A20B-9ADC85250BC6}"/>
            </c:ext>
          </c:extLst>
        </c:ser>
        <c:dLbls>
          <c:showLegendKey val="0"/>
          <c:showVal val="0"/>
          <c:showCatName val="0"/>
          <c:showSerName val="0"/>
          <c:showPercent val="0"/>
          <c:showBubbleSize val="0"/>
        </c:dLbls>
        <c:axId val="824433152"/>
        <c:axId val="824430200"/>
        <c:extLst/>
      </c:scatterChart>
      <c:valAx>
        <c:axId val="824433152"/>
        <c:scaling>
          <c:orientation val="minMax"/>
          <c:max val="10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CAMPAIGN SPEND</a:t>
                </a:r>
              </a:p>
            </c:rich>
          </c:tx>
          <c:layout>
            <c:manualLayout>
              <c:xMode val="edge"/>
              <c:yMode val="edge"/>
              <c:x val="0.43620120370370369"/>
              <c:y val="0.932957407407407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0200"/>
        <c:crosses val="autoZero"/>
        <c:crossBetween val="midCat"/>
      </c:valAx>
      <c:valAx>
        <c:axId val="8244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1+ REACH %</a:t>
                </a:r>
              </a:p>
            </c:rich>
          </c:tx>
          <c:layout>
            <c:manualLayout>
              <c:xMode val="edge"/>
              <c:yMode val="edge"/>
              <c:x val="1.175925925925926E-3"/>
              <c:y val="0.326634027777777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3152"/>
        <c:crosses val="autoZero"/>
        <c:crossBetween val="midCat"/>
      </c:valAx>
      <c:spPr>
        <a:noFill/>
        <a:ln>
          <a:noFill/>
        </a:ln>
        <a:effectLst/>
      </c:spPr>
    </c:plotArea>
    <c:legend>
      <c:legendPos val="r"/>
      <c:layout>
        <c:manualLayout>
          <c:xMode val="edge"/>
          <c:yMode val="edge"/>
          <c:x val="0.69092574074074076"/>
          <c:y val="0.69027685185185184"/>
          <c:w val="0.2244075925925926"/>
          <c:h val="0.11333518518518521"/>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542670041557"/>
          <c:y val="9.7054681529608666E-2"/>
          <c:w val="0.79249889962934561"/>
          <c:h val="0.74723000269703832"/>
        </c:manualLayout>
      </c:layout>
      <c:barChart>
        <c:barDir val="bar"/>
        <c:grouping val="stacked"/>
        <c:varyColors val="0"/>
        <c:ser>
          <c:idx val="0"/>
          <c:order val="0"/>
          <c:tx>
            <c:strRef>
              <c:f>Sheet1!$B$1</c:f>
              <c:strCache>
                <c:ptCount val="1"/>
                <c:pt idx="0">
                  <c:v>Linear</c:v>
                </c:pt>
              </c:strCache>
            </c:strRef>
          </c:tx>
          <c:spPr>
            <a:solidFill>
              <a:schemeClr val="accent1"/>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Sport</c:v>
                </c:pt>
                <c:pt idx="6">
                  <c:v>Children</c:v>
                </c:pt>
                <c:pt idx="7">
                  <c:v>Films</c:v>
                </c:pt>
                <c:pt idx="8">
                  <c:v>Entertainment</c:v>
                </c:pt>
                <c:pt idx="9">
                  <c:v>Drama</c:v>
                </c:pt>
              </c:strCache>
            </c:strRef>
          </c:cat>
          <c:val>
            <c:numRef>
              <c:f>Sheet1!$B$2:$B$11</c:f>
              <c:numCache>
                <c:formatCode>#,##0</c:formatCode>
                <c:ptCount val="10"/>
                <c:pt idx="0">
                  <c:v>0.44406472516150297</c:v>
                </c:pt>
                <c:pt idx="1">
                  <c:v>0.49595626785899405</c:v>
                </c:pt>
                <c:pt idx="2">
                  <c:v>0.91689739869556575</c:v>
                </c:pt>
                <c:pt idx="3">
                  <c:v>1.5315906027889163</c:v>
                </c:pt>
                <c:pt idx="4">
                  <c:v>1.5190543430714669</c:v>
                </c:pt>
                <c:pt idx="5">
                  <c:v>3.9324124133463663</c:v>
                </c:pt>
                <c:pt idx="6">
                  <c:v>1.2879932726458929</c:v>
                </c:pt>
                <c:pt idx="7">
                  <c:v>1.6506379297299874</c:v>
                </c:pt>
                <c:pt idx="8">
                  <c:v>5.4895599435584446</c:v>
                </c:pt>
                <c:pt idx="9">
                  <c:v>1.5782306564126583</c:v>
                </c:pt>
              </c:numCache>
            </c:numRef>
          </c:val>
          <c:extLst>
            <c:ext xmlns:c16="http://schemas.microsoft.com/office/drawing/2014/chart" uri="{C3380CC4-5D6E-409C-BE32-E72D297353CC}">
              <c16:uniqueId val="{00000000-73AE-4BC0-B119-7BA2B8D859CE}"/>
            </c:ext>
          </c:extLst>
        </c:ser>
        <c:ser>
          <c:idx val="1"/>
          <c:order val="1"/>
          <c:tx>
            <c:strRef>
              <c:f>Sheet1!$C$1</c:f>
              <c:strCache>
                <c:ptCount val="1"/>
                <c:pt idx="0">
                  <c:v>BVOD</c:v>
                </c:pt>
              </c:strCache>
            </c:strRef>
          </c:tx>
          <c:spPr>
            <a:solidFill>
              <a:schemeClr val="accent3"/>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Sport</c:v>
                </c:pt>
                <c:pt idx="6">
                  <c:v>Children</c:v>
                </c:pt>
                <c:pt idx="7">
                  <c:v>Films</c:v>
                </c:pt>
                <c:pt idx="8">
                  <c:v>Entertainment</c:v>
                </c:pt>
                <c:pt idx="9">
                  <c:v>Drama</c:v>
                </c:pt>
              </c:strCache>
            </c:strRef>
          </c:cat>
          <c:val>
            <c:numRef>
              <c:f>Sheet1!$C$2:$C$11</c:f>
              <c:numCache>
                <c:formatCode>#,##0</c:formatCode>
                <c:ptCount val="10"/>
                <c:pt idx="0">
                  <c:v>0.11429171012093783</c:v>
                </c:pt>
                <c:pt idx="1">
                  <c:v>0.27452911582380479</c:v>
                </c:pt>
                <c:pt idx="2">
                  <c:v>0.40907202291927719</c:v>
                </c:pt>
                <c:pt idx="3">
                  <c:v>0.33048619501056897</c:v>
                </c:pt>
                <c:pt idx="4">
                  <c:v>1.3252678770186299</c:v>
                </c:pt>
                <c:pt idx="5">
                  <c:v>1.3056117951918098</c:v>
                </c:pt>
                <c:pt idx="6">
                  <c:v>1.3367213625397778</c:v>
                </c:pt>
                <c:pt idx="7">
                  <c:v>0.97485901323467983</c:v>
                </c:pt>
                <c:pt idx="8">
                  <c:v>5.2954576113288736</c:v>
                </c:pt>
                <c:pt idx="9">
                  <c:v>3.683864402763775</c:v>
                </c:pt>
              </c:numCache>
            </c:numRef>
          </c:val>
          <c:extLst>
            <c:ext xmlns:c16="http://schemas.microsoft.com/office/drawing/2014/chart" uri="{C3380CC4-5D6E-409C-BE32-E72D297353CC}">
              <c16:uniqueId val="{00000001-73AE-4BC0-B119-7BA2B8D859CE}"/>
            </c:ext>
          </c:extLst>
        </c:ser>
        <c:ser>
          <c:idx val="2"/>
          <c:order val="2"/>
          <c:tx>
            <c:strRef>
              <c:f>Sheet1!$D$1</c:f>
              <c:strCache>
                <c:ptCount val="1"/>
                <c:pt idx="0">
                  <c:v>SVOD</c:v>
                </c:pt>
              </c:strCache>
            </c:strRef>
          </c:tx>
          <c:spPr>
            <a:solidFill>
              <a:schemeClr val="accent5"/>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Sport</c:v>
                </c:pt>
                <c:pt idx="6">
                  <c:v>Children</c:v>
                </c:pt>
                <c:pt idx="7">
                  <c:v>Films</c:v>
                </c:pt>
                <c:pt idx="8">
                  <c:v>Entertainment</c:v>
                </c:pt>
                <c:pt idx="9">
                  <c:v>Drama</c:v>
                </c:pt>
              </c:strCache>
            </c:strRef>
          </c:cat>
          <c:val>
            <c:numRef>
              <c:f>Sheet1!$D$2:$D$11</c:f>
              <c:numCache>
                <c:formatCode>0</c:formatCode>
                <c:ptCount val="10"/>
                <c:pt idx="0">
                  <c:v>7.5167936857646308E-4</c:v>
                </c:pt>
                <c:pt idx="1">
                  <c:v>4.8225202194306926E-3</c:v>
                </c:pt>
                <c:pt idx="2">
                  <c:v>0.47325650913523826</c:v>
                </c:pt>
                <c:pt idx="3">
                  <c:v>3.2219718894365578E-4</c:v>
                </c:pt>
                <c:pt idx="4">
                  <c:v>1.2196121808770737</c:v>
                </c:pt>
                <c:pt idx="5">
                  <c:v>0.42055442576646407</c:v>
                </c:pt>
                <c:pt idx="6">
                  <c:v>3.0687817558653072</c:v>
                </c:pt>
                <c:pt idx="7">
                  <c:v>8.6365221714425982</c:v>
                </c:pt>
                <c:pt idx="8">
                  <c:v>8.8168324791274983</c:v>
                </c:pt>
                <c:pt idx="9">
                  <c:v>14.348876423456657</c:v>
                </c:pt>
              </c:numCache>
            </c:numRef>
          </c:val>
          <c:extLst>
            <c:ext xmlns:c16="http://schemas.microsoft.com/office/drawing/2014/chart" uri="{C3380CC4-5D6E-409C-BE32-E72D297353CC}">
              <c16:uniqueId val="{00000002-73AE-4BC0-B119-7BA2B8D859CE}"/>
            </c:ext>
          </c:extLst>
        </c:ser>
        <c:dLbls>
          <c:showLegendKey val="0"/>
          <c:showVal val="0"/>
          <c:showCatName val="0"/>
          <c:showSerName val="0"/>
          <c:showPercent val="0"/>
          <c:showBubbleSize val="0"/>
        </c:dLbls>
        <c:gapWidth val="48"/>
        <c:overlap val="100"/>
        <c:axId val="2132583439"/>
        <c:axId val="2132580943"/>
      </c:barChart>
      <c:catAx>
        <c:axId val="213258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2580943"/>
        <c:crosses val="autoZero"/>
        <c:auto val="1"/>
        <c:lblAlgn val="ctr"/>
        <c:lblOffset val="100"/>
        <c:noMultiLvlLbl val="0"/>
      </c:catAx>
      <c:valAx>
        <c:axId val="2132580943"/>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83439"/>
        <c:crosses val="autoZero"/>
        <c:crossBetween val="between"/>
      </c:valAx>
      <c:spPr>
        <a:noFill/>
        <a:ln>
          <a:noFill/>
        </a:ln>
        <a:effectLst/>
      </c:spPr>
    </c:plotArea>
    <c:legend>
      <c:legendPos val="b"/>
      <c:layout>
        <c:manualLayout>
          <c:xMode val="edge"/>
          <c:yMode val="edge"/>
          <c:x val="0.61604267629552389"/>
          <c:y val="0.39302055065148767"/>
          <c:w val="0.18513851451191679"/>
          <c:h val="6.6909140705237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c:v>3.6666666666666667E-2</c:v>
                </c:pt>
                <c:pt idx="1">
                  <c:v>2.2604166666666668E-2</c:v>
                </c:pt>
                <c:pt idx="2">
                  <c:v>3.9166666666666669E-2</c:v>
                </c:pt>
                <c:pt idx="3">
                  <c:v>1.8518518518518518E-4</c:v>
                </c:pt>
                <c:pt idx="4">
                  <c:v>3.6168981481481483E-2</c:v>
                </c:pt>
                <c:pt idx="5">
                  <c:v>1.5011574074074075E-2</c:v>
                </c:pt>
              </c:numCache>
            </c:numRef>
          </c:val>
          <c:extLst>
            <c:ext xmlns:c16="http://schemas.microsoft.com/office/drawing/2014/chart" uri="{C3380CC4-5D6E-409C-BE32-E72D297353CC}">
              <c16:uniqueId val="{00000000-BCBF-4C5C-94F7-7C1B169869AC}"/>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c:v>3.3113425925925928E-2</c:v>
                </c:pt>
                <c:pt idx="1">
                  <c:v>2.1840277777777778E-2</c:v>
                </c:pt>
                <c:pt idx="2">
                  <c:v>3.9930555555555552E-2</c:v>
                </c:pt>
                <c:pt idx="3">
                  <c:v>9.2592592592592588E-5</c:v>
                </c:pt>
                <c:pt idx="4">
                  <c:v>3.5243055555555555E-2</c:v>
                </c:pt>
                <c:pt idx="5">
                  <c:v>1.4224537037037037E-2</c:v>
                </c:pt>
              </c:numCache>
            </c:numRef>
          </c:val>
          <c:extLst>
            <c:ext xmlns:c16="http://schemas.microsoft.com/office/drawing/2014/chart" uri="{C3380CC4-5D6E-409C-BE32-E72D297353CC}">
              <c16:uniqueId val="{00000001-BCBF-4C5C-94F7-7C1B169869AC}"/>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c:v>2.900462962962963E-2</c:v>
                </c:pt>
                <c:pt idx="1">
                  <c:v>2.0023148148148148E-2</c:v>
                </c:pt>
                <c:pt idx="2">
                  <c:v>3.7881944444444447E-2</c:v>
                </c:pt>
                <c:pt idx="3">
                  <c:v>1.273148148148148E-4</c:v>
                </c:pt>
                <c:pt idx="4">
                  <c:v>3.4837962962962966E-2</c:v>
                </c:pt>
                <c:pt idx="5">
                  <c:v>1.3495370370370371E-2</c:v>
                </c:pt>
              </c:numCache>
            </c:numRef>
          </c:val>
          <c:extLst>
            <c:ext xmlns:c16="http://schemas.microsoft.com/office/drawing/2014/chart" uri="{C3380CC4-5D6E-409C-BE32-E72D297353CC}">
              <c16:uniqueId val="{00000002-BCBF-4C5C-94F7-7C1B169869AC}"/>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c:v>2.8912037037037038E-2</c:v>
                </c:pt>
                <c:pt idx="1">
                  <c:v>2.0312500000000001E-2</c:v>
                </c:pt>
                <c:pt idx="2">
                  <c:v>3.6689814814814814E-2</c:v>
                </c:pt>
                <c:pt idx="3">
                  <c:v>1.5046296296296297E-4</c:v>
                </c:pt>
                <c:pt idx="4">
                  <c:v>3.5532407407407408E-2</c:v>
                </c:pt>
                <c:pt idx="5">
                  <c:v>1.4050925925925927E-2</c:v>
                </c:pt>
              </c:numCache>
            </c:numRef>
          </c:val>
          <c:extLst>
            <c:ext xmlns:c16="http://schemas.microsoft.com/office/drawing/2014/chart" uri="{C3380CC4-5D6E-409C-BE32-E72D297353CC}">
              <c16:uniqueId val="{00000003-BCBF-4C5C-94F7-7C1B169869AC}"/>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c:v>2.8090277777777777E-2</c:v>
                </c:pt>
                <c:pt idx="1">
                  <c:v>1.9409722222222221E-2</c:v>
                </c:pt>
                <c:pt idx="2">
                  <c:v>3.5312499999999997E-2</c:v>
                </c:pt>
                <c:pt idx="3">
                  <c:v>1.3888888888888889E-4</c:v>
                </c:pt>
                <c:pt idx="4">
                  <c:v>3.484953703703704E-2</c:v>
                </c:pt>
                <c:pt idx="5">
                  <c:v>1.4652777777777778E-2</c:v>
                </c:pt>
              </c:numCache>
            </c:numRef>
          </c:val>
          <c:extLst>
            <c:ext xmlns:c16="http://schemas.microsoft.com/office/drawing/2014/chart" uri="{C3380CC4-5D6E-409C-BE32-E72D297353CC}">
              <c16:uniqueId val="{00000004-BCBF-4C5C-94F7-7C1B169869AC}"/>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c:v>2.6655092592592591E-2</c:v>
                </c:pt>
                <c:pt idx="1">
                  <c:v>1.8599537037037036E-2</c:v>
                </c:pt>
                <c:pt idx="2">
                  <c:v>3.7685185185185183E-2</c:v>
                </c:pt>
                <c:pt idx="3">
                  <c:v>1.7361111111111112E-4</c:v>
                </c:pt>
                <c:pt idx="4">
                  <c:v>3.5798611111111114E-2</c:v>
                </c:pt>
                <c:pt idx="5">
                  <c:v>1.5486111111111112E-2</c:v>
                </c:pt>
              </c:numCache>
            </c:numRef>
          </c:val>
          <c:extLst>
            <c:ext xmlns:c16="http://schemas.microsoft.com/office/drawing/2014/chart" uri="{C3380CC4-5D6E-409C-BE32-E72D297353CC}">
              <c16:uniqueId val="{00000005-BCBF-4C5C-94F7-7C1B169869AC}"/>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c:v>2.8923611111111112E-2</c:v>
                </c:pt>
                <c:pt idx="1">
                  <c:v>0.02</c:v>
                </c:pt>
                <c:pt idx="2">
                  <c:v>3.7673611111111109E-2</c:v>
                </c:pt>
                <c:pt idx="3">
                  <c:v>2.199074074074074E-4</c:v>
                </c:pt>
                <c:pt idx="4">
                  <c:v>3.6435185185185189E-2</c:v>
                </c:pt>
                <c:pt idx="5">
                  <c:v>1.4270833333333333E-2</c:v>
                </c:pt>
              </c:numCache>
            </c:numRef>
          </c:val>
          <c:extLst>
            <c:ext xmlns:c16="http://schemas.microsoft.com/office/drawing/2014/chart" uri="{C3380CC4-5D6E-409C-BE32-E72D297353CC}">
              <c16:uniqueId val="{00000006-BCBF-4C5C-94F7-7C1B169869AC}"/>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c:v>2.525462962962963E-2</c:v>
                </c:pt>
                <c:pt idx="1">
                  <c:v>1.7627314814814814E-2</c:v>
                </c:pt>
                <c:pt idx="2">
                  <c:v>3.9895833333333332E-2</c:v>
                </c:pt>
                <c:pt idx="3">
                  <c:v>1.1574074074074075E-4</c:v>
                </c:pt>
                <c:pt idx="4">
                  <c:v>3.6516203703703703E-2</c:v>
                </c:pt>
                <c:pt idx="5">
                  <c:v>1.4305555555555556E-2</c:v>
                </c:pt>
              </c:numCache>
            </c:numRef>
          </c:val>
          <c:extLst>
            <c:ext xmlns:c16="http://schemas.microsoft.com/office/drawing/2014/chart" uri="{C3380CC4-5D6E-409C-BE32-E72D297353CC}">
              <c16:uniqueId val="{00000007-BCBF-4C5C-94F7-7C1B169869AC}"/>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c:v>2.7071759259259261E-2</c:v>
                </c:pt>
                <c:pt idx="1">
                  <c:v>1.9212962962962963E-2</c:v>
                </c:pt>
                <c:pt idx="2">
                  <c:v>3.7650462962962962E-2</c:v>
                </c:pt>
                <c:pt idx="3">
                  <c:v>1.6203703703703703E-4</c:v>
                </c:pt>
                <c:pt idx="4">
                  <c:v>3.5370370370370371E-2</c:v>
                </c:pt>
                <c:pt idx="5">
                  <c:v>1.3865740740740741E-2</c:v>
                </c:pt>
              </c:numCache>
            </c:numRef>
          </c:val>
          <c:extLst>
            <c:ext xmlns:c16="http://schemas.microsoft.com/office/drawing/2014/chart" uri="{C3380CC4-5D6E-409C-BE32-E72D297353CC}">
              <c16:uniqueId val="{00000008-BCBF-4C5C-94F7-7C1B169869AC}"/>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c:v>3.1203703703703702E-2</c:v>
                </c:pt>
                <c:pt idx="1">
                  <c:v>1.9942129629629629E-2</c:v>
                </c:pt>
                <c:pt idx="2">
                  <c:v>3.5856481481481482E-2</c:v>
                </c:pt>
                <c:pt idx="3">
                  <c:v>1.6203703703703703E-4</c:v>
                </c:pt>
                <c:pt idx="4">
                  <c:v>3.4768518518518518E-2</c:v>
                </c:pt>
                <c:pt idx="5">
                  <c:v>1.4444444444444444E-2</c:v>
                </c:pt>
              </c:numCache>
            </c:numRef>
          </c:val>
          <c:extLst>
            <c:ext xmlns:c16="http://schemas.microsoft.com/office/drawing/2014/chart" uri="{C3380CC4-5D6E-409C-BE32-E72D297353CC}">
              <c16:uniqueId val="{00000009-BCBF-4C5C-94F7-7C1B169869AC}"/>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c:v>3.3333333333333333E-2</c:v>
                </c:pt>
                <c:pt idx="1">
                  <c:v>2.2858796296296297E-2</c:v>
                </c:pt>
                <c:pt idx="2">
                  <c:v>3.8900462962962963E-2</c:v>
                </c:pt>
                <c:pt idx="3">
                  <c:v>1.7361111111111112E-4</c:v>
                </c:pt>
                <c:pt idx="4">
                  <c:v>3.5266203703703702E-2</c:v>
                </c:pt>
                <c:pt idx="5">
                  <c:v>1.579861111111111E-2</c:v>
                </c:pt>
              </c:numCache>
            </c:numRef>
          </c:val>
          <c:extLst>
            <c:ext xmlns:c16="http://schemas.microsoft.com/office/drawing/2014/chart" uri="{C3380CC4-5D6E-409C-BE32-E72D297353CC}">
              <c16:uniqueId val="{0000000A-BCBF-4C5C-94F7-7C1B169869AC}"/>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c:v>3.3101851851851855E-2</c:v>
                </c:pt>
                <c:pt idx="1">
                  <c:v>2.2476851851851852E-2</c:v>
                </c:pt>
                <c:pt idx="2">
                  <c:v>4.0243055555555553E-2</c:v>
                </c:pt>
                <c:pt idx="3">
                  <c:v>1.8518518518518518E-4</c:v>
                </c:pt>
                <c:pt idx="4">
                  <c:v>3.4386574074074076E-2</c:v>
                </c:pt>
                <c:pt idx="5">
                  <c:v>1.5636574074074074E-2</c:v>
                </c:pt>
              </c:numCache>
            </c:numRef>
          </c:val>
          <c:extLst>
            <c:ext xmlns:c16="http://schemas.microsoft.com/office/drawing/2014/chart" uri="{C3380CC4-5D6E-409C-BE32-E72D297353CC}">
              <c16:uniqueId val="{0000000B-BCBF-4C5C-94F7-7C1B169869AC}"/>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TV</c:v>
                </c:pt>
              </c:strCache>
            </c:strRef>
          </c:tx>
          <c:spPr>
            <a:ln w="28575" cap="rnd">
              <a:solidFill>
                <a:schemeClr val="accent3"/>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Sheet1!$B$2:$B$20</c:f>
              <c:numCache>
                <c:formatCode>#,##0.0</c:formatCode>
                <c:ptCount val="19"/>
                <c:pt idx="0">
                  <c:v>228387.4</c:v>
                </c:pt>
                <c:pt idx="1">
                  <c:v>395231.8</c:v>
                </c:pt>
                <c:pt idx="2">
                  <c:v>514980</c:v>
                </c:pt>
                <c:pt idx="3">
                  <c:v>651177.30000000005</c:v>
                </c:pt>
                <c:pt idx="4">
                  <c:v>733867.1</c:v>
                </c:pt>
                <c:pt idx="5">
                  <c:v>794651.8</c:v>
                </c:pt>
                <c:pt idx="6">
                  <c:v>902061.1</c:v>
                </c:pt>
                <c:pt idx="7">
                  <c:v>1019322.5</c:v>
                </c:pt>
                <c:pt idx="8">
                  <c:v>1068429.6000000001</c:v>
                </c:pt>
                <c:pt idx="9">
                  <c:v>1104089.8999999999</c:v>
                </c:pt>
                <c:pt idx="10">
                  <c:v>1243587.3999999999</c:v>
                </c:pt>
                <c:pt idx="11">
                  <c:v>1477555.9</c:v>
                </c:pt>
                <c:pt idx="12">
                  <c:v>1826623.3</c:v>
                </c:pt>
                <c:pt idx="13">
                  <c:v>2182801.9</c:v>
                </c:pt>
                <c:pt idx="14">
                  <c:v>2694834</c:v>
                </c:pt>
                <c:pt idx="15">
                  <c:v>2940866.6</c:v>
                </c:pt>
                <c:pt idx="16">
                  <c:v>2310932.6</c:v>
                </c:pt>
                <c:pt idx="17">
                  <c:v>1534441.6</c:v>
                </c:pt>
                <c:pt idx="18">
                  <c:v>975683.8</c:v>
                </c:pt>
              </c:numCache>
            </c:numRef>
          </c:val>
          <c:smooth val="0"/>
          <c:extLst>
            <c:ext xmlns:c16="http://schemas.microsoft.com/office/drawing/2014/chart" uri="{C3380CC4-5D6E-409C-BE32-E72D297353CC}">
              <c16:uniqueId val="{00000000-A890-43EB-BF19-A832CC87FC3C}"/>
            </c:ext>
          </c:extLst>
        </c:ser>
        <c:ser>
          <c:idx val="1"/>
          <c:order val="1"/>
          <c:tx>
            <c:strRef>
              <c:f>Sheet1!$C$1</c:f>
              <c:strCache>
                <c:ptCount val="1"/>
                <c:pt idx="0">
                  <c:v>Video-Sharing</c:v>
                </c:pt>
              </c:strCache>
            </c:strRef>
          </c:tx>
          <c:spPr>
            <a:ln w="28575" cap="rnd">
              <a:solidFill>
                <a:schemeClr val="accent2"/>
              </a:solidFill>
              <a:round/>
            </a:ln>
            <a:effectLst/>
          </c:spPr>
          <c:marker>
            <c:symbol val="none"/>
          </c:marker>
          <c:cat>
            <c:strRef>
              <c:f>Sheet1!$A$2:$A$20</c:f>
              <c:strCache>
                <c:ptCount val="19"/>
                <c:pt idx="0">
                  <c:v>6AM</c:v>
                </c:pt>
                <c:pt idx="1">
                  <c:v>7AM</c:v>
                </c:pt>
                <c:pt idx="2">
                  <c:v>8AM</c:v>
                </c:pt>
                <c:pt idx="3">
                  <c:v>9AM</c:v>
                </c:pt>
                <c:pt idx="4">
                  <c:v>10AM</c:v>
                </c:pt>
                <c:pt idx="5">
                  <c:v>11AM</c:v>
                </c:pt>
                <c:pt idx="6">
                  <c:v>12PM</c:v>
                </c:pt>
                <c:pt idx="7">
                  <c:v>1PM</c:v>
                </c:pt>
                <c:pt idx="8">
                  <c:v>2PM</c:v>
                </c:pt>
                <c:pt idx="9">
                  <c:v>3PM</c:v>
                </c:pt>
                <c:pt idx="10">
                  <c:v>4PM</c:v>
                </c:pt>
                <c:pt idx="11">
                  <c:v>5PM</c:v>
                </c:pt>
                <c:pt idx="12">
                  <c:v>6PM</c:v>
                </c:pt>
                <c:pt idx="13">
                  <c:v>7PM</c:v>
                </c:pt>
                <c:pt idx="14">
                  <c:v>8PM</c:v>
                </c:pt>
                <c:pt idx="15">
                  <c:v>9PM</c:v>
                </c:pt>
                <c:pt idx="16">
                  <c:v>10PM</c:v>
                </c:pt>
                <c:pt idx="17">
                  <c:v>11PM</c:v>
                </c:pt>
                <c:pt idx="18">
                  <c:v>12AM</c:v>
                </c:pt>
              </c:strCache>
            </c:strRef>
          </c:cat>
          <c:val>
            <c:numRef>
              <c:f>Sheet1!$C$2:$C$20</c:f>
              <c:numCache>
                <c:formatCode>#,##0.0</c:formatCode>
                <c:ptCount val="19"/>
                <c:pt idx="0">
                  <c:v>365144.1</c:v>
                </c:pt>
                <c:pt idx="1">
                  <c:v>539505.19999999995</c:v>
                </c:pt>
                <c:pt idx="2">
                  <c:v>619915.1</c:v>
                </c:pt>
                <c:pt idx="3">
                  <c:v>709861.4</c:v>
                </c:pt>
                <c:pt idx="4">
                  <c:v>771899.5</c:v>
                </c:pt>
                <c:pt idx="5">
                  <c:v>793389.6</c:v>
                </c:pt>
                <c:pt idx="6">
                  <c:v>804720.5</c:v>
                </c:pt>
                <c:pt idx="7">
                  <c:v>818112.1</c:v>
                </c:pt>
                <c:pt idx="8">
                  <c:v>820298.6</c:v>
                </c:pt>
                <c:pt idx="9">
                  <c:v>859046</c:v>
                </c:pt>
                <c:pt idx="10">
                  <c:v>978673.2</c:v>
                </c:pt>
                <c:pt idx="11">
                  <c:v>1066496.2</c:v>
                </c:pt>
                <c:pt idx="12">
                  <c:v>1130742.2</c:v>
                </c:pt>
                <c:pt idx="13">
                  <c:v>1178753.7</c:v>
                </c:pt>
                <c:pt idx="14">
                  <c:v>1208406.3</c:v>
                </c:pt>
                <c:pt idx="15">
                  <c:v>1246334.5</c:v>
                </c:pt>
                <c:pt idx="16">
                  <c:v>1282391.5</c:v>
                </c:pt>
                <c:pt idx="17">
                  <c:v>1178590.3999999999</c:v>
                </c:pt>
                <c:pt idx="18">
                  <c:v>961149.9</c:v>
                </c:pt>
              </c:numCache>
            </c:numRef>
          </c:val>
          <c:smooth val="0"/>
          <c:extLst>
            <c:ext xmlns:c16="http://schemas.microsoft.com/office/drawing/2014/chart" uri="{C3380CC4-5D6E-409C-BE32-E72D297353CC}">
              <c16:uniqueId val="{00000001-A890-43EB-BF19-A832CC87FC3C}"/>
            </c:ext>
          </c:extLst>
        </c:ser>
        <c:dLbls>
          <c:showLegendKey val="0"/>
          <c:showVal val="0"/>
          <c:showCatName val="0"/>
          <c:showSerName val="0"/>
          <c:showPercent val="0"/>
          <c:showBubbleSize val="0"/>
        </c:dLbls>
        <c:smooth val="0"/>
        <c:axId val="479511872"/>
        <c:axId val="643650639"/>
      </c:lineChart>
      <c:catAx>
        <c:axId val="4795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650639"/>
        <c:crosses val="autoZero"/>
        <c:auto val="1"/>
        <c:lblAlgn val="ctr"/>
        <c:lblOffset val="100"/>
        <c:noMultiLvlLbl val="0"/>
      </c:catAx>
      <c:valAx>
        <c:axId val="643650639"/>
        <c:scaling>
          <c:orientation val="minMax"/>
          <c:max val="3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Average Audience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5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'16-34 (Commercial)'!$H$1</c:f>
              <c:strCache>
                <c:ptCount val="1"/>
                <c:pt idx="0">
                  <c:v>Ave Reach</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4693-4579-8C2D-68DCC685DE28}"/>
              </c:ext>
            </c:extLst>
          </c:dPt>
          <c:dPt>
            <c:idx val="1"/>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4693-4579-8C2D-68DCC685DE28}"/>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4693-4579-8C2D-68DCC685DE28}"/>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4693-4579-8C2D-68DCC685DE28}"/>
              </c:ext>
            </c:extLst>
          </c:dPt>
          <c:dPt>
            <c:idx val="4"/>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4693-4579-8C2D-68DCC685DE28}"/>
              </c:ext>
            </c:extLst>
          </c:dPt>
          <c:dPt>
            <c:idx val="5"/>
            <c:invertIfNegative val="0"/>
            <c:bubble3D val="0"/>
            <c:spPr>
              <a:solidFill>
                <a:srgbClr val="00B050"/>
              </a:solidFill>
              <a:ln>
                <a:noFill/>
              </a:ln>
              <a:effectLst/>
            </c:spPr>
            <c:extLst>
              <c:ext xmlns:c16="http://schemas.microsoft.com/office/drawing/2014/chart" uri="{C3380CC4-5D6E-409C-BE32-E72D297353CC}">
                <c16:uniqueId val="{0000000B-4693-4579-8C2D-68DCC685DE28}"/>
              </c:ext>
            </c:extLst>
          </c:dPt>
          <c:dPt>
            <c:idx val="6"/>
            <c:invertIfNegative val="0"/>
            <c:bubble3D val="0"/>
            <c:spPr>
              <a:solidFill>
                <a:srgbClr val="0070C0"/>
              </a:solidFill>
              <a:ln>
                <a:noFill/>
              </a:ln>
              <a:effectLst/>
            </c:spPr>
            <c:extLst>
              <c:ext xmlns:c16="http://schemas.microsoft.com/office/drawing/2014/chart" uri="{C3380CC4-5D6E-409C-BE32-E72D297353CC}">
                <c16:uniqueId val="{0000000D-4693-4579-8C2D-68DCC685DE28}"/>
              </c:ext>
            </c:extLst>
          </c:dPt>
          <c:dPt>
            <c:idx val="7"/>
            <c:invertIfNegative val="0"/>
            <c:bubble3D val="0"/>
            <c:spPr>
              <a:blipFill>
                <a:blip xmlns:r="http://schemas.openxmlformats.org/officeDocument/2006/relationships" r:embed="rId8"/>
                <a:stretch>
                  <a:fillRect/>
                </a:stretch>
              </a:blipFill>
              <a:ln>
                <a:solidFill>
                  <a:schemeClr val="bg1">
                    <a:lumMod val="85000"/>
                  </a:schemeClr>
                </a:solidFill>
              </a:ln>
              <a:effectLst/>
            </c:spPr>
            <c:extLst>
              <c:ext xmlns:c16="http://schemas.microsoft.com/office/drawing/2014/chart" uri="{C3380CC4-5D6E-409C-BE32-E72D297353CC}">
                <c16:uniqueId val="{0000000F-4693-4579-8C2D-68DCC685DE28}"/>
              </c:ext>
            </c:extLst>
          </c:dPt>
          <c:dPt>
            <c:idx val="8"/>
            <c:invertIfNegative val="0"/>
            <c:bubble3D val="0"/>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11-4693-4579-8C2D-68DCC685DE28}"/>
              </c:ext>
            </c:extLst>
          </c:dPt>
          <c:dPt>
            <c:idx val="9"/>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13-4693-4579-8C2D-68DCC685DE28}"/>
              </c:ext>
            </c:extLst>
          </c:dPt>
          <c:dPt>
            <c:idx val="10"/>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5-4693-4579-8C2D-68DCC685DE28}"/>
              </c:ext>
            </c:extLst>
          </c:dPt>
          <c:xVal>
            <c:numRef>
              <c:f>'16-34 (Commercial)'!$G$2:$G$12</c:f>
              <c:numCache>
                <c:formatCode>[$-F400]h:mm:ss\ AM/PM</c:formatCode>
                <c:ptCount val="11"/>
                <c:pt idx="0">
                  <c:v>8.9930765094009824E-2</c:v>
                </c:pt>
                <c:pt idx="1">
                  <c:v>0</c:v>
                </c:pt>
                <c:pt idx="2">
                  <c:v>8.450567138876848E-2</c:v>
                </c:pt>
                <c:pt idx="3">
                  <c:v>6.7801497602860902E-2</c:v>
                </c:pt>
                <c:pt idx="4">
                  <c:v>6.9447285913094722E-2</c:v>
                </c:pt>
                <c:pt idx="5">
                  <c:v>0</c:v>
                </c:pt>
                <c:pt idx="6">
                  <c:v>2.6151684468487733E-2</c:v>
                </c:pt>
                <c:pt idx="7">
                  <c:v>9.4003703706130801E-2</c:v>
                </c:pt>
                <c:pt idx="8">
                  <c:v>1.4647963955484317E-2</c:v>
                </c:pt>
                <c:pt idx="9">
                  <c:v>8.1492219497955556E-2</c:v>
                </c:pt>
                <c:pt idx="10">
                  <c:v>4.6471884890810907E-3</c:v>
                </c:pt>
              </c:numCache>
            </c:numRef>
          </c:xVal>
          <c:yVal>
            <c:numRef>
              <c:f>'16-34 (Commercial)'!$H$2:$H$12</c:f>
              <c:numCache>
                <c:formatCode>#,##0</c:formatCode>
                <c:ptCount val="11"/>
                <c:pt idx="0">
                  <c:v>3414.7955342465757</c:v>
                </c:pt>
                <c:pt idx="1">
                  <c:v>0</c:v>
                </c:pt>
                <c:pt idx="2">
                  <c:v>760.74406849315062</c:v>
                </c:pt>
                <c:pt idx="3">
                  <c:v>929.28673424657541</c:v>
                </c:pt>
                <c:pt idx="4">
                  <c:v>314.99866896551725</c:v>
                </c:pt>
                <c:pt idx="5">
                  <c:v>0</c:v>
                </c:pt>
                <c:pt idx="6">
                  <c:v>95.230747945205479</c:v>
                </c:pt>
                <c:pt idx="7">
                  <c:v>2438.160221917808</c:v>
                </c:pt>
                <c:pt idx="8">
                  <c:v>97.531753424657538</c:v>
                </c:pt>
                <c:pt idx="9">
                  <c:v>15.073893150684931</c:v>
                </c:pt>
                <c:pt idx="10">
                  <c:v>1.056827397260274</c:v>
                </c:pt>
              </c:numCache>
            </c:numRef>
          </c:yVal>
          <c:bubbleSize>
            <c:numRef>
              <c:f>'16-34 (Commercial)'!$I$2:$I$12</c:f>
              <c:numCache>
                <c:formatCode>#,##0</c:formatCode>
                <c:ptCount val="11"/>
                <c:pt idx="0">
                  <c:v>309.2035616438356</c:v>
                </c:pt>
                <c:pt idx="1">
                  <c:v>0</c:v>
                </c:pt>
                <c:pt idx="2">
                  <c:v>64.791232876712328</c:v>
                </c:pt>
                <c:pt idx="3">
                  <c:v>63.045205479452051</c:v>
                </c:pt>
                <c:pt idx="4">
                  <c:v>22.03</c:v>
                </c:pt>
                <c:pt idx="5">
                  <c:v>0</c:v>
                </c:pt>
                <c:pt idx="6">
                  <c:v>2.447123287671233</c:v>
                </c:pt>
                <c:pt idx="7">
                  <c:v>229.26630136986302</c:v>
                </c:pt>
                <c:pt idx="8">
                  <c:v>1.4328767123287671</c:v>
                </c:pt>
                <c:pt idx="9">
                  <c:v>1.269041095890411</c:v>
                </c:pt>
                <c:pt idx="10">
                  <c:v>3.5068493150684929E-2</c:v>
                </c:pt>
              </c:numCache>
            </c:numRef>
          </c:bubbleSize>
          <c:bubble3D val="0"/>
          <c:extLst>
            <c:ext xmlns:c16="http://schemas.microsoft.com/office/drawing/2014/chart" uri="{C3380CC4-5D6E-409C-BE32-E72D297353CC}">
              <c16:uniqueId val="{00000016-4693-4579-8C2D-68DCC685DE28}"/>
            </c:ext>
          </c:extLst>
        </c:ser>
        <c:dLbls>
          <c:showLegendKey val="0"/>
          <c:showVal val="0"/>
          <c:showCatName val="0"/>
          <c:showSerName val="0"/>
          <c:showPercent val="0"/>
          <c:showBubbleSize val="0"/>
        </c:dLbls>
        <c:bubbleScale val="100"/>
        <c:showNegBubbles val="0"/>
        <c:axId val="1565375648"/>
        <c:axId val="1565367008"/>
      </c:bubbleChart>
      <c:valAx>
        <c:axId val="1565375648"/>
        <c:scaling>
          <c:orientation val="minMax"/>
          <c:max val="0.10416700000000001"/>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67008"/>
        <c:crosses val="autoZero"/>
        <c:crossBetween val="midCat"/>
        <c:majorUnit val="2.0833330000000004E-2"/>
      </c:valAx>
      <c:valAx>
        <c:axId val="1565367008"/>
        <c:scaling>
          <c:orientation val="minMax"/>
          <c:min val="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53756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externalData r:id="rId1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581E-2"/>
          <c:y val="5.5679800000000002E-2"/>
          <c:w val="0.98094199999999998"/>
          <c:h val="0.85092800000000002"/>
        </c:manualLayout>
      </c:layout>
      <c:barChart>
        <c:barDir val="col"/>
        <c:grouping val="stacked"/>
        <c:varyColors val="0"/>
        <c:ser>
          <c:idx val="0"/>
          <c:order val="0"/>
          <c:tx>
            <c:strRef>
              <c:f>Sheet1!$B$1</c:f>
              <c:strCache>
                <c:ptCount val="1"/>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2-A051-4831-8AFF-E52700A3BAC6}"/>
              </c:ext>
            </c:extLst>
          </c:dPt>
          <c:dPt>
            <c:idx val="2"/>
            <c:invertIfNegative val="0"/>
            <c:bubble3D val="0"/>
            <c:spPr>
              <a:noFill/>
              <a:ln>
                <a:noFill/>
              </a:ln>
              <a:effectLst/>
            </c:spPr>
            <c:extLst>
              <c:ext xmlns:c16="http://schemas.microsoft.com/office/drawing/2014/chart" uri="{C3380CC4-5D6E-409C-BE32-E72D297353CC}">
                <c16:uniqueId val="{00000001-A051-4831-8AFF-E52700A3BAC6}"/>
              </c:ext>
            </c:extLst>
          </c:dPt>
          <c:cat>
            <c:strRef>
              <c:f>Sheet1!$A$2:$A$5</c:f>
              <c:strCache>
                <c:ptCount val="4"/>
                <c:pt idx="0">
                  <c:v>Total Broadcaster</c:v>
                </c:pt>
                <c:pt idx="1">
                  <c:v>Total SVOD/AVOD</c:v>
                </c:pt>
                <c:pt idx="2">
                  <c:v>Total Video-sharing</c:v>
                </c:pt>
                <c:pt idx="3">
                  <c:v>Total Identified</c:v>
                </c:pt>
              </c:strCache>
            </c:strRef>
          </c:cat>
          <c:val>
            <c:numRef>
              <c:f>Sheet1!$B$2:$B$5</c:f>
              <c:numCache>
                <c:formatCode>0.00</c:formatCode>
                <c:ptCount val="4"/>
                <c:pt idx="0" formatCode="General">
                  <c:v>0</c:v>
                </c:pt>
                <c:pt idx="1">
                  <c:v>43.283333333333331</c:v>
                </c:pt>
                <c:pt idx="2">
                  <c:v>98.316666666666649</c:v>
                </c:pt>
                <c:pt idx="3" formatCode="General">
                  <c:v>0</c:v>
                </c:pt>
              </c:numCache>
            </c:numRef>
          </c:val>
          <c:extLst>
            <c:ext xmlns:c16="http://schemas.microsoft.com/office/drawing/2014/chart" uri="{C3380CC4-5D6E-409C-BE32-E72D297353CC}">
              <c16:uniqueId val="{00000000-260D-45CF-8F94-015AA72578F9}"/>
            </c:ext>
          </c:extLst>
        </c:ser>
        <c:ser>
          <c:idx val="1"/>
          <c:order val="1"/>
          <c:tx>
            <c:strRef>
              <c:f>Sheet1!$C$1</c:f>
              <c:strCache>
                <c:ptCount val="1"/>
                <c:pt idx="0">
                  <c:v>TV set</c:v>
                </c:pt>
              </c:strCache>
            </c:strRef>
          </c:tx>
          <c:spPr>
            <a:solidFill>
              <a:schemeClr val="accent2"/>
            </a:solidFill>
            <a:ln>
              <a:noFill/>
            </a:ln>
            <a:effectLst>
              <a:outerShdw blurRad="38100" dist="23000" dir="5400000" algn="tl">
                <a:srgbClr val="000000">
                  <a:alpha val="35000"/>
                </a:srgbClr>
              </a:outerShdw>
            </a:effectLst>
          </c:spPr>
          <c:invertIfNegative val="0"/>
          <c:dLbls>
            <c:dLbl>
              <c:idx val="3"/>
              <c:tx>
                <c:rich>
                  <a:bodyPr/>
                  <a:lstStyle/>
                  <a:p>
                    <a:fld id="{88B61004-E9DF-4AA5-ADE3-CBF6044368EE}" type="CELLREF">
                      <a:rPr lang="en-US" smtClean="0"/>
                      <a:pPr/>
                      <a:t>[CELLREF]</a:t>
                    </a:fld>
                    <a:endParaRPr lang="en-GB"/>
                  </a:p>
                </c:rich>
              </c:tx>
              <c:showLegendKey val="0"/>
              <c:showVal val="1"/>
              <c:showCatName val="0"/>
              <c:showSerName val="0"/>
              <c:showPercent val="0"/>
              <c:showBubbleSize val="0"/>
              <c:extLst>
                <c:ext xmlns:c15="http://schemas.microsoft.com/office/drawing/2012/chart" uri="{CE6537A1-D6FC-4f65-9D91-7224C49458BB}">
                  <c15:dlblFieldTable>
                    <c15:dlblFTEntry>
                      <c15:txfldGUID>{88B61004-E9DF-4AA5-ADE3-CBF6044368EE}</c15:txfldGUID>
                      <c15:f>Sheet1!$C$7</c15:f>
                      <c15:dlblFieldTableCache>
                        <c:ptCount val="1"/>
                        <c:pt idx="0">
                          <c:v>62%</c:v>
                        </c:pt>
                      </c15:dlblFieldTableCache>
                    </c15:dlblFTEntry>
                  </c15:dlblFieldTable>
                  <c15:showDataLabelsRange val="0"/>
                </c:ext>
                <c:ext xmlns:c16="http://schemas.microsoft.com/office/drawing/2014/chart" uri="{C3380CC4-5D6E-409C-BE32-E72D297353CC}">
                  <c16:uniqueId val="{00000004-20AD-4D43-A2E2-56BC7FC63F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Total Broadcaster</c:v>
                </c:pt>
                <c:pt idx="1">
                  <c:v>Total SVOD/AVOD</c:v>
                </c:pt>
                <c:pt idx="2">
                  <c:v>Total Video-sharing</c:v>
                </c:pt>
                <c:pt idx="3">
                  <c:v>Total Identified</c:v>
                </c:pt>
              </c:strCache>
            </c:strRef>
          </c:cat>
          <c:val>
            <c:numRef>
              <c:f>Sheet1!$C$2:$C$5</c:f>
              <c:numCache>
                <c:formatCode>0.00</c:formatCode>
                <c:ptCount val="4"/>
                <c:pt idx="0">
                  <c:v>40.383333333333333</c:v>
                </c:pt>
                <c:pt idx="1">
                  <c:v>45.883333333333333</c:v>
                </c:pt>
                <c:pt idx="2">
                  <c:v>20.866666666666667</c:v>
                </c:pt>
                <c:pt idx="3">
                  <c:v>107.13333333333333</c:v>
                </c:pt>
              </c:numCache>
            </c:numRef>
          </c:val>
          <c:extLst>
            <c:ext xmlns:c16="http://schemas.microsoft.com/office/drawing/2014/chart" uri="{C3380CC4-5D6E-409C-BE32-E72D297353CC}">
              <c16:uniqueId val="{00000001-260D-45CF-8F94-015AA72578F9}"/>
            </c:ext>
          </c:extLst>
        </c:ser>
        <c:ser>
          <c:idx val="2"/>
          <c:order val="2"/>
          <c:tx>
            <c:strRef>
              <c:f>Sheet1!$D$1</c:f>
              <c:strCache>
                <c:ptCount val="1"/>
                <c:pt idx="0">
                  <c:v>PCs</c:v>
                </c:pt>
              </c:strCache>
            </c:strRef>
          </c:tx>
          <c:spPr>
            <a:solidFill>
              <a:schemeClr val="accent3"/>
            </a:solidFill>
            <a:ln>
              <a:noFill/>
            </a:ln>
            <a:effectLst>
              <a:outerShdw blurRad="38100" dist="23000" dir="5400000" algn="tl">
                <a:srgbClr val="000000">
                  <a:alpha val="35000"/>
                </a:srgbClr>
              </a:outerShdw>
            </a:effectLst>
          </c:spPr>
          <c:invertIfNegative val="0"/>
          <c:dLbls>
            <c:dLbl>
              <c:idx val="3"/>
              <c:tx>
                <c:rich>
                  <a:bodyPr/>
                  <a:lstStyle/>
                  <a:p>
                    <a:fld id="{06EB2B0D-A093-4E29-B920-1315EED4399F}" type="CELLREF">
                      <a:rPr lang="en-US" smtClean="0"/>
                      <a:pPr/>
                      <a:t>[CELLREF]</a:t>
                    </a:fld>
                    <a:endParaRPr lang="en-GB"/>
                  </a:p>
                </c:rich>
              </c:tx>
              <c:showLegendKey val="0"/>
              <c:showVal val="1"/>
              <c:showCatName val="0"/>
              <c:showSerName val="0"/>
              <c:showPercent val="0"/>
              <c:showBubbleSize val="0"/>
              <c:extLst>
                <c:ext xmlns:c15="http://schemas.microsoft.com/office/drawing/2012/chart" uri="{CE6537A1-D6FC-4f65-9D91-7224C49458BB}">
                  <c15:dlblFieldTable>
                    <c15:dlblFTEntry>
                      <c15:txfldGUID>{06EB2B0D-A093-4E29-B920-1315EED4399F}</c15:txfldGUID>
                      <c15:f>Sheet1!$D$7</c15:f>
                      <c15:dlblFieldTableCache>
                        <c:ptCount val="1"/>
                        <c:pt idx="0">
                          <c:v>10%</c:v>
                        </c:pt>
                      </c15:dlblFieldTableCache>
                    </c15:dlblFTEntry>
                  </c15:dlblFieldTable>
                  <c15:showDataLabelsRange val="0"/>
                </c:ext>
                <c:ext xmlns:c16="http://schemas.microsoft.com/office/drawing/2014/chart" uri="{C3380CC4-5D6E-409C-BE32-E72D297353CC}">
                  <c16:uniqueId val="{00000005-20AD-4D43-A2E2-56BC7FC63F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Total Broadcaster</c:v>
                </c:pt>
                <c:pt idx="1">
                  <c:v>Total SVOD/AVOD</c:v>
                </c:pt>
                <c:pt idx="2">
                  <c:v>Total Video-sharing</c:v>
                </c:pt>
                <c:pt idx="3">
                  <c:v>Total Identified</c:v>
                </c:pt>
              </c:strCache>
            </c:strRef>
          </c:cat>
          <c:val>
            <c:numRef>
              <c:f>Sheet1!$D$2:$D$5</c:f>
              <c:numCache>
                <c:formatCode>0.00</c:formatCode>
                <c:ptCount val="4"/>
                <c:pt idx="0">
                  <c:v>1</c:v>
                </c:pt>
                <c:pt idx="1">
                  <c:v>3.8000000000000003</c:v>
                </c:pt>
                <c:pt idx="2">
                  <c:v>12.233333333333333</c:v>
                </c:pt>
                <c:pt idx="3">
                  <c:v>17.033333333333331</c:v>
                </c:pt>
              </c:numCache>
            </c:numRef>
          </c:val>
          <c:extLst>
            <c:ext xmlns:c16="http://schemas.microsoft.com/office/drawing/2014/chart" uri="{C3380CC4-5D6E-409C-BE32-E72D297353CC}">
              <c16:uniqueId val="{00000002-260D-45CF-8F94-015AA72578F9}"/>
            </c:ext>
          </c:extLst>
        </c:ser>
        <c:ser>
          <c:idx val="3"/>
          <c:order val="3"/>
          <c:tx>
            <c:strRef>
              <c:f>Sheet1!$E$1</c:f>
              <c:strCache>
                <c:ptCount val="1"/>
                <c:pt idx="0">
                  <c:v>Tablets</c:v>
                </c:pt>
              </c:strCache>
            </c:strRef>
          </c:tx>
          <c:spPr>
            <a:solidFill>
              <a:schemeClr val="accent4"/>
            </a:solidFill>
            <a:ln>
              <a:noFill/>
            </a:ln>
            <a:effectLst>
              <a:outerShdw blurRad="38100" dist="23000" dir="5400000" algn="tl">
                <a:srgbClr val="000000">
                  <a:alpha val="35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20AD-4D43-A2E2-56BC7FC63FDC}"/>
                </c:ext>
              </c:extLst>
            </c:dLbl>
            <c:dLbl>
              <c:idx val="1"/>
              <c:delete val="1"/>
              <c:extLst>
                <c:ext xmlns:c15="http://schemas.microsoft.com/office/drawing/2012/chart" uri="{CE6537A1-D6FC-4f65-9D91-7224C49458BB}"/>
                <c:ext xmlns:c16="http://schemas.microsoft.com/office/drawing/2014/chart" uri="{C3380CC4-5D6E-409C-BE32-E72D297353CC}">
                  <c16:uniqueId val="{00000007-20AD-4D43-A2E2-56BC7FC63FDC}"/>
                </c:ext>
              </c:extLst>
            </c:dLbl>
            <c:dLbl>
              <c:idx val="2"/>
              <c:delete val="1"/>
              <c:extLst>
                <c:ext xmlns:c15="http://schemas.microsoft.com/office/drawing/2012/chart" uri="{CE6537A1-D6FC-4f65-9D91-7224C49458BB}"/>
                <c:ext xmlns:c16="http://schemas.microsoft.com/office/drawing/2014/chart" uri="{C3380CC4-5D6E-409C-BE32-E72D297353CC}">
                  <c16:uniqueId val="{00000006-20AD-4D43-A2E2-56BC7FC63FDC}"/>
                </c:ext>
              </c:extLst>
            </c:dLbl>
            <c:dLbl>
              <c:idx val="3"/>
              <c:tx>
                <c:rich>
                  <a:bodyPr/>
                  <a:lstStyle/>
                  <a:p>
                    <a:fld id="{3AB79913-15F2-4639-9488-1294DE9D6937}" type="CELLREF">
                      <a:rPr lang="en-US" smtClean="0"/>
                      <a:pPr/>
                      <a:t>[CELLREF]</a:t>
                    </a:fld>
                    <a:endParaRPr lang="en-GB"/>
                  </a:p>
                </c:rich>
              </c:tx>
              <c:showLegendKey val="0"/>
              <c:showVal val="1"/>
              <c:showCatName val="0"/>
              <c:showSerName val="0"/>
              <c:showPercent val="0"/>
              <c:showBubbleSize val="0"/>
              <c:extLst>
                <c:ext xmlns:c15="http://schemas.microsoft.com/office/drawing/2012/chart" uri="{CE6537A1-D6FC-4f65-9D91-7224C49458BB}">
                  <c15:dlblFieldTable>
                    <c15:dlblFTEntry>
                      <c15:txfldGUID>{3AB79913-15F2-4639-9488-1294DE9D6937}</c15:txfldGUID>
                      <c15:f>Sheet1!$E$7</c15:f>
                      <c15:dlblFieldTableCache>
                        <c:ptCount val="1"/>
                        <c:pt idx="0">
                          <c:v>4%</c:v>
                        </c:pt>
                      </c15:dlblFieldTableCache>
                    </c15:dlblFTEntry>
                  </c15:dlblFieldTable>
                  <c15:showDataLabelsRange val="0"/>
                </c:ext>
                <c:ext xmlns:c16="http://schemas.microsoft.com/office/drawing/2014/chart" uri="{C3380CC4-5D6E-409C-BE32-E72D297353CC}">
                  <c16:uniqueId val="{00000009-20AD-4D43-A2E2-56BC7FC63F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Total Broadcaster</c:v>
                </c:pt>
                <c:pt idx="1">
                  <c:v>Total SVOD/AVOD</c:v>
                </c:pt>
                <c:pt idx="2">
                  <c:v>Total Video-sharing</c:v>
                </c:pt>
                <c:pt idx="3">
                  <c:v>Total Identified</c:v>
                </c:pt>
              </c:strCache>
            </c:strRef>
          </c:cat>
          <c:val>
            <c:numRef>
              <c:f>Sheet1!$E$2:$E$5</c:f>
              <c:numCache>
                <c:formatCode>0.00</c:formatCode>
                <c:ptCount val="4"/>
                <c:pt idx="0">
                  <c:v>0.71666666666666667</c:v>
                </c:pt>
                <c:pt idx="1">
                  <c:v>2.35</c:v>
                </c:pt>
                <c:pt idx="2">
                  <c:v>3.5</c:v>
                </c:pt>
                <c:pt idx="3">
                  <c:v>6.5666666666666664</c:v>
                </c:pt>
              </c:numCache>
            </c:numRef>
          </c:val>
          <c:extLst>
            <c:ext xmlns:c16="http://schemas.microsoft.com/office/drawing/2014/chart" uri="{C3380CC4-5D6E-409C-BE32-E72D297353CC}">
              <c16:uniqueId val="{00000003-260D-45CF-8F94-015AA72578F9}"/>
            </c:ext>
          </c:extLst>
        </c:ser>
        <c:ser>
          <c:idx val="4"/>
          <c:order val="4"/>
          <c:tx>
            <c:strRef>
              <c:f>Sheet1!$F$1</c:f>
              <c:strCache>
                <c:ptCount val="1"/>
                <c:pt idx="0">
                  <c:v>Smartphones</c:v>
                </c:pt>
              </c:strCache>
            </c:strRef>
          </c:tx>
          <c:spPr>
            <a:solidFill>
              <a:schemeClr val="accent5"/>
            </a:solidFill>
            <a:ln>
              <a:noFill/>
            </a:ln>
            <a:effectLst>
              <a:outerShdw blurRad="38100" dist="23000" dir="5400000" algn="tl">
                <a:srgbClr val="000000">
                  <a:alpha val="35000"/>
                </a:srgbClr>
              </a:outerShdw>
            </a:effectLst>
          </c:spPr>
          <c:invertIfNegative val="0"/>
          <c:dLbls>
            <c:dLbl>
              <c:idx val="3"/>
              <c:tx>
                <c:rich>
                  <a:bodyPr/>
                  <a:lstStyle/>
                  <a:p>
                    <a:fld id="{028DDF66-1E01-4A57-9F0F-97D496EA6B52}" type="CELLREF">
                      <a:rPr lang="en-US" smtClean="0"/>
                      <a:pPr/>
                      <a:t>[CELLREF]</a:t>
                    </a:fld>
                    <a:endParaRPr lang="en-GB"/>
                  </a:p>
                </c:rich>
              </c:tx>
              <c:showLegendKey val="0"/>
              <c:showVal val="1"/>
              <c:showCatName val="0"/>
              <c:showSerName val="0"/>
              <c:showPercent val="0"/>
              <c:showBubbleSize val="0"/>
              <c:extLst>
                <c:ext xmlns:c15="http://schemas.microsoft.com/office/drawing/2012/chart" uri="{CE6537A1-D6FC-4f65-9D91-7224C49458BB}">
                  <c15:dlblFieldTable>
                    <c15:dlblFTEntry>
                      <c15:txfldGUID>{028DDF66-1E01-4A57-9F0F-97D496EA6B52}</c15:txfldGUID>
                      <c15:f>Sheet1!$F$7</c15:f>
                      <c15:dlblFieldTableCache>
                        <c:ptCount val="1"/>
                        <c:pt idx="0">
                          <c:v>24%</c:v>
                        </c:pt>
                      </c15:dlblFieldTableCache>
                    </c15:dlblFTEntry>
                  </c15:dlblFieldTable>
                  <c15:showDataLabelsRange val="0"/>
                </c:ext>
                <c:ext xmlns:c16="http://schemas.microsoft.com/office/drawing/2014/chart" uri="{C3380CC4-5D6E-409C-BE32-E72D297353CC}">
                  <c16:uniqueId val="{0000000A-20AD-4D43-A2E2-56BC7FC63F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Total Broadcaster</c:v>
                </c:pt>
                <c:pt idx="1">
                  <c:v>Total SVOD/AVOD</c:v>
                </c:pt>
                <c:pt idx="2">
                  <c:v>Total Video-sharing</c:v>
                </c:pt>
                <c:pt idx="3">
                  <c:v>Total Identified</c:v>
                </c:pt>
              </c:strCache>
            </c:strRef>
          </c:cat>
          <c:val>
            <c:numRef>
              <c:f>Sheet1!$F$2:$F$5</c:f>
              <c:numCache>
                <c:formatCode>0.00</c:formatCode>
                <c:ptCount val="4"/>
                <c:pt idx="0">
                  <c:v>1.1833333333333333</c:v>
                </c:pt>
                <c:pt idx="1">
                  <c:v>3</c:v>
                </c:pt>
                <c:pt idx="2">
                  <c:v>37.316666666666663</c:v>
                </c:pt>
                <c:pt idx="3">
                  <c:v>41.5</c:v>
                </c:pt>
              </c:numCache>
            </c:numRef>
          </c:val>
          <c:extLst>
            <c:ext xmlns:c16="http://schemas.microsoft.com/office/drawing/2014/chart" uri="{C3380CC4-5D6E-409C-BE32-E72D297353CC}">
              <c16:uniqueId val="{00000004-260D-45CF-8F94-015AA72578F9}"/>
            </c:ext>
          </c:extLst>
        </c:ser>
        <c:dLbls>
          <c:showLegendKey val="0"/>
          <c:showVal val="0"/>
          <c:showCatName val="0"/>
          <c:showSerName val="0"/>
          <c:showPercent val="0"/>
          <c:showBubbleSize val="0"/>
        </c:dLbls>
        <c:gapWidth val="1"/>
        <c:overlap val="100"/>
        <c:axId val="2094734552"/>
        <c:axId val="2094734553"/>
      </c:bar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round/>
          </a:ln>
          <a:effectLst/>
        </c:spPr>
        <c:txPr>
          <a:bodyPr rot="0" spcFirstLastPara="1" vertOverflow="ellipsis" wrap="square" anchor="ctr" anchorCtr="1"/>
          <a:lstStyle/>
          <a:p>
            <a:pPr>
              <a:defRPr sz="1200" b="1" i="0" u="none" strike="noStrike" kern="1200" baseline="0">
                <a:solidFill>
                  <a:schemeClr val="bg2"/>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min val="0"/>
        </c:scaling>
        <c:delete val="0"/>
        <c:axPos val="l"/>
        <c:numFmt formatCode="&quot; &quot;;&quot; &quot;;&quot; &quot;" sourceLinked="0"/>
        <c:majorTickMark val="none"/>
        <c:minorTickMark val="none"/>
        <c:tickLblPos val="nextTo"/>
        <c:spPr>
          <a:noFill/>
          <a:ln w="12700" cap="flat" cmpd="sng" algn="ctr">
            <a:no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46.666699999999999"/>
        <c:minorUnit val="23.333300000000001"/>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solidFill>
            <a:schemeClr val="bg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tx1">
                    <a:lumMod val="65000"/>
                    <a:lumOff val="35000"/>
                  </a:schemeClr>
                </a:solidFill>
              </a:defRPr>
            </a:pPr>
            <a:r>
              <a:rPr lang="en-GB"/>
              <a:t>16-34s</a:t>
            </a:r>
          </a:p>
        </c:rich>
      </c:tx>
      <c:layout>
        <c:manualLayout>
          <c:xMode val="edge"/>
          <c:yMode val="edge"/>
          <c:x val="0.30821089938768315"/>
          <c:y val="0.42743895689704048"/>
        </c:manualLayout>
      </c:layout>
      <c:overlay val="0"/>
    </c:title>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C70410"/>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00B050"/>
              </a:solidFill>
            </c:spPr>
            <c:extLst>
              <c:ext xmlns:c16="http://schemas.microsoft.com/office/drawing/2014/chart" uri="{C3380CC4-5D6E-409C-BE32-E72D297353CC}">
                <c16:uniqueId val="{00000007-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2.8927457566893058E-3"/>
                  <c:y val="-1.82861585838306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8.6782372700679698E-3"/>
                  <c:y val="-1.6000388760851823E-2"/>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5.7854915133786641E-2"/>
                  <c:y val="-0.12343157044085661"/>
                </c:manualLayout>
              </c:layout>
              <c:numFmt formatCode="0.0%" sourceLinked="0"/>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3.3266576201927321E-2"/>
                  <c:y val="-0.16686119707745431"/>
                </c:manualLayout>
              </c:layout>
              <c:numFmt formatCode="0.0%" sourceLinked="0"/>
              <c:spPr>
                <a:noFill/>
                <a:ln>
                  <a:noFill/>
                </a:ln>
                <a:effectLst/>
              </c:spPr>
              <c:txPr>
                <a:bodyPr/>
                <a:lstStyle/>
                <a:p>
                  <a:pPr>
                    <a:defRPr sz="11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1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Sheet1!$A$2:$A$5</c:f>
              <c:strCache>
                <c:ptCount val="4"/>
                <c:pt idx="0">
                  <c:v>Total TV</c:v>
                </c:pt>
                <c:pt idx="1">
                  <c:v>YouTube</c:v>
                </c:pt>
                <c:pt idx="2">
                  <c:v>Other online video</c:v>
                </c:pt>
                <c:pt idx="3">
                  <c:v>Blu-Ray / DVD</c:v>
                </c:pt>
              </c:strCache>
            </c:strRef>
          </c:cat>
          <c:val>
            <c:numRef>
              <c:f>Sheet1!$B$2:$B$5</c:f>
              <c:numCache>
                <c:formatCode>#,##0.0</c:formatCode>
                <c:ptCount val="4"/>
                <c:pt idx="0" formatCode="0.0">
                  <c:v>93.457961309523796</c:v>
                </c:pt>
                <c:pt idx="1">
                  <c:v>20.616666666666667</c:v>
                </c:pt>
                <c:pt idx="2">
                  <c:v>0.25</c:v>
                </c:pt>
                <c:pt idx="3" formatCode="0.0">
                  <c:v>0.28333333333333333</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0"/>
          <c:showBubbleSize val="0"/>
          <c:showLeaderLines val="1"/>
        </c:dLbls>
        <c:firstSliceAng val="0"/>
        <c:holeSize val="54"/>
      </c:doughnutChart>
    </c:plotArea>
    <c:legend>
      <c:legendPos val="r"/>
      <c:layout>
        <c:manualLayout>
          <c:xMode val="edge"/>
          <c:yMode val="edge"/>
          <c:x val="0.66407431851066878"/>
          <c:y val="0.21319645111737243"/>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67.5</c:v>
                </c:pt>
                <c:pt idx="1">
                  <c:v>20.5</c:v>
                </c:pt>
                <c:pt idx="2">
                  <c:v>117.7</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VOD</c:v>
                </c:pt>
                <c:pt idx="1">
                  <c:v>Playback</c:v>
                </c:pt>
                <c:pt idx="2">
                  <c:v>Live</c:v>
                </c:pt>
              </c:strCache>
            </c:strRef>
          </c:cat>
          <c:val>
            <c:numRef>
              <c:f>Sheet1!$B$2:$B$4</c:f>
              <c:numCache>
                <c:formatCode>0.0</c:formatCode>
                <c:ptCount val="3"/>
                <c:pt idx="0">
                  <c:v>73.599999999999994</c:v>
                </c:pt>
                <c:pt idx="1">
                  <c:v>8.5233333333333317</c:v>
                </c:pt>
                <c:pt idx="2">
                  <c:v>24.884627976190473</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7069033555277E-2"/>
          <c:y val="2.0571928406809433E-2"/>
          <c:w val="0.60095255612239962"/>
          <c:h val="0.94971306389446586"/>
        </c:manualLayout>
      </c:layout>
      <c:doughnutChart>
        <c:varyColors val="1"/>
        <c:ser>
          <c:idx val="0"/>
          <c:order val="0"/>
          <c:tx>
            <c:strRef>
              <c:f>Sheet1!$B$1</c:f>
              <c:strCache>
                <c:ptCount val="1"/>
                <c:pt idx="0">
                  <c:v>16-34</c:v>
                </c:pt>
              </c:strCache>
            </c:strRef>
          </c:tx>
          <c:dPt>
            <c:idx val="0"/>
            <c:bubble3D val="0"/>
            <c:spPr>
              <a:solidFill>
                <a:srgbClr val="C00000"/>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0069B4">
                  <a:lumMod val="40000"/>
                  <a:lumOff val="60000"/>
                </a:srgbClr>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009B3C"/>
              </a:solidFill>
            </c:spPr>
            <c:extLst>
              <c:ext xmlns:c16="http://schemas.microsoft.com/office/drawing/2014/chart" uri="{C3380CC4-5D6E-409C-BE32-E72D297353CC}">
                <c16:uniqueId val="{00000009-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elete val="1"/>
          </c:dLbls>
          <c:cat>
            <c:strRef>
              <c:f>Sheet1!$A$2:$A$6</c:f>
              <c:strCache>
                <c:ptCount val="5"/>
                <c:pt idx="0">
                  <c:v>Total TV</c:v>
                </c:pt>
                <c:pt idx="1">
                  <c:v>YouTube**</c:v>
                </c:pt>
                <c:pt idx="2">
                  <c:v>TikTok*</c:v>
                </c:pt>
                <c:pt idx="3">
                  <c:v>Other online video**</c:v>
                </c:pt>
                <c:pt idx="4">
                  <c:v>Cinema</c:v>
                </c:pt>
              </c:strCache>
            </c:strRef>
          </c:cat>
          <c:val>
            <c:numRef>
              <c:f>Sheet1!$B$2:$B$6</c:f>
              <c:numCache>
                <c:formatCode>0.00</c:formatCode>
                <c:ptCount val="5"/>
                <c:pt idx="0">
                  <c:v>4.3099999999999996</c:v>
                </c:pt>
                <c:pt idx="1">
                  <c:v>2.92</c:v>
                </c:pt>
                <c:pt idx="2">
                  <c:v>1.26</c:v>
                </c:pt>
                <c:pt idx="3">
                  <c:v>0.32</c:v>
                </c:pt>
                <c:pt idx="4">
                  <c:v>0.15</c:v>
                </c:pt>
              </c:numCache>
            </c:numRef>
          </c:val>
          <c:extLst>
            <c:ext xmlns:c16="http://schemas.microsoft.com/office/drawing/2014/chart" uri="{C3380CC4-5D6E-409C-BE32-E72D297353CC}">
              <c16:uniqueId val="{00000014-AAFF-45A3-A865-F04D69EBD96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876037302753734"/>
          <c:y val="0.34294682525469683"/>
          <c:w val="0.25917020335205454"/>
          <c:h val="0.31410616950873044"/>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0.07076</cdr:x>
      <cdr:y>0.29508</cdr:y>
    </cdr:from>
    <cdr:to>
      <cdr:x>0.21313</cdr:x>
      <cdr:y>0.35246</cdr:y>
    </cdr:to>
    <cdr:sp macro="" textlink="">
      <cdr:nvSpPr>
        <cdr:cNvPr id="2" name="TextBox 1">
          <a:extLst xmlns:a="http://schemas.openxmlformats.org/drawingml/2006/main">
            <a:ext uri="{FF2B5EF4-FFF2-40B4-BE49-F238E27FC236}">
              <a16:creationId xmlns:a16="http://schemas.microsoft.com/office/drawing/2014/main" id="{5A61B535-9F05-65F4-C993-C8C2EDCEE024}"/>
            </a:ext>
          </a:extLst>
        </cdr:cNvPr>
        <cdr:cNvSpPr txBox="1"/>
      </cdr:nvSpPr>
      <cdr:spPr>
        <a:xfrm xmlns:a="http://schemas.openxmlformats.org/drawingml/2006/main">
          <a:off x="743289" y="1371600"/>
          <a:ext cx="14954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b="1" dirty="0">
              <a:solidFill>
                <a:schemeClr val="bg1"/>
              </a:solidFill>
            </a:rPr>
            <a:t>177 minutes daily</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4776-3BB2-ACBF-112C-77C54CD97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46EBB-B32B-FE4F-638C-055FD9F397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906408C-B7F0-2735-5DA4-2C64E63FE308}"/>
              </a:ext>
            </a:extLst>
          </p:cNvPr>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Total TV: Barb data for Total TV (broadcaster and SVOD/AVOD services)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Ad time modelled at 3.33% of content time (Enders Analysis, 23</a:t>
            </a:r>
            <a:r>
              <a:rPr lang="en-GB" baseline="30000" dirty="0"/>
              <a:t>rd</a:t>
            </a:r>
            <a:r>
              <a:rPr lang="en-GB" dirty="0"/>
              <a:t> October 2024) and excludes those estimated to be on the YouTube Premium tier.</a:t>
            </a:r>
          </a:p>
          <a:p>
            <a:pPr marL="171450" indent="-171450">
              <a:buFont typeface="Arial" panose="020B0604020202020204" pitchFamily="34" charset="0"/>
              <a:buChar char="•"/>
            </a:pPr>
            <a:r>
              <a:rPr lang="en-GB" dirty="0"/>
              <a:t>TikTok: Ad time modelled at 3.4% of content time using agency and broadcaster estimates.</a:t>
            </a:r>
          </a:p>
          <a:p>
            <a:pPr marL="171450" indent="-171450">
              <a:buFont typeface="Arial" panose="020B0604020202020204" pitchFamily="34" charset="0"/>
              <a:buChar char="•"/>
            </a:pPr>
            <a:r>
              <a:rPr lang="en-GB" dirty="0"/>
              <a:t>Other online video: ad time modelled at 3.33% of content time.</a:t>
            </a:r>
          </a:p>
          <a:p>
            <a:endParaRPr lang="en-GB" dirty="0"/>
          </a:p>
        </p:txBody>
      </p:sp>
      <p:sp>
        <p:nvSpPr>
          <p:cNvPr id="4" name="Slide Number Placeholder 3">
            <a:extLst>
              <a:ext uri="{FF2B5EF4-FFF2-40B4-BE49-F238E27FC236}">
                <a16:creationId xmlns:a16="http://schemas.microsoft.com/office/drawing/2014/main" id="{7864D4E3-5395-7EEC-DF25-541D784E113C}"/>
              </a:ext>
            </a:extLst>
          </p:cNvPr>
          <p:cNvSpPr>
            <a:spLocks noGrp="1"/>
          </p:cNvSpPr>
          <p:nvPr>
            <p:ph type="sldNum" sz="quarter" idx="10"/>
          </p:nvPr>
        </p:nvSpPr>
        <p:spPr/>
        <p:txBody>
          <a:bodyPr/>
          <a:lstStyle/>
          <a:p>
            <a:pPr marL="0" marR="0" lvl="0" indent="0" algn="r" defTabSz="952378"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78"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31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5C227-0549-8CA1-C65C-1C21A19EA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A02BA-A01B-3A0F-F507-28C9004CA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0F7AE-51A7-1304-AA5D-039C1A7F76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Even though the world is fragmenting, it’s actually easier to reach audiences.</a:t>
            </a:r>
          </a:p>
          <a:p>
            <a:endParaRPr lang="en-GB"/>
          </a:p>
        </p:txBody>
      </p:sp>
      <p:sp>
        <p:nvSpPr>
          <p:cNvPr id="4" name="Slide Number Placeholder 3">
            <a:extLst>
              <a:ext uri="{FF2B5EF4-FFF2-40B4-BE49-F238E27FC236}">
                <a16:creationId xmlns:a16="http://schemas.microsoft.com/office/drawing/2014/main" id="{4948465D-6BB3-C8E5-EEF1-0421B1F89E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575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VOD viewing is more prominent among younger audiences.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5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CA9F5-78BA-E328-5D29-A8E8966F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A77BF-1D0B-9ACF-EC2C-7217B7F8D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F8399-887D-A7BD-FF45-B534E38E73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8B265D-7DDD-69A9-841B-11943F3074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0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288A-134A-701A-E8F2-B9526BD6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054E0-9C11-7904-6558-DA56364B77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D08FA3D-C856-E2EE-DC62-E2E968CF3D11}"/>
              </a:ext>
            </a:extLst>
          </p:cNvPr>
          <p:cNvSpPr>
            <a:spLocks noGrp="1"/>
          </p:cNvSpPr>
          <p:nvPr>
            <p:ph type="body" idx="1"/>
          </p:nvPr>
        </p:nvSpPr>
        <p:spPr/>
        <p:txBody>
          <a:bodyPr/>
          <a:lstStyle/>
          <a:p>
            <a:r>
              <a:rPr lang="en-US"/>
              <a:t>This data highlights how both the content 16-34s watch and the way they watch it are changing. </a:t>
            </a:r>
          </a:p>
          <a:p>
            <a:endParaRPr lang="en-US" dirty="0"/>
          </a:p>
          <a:p>
            <a:r>
              <a:rPr lang="en-US" dirty="0"/>
              <a:t>Last year, 16-34s spent more time watching Entertainment, Drama, and Film, </a:t>
            </a:r>
            <a:r>
              <a:rPr lang="en-GB" dirty="0"/>
              <a:t>and video on demand was a key driver</a:t>
            </a:r>
            <a:r>
              <a:rPr lang="en-US" dirty="0"/>
              <a:t>. VOD offers the choice and control that viewers seek for this type of content. </a:t>
            </a:r>
          </a:p>
          <a:p>
            <a:endParaRPr lang="en-US" dirty="0"/>
          </a:p>
          <a:p>
            <a:r>
              <a:rPr lang="en-US" dirty="0"/>
              <a:t>However, Sport, News, Hobbies, and Current Affairs are still predominantly consumed through linear TV.</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A02A91F-2AD8-A63E-9029-C44693F36227}"/>
              </a:ext>
            </a:extLst>
          </p:cNvPr>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38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9367A-F3E3-5B0A-C3FE-3286F2BBD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304D-A175-4AA3-729D-53420CDC10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5C6A040-522D-57E5-F5F9-22C4AC856C73}"/>
              </a:ext>
            </a:extLst>
          </p:cNvPr>
          <p:cNvSpPr>
            <a:spLocks noGrp="1"/>
          </p:cNvSpPr>
          <p:nvPr>
            <p:ph type="body" idx="1"/>
          </p:nvPr>
        </p:nvSpPr>
        <p:spPr/>
        <p:txBody>
          <a:bodyPr/>
          <a:lstStyle/>
          <a:p>
            <a:r>
              <a:rPr lang="en-GB"/>
              <a:t>Top TV programme 2025 for 16-34’s (All devices). </a:t>
            </a:r>
          </a:p>
          <a:p>
            <a:endParaRPr lang="en-GB"/>
          </a:p>
          <a:p>
            <a:r>
              <a:rPr lang="en-GB"/>
              <a:t>I</a:t>
            </a:r>
            <a:r>
              <a:rPr lang="en-GB">
                <a:effectLst/>
              </a:rPr>
              <a:t>n 2025, The Celebrity Traitors emerged as the top TV programme of the year, pulling an average audience of 3.1 million viewers.</a:t>
            </a:r>
            <a:br>
              <a:rPr lang="en-GB" b="0" i="0">
                <a:solidFill>
                  <a:srgbClr val="FFFFFF"/>
                </a:solidFill>
                <a:effectLst/>
                <a:latin typeface="Söhne"/>
              </a:rPr>
            </a:br>
            <a:endParaRPr lang="en-GB"/>
          </a:p>
          <a:p>
            <a:endParaRPr lang="en-GB"/>
          </a:p>
        </p:txBody>
      </p:sp>
      <p:sp>
        <p:nvSpPr>
          <p:cNvPr id="4" name="Slide Number Placeholder 3">
            <a:extLst>
              <a:ext uri="{FF2B5EF4-FFF2-40B4-BE49-F238E27FC236}">
                <a16:creationId xmlns:a16="http://schemas.microsoft.com/office/drawing/2014/main" id="{B1B3D245-7638-FEAE-F8DC-F7C5BFF116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24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602E-B479-E2FC-EB49-F4705C3C8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46FA8-D63C-C6BA-1A55-1E6B30F790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3D2160-FE09-989B-CA74-A375217A52E8}"/>
              </a:ext>
            </a:extLst>
          </p:cNvPr>
          <p:cNvSpPr>
            <a:spLocks noGrp="1"/>
          </p:cNvSpPr>
          <p:nvPr>
            <p:ph type="body" idx="1"/>
          </p:nvPr>
        </p:nvSpPr>
        <p:spPr/>
        <p:txBody>
          <a:bodyPr/>
          <a:lstStyle/>
          <a:p>
            <a:r>
              <a:rPr lang="en-GB" dirty="0"/>
              <a:t>This chart looks at Barb’s audience reporting capabilities. The focal meter data provides further insight into </a:t>
            </a:r>
            <a:r>
              <a:rPr lang="en-GB" sz="1200" b="0" dirty="0">
                <a:effectLst/>
                <a:ea typeface="Times New Roman" panose="02020603050405020304" pitchFamily="18" charset="0"/>
              </a:rPr>
              <a:t>SVOD and video-sharing platforms to provide a view on ‘</a:t>
            </a:r>
            <a:r>
              <a:rPr lang="en-GB" sz="1200" b="1" dirty="0">
                <a:effectLst/>
                <a:ea typeface="Times New Roman" panose="02020603050405020304" pitchFamily="18" charset="0"/>
              </a:rPr>
              <a:t>total identified viewing</a:t>
            </a:r>
            <a:r>
              <a:rPr lang="en-GB" sz="1200" b="0" dirty="0">
                <a:effectLst/>
                <a:ea typeface="Times New Roman" panose="02020603050405020304" pitchFamily="18" charset="0"/>
              </a:rPr>
              <a:t>’ which includes:</a:t>
            </a:r>
          </a:p>
          <a:p>
            <a:pPr lvl="0"/>
            <a:r>
              <a:rPr lang="en-GB" sz="1200" b="0" dirty="0">
                <a:effectLst/>
                <a:ea typeface="Times New Roman" panose="02020603050405020304" pitchFamily="18" charset="0"/>
              </a:rPr>
              <a:t> </a:t>
            </a:r>
            <a:endParaRPr lang="en-GB" dirty="0"/>
          </a:p>
          <a:p>
            <a:pPr marL="171450" indent="-171450" algn="l">
              <a:buFont typeface="Arial" panose="020B0604020202020204" pitchFamily="34" charset="0"/>
              <a:buChar char="•"/>
            </a:pPr>
            <a:r>
              <a:rPr lang="en-GB" sz="1200" b="1" dirty="0">
                <a:effectLst/>
                <a:ea typeface="Times New Roman" panose="02020603050405020304" pitchFamily="18" charset="0"/>
              </a:rPr>
              <a:t>Total broadcaster viewing </a:t>
            </a:r>
            <a:r>
              <a:rPr lang="en-GB" sz="1200" b="0" dirty="0">
                <a:effectLst/>
                <a:ea typeface="Times New Roman" panose="02020603050405020304" pitchFamily="18" charset="0"/>
              </a:rPr>
              <a:t>– </a:t>
            </a:r>
            <a:r>
              <a:rPr lang="en-GB" b="0" i="0" dirty="0">
                <a:solidFill>
                  <a:srgbClr val="000000"/>
                </a:solidFill>
                <a:effectLst/>
                <a:latin typeface="Open Sans" panose="020B0606030504020204" pitchFamily="34" charset="0"/>
              </a:rPr>
              <a:t>represents the time spent watching linear broadcast channels and broadcaster-owned VOD services (BVOD). This includes live viewing, as well as pre- and post broadcast viewing, and viewing to archive box-sets on a BVOD service. We capture and report this viewing across four screens — TV sets, tablets, PCs and smartphones. For tagged services, this includes any streaming regardless of whether it was through the home </a:t>
            </a:r>
            <a:r>
              <a:rPr lang="en-GB" b="0" i="0" dirty="0" err="1">
                <a:solidFill>
                  <a:srgbClr val="000000"/>
                </a:solidFill>
                <a:effectLst/>
                <a:latin typeface="Open Sans" panose="020B0606030504020204" pitchFamily="34" charset="0"/>
              </a:rPr>
              <a:t>WiFi</a:t>
            </a:r>
            <a:r>
              <a:rPr lang="en-GB" b="0" i="0" dirty="0">
                <a:solidFill>
                  <a:srgbClr val="000000"/>
                </a:solidFill>
                <a:effectLst/>
                <a:latin typeface="Open Sans" panose="020B0606030504020204" pitchFamily="34" charset="0"/>
              </a:rPr>
              <a:t> network.</a:t>
            </a:r>
          </a:p>
          <a:p>
            <a:pPr marL="171450" indent="-171450">
              <a:buFont typeface="Arial" panose="020B0604020202020204" pitchFamily="34" charset="0"/>
              <a:buChar char="•"/>
            </a:pPr>
            <a:br>
              <a:rPr lang="en-GB" dirty="0"/>
            </a:br>
            <a:r>
              <a:rPr lang="en-GB" sz="1200" b="1" dirty="0">
                <a:effectLst/>
                <a:ea typeface="Times New Roman" panose="02020603050405020304" pitchFamily="18" charset="0"/>
              </a:rPr>
              <a:t>Total SVOD/AVOD viewing </a:t>
            </a:r>
            <a:r>
              <a:rPr lang="en-GB" sz="1200" b="0" dirty="0">
                <a:effectLst/>
                <a:ea typeface="Times New Roman" panose="02020603050405020304" pitchFamily="18" charset="0"/>
              </a:rPr>
              <a:t>- includes</a:t>
            </a:r>
            <a:r>
              <a:rPr lang="en-GB" dirty="0"/>
              <a:t> 19 VOD services — notably Amazon Prime Video, Disney+ and Netflix. Viewing is reported on all four screens, although this only includes viewing through a home’s </a:t>
            </a:r>
            <a:r>
              <a:rPr lang="en-GB" dirty="0" err="1"/>
              <a:t>WiFi</a:t>
            </a:r>
            <a:r>
              <a:rPr lang="en-GB" dirty="0"/>
              <a:t> network.</a:t>
            </a:r>
          </a:p>
          <a:p>
            <a:pPr marL="171450" indent="-171450">
              <a:buFont typeface="Arial" panose="020B0604020202020204" pitchFamily="34" charset="0"/>
              <a:buChar char="•"/>
            </a:pPr>
            <a:endParaRPr lang="en-GB" sz="1200" b="0" dirty="0">
              <a:effectLst/>
              <a:ea typeface="Times New Roman" panose="02020603050405020304" pitchFamily="18" charset="0"/>
            </a:endParaRPr>
          </a:p>
          <a:p>
            <a:pPr marL="171450" indent="-171450">
              <a:buFont typeface="Arial" panose="020B0604020202020204" pitchFamily="34" charset="0"/>
              <a:buChar char="•"/>
            </a:pPr>
            <a:r>
              <a:rPr lang="en-GB" sz="1200" b="1" dirty="0">
                <a:effectLst/>
                <a:ea typeface="Times New Roman" panose="02020603050405020304" pitchFamily="18" charset="0"/>
              </a:rPr>
              <a:t>Total video-sharing</a:t>
            </a:r>
            <a:r>
              <a:rPr lang="en-GB" sz="1200" b="0" dirty="0">
                <a:effectLst/>
                <a:ea typeface="Times New Roman" panose="02020603050405020304" pitchFamily="18" charset="0"/>
              </a:rPr>
              <a:t>– i</a:t>
            </a:r>
            <a:r>
              <a:rPr lang="en-US" sz="1200" b="0" dirty="0" err="1">
                <a:effectLst/>
                <a:ea typeface="Times New Roman" panose="02020603050405020304" pitchFamily="18" charset="0"/>
              </a:rPr>
              <a:t>ncludes</a:t>
            </a:r>
            <a:r>
              <a:rPr lang="en-US" sz="1200" b="0" dirty="0">
                <a:effectLst/>
                <a:ea typeface="Times New Roman" panose="02020603050405020304" pitchFamily="18" charset="0"/>
              </a:rPr>
              <a:t> viewing — again on all four screens — to platforms such as TikTok, Twitch and YouTube. Our audience reporting for video-sharing platforms only includes viewing through a home </a:t>
            </a:r>
            <a:r>
              <a:rPr lang="en-US" sz="1200" b="0" dirty="0" err="1">
                <a:effectLst/>
                <a:ea typeface="Times New Roman" panose="02020603050405020304" pitchFamily="18" charset="0"/>
              </a:rPr>
              <a:t>WiFi</a:t>
            </a:r>
            <a:r>
              <a:rPr lang="en-US" sz="1200" b="0" dirty="0">
                <a:effectLst/>
                <a:ea typeface="Times New Roman" panose="02020603050405020304" pitchFamily="18" charset="0"/>
              </a:rPr>
              <a:t> network.</a:t>
            </a:r>
          </a:p>
        </p:txBody>
      </p:sp>
      <p:sp>
        <p:nvSpPr>
          <p:cNvPr id="4" name="Slide Number Placeholder 3">
            <a:extLst>
              <a:ext uri="{FF2B5EF4-FFF2-40B4-BE49-F238E27FC236}">
                <a16:creationId xmlns:a16="http://schemas.microsoft.com/office/drawing/2014/main" id="{8773682C-7986-4B03-2307-D5DEDAA4F2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20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AD0C-2EF5-7675-1DFA-B110730DC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8C5E1-1785-6A66-BD67-A47CCD764F6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DE4F5E1-1188-3AF4-01E1-0C23AFC7A5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Viewing to broadcaster content and SVOD platforms follow a seasonal trend for younger audiences, whilst viewing to video sharing services was broadly consistent.</a:t>
            </a:r>
          </a:p>
          <a:p>
            <a:endParaRPr lang="en-GB"/>
          </a:p>
        </p:txBody>
      </p:sp>
      <p:sp>
        <p:nvSpPr>
          <p:cNvPr id="4" name="Slide Number Placeholder 3">
            <a:extLst>
              <a:ext uri="{FF2B5EF4-FFF2-40B4-BE49-F238E27FC236}">
                <a16:creationId xmlns:a16="http://schemas.microsoft.com/office/drawing/2014/main" id="{6B1394AB-A427-4E62-45CB-0582224A68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1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10225-F63D-B03F-729E-E26D7B803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FD7CC-88FB-B368-F7DD-83B6316DB42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429F2C-B74A-434D-A7A8-19631112479C}"/>
              </a:ext>
            </a:extLst>
          </p:cNvPr>
          <p:cNvSpPr>
            <a:spLocks noGrp="1"/>
          </p:cNvSpPr>
          <p:nvPr>
            <p:ph type="body" idx="1"/>
          </p:nvPr>
        </p:nvSpPr>
        <p:spPr/>
        <p:txBody>
          <a:bodyPr/>
          <a:lstStyle/>
          <a:p>
            <a:r>
              <a:rPr lang="en-GB"/>
              <a:t>For younger audiences, video-sharing platforms peaks later than other platforms.</a:t>
            </a:r>
          </a:p>
        </p:txBody>
      </p:sp>
      <p:sp>
        <p:nvSpPr>
          <p:cNvPr id="4" name="Slide Number Placeholder 3">
            <a:extLst>
              <a:ext uri="{FF2B5EF4-FFF2-40B4-BE49-F238E27FC236}">
                <a16:creationId xmlns:a16="http://schemas.microsoft.com/office/drawing/2014/main" id="{923F0D85-40EB-3194-CC78-7A4DE4E526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36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2966-0D08-E743-70EF-0E32D022E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B76F5-A889-128B-B298-92702A52F8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374D65-A06E-CA1C-E95B-884EF4649E51}"/>
              </a:ext>
            </a:extLst>
          </p:cNvPr>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platforms in terms of the average number of adults watching per day (for at least 3 minutes) on a TV set compared with the average time spent watching per viewer (i.e. only counting those who watched on that day).</a:t>
            </a:r>
          </a:p>
          <a:p>
            <a:pPr algn="l"/>
            <a:endParaRPr lang="en-GB" sz="1200" b="0" i="0">
              <a:solidFill>
                <a:srgbClr val="323A4E"/>
              </a:solidFill>
              <a:effectLst/>
              <a:latin typeface="proxima-nova"/>
            </a:endParaRPr>
          </a:p>
          <a:p>
            <a:pPr algn="l"/>
            <a:r>
              <a:rPr lang="en-GB" sz="1200" b="0" i="0">
                <a:solidFill>
                  <a:srgbClr val="323A4E"/>
                </a:solidFill>
                <a:effectLst/>
                <a:latin typeface="proxima-nova"/>
              </a:rPr>
              <a:t>Analysis across 2025 shows that the commercial broadcasters (linear and on demand) collectively reach 3.4 million adult viewers every day, with each of those viewers watching for an average of 2hrs, 10 mins a day. YouTube has a daily reach of 2.4 million adults and a view time of 2hrs 15 mins. </a:t>
            </a:r>
          </a:p>
          <a:p>
            <a:pPr algn="l"/>
            <a:endParaRPr lang="en-GB" sz="1200" b="0" i="0">
              <a:solidFill>
                <a:srgbClr val="323A4E"/>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323A4E"/>
                </a:solidFill>
                <a:effectLst/>
                <a:latin typeface="proxima-nova"/>
              </a:rPr>
              <a:t>The ad-tier side of SVOD services such as Netflix has a daily reach of 0.8 million people and a view time of 2hr 1 min. </a:t>
            </a:r>
            <a:endParaRPr lang="en-GB"/>
          </a:p>
          <a:p>
            <a:endParaRPr lang="en-US"/>
          </a:p>
        </p:txBody>
      </p:sp>
      <p:sp>
        <p:nvSpPr>
          <p:cNvPr id="4" name="Slide Number Placeholder 3">
            <a:extLst>
              <a:ext uri="{FF2B5EF4-FFF2-40B4-BE49-F238E27FC236}">
                <a16:creationId xmlns:a16="http://schemas.microsoft.com/office/drawing/2014/main" id="{D55289E3-A4B4-4EF6-E270-7DAE97B304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139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473A-49AB-A0C6-AB5F-1FB9CB0F1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5C1CC-60CB-D4C1-D928-BFFED7C049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B2FBC0D-BA03-F6D0-156D-E8F015F689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508BB4-DB46-73B0-D88D-DD6476744E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87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Analysis from Barb shows that the majority of total identified was spent watching broadcaster channels and VOD services.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terms of devices, the TV set is the most popular screen for broadcaster viewing and SVOD/AVOD viewing. For video-sharing services like YouTube, TV set viewing accounts for a smaller proportion.</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Total identified viewing includes:</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broadcaster viewing</a:t>
            </a:r>
            <a:r>
              <a:rPr lang="en-US" sz="12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SVOD/AVOD viewing</a:t>
            </a:r>
            <a:r>
              <a:rPr lang="en-US" sz="12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video-sharing </a:t>
            </a:r>
            <a:r>
              <a:rPr lang="en-US" sz="12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8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DC49-FA81-D37C-3D4D-5071109BD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AB928-7D9A-3F95-B73E-F650849C3C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A46B5D7-35FA-8BEF-5B0E-0CD36C1A8C4B}"/>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Methodology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quantitative analysis of total video consumption in the UK was undertaken by Thinkbox. It combined 2025 data from Barb and the IPA’s TouchPoints.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TouchPoints data was used to determine the remaining out-of-home consumption.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combination of these sources creates a solid estimate as it utilises the robustness of Barb data (11,500 panel members, representative of the UK TV population, metered actual consumption data, analysis across a whole year) alongside Ipsos Iris and IPA TouchPoints data to capture any out-of-home consumption.</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EF91E09F-CB82-6E05-0C42-3FC5FD01A11B}"/>
              </a:ext>
            </a:extLst>
          </p:cNvPr>
          <p:cNvSpPr>
            <a:spLocks noGrp="1"/>
          </p:cNvSpPr>
          <p:nvPr>
            <p:ph type="sldNum" sz="quarter" idx="10"/>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4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CE4C5-B22F-759A-072B-64AFCC074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53A79-9AF3-8F95-174B-F264B77F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7986-1C6A-D4C6-6F14-B5DDC4A7DE34}"/>
              </a:ext>
            </a:extLst>
          </p:cNvPr>
          <p:cNvSpPr>
            <a:spLocks noGrp="1"/>
          </p:cNvSpPr>
          <p:nvPr>
            <p:ph type="body" idx="1"/>
          </p:nvPr>
        </p:nvSpPr>
        <p:spPr/>
        <p:txBody>
          <a:bodyPr/>
          <a:lstStyle/>
          <a:p>
            <a:r>
              <a:rPr lang="en-GB" sz="1800" b="0" i="0" u="none" strike="noStrike" baseline="0" dirty="0">
                <a:solidFill>
                  <a:srgbClr val="000000"/>
                </a:solidFill>
                <a:latin typeface="Founders Grotesk Regular"/>
              </a:rPr>
              <a:t>Breaking down Total TV into the different ways reveals the increasingly important role of Live and VOD viewing.</a:t>
            </a:r>
          </a:p>
          <a:p>
            <a:endParaRPr lang="en-GB" sz="1800" b="0" i="0" u="none" strike="noStrike" baseline="0" dirty="0">
              <a:solidFill>
                <a:srgbClr val="000000"/>
              </a:solidFill>
              <a:latin typeface="Founders Grotesk Regular"/>
            </a:endParaRPr>
          </a:p>
          <a:p>
            <a:r>
              <a:rPr lang="en-GB" sz="1800" b="0" i="0" u="none" strike="noStrike" baseline="0">
                <a:solidFill>
                  <a:srgbClr val="000000"/>
                </a:solidFill>
                <a:latin typeface="Founders Grotesk Regular"/>
              </a:rPr>
              <a:t>This data uses both Barb data and includes an estimate of any unknown viewing that is thought to fall into Playback and Live viewing.</a:t>
            </a:r>
          </a:p>
          <a:p>
            <a:endParaRPr lang="en-GB" sz="1800" b="0" i="0" u="none" strike="noStrike" baseline="0">
              <a:solidFill>
                <a:srgbClr val="000000"/>
              </a:solidFill>
              <a:latin typeface="Founders Grotesk Regular"/>
            </a:endParaRPr>
          </a:p>
        </p:txBody>
      </p:sp>
      <p:sp>
        <p:nvSpPr>
          <p:cNvPr id="4" name="Slide Number Placeholder 3">
            <a:extLst>
              <a:ext uri="{FF2B5EF4-FFF2-40B4-BE49-F238E27FC236}">
                <a16:creationId xmlns:a16="http://schemas.microsoft.com/office/drawing/2014/main" id="{2729E6B0-F47F-02C3-085C-C4BC12706D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81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422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6328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657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972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9601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9320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4897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312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27650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798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10434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40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02138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63783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53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297073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64419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1197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550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9685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1116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3583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a:t>Click to add title</a:t>
            </a:r>
            <a:endParaRPr lang="en-GB"/>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385518462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3164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AC5BB-39CE-1A4C-8812-F3A17EA4417C}"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248634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35568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36078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37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7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79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6313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110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04117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70785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7226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9820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237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522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7165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930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948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1848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315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0913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5233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7918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7635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6222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15641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7105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24126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1440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001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1139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AC5BB-39CE-1A4C-8812-F3A17EA4417C}"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1893031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FAC5BB-39CE-1A4C-8812-F3A17EA4417C}"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37034-C073-224B-8A1D-BD7C891A4C35}" type="slidenum">
              <a:rPr lang="en-US" smtClean="0"/>
              <a:t>‹#›</a:t>
            </a:fld>
            <a:endParaRPr lang="en-US"/>
          </a:p>
        </p:txBody>
      </p:sp>
    </p:spTree>
    <p:extLst>
      <p:ext uri="{BB962C8B-B14F-4D97-AF65-F5344CB8AC3E}">
        <p14:creationId xmlns:p14="http://schemas.microsoft.com/office/powerpoint/2010/main" val="1930450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308692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10676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5467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303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167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10386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0857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6199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0188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22499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39481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9415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710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40197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286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0037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21/05/2026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4405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37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563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3474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87453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8898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1667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02092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557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7961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03780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8116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51981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60094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7177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21/05/2026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8132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6677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715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42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4239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241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86334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2.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tags" Target="../tags/tag3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image" Target="../media/image1.jpe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tags" Target="../tags/tag6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theme" Target="../theme/theme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image" Target="../media/image1.jpeg"/><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tags" Target="../tags/tag92.xml"/><Relationship Id="rId8"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21/05/2026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21/05/2026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3"/>
    </p:custDataLst>
    <p:extLst>
      <p:ext uri="{BB962C8B-B14F-4D97-AF65-F5344CB8AC3E}">
        <p14:creationId xmlns:p14="http://schemas.microsoft.com/office/powerpoint/2010/main" val="31843042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21/05/2026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2"/>
    </p:custDataLst>
    <p:extLst>
      <p:ext uri="{BB962C8B-B14F-4D97-AF65-F5344CB8AC3E}">
        <p14:creationId xmlns:p14="http://schemas.microsoft.com/office/powerpoint/2010/main" val="7854531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21/05/2026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5"/>
    </p:custDataLst>
    <p:extLst>
      <p:ext uri="{BB962C8B-B14F-4D97-AF65-F5344CB8AC3E}">
        <p14:creationId xmlns:p14="http://schemas.microsoft.com/office/powerpoint/2010/main" val="15932618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3.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64.xml"/><Relationship Id="rId1" Type="http://schemas.openxmlformats.org/officeDocument/2006/relationships/tags" Target="../tags/tag1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CE702FD-83A1-8625-A77A-FCD489F2CA1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prstGeom prst="rect">
            <a:avLst/>
          </a:prstGeom>
          <a:solidFill>
            <a:prstClr val="white">
              <a:lumMod val="85000"/>
            </a:prstClr>
          </a:solidFill>
          <a:ln>
            <a:noFill/>
          </a:ln>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281306" y="4118655"/>
            <a:ext cx="3393740" cy="246221"/>
          </a:xfrm>
          <a:prstGeom prst="rect">
            <a:avLst/>
          </a:prstGeom>
          <a:noFill/>
        </p:spPr>
        <p:txBody>
          <a:bodyPr wrap="square" rtlCol="0">
            <a:spAutoFit/>
          </a:bodyPr>
          <a:lstStyle/>
          <a:p>
            <a:pPr algn="l"/>
            <a:r>
              <a:rPr lang="en-GB" sz="1000" dirty="0">
                <a:solidFill>
                  <a:schemeClr val="bg1"/>
                </a:solidFill>
              </a:rPr>
              <a:t>Deliveroo – Unexpected Guests</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46FE5-1D7F-3DFB-64E2-5ECF45F0E12C}"/>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FD85CD8-E2D9-E43E-2FCD-A59F2332F2FC}"/>
              </a:ext>
            </a:extLst>
          </p:cNvPr>
          <p:cNvGraphicFramePr/>
          <p:nvPr/>
        </p:nvGraphicFramePr>
        <p:xfrm>
          <a:off x="3312208" y="540746"/>
          <a:ext cx="8177970" cy="48161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60574AC2-B3D5-083D-1EB6-B11CD0970C09}"/>
              </a:ext>
            </a:extLst>
          </p:cNvPr>
          <p:cNvSpPr txBox="1">
            <a:spLocks/>
          </p:cNvSpPr>
          <p:nvPr/>
        </p:nvSpPr>
        <p:spPr>
          <a:xfrm>
            <a:off x="424837" y="542698"/>
            <a:ext cx="2967587" cy="2992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16-34s spend more time with TV </a:t>
            </a:r>
            <a:r>
              <a:rPr kumimoji="0" lang="en-GB" sz="3000" b="1" i="0" u="sng" strike="noStrike" kern="1200" cap="none" spc="0" normalizeH="0" baseline="0" noProof="0" dirty="0">
                <a:ln>
                  <a:noFill/>
                </a:ln>
                <a:solidFill>
                  <a:srgbClr val="372D87"/>
                </a:solidFill>
                <a:effectLst/>
                <a:uLnTx/>
                <a:uFillTx/>
                <a:latin typeface="Arial"/>
                <a:ea typeface="+mj-ea"/>
                <a:cs typeface="+mj-cs"/>
              </a:rPr>
              <a:t>advertising</a:t>
            </a:r>
            <a:r>
              <a:rPr kumimoji="0" lang="en-GB" sz="3000" b="1" i="0" u="none" strike="noStrike" kern="1200" cap="none" spc="0" normalizeH="0" baseline="0" noProof="0" dirty="0">
                <a:ln>
                  <a:noFill/>
                </a:ln>
                <a:solidFill>
                  <a:srgbClr val="372D87"/>
                </a:solidFill>
                <a:effectLst/>
                <a:uLnTx/>
                <a:uFillTx/>
                <a:latin typeface="Arial"/>
                <a:ea typeface="+mj-ea"/>
                <a:cs typeface="+mj-cs"/>
              </a:rPr>
              <a:t> than YouTube and TikTok combined</a:t>
            </a: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p:txBody>
      </p:sp>
      <p:sp>
        <p:nvSpPr>
          <p:cNvPr id="11" name="Text Placeholder 2">
            <a:extLst>
              <a:ext uri="{FF2B5EF4-FFF2-40B4-BE49-F238E27FC236}">
                <a16:creationId xmlns:a16="http://schemas.microsoft.com/office/drawing/2014/main" id="{26697E1C-2CA4-31BD-8171-22CD2E233A6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2025,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0D551B4C-B41F-9E11-DF03-AE5842EF6DCC}"/>
              </a:ext>
            </a:extLst>
          </p:cNvPr>
          <p:cNvSpPr txBox="1"/>
          <p:nvPr/>
        </p:nvSpPr>
        <p:spPr>
          <a:xfrm>
            <a:off x="5427721" y="2487137"/>
            <a:ext cx="218378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4D4D4D"/>
                </a:solidFill>
                <a:effectLst/>
                <a:uLnTx/>
                <a:uFillTx/>
                <a:latin typeface="Arial"/>
                <a:ea typeface="+mn-ea"/>
                <a:cs typeface="+mn-cs"/>
              </a:rPr>
              <a:t>16-34s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4D4D4D"/>
                </a:solidFill>
                <a:effectLst/>
                <a:uLnTx/>
                <a:uFillTx/>
                <a:latin typeface="Arial"/>
                <a:ea typeface="+mn-ea"/>
                <a:cs typeface="+mn-cs"/>
              </a:rPr>
              <a:t>Ad time per day: 8:58</a:t>
            </a:r>
          </a:p>
        </p:txBody>
      </p:sp>
      <p:sp>
        <p:nvSpPr>
          <p:cNvPr id="3" name="Oval 2">
            <a:extLst>
              <a:ext uri="{FF2B5EF4-FFF2-40B4-BE49-F238E27FC236}">
                <a16:creationId xmlns:a16="http://schemas.microsoft.com/office/drawing/2014/main" id="{8B75302F-7041-607F-B7C5-5EBDEB11EE56}"/>
              </a:ext>
            </a:extLst>
          </p:cNvPr>
          <p:cNvSpPr/>
          <p:nvPr/>
        </p:nvSpPr>
        <p:spPr>
          <a:xfrm>
            <a:off x="7867537" y="1279743"/>
            <a:ext cx="914400" cy="914400"/>
          </a:xfrm>
          <a:prstGeom prst="ellipse">
            <a:avLst/>
          </a:prstGeom>
          <a:solidFill>
            <a:srgbClr val="C0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48%</a:t>
            </a:r>
          </a:p>
        </p:txBody>
      </p:sp>
      <p:sp>
        <p:nvSpPr>
          <p:cNvPr id="4" name="Oval 3">
            <a:extLst>
              <a:ext uri="{FF2B5EF4-FFF2-40B4-BE49-F238E27FC236}">
                <a16:creationId xmlns:a16="http://schemas.microsoft.com/office/drawing/2014/main" id="{79BAC259-E8AC-367B-1569-3B7E89E03F24}"/>
              </a:ext>
            </a:extLst>
          </p:cNvPr>
          <p:cNvSpPr/>
          <p:nvPr/>
        </p:nvSpPr>
        <p:spPr>
          <a:xfrm>
            <a:off x="3975713" y="3535170"/>
            <a:ext cx="914400" cy="914400"/>
          </a:xfrm>
          <a:prstGeom prst="ellipse">
            <a:avLst/>
          </a:prstGeom>
          <a:solidFill>
            <a:srgbClr val="0069B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33%</a:t>
            </a:r>
          </a:p>
        </p:txBody>
      </p:sp>
      <p:sp>
        <p:nvSpPr>
          <p:cNvPr id="2" name="Oval 1">
            <a:extLst>
              <a:ext uri="{FF2B5EF4-FFF2-40B4-BE49-F238E27FC236}">
                <a16:creationId xmlns:a16="http://schemas.microsoft.com/office/drawing/2014/main" id="{0699F73B-3421-0104-AF71-36B46B975304}"/>
              </a:ext>
            </a:extLst>
          </p:cNvPr>
          <p:cNvSpPr/>
          <p:nvPr/>
        </p:nvSpPr>
        <p:spPr>
          <a:xfrm>
            <a:off x="4476461" y="822543"/>
            <a:ext cx="914400" cy="914400"/>
          </a:xfrm>
          <a:prstGeom prst="ellipse">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14%</a:t>
            </a:r>
          </a:p>
        </p:txBody>
      </p:sp>
    </p:spTree>
    <p:extLst>
      <p:ext uri="{BB962C8B-B14F-4D97-AF65-F5344CB8AC3E}">
        <p14:creationId xmlns:p14="http://schemas.microsoft.com/office/powerpoint/2010/main" val="268679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B4FC-083A-9296-FCAB-6C39EE679D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CB868F-7D45-624F-F6D8-C4DA9DD2C368}"/>
              </a:ext>
            </a:extLst>
          </p:cNvPr>
          <p:cNvSpPr>
            <a:spLocks noGrp="1"/>
          </p:cNvSpPr>
          <p:nvPr>
            <p:ph type="title"/>
          </p:nvPr>
        </p:nvSpPr>
        <p:spPr>
          <a:xfrm>
            <a:off x="371475" y="359944"/>
            <a:ext cx="11341099" cy="1021181"/>
          </a:xfrm>
        </p:spPr>
        <p:txBody>
          <a:bodyPr/>
          <a:lstStyle/>
          <a:p>
            <a:r>
              <a:rPr lang="en-GB"/>
              <a:t>Now even easier to reach </a:t>
            </a:r>
            <a:r>
              <a:rPr lang="en-GB">
                <a:solidFill>
                  <a:srgbClr val="C00000"/>
                </a:solidFill>
              </a:rPr>
              <a:t>16-34s</a:t>
            </a:r>
            <a:r>
              <a:rPr lang="en-GB"/>
              <a:t> with TV advertising</a:t>
            </a:r>
          </a:p>
        </p:txBody>
      </p:sp>
      <p:sp>
        <p:nvSpPr>
          <p:cNvPr id="3" name="Text Placeholder 2">
            <a:extLst>
              <a:ext uri="{FF2B5EF4-FFF2-40B4-BE49-F238E27FC236}">
                <a16:creationId xmlns:a16="http://schemas.microsoft.com/office/drawing/2014/main" id="{DCBD9716-769B-E11D-DDB1-8FC1D4B6EF1F}"/>
              </a:ext>
            </a:extLst>
          </p:cNvPr>
          <p:cNvSpPr>
            <a:spLocks noGrp="1"/>
          </p:cNvSpPr>
          <p:nvPr>
            <p:ph type="body" sz="quarter" idx="15"/>
          </p:nvPr>
        </p:nvSpPr>
        <p:spPr>
          <a:xfrm>
            <a:off x="377758" y="5365115"/>
            <a:ext cx="5718242" cy="304800"/>
          </a:xfrm>
        </p:spPr>
        <p:txBody>
          <a:bodyPr/>
          <a:lstStyle/>
          <a:p>
            <a:r>
              <a:rPr lang="en-GB"/>
              <a:t>Source: Barb 2025 – TV set viewing, proportion of total viewer minutes that are ad supported</a:t>
            </a:r>
          </a:p>
        </p:txBody>
      </p:sp>
      <p:graphicFrame>
        <p:nvGraphicFramePr>
          <p:cNvPr id="8" name="Chart 7">
            <a:extLst>
              <a:ext uri="{FF2B5EF4-FFF2-40B4-BE49-F238E27FC236}">
                <a16:creationId xmlns:a16="http://schemas.microsoft.com/office/drawing/2014/main" id="{C8F34B87-C5AA-4725-D16A-A78861B9B173}"/>
              </a:ext>
            </a:extLst>
          </p:cNvPr>
          <p:cNvGraphicFramePr/>
          <p:nvPr/>
        </p:nvGraphicFramePr>
        <p:xfrm>
          <a:off x="647557" y="1744012"/>
          <a:ext cx="5032807" cy="3455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2444F03-887D-05E8-20FB-9F5792421C94}"/>
              </a:ext>
            </a:extLst>
          </p:cNvPr>
          <p:cNvGraphicFramePr/>
          <p:nvPr/>
        </p:nvGraphicFramePr>
        <p:xfrm>
          <a:off x="6511638" y="1744012"/>
          <a:ext cx="5032807" cy="345563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5CD00E4E-3A7D-6C75-445B-341C7DAB77F2}"/>
              </a:ext>
            </a:extLst>
          </p:cNvPr>
          <p:cNvSpPr/>
          <p:nvPr/>
        </p:nvSpPr>
        <p:spPr>
          <a:xfrm>
            <a:off x="648077" y="1736228"/>
            <a:ext cx="5032800" cy="378634"/>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All Adults</a:t>
            </a:r>
          </a:p>
        </p:txBody>
      </p:sp>
      <p:sp>
        <p:nvSpPr>
          <p:cNvPr id="10" name="Rectangle 9">
            <a:extLst>
              <a:ext uri="{FF2B5EF4-FFF2-40B4-BE49-F238E27FC236}">
                <a16:creationId xmlns:a16="http://schemas.microsoft.com/office/drawing/2014/main" id="{2A211313-32D7-606B-A2B5-57B31279DB18}"/>
              </a:ext>
            </a:extLst>
          </p:cNvPr>
          <p:cNvSpPr/>
          <p:nvPr/>
        </p:nvSpPr>
        <p:spPr>
          <a:xfrm>
            <a:off x="6511638" y="1736228"/>
            <a:ext cx="5025600" cy="37863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16-34 Adults</a:t>
            </a:r>
          </a:p>
        </p:txBody>
      </p:sp>
    </p:spTree>
    <p:extLst>
      <p:ext uri="{BB962C8B-B14F-4D97-AF65-F5344CB8AC3E}">
        <p14:creationId xmlns:p14="http://schemas.microsoft.com/office/powerpoint/2010/main" val="27423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4033-C758-7AC8-6F1B-32A7441343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0B259E-1781-03B4-A05E-CB9DC3416A9D}"/>
              </a:ext>
            </a:extLst>
          </p:cNvPr>
          <p:cNvSpPr/>
          <p:nvPr/>
        </p:nvSpPr>
        <p:spPr>
          <a:xfrm>
            <a:off x="2434728" y="1381126"/>
            <a:ext cx="3933021" cy="3532398"/>
          </a:xfrm>
          <a:prstGeom prst="rect">
            <a:avLst/>
          </a:prstGeom>
          <a:solidFill>
            <a:srgbClr val="009B3C">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endParaRPr>
          </a:p>
        </p:txBody>
      </p:sp>
      <p:sp>
        <p:nvSpPr>
          <p:cNvPr id="2" name="Title 1">
            <a:extLst>
              <a:ext uri="{FF2B5EF4-FFF2-40B4-BE49-F238E27FC236}">
                <a16:creationId xmlns:a16="http://schemas.microsoft.com/office/drawing/2014/main" id="{E4DFF8FE-7A2A-874D-8F48-9355E104BE4C}"/>
              </a:ext>
            </a:extLst>
          </p:cNvPr>
          <p:cNvSpPr>
            <a:spLocks noGrp="1"/>
          </p:cNvSpPr>
          <p:nvPr>
            <p:ph type="title"/>
          </p:nvPr>
        </p:nvSpPr>
        <p:spPr/>
        <p:txBody>
          <a:bodyPr/>
          <a:lstStyle/>
          <a:p>
            <a:r>
              <a:rPr lang="en-US"/>
              <a:t>VOD viewing is more prominent among younger audiences</a:t>
            </a:r>
          </a:p>
        </p:txBody>
      </p:sp>
      <p:sp>
        <p:nvSpPr>
          <p:cNvPr id="3" name="Text Placeholder 2">
            <a:extLst>
              <a:ext uri="{FF2B5EF4-FFF2-40B4-BE49-F238E27FC236}">
                <a16:creationId xmlns:a16="http://schemas.microsoft.com/office/drawing/2014/main" id="{070FE0FB-FFC0-FEA4-5F28-494DC4B23880}"/>
              </a:ext>
            </a:extLst>
          </p:cNvPr>
          <p:cNvSpPr>
            <a:spLocks noGrp="1"/>
          </p:cNvSpPr>
          <p:nvPr>
            <p:ph type="body" sz="quarter" idx="15"/>
          </p:nvPr>
        </p:nvSpPr>
        <p:spPr>
          <a:xfrm>
            <a:off x="377758" y="5365115"/>
            <a:ext cx="6749552" cy="311482"/>
          </a:xfrm>
        </p:spPr>
        <p:txBody>
          <a:bodyPr/>
          <a:lstStyle/>
          <a:p>
            <a:r>
              <a:rPr lang="en-GB"/>
              <a:t>Source: Barb, 2022-2025, Online multiple screens, All devices, Commercial broadcaster VOD and SVOD’s.</a:t>
            </a:r>
          </a:p>
        </p:txBody>
      </p:sp>
      <p:graphicFrame>
        <p:nvGraphicFramePr>
          <p:cNvPr id="6" name="Content Placeholder 5">
            <a:extLst>
              <a:ext uri="{FF2B5EF4-FFF2-40B4-BE49-F238E27FC236}">
                <a16:creationId xmlns:a16="http://schemas.microsoft.com/office/drawing/2014/main" id="{78D4FD90-8C4A-C9F3-C72D-393BD0C27818}"/>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19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479A-6129-3AF1-FEF0-B908A073E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828EA-451B-A683-5354-8A35339D6F71}"/>
              </a:ext>
            </a:extLst>
          </p:cNvPr>
          <p:cNvSpPr>
            <a:spLocks noGrp="1"/>
          </p:cNvSpPr>
          <p:nvPr>
            <p:ph type="title"/>
          </p:nvPr>
        </p:nvSpPr>
        <p:spPr>
          <a:xfrm>
            <a:off x="425450" y="499644"/>
            <a:ext cx="11341099" cy="1021181"/>
          </a:xfrm>
        </p:spPr>
        <p:txBody>
          <a:bodyPr>
            <a:normAutofit/>
          </a:bodyPr>
          <a:lstStyle/>
          <a:p>
            <a:r>
              <a:rPr lang="en-GB" dirty="0"/>
              <a:t>Addressable drives incremental cover for 16-34s</a:t>
            </a:r>
          </a:p>
        </p:txBody>
      </p:sp>
      <p:sp>
        <p:nvSpPr>
          <p:cNvPr id="5" name="Text Placeholder 2">
            <a:extLst>
              <a:ext uri="{FF2B5EF4-FFF2-40B4-BE49-F238E27FC236}">
                <a16:creationId xmlns:a16="http://schemas.microsoft.com/office/drawing/2014/main" id="{ACD718F5-6446-A8F4-86E7-2A6D563E7312}"/>
              </a:ext>
            </a:extLst>
          </p:cNvPr>
          <p:cNvSpPr>
            <a:spLocks noGrp="1"/>
          </p:cNvSpPr>
          <p:nvPr>
            <p:ph type="body" sz="quarter" idx="15"/>
          </p:nvPr>
        </p:nvSpPr>
        <p:spPr>
          <a:xfrm>
            <a:off x="378000" y="5511480"/>
            <a:ext cx="11334817" cy="304800"/>
          </a:xfrm>
        </p:spPr>
        <p:txBody>
          <a:bodyPr/>
          <a:lstStyle/>
          <a:p>
            <a:r>
              <a:rPr lang="en-GB"/>
              <a:t>Source: Barb BVOD Planner (2025, 6 weeks 9-14) / natural delivery / station average prices. Addressable includes BVOD &amp; SVOD Ad Tiers (Netflix, Disney+, and Prime Video).</a:t>
            </a:r>
            <a:endParaRPr lang="en-GB">
              <a:solidFill>
                <a:srgbClr val="FF0000"/>
              </a:solidFill>
              <a:highlight>
                <a:srgbClr val="FFFF00"/>
              </a:highlight>
            </a:endParaRPr>
          </a:p>
        </p:txBody>
      </p:sp>
      <p:graphicFrame>
        <p:nvGraphicFramePr>
          <p:cNvPr id="7" name="Chart 6">
            <a:extLst>
              <a:ext uri="{FF2B5EF4-FFF2-40B4-BE49-F238E27FC236}">
                <a16:creationId xmlns:a16="http://schemas.microsoft.com/office/drawing/2014/main" id="{98AE9125-6BE9-5D90-8D25-356EC5CD2A68}"/>
              </a:ext>
            </a:extLst>
          </p:cNvPr>
          <p:cNvGraphicFramePr/>
          <p:nvPr/>
        </p:nvGraphicFramePr>
        <p:xfrm>
          <a:off x="603251" y="1130840"/>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0956F9B-9374-2218-E766-1DA390CDF75C}"/>
              </a:ext>
            </a:extLst>
          </p:cNvPr>
          <p:cNvSpPr txBox="1"/>
          <p:nvPr/>
        </p:nvSpPr>
        <p:spPr>
          <a:xfrm>
            <a:off x="1366684" y="1381868"/>
            <a:ext cx="16770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Audience: 16-34</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344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7C90-CA8F-6AC9-E276-CC232C30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41B14-6F02-9F92-6954-4872C1CE9DF0}"/>
              </a:ext>
            </a:extLst>
          </p:cNvPr>
          <p:cNvSpPr>
            <a:spLocks noGrp="1"/>
          </p:cNvSpPr>
          <p:nvPr>
            <p:ph type="title"/>
          </p:nvPr>
        </p:nvSpPr>
        <p:spPr/>
        <p:txBody>
          <a:bodyPr/>
          <a:lstStyle/>
          <a:p>
            <a:r>
              <a:rPr lang="en-GB" dirty="0"/>
              <a:t>VOD enabling 16-34s to watch more entertainment, drama &amp; films</a:t>
            </a:r>
          </a:p>
        </p:txBody>
      </p:sp>
      <p:sp>
        <p:nvSpPr>
          <p:cNvPr id="3" name="Text Placeholder 2">
            <a:extLst>
              <a:ext uri="{FF2B5EF4-FFF2-40B4-BE49-F238E27FC236}">
                <a16:creationId xmlns:a16="http://schemas.microsoft.com/office/drawing/2014/main" id="{736B02EB-171C-690B-89B0-2359621D9D60}"/>
              </a:ext>
            </a:extLst>
          </p:cNvPr>
          <p:cNvSpPr>
            <a:spLocks noGrp="1"/>
          </p:cNvSpPr>
          <p:nvPr>
            <p:ph type="body" sz="quarter" idx="15"/>
          </p:nvPr>
        </p:nvSpPr>
        <p:spPr/>
        <p:txBody>
          <a:bodyPr/>
          <a:lstStyle/>
          <a:p>
            <a:r>
              <a:rPr lang="en-GB"/>
              <a:t>Source: Barb - TV set only, 16-34s, 2025</a:t>
            </a:r>
          </a:p>
        </p:txBody>
      </p:sp>
      <p:sp>
        <p:nvSpPr>
          <p:cNvPr id="7" name="TextBox 1">
            <a:extLst>
              <a:ext uri="{FF2B5EF4-FFF2-40B4-BE49-F238E27FC236}">
                <a16:creationId xmlns:a16="http://schemas.microsoft.com/office/drawing/2014/main" id="{AD517D32-70C7-0C71-0906-BB57DACB3254}"/>
              </a:ext>
            </a:extLst>
          </p:cNvPr>
          <p:cNvSpPr txBox="1"/>
          <p:nvPr/>
        </p:nvSpPr>
        <p:spPr>
          <a:xfrm>
            <a:off x="4407614" y="5200439"/>
            <a:ext cx="337677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D4D"/>
                </a:solidFill>
                <a:effectLst/>
                <a:uLnTx/>
                <a:uFillTx/>
                <a:latin typeface="Arial"/>
                <a:ea typeface="+mn-ea"/>
                <a:cs typeface="+mn-cs"/>
              </a:rPr>
              <a:t>MINUTES PER PERSON PER DAY</a:t>
            </a:r>
          </a:p>
        </p:txBody>
      </p:sp>
      <p:graphicFrame>
        <p:nvGraphicFramePr>
          <p:cNvPr id="8" name="Content Placeholder 7">
            <a:extLst>
              <a:ext uri="{FF2B5EF4-FFF2-40B4-BE49-F238E27FC236}">
                <a16:creationId xmlns:a16="http://schemas.microsoft.com/office/drawing/2014/main" id="{90FF51F5-8655-E237-9DD4-E57022D6E574}"/>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
            <a:extLst>
              <a:ext uri="{FF2B5EF4-FFF2-40B4-BE49-F238E27FC236}">
                <a16:creationId xmlns:a16="http://schemas.microsoft.com/office/drawing/2014/main" id="{24530707-483A-7056-5221-3C197D94CB90}"/>
              </a:ext>
            </a:extLst>
          </p:cNvPr>
          <p:cNvSpPr txBox="1"/>
          <p:nvPr/>
        </p:nvSpPr>
        <p:spPr>
          <a:xfrm>
            <a:off x="4543962" y="1573366"/>
            <a:ext cx="26653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D4D4D"/>
                </a:solidFill>
                <a:effectLst/>
                <a:uLnTx/>
                <a:uFillTx/>
                <a:latin typeface="Arial"/>
                <a:ea typeface="+mn-ea"/>
                <a:cs typeface="+mn-cs"/>
              </a:rPr>
              <a:t>16-34 – TV set</a:t>
            </a:r>
          </a:p>
        </p:txBody>
      </p:sp>
    </p:spTree>
    <p:extLst>
      <p:ext uri="{BB962C8B-B14F-4D97-AF65-F5344CB8AC3E}">
        <p14:creationId xmlns:p14="http://schemas.microsoft.com/office/powerpoint/2010/main" val="277100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447C-BF59-A618-4088-52BF637E825B}"/>
            </a:ext>
          </a:extLst>
        </p:cNvPr>
        <p:cNvGrpSpPr/>
        <p:nvPr/>
      </p:nvGrpSpPr>
      <p:grpSpPr>
        <a:xfrm>
          <a:off x="0" y="0"/>
          <a:ext cx="0" cy="0"/>
          <a:chOff x="0" y="0"/>
          <a:chExt cx="0" cy="0"/>
        </a:xfrm>
      </p:grpSpPr>
      <p:sp>
        <p:nvSpPr>
          <p:cNvPr id="154" name="Text Placeholder 153">
            <a:extLst>
              <a:ext uri="{FF2B5EF4-FFF2-40B4-BE49-F238E27FC236}">
                <a16:creationId xmlns:a16="http://schemas.microsoft.com/office/drawing/2014/main" id="{9BA1BA2B-2D05-4DF0-8FE3-0026659FEF59}"/>
              </a:ext>
            </a:extLst>
          </p:cNvPr>
          <p:cNvSpPr>
            <a:spLocks noGrp="1"/>
          </p:cNvSpPr>
          <p:nvPr>
            <p:ph type="body" sz="quarter" idx="34"/>
          </p:nvPr>
        </p:nvSpPr>
        <p:spPr/>
        <p:txBody>
          <a:bodyPr>
            <a:normAutofit lnSpcReduction="10000"/>
          </a:bodyPr>
          <a:lstStyle/>
          <a:p>
            <a:r>
              <a:rPr lang="en-US" b="1">
                <a:solidFill>
                  <a:srgbClr val="E10514"/>
                </a:solidFill>
              </a:rPr>
              <a:t>I'm a Celebrity... Get Me Out of Here!</a:t>
            </a:r>
          </a:p>
          <a:p>
            <a:r>
              <a:rPr lang="en-GB">
                <a:solidFill>
                  <a:schemeClr val="bg2"/>
                </a:solidFill>
              </a:rPr>
              <a:t>ITV1, 16 Nov</a:t>
            </a:r>
          </a:p>
          <a:p>
            <a:r>
              <a:rPr lang="en-GB">
                <a:solidFill>
                  <a:schemeClr val="bg2"/>
                </a:solidFill>
              </a:rPr>
              <a:t>2,596,235</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p:txBody>
      </p:sp>
      <p:sp>
        <p:nvSpPr>
          <p:cNvPr id="12" name="Title 11">
            <a:extLst>
              <a:ext uri="{FF2B5EF4-FFF2-40B4-BE49-F238E27FC236}">
                <a16:creationId xmlns:a16="http://schemas.microsoft.com/office/drawing/2014/main" id="{B878EE56-982B-8AE0-DA38-D366378A4E73}"/>
              </a:ext>
            </a:extLst>
          </p:cNvPr>
          <p:cNvSpPr>
            <a:spLocks noGrp="1"/>
          </p:cNvSpPr>
          <p:nvPr>
            <p:ph type="title"/>
          </p:nvPr>
        </p:nvSpPr>
        <p:spPr/>
        <p:txBody>
          <a:bodyPr>
            <a:normAutofit/>
          </a:bodyPr>
          <a:lstStyle/>
          <a:p>
            <a:r>
              <a:rPr lang="en-GB"/>
              <a:t>16-34 Top TV programmes 2025 (All devices)</a:t>
            </a:r>
          </a:p>
        </p:txBody>
      </p:sp>
      <p:sp>
        <p:nvSpPr>
          <p:cNvPr id="153" name="Text Placeholder 152">
            <a:extLst>
              <a:ext uri="{FF2B5EF4-FFF2-40B4-BE49-F238E27FC236}">
                <a16:creationId xmlns:a16="http://schemas.microsoft.com/office/drawing/2014/main" id="{D9315EE9-83A6-65AC-1709-255902A10C2F}"/>
              </a:ext>
            </a:extLst>
          </p:cNvPr>
          <p:cNvSpPr>
            <a:spLocks noGrp="1"/>
          </p:cNvSpPr>
          <p:nvPr>
            <p:ph type="body" sz="quarter" idx="33"/>
          </p:nvPr>
        </p:nvSpPr>
        <p:spPr/>
        <p:txBody>
          <a:bodyPr>
            <a:normAutofit/>
          </a:bodyPr>
          <a:lstStyle/>
          <a:p>
            <a:r>
              <a:rPr lang="en-GB" b="1">
                <a:solidFill>
                  <a:srgbClr val="E10514"/>
                </a:solidFill>
              </a:rPr>
              <a:t>The Celebrity Traitors</a:t>
            </a:r>
          </a:p>
          <a:p>
            <a:r>
              <a:rPr lang="en-GB">
                <a:solidFill>
                  <a:schemeClr val="bg2"/>
                </a:solidFill>
              </a:rPr>
              <a:t>BBC 1, 6 Nov</a:t>
            </a:r>
          </a:p>
          <a:p>
            <a:r>
              <a:rPr lang="en-GB">
                <a:solidFill>
                  <a:schemeClr val="bg2"/>
                </a:solidFill>
              </a:rPr>
              <a:t>3,106,686</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55" name="Text Placeholder 154">
            <a:extLst>
              <a:ext uri="{FF2B5EF4-FFF2-40B4-BE49-F238E27FC236}">
                <a16:creationId xmlns:a16="http://schemas.microsoft.com/office/drawing/2014/main" id="{0DF120E6-7140-9E0A-2723-296203AD57BA}"/>
              </a:ext>
            </a:extLst>
          </p:cNvPr>
          <p:cNvSpPr>
            <a:spLocks noGrp="1"/>
          </p:cNvSpPr>
          <p:nvPr>
            <p:ph type="body" sz="quarter" idx="35"/>
          </p:nvPr>
        </p:nvSpPr>
        <p:spPr>
          <a:xfrm>
            <a:off x="5195495" y="2428621"/>
            <a:ext cx="1923784" cy="812103"/>
          </a:xfrm>
        </p:spPr>
        <p:txBody>
          <a:bodyPr>
            <a:normAutofit/>
          </a:bodyPr>
          <a:lstStyle/>
          <a:p>
            <a:r>
              <a:rPr lang="en-GB" b="1">
                <a:solidFill>
                  <a:srgbClr val="E10514"/>
                </a:solidFill>
              </a:rPr>
              <a:t>The Traitors</a:t>
            </a:r>
          </a:p>
          <a:p>
            <a:r>
              <a:rPr lang="en-GB">
                <a:solidFill>
                  <a:schemeClr val="bg2"/>
                </a:solidFill>
              </a:rPr>
              <a:t>BBC 1, 17 Jan</a:t>
            </a:r>
          </a:p>
          <a:p>
            <a:r>
              <a:rPr lang="en-GB">
                <a:solidFill>
                  <a:schemeClr val="bg2"/>
                </a:solidFill>
              </a:rPr>
              <a:t>2,262,985</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56" name="Text Placeholder 155">
            <a:extLst>
              <a:ext uri="{FF2B5EF4-FFF2-40B4-BE49-F238E27FC236}">
                <a16:creationId xmlns:a16="http://schemas.microsoft.com/office/drawing/2014/main" id="{BD079DA9-DCFF-47D2-A31D-E420EE640091}"/>
              </a:ext>
            </a:extLst>
          </p:cNvPr>
          <p:cNvSpPr>
            <a:spLocks noGrp="1"/>
          </p:cNvSpPr>
          <p:nvPr>
            <p:ph type="body" sz="quarter" idx="36"/>
          </p:nvPr>
        </p:nvSpPr>
        <p:spPr/>
        <p:txBody>
          <a:bodyPr>
            <a:normAutofit lnSpcReduction="10000"/>
          </a:bodyPr>
          <a:lstStyle/>
          <a:p>
            <a:r>
              <a:rPr lang="en-US" b="1">
                <a:solidFill>
                  <a:srgbClr val="E10514"/>
                </a:solidFill>
              </a:rPr>
              <a:t>New Year's Eve Fireworks</a:t>
            </a:r>
          </a:p>
          <a:p>
            <a:r>
              <a:rPr lang="en-GB">
                <a:solidFill>
                  <a:schemeClr val="bg2"/>
                </a:solidFill>
              </a:rPr>
              <a:t>BBC 1, 31 Dec</a:t>
            </a:r>
          </a:p>
          <a:p>
            <a:r>
              <a:rPr lang="en-GB">
                <a:solidFill>
                  <a:schemeClr val="bg2"/>
                </a:solidFill>
              </a:rPr>
              <a:t>1,823,870</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7" name="Text Placeholder 156">
            <a:extLst>
              <a:ext uri="{FF2B5EF4-FFF2-40B4-BE49-F238E27FC236}">
                <a16:creationId xmlns:a16="http://schemas.microsoft.com/office/drawing/2014/main" id="{76161FE3-EA09-B8CA-BC30-1BFB0BA7DF1C}"/>
              </a:ext>
            </a:extLst>
          </p:cNvPr>
          <p:cNvSpPr>
            <a:spLocks noGrp="1"/>
          </p:cNvSpPr>
          <p:nvPr>
            <p:ph type="body" sz="quarter" idx="37"/>
          </p:nvPr>
        </p:nvSpPr>
        <p:spPr/>
        <p:txBody>
          <a:bodyPr>
            <a:normAutofit/>
          </a:bodyPr>
          <a:lstStyle/>
          <a:p>
            <a:r>
              <a:rPr lang="en-GB" b="1">
                <a:solidFill>
                  <a:srgbClr val="E10514"/>
                </a:solidFill>
              </a:rPr>
              <a:t>The Apprentice</a:t>
            </a:r>
          </a:p>
          <a:p>
            <a:r>
              <a:rPr lang="en-GB">
                <a:solidFill>
                  <a:schemeClr val="bg2"/>
                </a:solidFill>
              </a:rPr>
              <a:t>BBC 1, 6 Mar</a:t>
            </a:r>
          </a:p>
          <a:p>
            <a:r>
              <a:rPr lang="en-GB">
                <a:solidFill>
                  <a:schemeClr val="bg2"/>
                </a:solidFill>
              </a:rPr>
              <a:t>1,416,929</a:t>
            </a:r>
          </a:p>
          <a:p>
            <a:endParaRPr lang="en-GB">
              <a:solidFill>
                <a:schemeClr val="bg2"/>
              </a:solidFill>
            </a:endParaRPr>
          </a:p>
          <a:p>
            <a:endParaRPr lang="en-GB">
              <a:solidFill>
                <a:schemeClr val="bg2"/>
              </a:solidFill>
            </a:endParaRPr>
          </a:p>
          <a:p>
            <a:endParaRPr lang="en-GB">
              <a:solidFill>
                <a:schemeClr val="bg2"/>
              </a:solidFill>
            </a:endParaRPr>
          </a:p>
          <a:p>
            <a:endParaRPr lang="en-GB"/>
          </a:p>
          <a:p>
            <a:endParaRPr lang="en-GB"/>
          </a:p>
        </p:txBody>
      </p:sp>
      <p:sp>
        <p:nvSpPr>
          <p:cNvPr id="158" name="Text Placeholder 157">
            <a:extLst>
              <a:ext uri="{FF2B5EF4-FFF2-40B4-BE49-F238E27FC236}">
                <a16:creationId xmlns:a16="http://schemas.microsoft.com/office/drawing/2014/main" id="{BC483EDF-A302-2E2A-8ECF-9C834FCFA2C7}"/>
              </a:ext>
            </a:extLst>
          </p:cNvPr>
          <p:cNvSpPr>
            <a:spLocks noGrp="1"/>
          </p:cNvSpPr>
          <p:nvPr>
            <p:ph type="body" sz="quarter" idx="38"/>
          </p:nvPr>
        </p:nvSpPr>
        <p:spPr/>
        <p:txBody>
          <a:bodyPr>
            <a:normAutofit/>
          </a:bodyPr>
          <a:lstStyle/>
          <a:p>
            <a:r>
              <a:rPr lang="en-GB" b="1">
                <a:solidFill>
                  <a:srgbClr val="E10514"/>
                </a:solidFill>
              </a:rPr>
              <a:t>Love Island</a:t>
            </a:r>
          </a:p>
          <a:p>
            <a:r>
              <a:rPr lang="en-GB">
                <a:solidFill>
                  <a:schemeClr val="bg2"/>
                </a:solidFill>
              </a:rPr>
              <a:t>ITV2, 11 Jul</a:t>
            </a:r>
          </a:p>
          <a:p>
            <a:r>
              <a:rPr lang="en-GB">
                <a:solidFill>
                  <a:schemeClr val="bg2"/>
                </a:solidFill>
              </a:rPr>
              <a:t>1,359,259</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p:txBody>
      </p:sp>
      <p:sp>
        <p:nvSpPr>
          <p:cNvPr id="159" name="Text Placeholder 158">
            <a:extLst>
              <a:ext uri="{FF2B5EF4-FFF2-40B4-BE49-F238E27FC236}">
                <a16:creationId xmlns:a16="http://schemas.microsoft.com/office/drawing/2014/main" id="{C646D480-3383-C125-509E-A7EDB24EE737}"/>
              </a:ext>
            </a:extLst>
          </p:cNvPr>
          <p:cNvSpPr>
            <a:spLocks noGrp="1"/>
          </p:cNvSpPr>
          <p:nvPr>
            <p:ph type="body" sz="quarter" idx="39"/>
          </p:nvPr>
        </p:nvSpPr>
        <p:spPr/>
        <p:txBody>
          <a:bodyPr>
            <a:normAutofit lnSpcReduction="10000"/>
          </a:bodyPr>
          <a:lstStyle/>
          <a:p>
            <a:r>
              <a:rPr lang="en-US" b="1">
                <a:solidFill>
                  <a:srgbClr val="E10514"/>
                </a:solidFill>
              </a:rPr>
              <a:t>The Great British Bake Off</a:t>
            </a:r>
          </a:p>
          <a:p>
            <a:r>
              <a:rPr lang="en-GB">
                <a:solidFill>
                  <a:schemeClr val="bg2"/>
                </a:solidFill>
              </a:rPr>
              <a:t>Channel 4, 2 Sep</a:t>
            </a:r>
          </a:p>
          <a:p>
            <a:r>
              <a:rPr lang="en-GB">
                <a:solidFill>
                  <a:schemeClr val="bg2"/>
                </a:solidFill>
              </a:rPr>
              <a:t>1,364,135</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p:txBody>
      </p:sp>
      <p:sp>
        <p:nvSpPr>
          <p:cNvPr id="160" name="Text Placeholder 159">
            <a:extLst>
              <a:ext uri="{FF2B5EF4-FFF2-40B4-BE49-F238E27FC236}">
                <a16:creationId xmlns:a16="http://schemas.microsoft.com/office/drawing/2014/main" id="{9EA79CB3-0320-6655-EC43-F938A936F439}"/>
              </a:ext>
            </a:extLst>
          </p:cNvPr>
          <p:cNvSpPr>
            <a:spLocks noGrp="1"/>
          </p:cNvSpPr>
          <p:nvPr>
            <p:ph type="body" sz="quarter" idx="40"/>
          </p:nvPr>
        </p:nvSpPr>
        <p:spPr/>
        <p:txBody>
          <a:bodyPr>
            <a:normAutofit lnSpcReduction="10000"/>
          </a:bodyPr>
          <a:lstStyle/>
          <a:p>
            <a:r>
              <a:rPr lang="en-GB" b="1">
                <a:solidFill>
                  <a:srgbClr val="E10514"/>
                </a:solidFill>
              </a:rPr>
              <a:t>Eurovision Song Contest</a:t>
            </a:r>
            <a:endParaRPr lang="en-GB">
              <a:solidFill>
                <a:srgbClr val="E10514"/>
              </a:solidFill>
            </a:endParaRPr>
          </a:p>
          <a:p>
            <a:r>
              <a:rPr lang="en-GB">
                <a:solidFill>
                  <a:schemeClr val="bg2"/>
                </a:solidFill>
              </a:rPr>
              <a:t>BBC 1, 17 May</a:t>
            </a:r>
          </a:p>
          <a:p>
            <a:r>
              <a:rPr lang="en-GB">
                <a:solidFill>
                  <a:schemeClr val="bg2"/>
                </a:solidFill>
              </a:rPr>
              <a:t>1,225,224</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p:txBody>
      </p:sp>
      <p:sp>
        <p:nvSpPr>
          <p:cNvPr id="161" name="Text Placeholder 160">
            <a:extLst>
              <a:ext uri="{FF2B5EF4-FFF2-40B4-BE49-F238E27FC236}">
                <a16:creationId xmlns:a16="http://schemas.microsoft.com/office/drawing/2014/main" id="{9B498509-5D9D-9233-2413-C2FDFEE753B5}"/>
              </a:ext>
            </a:extLst>
          </p:cNvPr>
          <p:cNvSpPr>
            <a:spLocks noGrp="1"/>
          </p:cNvSpPr>
          <p:nvPr>
            <p:ph type="body" sz="quarter" idx="41"/>
          </p:nvPr>
        </p:nvSpPr>
        <p:spPr/>
        <p:txBody>
          <a:bodyPr>
            <a:normAutofit/>
          </a:bodyPr>
          <a:lstStyle/>
          <a:p>
            <a:r>
              <a:rPr lang="en-GB" b="1" err="1">
                <a:solidFill>
                  <a:srgbClr val="E10514"/>
                </a:solidFill>
              </a:rPr>
              <a:t>Amandaland</a:t>
            </a:r>
            <a:endParaRPr lang="en-GB" b="1">
              <a:solidFill>
                <a:srgbClr val="E10514"/>
              </a:solidFill>
            </a:endParaRPr>
          </a:p>
          <a:p>
            <a:r>
              <a:rPr lang="en-GB">
                <a:solidFill>
                  <a:schemeClr val="bg2"/>
                </a:solidFill>
              </a:rPr>
              <a:t>BBC 1, 25 Dec</a:t>
            </a:r>
          </a:p>
          <a:p>
            <a:r>
              <a:rPr lang="en-GB">
                <a:solidFill>
                  <a:schemeClr val="bg2"/>
                </a:solidFill>
              </a:rPr>
              <a:t>1,168,353</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p:txBody>
      </p:sp>
      <p:sp>
        <p:nvSpPr>
          <p:cNvPr id="162" name="Text Placeholder 161">
            <a:extLst>
              <a:ext uri="{FF2B5EF4-FFF2-40B4-BE49-F238E27FC236}">
                <a16:creationId xmlns:a16="http://schemas.microsoft.com/office/drawing/2014/main" id="{28787061-BE65-5956-E13A-51845C767C7D}"/>
              </a:ext>
            </a:extLst>
          </p:cNvPr>
          <p:cNvSpPr>
            <a:spLocks noGrp="1"/>
          </p:cNvSpPr>
          <p:nvPr>
            <p:ph type="body" sz="quarter" idx="42"/>
          </p:nvPr>
        </p:nvSpPr>
        <p:spPr/>
        <p:txBody>
          <a:bodyPr>
            <a:normAutofit/>
          </a:bodyPr>
          <a:lstStyle/>
          <a:p>
            <a:r>
              <a:rPr lang="en-US" b="1">
                <a:solidFill>
                  <a:srgbClr val="E10514"/>
                </a:solidFill>
              </a:rPr>
              <a:t>Love Island All Stars</a:t>
            </a:r>
          </a:p>
          <a:p>
            <a:r>
              <a:rPr lang="en-GB">
                <a:solidFill>
                  <a:schemeClr val="bg2"/>
                </a:solidFill>
              </a:rPr>
              <a:t>ITV2, 4 Feb</a:t>
            </a:r>
          </a:p>
          <a:p>
            <a:r>
              <a:rPr lang="en-GB">
                <a:solidFill>
                  <a:schemeClr val="bg2"/>
                </a:solidFill>
              </a:rPr>
              <a:t>1,157,498</a:t>
            </a:r>
          </a:p>
          <a:p>
            <a:endParaRPr lang="en-GB">
              <a:solidFill>
                <a:schemeClr val="bg2"/>
              </a:solidFill>
            </a:endParaRP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 name="Text Placeholder 2">
            <a:extLst>
              <a:ext uri="{FF2B5EF4-FFF2-40B4-BE49-F238E27FC236}">
                <a16:creationId xmlns:a16="http://schemas.microsoft.com/office/drawing/2014/main" id="{32D57B22-4EE7-89DB-6179-180AFAC7738C}"/>
              </a:ext>
            </a:extLst>
          </p:cNvPr>
          <p:cNvSpPr txBox="1">
            <a:spLocks/>
          </p:cNvSpPr>
          <p:nvPr/>
        </p:nvSpPr>
        <p:spPr>
          <a:xfrm>
            <a:off x="378000" y="5580000"/>
            <a:ext cx="11334817" cy="304800"/>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2025, 16-34. Average audience figures. TV and / or Online Network. TV and Online Pre-Broadcast 1-28 days. Top performing episode only.</a:t>
            </a:r>
          </a:p>
        </p:txBody>
      </p:sp>
      <p:pic>
        <p:nvPicPr>
          <p:cNvPr id="40" name="Picture Placeholder 39">
            <a:extLst>
              <a:ext uri="{FF2B5EF4-FFF2-40B4-BE49-F238E27FC236}">
                <a16:creationId xmlns:a16="http://schemas.microsoft.com/office/drawing/2014/main" id="{B9633B0D-B5D3-E72B-241E-13A56640013B}"/>
              </a:ext>
            </a:extLst>
          </p:cNvPr>
          <p:cNvPicPr>
            <a:picLocks noGrp="1" noChangeAspect="1"/>
          </p:cNvPicPr>
          <p:nvPr>
            <p:ph type="pic" sz="quarter" idx="21"/>
          </p:nvPr>
        </p:nvPicPr>
        <p:blipFill>
          <a:blip r:embed="rId3"/>
          <a:srcRect l="21875" r="21875"/>
          <a:stretch/>
        </p:blipFill>
        <p:spPr>
          <a:prstGeom prst="rect">
            <a:avLst/>
          </a:prstGeom>
          <a:solidFill>
            <a:prstClr val="white">
              <a:lumMod val="85000"/>
            </a:prstClr>
          </a:solidFill>
        </p:spPr>
      </p:pic>
      <p:pic>
        <p:nvPicPr>
          <p:cNvPr id="38" name="Picture Placeholder 37" descr="The image shows four people dressed in colorful outfits, with a rainbow background.&#10;&#10;AI-generated content may be incorrect.">
            <a:extLst>
              <a:ext uri="{FF2B5EF4-FFF2-40B4-BE49-F238E27FC236}">
                <a16:creationId xmlns:a16="http://schemas.microsoft.com/office/drawing/2014/main" id="{FDE44F00-C3A2-F0A7-0864-6CA2475DA1B7}"/>
              </a:ext>
            </a:extLst>
          </p:cNvPr>
          <p:cNvPicPr>
            <a:picLocks noGrp="1" noChangeAspect="1"/>
          </p:cNvPicPr>
          <p:nvPr>
            <p:ph type="pic" sz="quarter" idx="20"/>
          </p:nvPr>
        </p:nvPicPr>
        <p:blipFill>
          <a:blip r:embed="rId4"/>
          <a:srcRect l="21875" r="21875"/>
          <a:stretch/>
        </p:blipFill>
        <p:spPr>
          <a:prstGeom prst="rect">
            <a:avLst/>
          </a:prstGeom>
          <a:solidFill>
            <a:prstClr val="white">
              <a:lumMod val="85000"/>
            </a:prstClr>
          </a:solidFill>
        </p:spPr>
      </p:pic>
      <p:pic>
        <p:nvPicPr>
          <p:cNvPr id="29" name="Picture Placeholder 28" descr="The image depicts a group of people gathered around a table with a cake, wearing aprons, in a colorful, tent-like setting.&#10;&#10;AI-generated content may be incorrect.">
            <a:extLst>
              <a:ext uri="{FF2B5EF4-FFF2-40B4-BE49-F238E27FC236}">
                <a16:creationId xmlns:a16="http://schemas.microsoft.com/office/drawing/2014/main" id="{D21AE464-52F2-8B45-DA36-D3025518C2CE}"/>
              </a:ext>
            </a:extLst>
          </p:cNvPr>
          <p:cNvPicPr>
            <a:picLocks noGrp="1" noChangeAspect="1"/>
          </p:cNvPicPr>
          <p:nvPr>
            <p:ph type="pic" sz="quarter" idx="18"/>
          </p:nvPr>
        </p:nvPicPr>
        <p:blipFill>
          <a:blip r:embed="rId5"/>
          <a:srcRect/>
          <a:stretch/>
        </p:blipFill>
        <p:spPr>
          <a:prstGeom prst="rect">
            <a:avLst/>
          </a:prstGeom>
          <a:solidFill>
            <a:prstClr val="white">
              <a:lumMod val="85000"/>
            </a:prstClr>
          </a:solidFill>
        </p:spPr>
      </p:pic>
      <p:pic>
        <p:nvPicPr>
          <p:cNvPr id="31" name="Picture Placeholder 30" descr="The image depicts a diverse group of people standing in a conference room, with a backdrop of a city skyline at sunset.&#10;&#10;AI-generated content may be incorrect.">
            <a:extLst>
              <a:ext uri="{FF2B5EF4-FFF2-40B4-BE49-F238E27FC236}">
                <a16:creationId xmlns:a16="http://schemas.microsoft.com/office/drawing/2014/main" id="{54DB76F2-4F61-C1EC-C9C1-67AEB7E19752}"/>
              </a:ext>
            </a:extLst>
          </p:cNvPr>
          <p:cNvPicPr>
            <a:picLocks noGrp="1" noChangeAspect="1"/>
          </p:cNvPicPr>
          <p:nvPr>
            <p:ph type="pic" sz="quarter" idx="17"/>
          </p:nvPr>
        </p:nvPicPr>
        <p:blipFill>
          <a:blip r:embed="rId6"/>
          <a:srcRect l="21875" r="21875"/>
          <a:stretch/>
        </p:blipFill>
        <p:spPr>
          <a:prstGeom prst="rect">
            <a:avLst/>
          </a:prstGeom>
          <a:solidFill>
            <a:prstClr val="white">
              <a:lumMod val="85000"/>
            </a:prstClr>
          </a:solidFill>
        </p:spPr>
      </p:pic>
      <p:pic>
        <p:nvPicPr>
          <p:cNvPr id="23" name="Picture 2" descr="BBC One - The Celebrity Traitors">
            <a:extLst>
              <a:ext uri="{FF2B5EF4-FFF2-40B4-BE49-F238E27FC236}">
                <a16:creationId xmlns:a16="http://schemas.microsoft.com/office/drawing/2014/main" id="{27BFC559-C15B-8E58-8B16-139EB3C022F5}"/>
              </a:ext>
            </a:extLst>
          </p:cNvPr>
          <p:cNvPicPr>
            <a:picLocks noGrp="1" noChangeAspect="1" noChangeArrowheads="1"/>
          </p:cNvPicPr>
          <p:nvPr>
            <p:ph type="pic" sz="quarter" idx="13"/>
          </p:nvPr>
        </p:nvPicPr>
        <p:blipFill>
          <a:blip r:embed="rId7">
            <a:extLst>
              <a:ext uri="{28A0092B-C50C-407E-A947-70E740481C1C}">
                <a14:useLocalDpi xmlns:a14="http://schemas.microsoft.com/office/drawing/2010/main" val="0"/>
              </a:ext>
            </a:extLst>
          </a:blip>
          <a:srcRect l="21875" r="21875"/>
          <a:stretch>
            <a:fillRect/>
          </a:stretch>
        </p:blipFill>
        <p:spPr bwMode="auto">
          <a:xfrm>
            <a:off x="614363"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 a Celebrity returns - here's a look at the 2025 line-up | ITV News">
            <a:extLst>
              <a:ext uri="{FF2B5EF4-FFF2-40B4-BE49-F238E27FC236}">
                <a16:creationId xmlns:a16="http://schemas.microsoft.com/office/drawing/2014/main" id="{0DAB0BB8-3202-A859-349D-3DCC35737EA5}"/>
              </a:ext>
            </a:extLst>
          </p:cNvPr>
          <p:cNvPicPr>
            <a:picLocks noGrp="1" noChangeAspect="1" noChangeArrowheads="1"/>
          </p:cNvPicPr>
          <p:nvPr>
            <p:ph type="pic" sz="quarter" idx="14"/>
          </p:nvPr>
        </p:nvPicPr>
        <p:blipFill>
          <a:blip r:embed="rId8">
            <a:extLst>
              <a:ext uri="{28A0092B-C50C-407E-A947-70E740481C1C}">
                <a14:useLocalDpi xmlns:a14="http://schemas.microsoft.com/office/drawing/2010/main" val="0"/>
              </a:ext>
            </a:extLst>
          </a:blip>
          <a:srcRect l="21875" r="21875"/>
          <a:stretch>
            <a:fillRect/>
          </a:stretch>
        </p:blipFill>
        <p:spPr bwMode="auto">
          <a:xfrm>
            <a:off x="3076575"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The Traitors 2025 full cast: Meet the line-up of series 3 - Heart">
            <a:extLst>
              <a:ext uri="{FF2B5EF4-FFF2-40B4-BE49-F238E27FC236}">
                <a16:creationId xmlns:a16="http://schemas.microsoft.com/office/drawing/2014/main" id="{7907AE28-6373-0DDA-CEE7-E3A9FBBF92D9}"/>
              </a:ext>
            </a:extLst>
          </p:cNvPr>
          <p:cNvPicPr>
            <a:picLocks noGrp="1" noChangeAspect="1" noChangeArrowheads="1"/>
          </p:cNvPicPr>
          <p:nvPr>
            <p:ph type="pic" sz="quarter" idx="15"/>
          </p:nvPr>
        </p:nvPicPr>
        <p:blipFill>
          <a:blip r:embed="rId9">
            <a:extLst>
              <a:ext uri="{28A0092B-C50C-407E-A947-70E740481C1C}">
                <a14:useLocalDpi xmlns:a14="http://schemas.microsoft.com/office/drawing/2010/main" val="0"/>
              </a:ext>
            </a:extLst>
          </a:blip>
          <a:srcRect/>
          <a:stretch>
            <a:fillRect/>
          </a:stretch>
        </p:blipFill>
        <p:spPr bwMode="auto">
          <a:xfrm>
            <a:off x="5538788"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New Year's Eve Fireworks - 2025/2026">
            <a:extLst>
              <a:ext uri="{FF2B5EF4-FFF2-40B4-BE49-F238E27FC236}">
                <a16:creationId xmlns:a16="http://schemas.microsoft.com/office/drawing/2014/main" id="{BBF83B8A-0FBA-199B-C601-47BA5E9F2E96}"/>
              </a:ext>
            </a:extLst>
          </p:cNvPr>
          <p:cNvPicPr>
            <a:picLocks noGrp="1" noChangeAspect="1" noChangeArrowheads="1"/>
          </p:cNvPicPr>
          <p:nvPr>
            <p:ph type="pic" sz="quarter" idx="16"/>
          </p:nvPr>
        </p:nvPicPr>
        <p:blipFill>
          <a:blip r:embed="rId10">
            <a:extLst>
              <a:ext uri="{28A0092B-C50C-407E-A947-70E740481C1C}">
                <a14:useLocalDpi xmlns:a14="http://schemas.microsoft.com/office/drawing/2010/main" val="0"/>
              </a:ext>
            </a:extLst>
          </a:blip>
          <a:srcRect l="21875" r="21875"/>
          <a:stretch>
            <a:fillRect/>
          </a:stretch>
        </p:blipFill>
        <p:spPr bwMode="auto">
          <a:xfrm>
            <a:off x="8001000"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ove Island cast 2025: Meet the new Islanders for the summer series">
            <a:extLst>
              <a:ext uri="{FF2B5EF4-FFF2-40B4-BE49-F238E27FC236}">
                <a16:creationId xmlns:a16="http://schemas.microsoft.com/office/drawing/2014/main" id="{75C4D551-DA7C-A170-B534-714916DAEE8C}"/>
              </a:ext>
            </a:extLst>
          </p:cNvPr>
          <p:cNvPicPr>
            <a:picLocks noGrp="1" noChangeAspect="1" noChangeArrowheads="1"/>
          </p:cNvPicPr>
          <p:nvPr>
            <p:ph type="pic" sz="quarter" idx="19"/>
          </p:nvPr>
        </p:nvPicPr>
        <p:blipFill>
          <a:blip r:embed="rId11">
            <a:extLst>
              <a:ext uri="{28A0092B-C50C-407E-A947-70E740481C1C}">
                <a14:useLocalDpi xmlns:a14="http://schemas.microsoft.com/office/drawing/2010/main" val="0"/>
              </a:ext>
            </a:extLst>
          </a:blip>
          <a:srcRect l="21908" r="21908"/>
          <a:stretch>
            <a:fillRect/>
          </a:stretch>
        </p:blipFill>
        <p:spPr bwMode="auto">
          <a:xfrm>
            <a:off x="3076575" y="33464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Photos: Meet The 'Love Island All Stars' Season 2 Cast">
            <a:extLst>
              <a:ext uri="{FF2B5EF4-FFF2-40B4-BE49-F238E27FC236}">
                <a16:creationId xmlns:a16="http://schemas.microsoft.com/office/drawing/2014/main" id="{8A9C6A35-1237-6A0D-F748-96F5602C4686}"/>
              </a:ext>
            </a:extLst>
          </p:cNvPr>
          <p:cNvPicPr>
            <a:picLocks noGrp="1" noChangeAspect="1" noChangeArrowheads="1"/>
          </p:cNvPicPr>
          <p:nvPr>
            <p:ph type="pic" sz="quarter" idx="22"/>
          </p:nvPr>
        </p:nvPicPr>
        <p:blipFill>
          <a:blip r:embed="rId12">
            <a:extLst>
              <a:ext uri="{28A0092B-C50C-407E-A947-70E740481C1C}">
                <a14:useLocalDpi xmlns:a14="http://schemas.microsoft.com/office/drawing/2010/main" val="0"/>
              </a:ext>
            </a:extLst>
          </a:blip>
          <a:srcRect l="21875" r="21875"/>
          <a:stretch>
            <a:fillRect/>
          </a:stretch>
        </p:blipFill>
        <p:spPr bwMode="auto">
          <a:xfrm>
            <a:off x="10463213" y="3346450"/>
            <a:ext cx="1184275" cy="118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B885-74E9-6F01-6F41-E0F368DC2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BAF7E-B8CE-236F-893A-D13DB73F450C}"/>
              </a:ext>
            </a:extLst>
          </p:cNvPr>
          <p:cNvSpPr>
            <a:spLocks noGrp="1"/>
          </p:cNvSpPr>
          <p:nvPr>
            <p:ph type="title"/>
          </p:nvPr>
        </p:nvSpPr>
        <p:spPr/>
        <p:txBody>
          <a:bodyPr/>
          <a:lstStyle/>
          <a:p>
            <a:r>
              <a:rPr lang="en-GB" dirty="0"/>
              <a:t>For 16-34s, </a:t>
            </a:r>
            <a:r>
              <a:rPr lang="en-GB" u="sng" dirty="0"/>
              <a:t>total</a:t>
            </a:r>
            <a:r>
              <a:rPr lang="en-GB" dirty="0"/>
              <a:t> viewing is consistent across the year</a:t>
            </a:r>
          </a:p>
        </p:txBody>
      </p:sp>
      <p:sp>
        <p:nvSpPr>
          <p:cNvPr id="7" name="Text Placeholder 6">
            <a:extLst>
              <a:ext uri="{FF2B5EF4-FFF2-40B4-BE49-F238E27FC236}">
                <a16:creationId xmlns:a16="http://schemas.microsoft.com/office/drawing/2014/main" id="{19E96DCB-1617-9DD6-4396-514E6D085222}"/>
              </a:ext>
            </a:extLst>
          </p:cNvPr>
          <p:cNvSpPr>
            <a:spLocks noGrp="1"/>
          </p:cNvSpPr>
          <p:nvPr>
            <p:ph type="body" sz="quarter" idx="15"/>
          </p:nvPr>
        </p:nvSpPr>
        <p:spPr/>
        <p:txBody>
          <a:bodyPr/>
          <a:lstStyle/>
          <a:p>
            <a:r>
              <a:rPr lang="en-US"/>
              <a:t>Source: Barb, 2025. 16-34. Online Multiple Screens Network</a:t>
            </a:r>
            <a:endParaRPr lang="en-GB"/>
          </a:p>
          <a:p>
            <a:endParaRPr lang="en-US"/>
          </a:p>
        </p:txBody>
      </p:sp>
      <p:graphicFrame>
        <p:nvGraphicFramePr>
          <p:cNvPr id="4" name="Content Placeholder 3">
            <a:extLst>
              <a:ext uri="{FF2B5EF4-FFF2-40B4-BE49-F238E27FC236}">
                <a16:creationId xmlns:a16="http://schemas.microsoft.com/office/drawing/2014/main" id="{89311766-A583-F8DB-4802-1909EE504D11}"/>
              </a:ext>
            </a:extLst>
          </p:cNvPr>
          <p:cNvGraphicFramePr>
            <a:graphicFrameLocks noGrp="1"/>
          </p:cNvGraphicFramePr>
          <p:nvPr>
            <p:ph sz="quarter" idx="14"/>
            <p:extLst>
              <p:ext uri="{D42A27DB-BD31-4B8C-83A1-F6EECF244321}">
                <p14:modId xmlns:p14="http://schemas.microsoft.com/office/powerpoint/2010/main" val="130368668"/>
              </p:ext>
            </p:extLst>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A996B570-EEDB-BA29-66F6-D3E8BB1E5B04}"/>
              </a:ext>
            </a:extLst>
          </p:cNvPr>
          <p:cNvSpPr txBox="1"/>
          <p:nvPr/>
        </p:nvSpPr>
        <p:spPr>
          <a:xfrm>
            <a:off x="4543962" y="1573366"/>
            <a:ext cx="26653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D4D4D"/>
                </a:solidFill>
                <a:effectLst/>
                <a:uLnTx/>
                <a:uFillTx/>
                <a:latin typeface="Arial"/>
                <a:ea typeface="+mn-ea"/>
                <a:cs typeface="+mn-cs"/>
              </a:rPr>
              <a:t>16-34 – All devices</a:t>
            </a:r>
          </a:p>
        </p:txBody>
      </p:sp>
    </p:spTree>
    <p:extLst>
      <p:ext uri="{BB962C8B-B14F-4D97-AF65-F5344CB8AC3E}">
        <p14:creationId xmlns:p14="http://schemas.microsoft.com/office/powerpoint/2010/main" val="288875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BC4-D13E-C941-4786-3F14DB3B3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1B56E-BB69-AD26-1FB7-747CB57B3682}"/>
              </a:ext>
            </a:extLst>
          </p:cNvPr>
          <p:cNvSpPr>
            <a:spLocks noGrp="1"/>
          </p:cNvSpPr>
          <p:nvPr>
            <p:ph type="title"/>
          </p:nvPr>
        </p:nvSpPr>
        <p:spPr/>
        <p:txBody>
          <a:bodyPr/>
          <a:lstStyle/>
          <a:p>
            <a:r>
              <a:rPr lang="en-GB" dirty="0"/>
              <a:t>More seasonality seen in TV viewing, video-sharing flatter </a:t>
            </a:r>
          </a:p>
        </p:txBody>
      </p:sp>
      <p:sp>
        <p:nvSpPr>
          <p:cNvPr id="3" name="Text Placeholder 2">
            <a:extLst>
              <a:ext uri="{FF2B5EF4-FFF2-40B4-BE49-F238E27FC236}">
                <a16:creationId xmlns:a16="http://schemas.microsoft.com/office/drawing/2014/main" id="{A70A9DBA-50CF-36D9-C0D3-0585CD787C5E}"/>
              </a:ext>
            </a:extLst>
          </p:cNvPr>
          <p:cNvSpPr>
            <a:spLocks noGrp="1"/>
          </p:cNvSpPr>
          <p:nvPr>
            <p:ph type="body" sz="quarter" idx="15"/>
          </p:nvPr>
        </p:nvSpPr>
        <p:spPr/>
        <p:txBody>
          <a:bodyPr/>
          <a:lstStyle/>
          <a:p>
            <a:r>
              <a:rPr lang="en-GB" dirty="0"/>
              <a:t>Source: </a:t>
            </a:r>
            <a:r>
              <a:rPr lang="en-US" dirty="0"/>
              <a:t>Barb, 2025, Online Multiple Screens Network, 16-34, All devices</a:t>
            </a:r>
          </a:p>
          <a:p>
            <a:endParaRPr lang="en-GB" dirty="0"/>
          </a:p>
        </p:txBody>
      </p:sp>
      <p:graphicFrame>
        <p:nvGraphicFramePr>
          <p:cNvPr id="7" name="Content Placeholder 6">
            <a:extLst>
              <a:ext uri="{FF2B5EF4-FFF2-40B4-BE49-F238E27FC236}">
                <a16:creationId xmlns:a16="http://schemas.microsoft.com/office/drawing/2014/main" id="{204AEC38-0540-59BA-A5EF-856A18FFA2F5}"/>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DDA2C15-936E-28DB-BA2D-A8F2BB440F1D}"/>
              </a:ext>
            </a:extLst>
          </p:cNvPr>
          <p:cNvSpPr txBox="1"/>
          <p:nvPr/>
        </p:nvSpPr>
        <p:spPr>
          <a:xfrm>
            <a:off x="6962436" y="1515111"/>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 – All devices</a:t>
            </a:r>
          </a:p>
        </p:txBody>
      </p:sp>
    </p:spTree>
    <p:extLst>
      <p:ext uri="{BB962C8B-B14F-4D97-AF65-F5344CB8AC3E}">
        <p14:creationId xmlns:p14="http://schemas.microsoft.com/office/powerpoint/2010/main" val="337537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30A2-FADA-686E-3B49-7D8D9A802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7F004-D676-6969-7EB8-FE9E50538FE8}"/>
              </a:ext>
            </a:extLst>
          </p:cNvPr>
          <p:cNvSpPr>
            <a:spLocks noGrp="1"/>
          </p:cNvSpPr>
          <p:nvPr>
            <p:ph type="title"/>
          </p:nvPr>
        </p:nvSpPr>
        <p:spPr/>
        <p:txBody>
          <a:bodyPr/>
          <a:lstStyle/>
          <a:p>
            <a:r>
              <a:rPr lang="en-US" dirty="0"/>
              <a:t>Across the majority of the day, TV viewing is at a much higher level than video-sharing consumption</a:t>
            </a:r>
            <a:endParaRPr lang="en-GB" dirty="0"/>
          </a:p>
        </p:txBody>
      </p:sp>
      <p:sp>
        <p:nvSpPr>
          <p:cNvPr id="3" name="Text Placeholder 2">
            <a:extLst>
              <a:ext uri="{FF2B5EF4-FFF2-40B4-BE49-F238E27FC236}">
                <a16:creationId xmlns:a16="http://schemas.microsoft.com/office/drawing/2014/main" id="{A287E7B5-6851-0346-B483-7098FA593E8A}"/>
              </a:ext>
            </a:extLst>
          </p:cNvPr>
          <p:cNvSpPr>
            <a:spLocks noGrp="1"/>
          </p:cNvSpPr>
          <p:nvPr>
            <p:ph type="body" sz="quarter" idx="15"/>
          </p:nvPr>
        </p:nvSpPr>
        <p:spPr>
          <a:xfrm>
            <a:off x="377757" y="5365115"/>
            <a:ext cx="8646169" cy="304800"/>
          </a:xfrm>
        </p:spPr>
        <p:txBody>
          <a:bodyPr/>
          <a:lstStyle/>
          <a:p>
            <a:r>
              <a:rPr lang="en-GB" dirty="0"/>
              <a:t>Source: Barb, 16-34, Online Multiple Screens Network, All devices, daypart by hour, 2025. Total TV = Broadcaster TV, SVODs &amp; AVODs</a:t>
            </a:r>
            <a:endParaRPr lang="en-GB" dirty="0">
              <a:solidFill>
                <a:srgbClr val="4D4D4D"/>
              </a:solidFill>
            </a:endParaRPr>
          </a:p>
          <a:p>
            <a:endParaRPr lang="en-GB" dirty="0"/>
          </a:p>
        </p:txBody>
      </p:sp>
      <p:graphicFrame>
        <p:nvGraphicFramePr>
          <p:cNvPr id="6" name="Content Placeholder 5">
            <a:extLst>
              <a:ext uri="{FF2B5EF4-FFF2-40B4-BE49-F238E27FC236}">
                <a16:creationId xmlns:a16="http://schemas.microsoft.com/office/drawing/2014/main" id="{E24BBD33-5226-D3A3-C258-A744A780936D}"/>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B05741FD-7798-A5D1-7AAE-F4962BFDC34F}"/>
              </a:ext>
            </a:extLst>
          </p:cNvPr>
          <p:cNvSpPr txBox="1"/>
          <p:nvPr/>
        </p:nvSpPr>
        <p:spPr>
          <a:xfrm>
            <a:off x="1620643" y="1837731"/>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16-34s – All devices</a:t>
            </a:r>
          </a:p>
        </p:txBody>
      </p:sp>
    </p:spTree>
    <p:extLst>
      <p:ext uri="{BB962C8B-B14F-4D97-AF65-F5344CB8AC3E}">
        <p14:creationId xmlns:p14="http://schemas.microsoft.com/office/powerpoint/2010/main" val="124165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0AB7-2716-B965-DC7A-9A9AFD91ECAC}"/>
            </a:ext>
          </a:extLst>
        </p:cNvPr>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59433E8-832B-4E8B-AAC3-BF924CB23A5F}"/>
              </a:ext>
            </a:extLst>
          </p:cNvPr>
          <p:cNvGraphicFramePr>
            <a:graphicFrameLocks/>
          </p:cNvGraphicFramePr>
          <p:nvPr/>
        </p:nvGraphicFramePr>
        <p:xfrm>
          <a:off x="694412" y="1627342"/>
          <a:ext cx="10803175" cy="36033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24F547D-87D7-4667-69EB-E268C5F9219A}"/>
              </a:ext>
            </a:extLst>
          </p:cNvPr>
          <p:cNvSpPr>
            <a:spLocks noGrp="1"/>
          </p:cNvSpPr>
          <p:nvPr>
            <p:ph type="title"/>
          </p:nvPr>
        </p:nvSpPr>
        <p:spPr/>
        <p:txBody>
          <a:bodyPr/>
          <a:lstStyle/>
          <a:p>
            <a:r>
              <a:rPr lang="en-GB"/>
              <a:t>Broadcasters deliver the largest scale for 16-34s compared to other commercial platforms on the TV set</a:t>
            </a:r>
          </a:p>
        </p:txBody>
      </p:sp>
      <p:sp>
        <p:nvSpPr>
          <p:cNvPr id="3" name="Text Placeholder 2">
            <a:extLst>
              <a:ext uri="{FF2B5EF4-FFF2-40B4-BE49-F238E27FC236}">
                <a16:creationId xmlns:a16="http://schemas.microsoft.com/office/drawing/2014/main" id="{42878628-1DDB-52C2-ECA0-16953BCB1A1D}"/>
              </a:ext>
            </a:extLst>
          </p:cNvPr>
          <p:cNvSpPr>
            <a:spLocks noGrp="1"/>
          </p:cNvSpPr>
          <p:nvPr>
            <p:ph type="body" sz="quarter" idx="15"/>
          </p:nvPr>
        </p:nvSpPr>
        <p:spPr/>
        <p:txBody>
          <a:bodyPr/>
          <a:lstStyle/>
          <a:p>
            <a:r>
              <a:rPr lang="en-US"/>
              <a:t>Source: Barb, 16-34, TV Sets, 2025, Netflix, Prime &amp; Disney+ Ad Tiers.</a:t>
            </a:r>
          </a:p>
          <a:p>
            <a:r>
              <a:rPr lang="en-GB"/>
              <a:t>*Disney+ data available from 17</a:t>
            </a:r>
            <a:r>
              <a:rPr lang="en-GB" baseline="30000"/>
              <a:t>th</a:t>
            </a:r>
            <a:r>
              <a:rPr lang="en-GB"/>
              <a:t> March 2025</a:t>
            </a:r>
            <a:endParaRPr lang="en-US"/>
          </a:p>
          <a:p>
            <a:endParaRPr lang="en-GB"/>
          </a:p>
        </p:txBody>
      </p:sp>
      <p:sp>
        <p:nvSpPr>
          <p:cNvPr id="5" name="TextBox 4">
            <a:extLst>
              <a:ext uri="{FF2B5EF4-FFF2-40B4-BE49-F238E27FC236}">
                <a16:creationId xmlns:a16="http://schemas.microsoft.com/office/drawing/2014/main" id="{814EAAFC-8DC1-20D5-8E3A-9AF6EA48BD06}"/>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6" name="TextBox 5">
            <a:extLst>
              <a:ext uri="{FF2B5EF4-FFF2-40B4-BE49-F238E27FC236}">
                <a16:creationId xmlns:a16="http://schemas.microsoft.com/office/drawing/2014/main" id="{16B61D8E-DF16-EE14-3534-7DE8B46CCF8E}"/>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7" name="TextBox 2">
            <a:extLst>
              <a:ext uri="{FF2B5EF4-FFF2-40B4-BE49-F238E27FC236}">
                <a16:creationId xmlns:a16="http://schemas.microsoft.com/office/drawing/2014/main" id="{D0055752-4240-6E7F-B402-9408A8399256}"/>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 Commercial TV Set</a:t>
            </a:r>
          </a:p>
        </p:txBody>
      </p:sp>
      <p:sp>
        <p:nvSpPr>
          <p:cNvPr id="4" name="TextBox 1">
            <a:extLst>
              <a:ext uri="{FF2B5EF4-FFF2-40B4-BE49-F238E27FC236}">
                <a16:creationId xmlns:a16="http://schemas.microsoft.com/office/drawing/2014/main" id="{90B7951D-E07D-E256-22FB-E08B06E9BCE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
        <p:nvSpPr>
          <p:cNvPr id="14" name="TextBox 1">
            <a:extLst>
              <a:ext uri="{FF2B5EF4-FFF2-40B4-BE49-F238E27FC236}">
                <a16:creationId xmlns:a16="http://schemas.microsoft.com/office/drawing/2014/main" id="{73158A1E-0A74-C946-714D-55294BADB518}"/>
              </a:ext>
            </a:extLst>
          </p:cNvPr>
          <p:cNvSpPr txBox="1"/>
          <p:nvPr/>
        </p:nvSpPr>
        <p:spPr>
          <a:xfrm>
            <a:off x="2888317" y="4383607"/>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Other AVOD</a:t>
            </a:r>
          </a:p>
        </p:txBody>
      </p:sp>
      <p:cxnSp>
        <p:nvCxnSpPr>
          <p:cNvPr id="15" name="Straight Arrow Connector 14">
            <a:extLst>
              <a:ext uri="{FF2B5EF4-FFF2-40B4-BE49-F238E27FC236}">
                <a16:creationId xmlns:a16="http://schemas.microsoft.com/office/drawing/2014/main" id="{D110BC0C-D0F5-BB20-279F-C9D29A70AD9C}"/>
              </a:ext>
            </a:extLst>
          </p:cNvPr>
          <p:cNvCxnSpPr>
            <a:cxnSpLocks/>
          </p:cNvCxnSpPr>
          <p:nvPr/>
        </p:nvCxnSpPr>
        <p:spPr>
          <a:xfrm>
            <a:off x="3488569" y="4733780"/>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
            <a:extLst>
              <a:ext uri="{FF2B5EF4-FFF2-40B4-BE49-F238E27FC236}">
                <a16:creationId xmlns:a16="http://schemas.microsoft.com/office/drawing/2014/main" id="{60279269-1D9E-E3AA-AF97-9B00C0DFBEEA}"/>
              </a:ext>
            </a:extLst>
          </p:cNvPr>
          <p:cNvSpPr txBox="1"/>
          <p:nvPr/>
        </p:nvSpPr>
        <p:spPr>
          <a:xfrm>
            <a:off x="1890818" y="4520788"/>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TikTok</a:t>
            </a:r>
          </a:p>
        </p:txBody>
      </p:sp>
      <p:cxnSp>
        <p:nvCxnSpPr>
          <p:cNvPr id="17" name="Straight Arrow Connector 16">
            <a:extLst>
              <a:ext uri="{FF2B5EF4-FFF2-40B4-BE49-F238E27FC236}">
                <a16:creationId xmlns:a16="http://schemas.microsoft.com/office/drawing/2014/main" id="{09BA4F60-362F-B710-821E-E742A3E5F0F4}"/>
              </a:ext>
            </a:extLst>
          </p:cNvPr>
          <p:cNvCxnSpPr>
            <a:cxnSpLocks/>
          </p:cNvCxnSpPr>
          <p:nvPr/>
        </p:nvCxnSpPr>
        <p:spPr>
          <a:xfrm>
            <a:off x="2451456" y="4741537"/>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
            <a:extLst>
              <a:ext uri="{FF2B5EF4-FFF2-40B4-BE49-F238E27FC236}">
                <a16:creationId xmlns:a16="http://schemas.microsoft.com/office/drawing/2014/main" id="{77E5A3BC-7C29-F101-9B06-2B3E51B3E504}"/>
              </a:ext>
            </a:extLst>
          </p:cNvPr>
          <p:cNvSpPr txBox="1"/>
          <p:nvPr/>
        </p:nvSpPr>
        <p:spPr>
          <a:xfrm>
            <a:off x="8148884" y="4580549"/>
            <a:ext cx="1103258"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9" name="Straight Arrow Connector 18">
            <a:extLst>
              <a:ext uri="{FF2B5EF4-FFF2-40B4-BE49-F238E27FC236}">
                <a16:creationId xmlns:a16="http://schemas.microsoft.com/office/drawing/2014/main" id="{1A25ABB8-BA1F-CB8B-4D57-232453EF2925}"/>
              </a:ext>
            </a:extLst>
          </p:cNvPr>
          <p:cNvCxnSpPr/>
          <p:nvPr/>
        </p:nvCxnSpPr>
        <p:spPr>
          <a:xfrm>
            <a:off x="8727671" y="4811769"/>
            <a:ext cx="145673"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980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7D1B-20F1-969C-30C5-490976B50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EC40A-641E-67D3-1DC8-F4910054C6B1}"/>
              </a:ext>
            </a:extLst>
          </p:cNvPr>
          <p:cNvSpPr>
            <a:spLocks noGrp="1"/>
          </p:cNvSpPr>
          <p:nvPr>
            <p:ph type="title"/>
          </p:nvPr>
        </p:nvSpPr>
        <p:spPr/>
        <p:txBody>
          <a:bodyPr/>
          <a:lstStyle/>
          <a:p>
            <a:r>
              <a:rPr lang="en-GB" dirty="0"/>
              <a:t>For 16-34s, TV sets account for 62% of total video viewing</a:t>
            </a:r>
          </a:p>
        </p:txBody>
      </p:sp>
      <p:sp>
        <p:nvSpPr>
          <p:cNvPr id="3" name="Text Placeholder 2">
            <a:extLst>
              <a:ext uri="{FF2B5EF4-FFF2-40B4-BE49-F238E27FC236}">
                <a16:creationId xmlns:a16="http://schemas.microsoft.com/office/drawing/2014/main" id="{08EFD87B-AB99-0DDA-3CF4-8D74C41C908B}"/>
              </a:ext>
            </a:extLst>
          </p:cNvPr>
          <p:cNvSpPr>
            <a:spLocks noGrp="1"/>
          </p:cNvSpPr>
          <p:nvPr>
            <p:ph type="body" sz="quarter" idx="15"/>
          </p:nvPr>
        </p:nvSpPr>
        <p:spPr>
          <a:xfrm>
            <a:off x="378000" y="5364000"/>
            <a:ext cx="11334817" cy="304800"/>
          </a:xfrm>
        </p:spPr>
        <p:txBody>
          <a:bodyPr/>
          <a:lstStyle/>
          <a:p>
            <a:r>
              <a:rPr lang="en-GB"/>
              <a:t>Source: </a:t>
            </a:r>
            <a:r>
              <a:rPr lang="fr-FR" err="1"/>
              <a:t>Barb</a:t>
            </a:r>
            <a:r>
              <a:rPr lang="fr-FR"/>
              <a:t> 2025, Total TV = Broadcaster TV, Total SVOD/AVOD</a:t>
            </a:r>
            <a:endParaRPr lang="en-GB"/>
          </a:p>
        </p:txBody>
      </p:sp>
      <p:graphicFrame>
        <p:nvGraphicFramePr>
          <p:cNvPr id="43" name="Table 42">
            <a:extLst>
              <a:ext uri="{FF2B5EF4-FFF2-40B4-BE49-F238E27FC236}">
                <a16:creationId xmlns:a16="http://schemas.microsoft.com/office/drawing/2014/main" id="{EF56965D-55A4-C8E9-DD11-E3709348D559}"/>
              </a:ext>
            </a:extLst>
          </p:cNvPr>
          <p:cNvGraphicFramePr>
            <a:graphicFrameLocks noGrp="1"/>
          </p:cNvGraphicFramePr>
          <p:nvPr/>
        </p:nvGraphicFramePr>
        <p:xfrm>
          <a:off x="479424" y="1083212"/>
          <a:ext cx="11023497" cy="4280789"/>
        </p:xfrm>
        <a:graphic>
          <a:graphicData uri="http://schemas.openxmlformats.org/drawingml/2006/table">
            <a:tbl>
              <a:tblPr firstRow="1" bandRow="1">
                <a:tableStyleId>{2D5ABB26-0587-4C30-8999-92F81FD0307C}</a:tableStyleId>
              </a:tblPr>
              <a:tblGrid>
                <a:gridCol w="1864397">
                  <a:extLst>
                    <a:ext uri="{9D8B030D-6E8A-4147-A177-3AD203B41FA5}">
                      <a16:colId xmlns:a16="http://schemas.microsoft.com/office/drawing/2014/main" val="3820613456"/>
                    </a:ext>
                  </a:extLst>
                </a:gridCol>
                <a:gridCol w="1831820">
                  <a:extLst>
                    <a:ext uri="{9D8B030D-6E8A-4147-A177-3AD203B41FA5}">
                      <a16:colId xmlns:a16="http://schemas.microsoft.com/office/drawing/2014/main" val="2444188"/>
                    </a:ext>
                  </a:extLst>
                </a:gridCol>
                <a:gridCol w="1831820">
                  <a:extLst>
                    <a:ext uri="{9D8B030D-6E8A-4147-A177-3AD203B41FA5}">
                      <a16:colId xmlns:a16="http://schemas.microsoft.com/office/drawing/2014/main" val="3427061447"/>
                    </a:ext>
                  </a:extLst>
                </a:gridCol>
                <a:gridCol w="1831820">
                  <a:extLst>
                    <a:ext uri="{9D8B030D-6E8A-4147-A177-3AD203B41FA5}">
                      <a16:colId xmlns:a16="http://schemas.microsoft.com/office/drawing/2014/main" val="1759464420"/>
                    </a:ext>
                  </a:extLst>
                </a:gridCol>
                <a:gridCol w="1831820">
                  <a:extLst>
                    <a:ext uri="{9D8B030D-6E8A-4147-A177-3AD203B41FA5}">
                      <a16:colId xmlns:a16="http://schemas.microsoft.com/office/drawing/2014/main" val="3338114437"/>
                    </a:ext>
                  </a:extLst>
                </a:gridCol>
                <a:gridCol w="1831820">
                  <a:extLst>
                    <a:ext uri="{9D8B030D-6E8A-4147-A177-3AD203B41FA5}">
                      <a16:colId xmlns:a16="http://schemas.microsoft.com/office/drawing/2014/main" val="1029218791"/>
                    </a:ext>
                  </a:extLst>
                </a:gridCol>
              </a:tblGrid>
              <a:tr h="642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Total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909501">
                <a:tc>
                  <a:txBody>
                    <a:bodyPr/>
                    <a:lstStyle/>
                    <a:p>
                      <a:pPr algn="ctr"/>
                      <a:endParaRPr lang="en-GB"/>
                    </a:p>
                  </a:txBody>
                  <a:tcPr anchor="ct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87.7%</a:t>
                      </a:r>
                    </a:p>
                  </a:txBody>
                  <a:tcPr marL="6350" marR="6350" marT="6350" marB="0" anchor="ct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40.4%</a:t>
                      </a:r>
                    </a:p>
                  </a:txBody>
                  <a:tcPr marL="6350" marR="6350" marT="6350" marB="0" anchor="ct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0.6%</a:t>
                      </a:r>
                    </a:p>
                  </a:txBody>
                  <a:tcPr marL="6350" marR="6350" marT="6350" marB="0" anchor="ct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6.3%</a:t>
                      </a:r>
                    </a:p>
                  </a:txBody>
                  <a:tcPr marL="6350" marR="6350" marT="6350" marB="0" anchor="ct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62.2%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909501">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4.9%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63.3%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9.9%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909501">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3.8%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909501">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95.4%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28.4%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a:solidFill>
                            <a:srgbClr val="372D87"/>
                          </a:solidFill>
                          <a:effectLst/>
                          <a:latin typeface="Arial" panose="020B0604020202020204" pitchFamily="34" charset="0"/>
                        </a:rPr>
                        <a:t>24.1%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2AF27DFF-D466-174E-56AD-AFE7A0BA3101}"/>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1037345" y="3649365"/>
            <a:ext cx="1001062" cy="576369"/>
          </a:xfrm>
          <a:prstGeom prst="rect">
            <a:avLst/>
          </a:prstGeom>
        </p:spPr>
      </p:pic>
      <p:pic>
        <p:nvPicPr>
          <p:cNvPr id="45" name="Picture 44">
            <a:extLst>
              <a:ext uri="{FF2B5EF4-FFF2-40B4-BE49-F238E27FC236}">
                <a16:creationId xmlns:a16="http://schemas.microsoft.com/office/drawing/2014/main" id="{A4E18C95-2E32-7C11-A5ED-A5109319DBDC}"/>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1189609" y="4642560"/>
            <a:ext cx="696533" cy="356260"/>
          </a:xfrm>
          <a:prstGeom prst="rect">
            <a:avLst/>
          </a:prstGeom>
        </p:spPr>
      </p:pic>
      <p:pic>
        <p:nvPicPr>
          <p:cNvPr id="46" name="Picture 45">
            <a:extLst>
              <a:ext uri="{FF2B5EF4-FFF2-40B4-BE49-F238E27FC236}">
                <a16:creationId xmlns:a16="http://schemas.microsoft.com/office/drawing/2014/main" id="{7B34DCC9-2307-57D6-296E-E5AE5D4B4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12" y="2689858"/>
            <a:ext cx="910128" cy="643969"/>
          </a:xfrm>
          <a:prstGeom prst="rect">
            <a:avLst/>
          </a:prstGeom>
        </p:spPr>
      </p:pic>
      <p:pic>
        <p:nvPicPr>
          <p:cNvPr id="47" name="Picture 46">
            <a:extLst>
              <a:ext uri="{FF2B5EF4-FFF2-40B4-BE49-F238E27FC236}">
                <a16:creationId xmlns:a16="http://schemas.microsoft.com/office/drawing/2014/main" id="{1C9D7806-06A0-93A0-8853-DEA7EDD0B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582" y="1816208"/>
            <a:ext cx="814589" cy="576369"/>
          </a:xfrm>
          <a:prstGeom prst="rect">
            <a:avLst/>
          </a:prstGeom>
        </p:spPr>
      </p:pic>
    </p:spTree>
    <p:custDataLst>
      <p:tags r:id="rId1"/>
    </p:custDataLst>
    <p:extLst>
      <p:ext uri="{BB962C8B-B14F-4D97-AF65-F5344CB8AC3E}">
        <p14:creationId xmlns:p14="http://schemas.microsoft.com/office/powerpoint/2010/main" val="178191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D Stacked Column Chart">
            <a:extLst>
              <a:ext uri="{FF2B5EF4-FFF2-40B4-BE49-F238E27FC236}">
                <a16:creationId xmlns:a16="http://schemas.microsoft.com/office/drawing/2014/main" id="{65543131-C1B7-03A9-12AE-E0871D772990}"/>
              </a:ext>
            </a:extLst>
          </p:cNvPr>
          <p:cNvGraphicFramePr/>
          <p:nvPr/>
        </p:nvGraphicFramePr>
        <p:xfrm>
          <a:off x="843975" y="1181100"/>
          <a:ext cx="10119300" cy="4218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56C7B4EC-5453-5067-21A3-DE8F7723DAD9}"/>
              </a:ext>
            </a:extLst>
          </p:cNvPr>
          <p:cNvSpPr txBox="1"/>
          <p:nvPr/>
        </p:nvSpPr>
        <p:spPr>
          <a:xfrm>
            <a:off x="10782413" y="1956483"/>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Arial"/>
                <a:ea typeface="+mn-ea"/>
                <a:cs typeface="+mn-cs"/>
              </a:rPr>
              <a:t>Smartphones</a:t>
            </a:r>
            <a:endParaRPr kumimoji="0" lang="en-US" sz="1200" b="1" i="0" u="none" strike="noStrike" kern="1200" cap="none" spc="0" normalizeH="0" baseline="0" noProof="0" dirty="0">
              <a:ln>
                <a:noFill/>
              </a:ln>
              <a:solidFill>
                <a:srgbClr val="00B050"/>
              </a:solidFill>
              <a:effectLst/>
              <a:uLnTx/>
              <a:uFillTx/>
              <a:latin typeface="Arial"/>
              <a:ea typeface="+mn-ea"/>
              <a:cs typeface="+mn-cs"/>
            </a:endParaRPr>
          </a:p>
        </p:txBody>
      </p:sp>
      <p:sp>
        <p:nvSpPr>
          <p:cNvPr id="13" name="TextBox 1">
            <a:extLst>
              <a:ext uri="{FF2B5EF4-FFF2-40B4-BE49-F238E27FC236}">
                <a16:creationId xmlns:a16="http://schemas.microsoft.com/office/drawing/2014/main" id="{601138BC-391E-0D97-C341-A0250475E178}"/>
              </a:ext>
            </a:extLst>
          </p:cNvPr>
          <p:cNvSpPr txBox="1"/>
          <p:nvPr/>
        </p:nvSpPr>
        <p:spPr>
          <a:xfrm>
            <a:off x="10761899" y="2438143"/>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B7305"/>
                </a:solidFill>
                <a:effectLst/>
                <a:uLnTx/>
                <a:uFillTx/>
                <a:latin typeface="Arial"/>
                <a:ea typeface="+mn-ea"/>
                <a:cs typeface="+mn-cs"/>
              </a:rPr>
              <a:t>Tablets</a:t>
            </a:r>
            <a:endParaRPr kumimoji="0" lang="en-US" sz="1200" b="1" i="0" u="none" strike="noStrike" kern="1200" cap="none" spc="0" normalizeH="0" baseline="0" noProof="0" dirty="0">
              <a:ln>
                <a:noFill/>
              </a:ln>
              <a:solidFill>
                <a:srgbClr val="EB7305"/>
              </a:solidFill>
              <a:effectLst/>
              <a:uLnTx/>
              <a:uFillTx/>
              <a:latin typeface="Arial"/>
              <a:ea typeface="+mn-ea"/>
              <a:cs typeface="+mn-cs"/>
            </a:endParaRPr>
          </a:p>
        </p:txBody>
      </p:sp>
      <p:sp>
        <p:nvSpPr>
          <p:cNvPr id="14" name="TextBox 1">
            <a:extLst>
              <a:ext uri="{FF2B5EF4-FFF2-40B4-BE49-F238E27FC236}">
                <a16:creationId xmlns:a16="http://schemas.microsoft.com/office/drawing/2014/main" id="{8360CFB0-DEA2-D6F9-B67A-9F887FBFAB16}"/>
              </a:ext>
            </a:extLst>
          </p:cNvPr>
          <p:cNvSpPr txBox="1"/>
          <p:nvPr/>
        </p:nvSpPr>
        <p:spPr>
          <a:xfrm>
            <a:off x="10790703" y="2677082"/>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10514"/>
                </a:solidFill>
                <a:effectLst/>
                <a:uLnTx/>
                <a:uFillTx/>
                <a:latin typeface="Arial"/>
                <a:ea typeface="+mn-ea"/>
                <a:cs typeface="+mn-cs"/>
              </a:rPr>
              <a:t>PCs</a:t>
            </a:r>
            <a:endParaRPr kumimoji="0" lang="en-US" sz="1200" b="1" i="0" u="none" strike="noStrike" kern="1200" cap="none" spc="0" normalizeH="0" baseline="0" noProof="0" dirty="0">
              <a:ln>
                <a:noFill/>
              </a:ln>
              <a:solidFill>
                <a:srgbClr val="E10514"/>
              </a:solidFill>
              <a:effectLst/>
              <a:uLnTx/>
              <a:uFillTx/>
              <a:latin typeface="Arial"/>
              <a:ea typeface="+mn-ea"/>
              <a:cs typeface="+mn-cs"/>
            </a:endParaRPr>
          </a:p>
        </p:txBody>
      </p:sp>
      <p:sp>
        <p:nvSpPr>
          <p:cNvPr id="15" name="TextBox 1">
            <a:extLst>
              <a:ext uri="{FF2B5EF4-FFF2-40B4-BE49-F238E27FC236}">
                <a16:creationId xmlns:a16="http://schemas.microsoft.com/office/drawing/2014/main" id="{456EBF4E-E7BE-91B7-4578-0B75644CC96C}"/>
              </a:ext>
            </a:extLst>
          </p:cNvPr>
          <p:cNvSpPr txBox="1"/>
          <p:nvPr/>
        </p:nvSpPr>
        <p:spPr>
          <a:xfrm>
            <a:off x="10782413" y="3799602"/>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9B4"/>
                </a:solidFill>
                <a:effectLst/>
                <a:uLnTx/>
                <a:uFillTx/>
                <a:latin typeface="Arial"/>
                <a:ea typeface="+mn-ea"/>
                <a:cs typeface="+mn-cs"/>
              </a:rPr>
              <a:t>TV Sets</a:t>
            </a:r>
            <a:endParaRPr kumimoji="0" lang="en-US" sz="1200" b="1" i="0" u="none" strike="noStrike" kern="1200" cap="none" spc="0" normalizeH="0" baseline="0" noProof="0" dirty="0">
              <a:ln>
                <a:noFill/>
              </a:ln>
              <a:solidFill>
                <a:srgbClr val="0069B4"/>
              </a:solidFill>
              <a:effectLst/>
              <a:uLnTx/>
              <a:uFillTx/>
              <a:latin typeface="Arial"/>
              <a:ea typeface="+mn-ea"/>
              <a:cs typeface="+mn-cs"/>
            </a:endParaRPr>
          </a:p>
        </p:txBody>
      </p:sp>
      <p:sp>
        <p:nvSpPr>
          <p:cNvPr id="8" name="Title 1">
            <a:extLst>
              <a:ext uri="{FF2B5EF4-FFF2-40B4-BE49-F238E27FC236}">
                <a16:creationId xmlns:a16="http://schemas.microsoft.com/office/drawing/2014/main" id="{79C454F3-51B2-8B9C-FE39-79908D058862}"/>
              </a:ext>
            </a:extLst>
          </p:cNvPr>
          <p:cNvSpPr>
            <a:spLocks noGrp="1"/>
          </p:cNvSpPr>
          <p:nvPr>
            <p:ph type="title"/>
          </p:nvPr>
        </p:nvSpPr>
        <p:spPr/>
        <p:txBody>
          <a:bodyPr/>
          <a:lstStyle/>
          <a:p>
            <a:r>
              <a:rPr lang="en-GB"/>
              <a:t>For 16-34s, TV sets have the largest share of total viewing</a:t>
            </a:r>
          </a:p>
        </p:txBody>
      </p:sp>
      <p:sp>
        <p:nvSpPr>
          <p:cNvPr id="9" name="Text Placeholder 8">
            <a:extLst>
              <a:ext uri="{FF2B5EF4-FFF2-40B4-BE49-F238E27FC236}">
                <a16:creationId xmlns:a16="http://schemas.microsoft.com/office/drawing/2014/main" id="{02CD15A3-242E-A27A-B9A2-8364E1339059}"/>
              </a:ext>
            </a:extLst>
          </p:cNvPr>
          <p:cNvSpPr>
            <a:spLocks noGrp="1"/>
          </p:cNvSpPr>
          <p:nvPr>
            <p:ph type="body" sz="quarter" idx="15"/>
          </p:nvPr>
        </p:nvSpPr>
        <p:spPr/>
        <p:txBody>
          <a:bodyPr/>
          <a:lstStyle/>
          <a:p>
            <a:r>
              <a:rPr lang="en-US"/>
              <a:t>Source: Barb, 2025. 16-34s. Online Multiple Screens Network</a:t>
            </a:r>
            <a:endParaRPr lang="en-GB"/>
          </a:p>
          <a:p>
            <a:endParaRPr lang="en-US"/>
          </a:p>
        </p:txBody>
      </p:sp>
    </p:spTree>
    <p:extLst>
      <p:ext uri="{BB962C8B-B14F-4D97-AF65-F5344CB8AC3E}">
        <p14:creationId xmlns:p14="http://schemas.microsoft.com/office/powerpoint/2010/main" val="204218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A79E-5F58-9C5C-BE83-98616BAA196D}"/>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5382455-AA57-661B-F486-2A11D9BDF9F0}"/>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3D3BD5-F769-6982-EC44-6157A26A4D7E}"/>
              </a:ext>
            </a:extLst>
          </p:cNvPr>
          <p:cNvSpPr>
            <a:spLocks noGrp="1"/>
          </p:cNvSpPr>
          <p:nvPr>
            <p:ph type="title"/>
          </p:nvPr>
        </p:nvSpPr>
        <p:spPr>
          <a:xfrm>
            <a:off x="370801" y="360000"/>
            <a:ext cx="2985048" cy="2522956"/>
          </a:xfrm>
        </p:spPr>
        <p:txBody>
          <a:bodyPr>
            <a:normAutofit/>
          </a:bodyPr>
          <a:lstStyle/>
          <a:p>
            <a:r>
              <a:rPr lang="en-US" dirty="0"/>
              <a:t>For 16-34s, Total TV accounted for 82% of </a:t>
            </a:r>
            <a:r>
              <a:rPr lang="en-US" u="sng" dirty="0"/>
              <a:t>TV set </a:t>
            </a:r>
            <a:r>
              <a:rPr lang="en-US" dirty="0"/>
              <a:t>viewing</a:t>
            </a:r>
            <a:endParaRPr lang="en-GB" dirty="0"/>
          </a:p>
        </p:txBody>
      </p:sp>
      <p:sp>
        <p:nvSpPr>
          <p:cNvPr id="6" name="TextBox 5">
            <a:extLst>
              <a:ext uri="{FF2B5EF4-FFF2-40B4-BE49-F238E27FC236}">
                <a16:creationId xmlns:a16="http://schemas.microsoft.com/office/drawing/2014/main" id="{74BB4B52-5958-9789-3099-3A1C04E21788}"/>
              </a:ext>
            </a:extLst>
          </p:cNvPr>
          <p:cNvSpPr txBox="1"/>
          <p:nvPr/>
        </p:nvSpPr>
        <p:spPr>
          <a:xfrm>
            <a:off x="5234225" y="3059668"/>
            <a:ext cx="16594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lumMod val="65000"/>
                    <a:lumOff val="35000"/>
                  </a:prstClr>
                </a:solidFill>
                <a:effectLst/>
                <a:uLnTx/>
                <a:uFillTx/>
                <a:latin typeface="Arial"/>
                <a:ea typeface="+mn-ea"/>
                <a:cs typeface="+mn-cs"/>
              </a:rPr>
              <a:t>1 hrs 55 mins</a:t>
            </a:r>
          </a:p>
        </p:txBody>
      </p:sp>
      <p:sp>
        <p:nvSpPr>
          <p:cNvPr id="13" name="Text Placeholder 11">
            <a:extLst>
              <a:ext uri="{FF2B5EF4-FFF2-40B4-BE49-F238E27FC236}">
                <a16:creationId xmlns:a16="http://schemas.microsoft.com/office/drawing/2014/main" id="{7C1F28C8-3FF9-7E42-5DF3-8D14B87EACDF}"/>
              </a:ext>
            </a:extLst>
          </p:cNvPr>
          <p:cNvSpPr>
            <a:spLocks noGrp="1"/>
          </p:cNvSpPr>
          <p:nvPr>
            <p:ph type="body" sz="quarter" idx="15"/>
          </p:nvPr>
        </p:nvSpPr>
        <p:spPr>
          <a:xfrm>
            <a:off x="378000" y="5364000"/>
            <a:ext cx="11334817" cy="304800"/>
          </a:xfrm>
        </p:spPr>
        <p:txBody>
          <a:bodyPr/>
          <a:lstStyle/>
          <a:p>
            <a:pPr>
              <a:spcBef>
                <a:spcPts val="0"/>
              </a:spcBef>
            </a:pPr>
            <a:r>
              <a:rPr lang="en-GB" dirty="0">
                <a:solidFill>
                  <a:srgbClr val="4D4D4D"/>
                </a:solidFill>
              </a:rPr>
              <a:t>Source: 2025, Barb / IPA TouchPoints 2025 </a:t>
            </a:r>
            <a:endParaRPr lang="en-GB" dirty="0"/>
          </a:p>
          <a:p>
            <a:pPr>
              <a:spcBef>
                <a:spcPts val="0"/>
              </a:spcBef>
            </a:pPr>
            <a:r>
              <a:rPr lang="en-GB" dirty="0"/>
              <a:t>Total TV = Broadcaster TV, SVODs &amp; AVODs. TV set only.</a:t>
            </a:r>
            <a:endParaRPr lang="en-GB" dirty="0">
              <a:solidFill>
                <a:srgbClr val="4D4D4D"/>
              </a:solidFill>
            </a:endParaRPr>
          </a:p>
        </p:txBody>
      </p:sp>
    </p:spTree>
    <p:extLst>
      <p:ext uri="{BB962C8B-B14F-4D97-AF65-F5344CB8AC3E}">
        <p14:creationId xmlns:p14="http://schemas.microsoft.com/office/powerpoint/2010/main" val="4032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B9B4-FF9A-EB99-A7DC-E1759AEE0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FA765-C920-0C4E-F735-79BAAE485AA9}"/>
              </a:ext>
            </a:extLst>
          </p:cNvPr>
          <p:cNvSpPr>
            <a:spLocks noGrp="1"/>
          </p:cNvSpPr>
          <p:nvPr>
            <p:ph type="title"/>
          </p:nvPr>
        </p:nvSpPr>
        <p:spPr/>
        <p:txBody>
          <a:bodyPr/>
          <a:lstStyle/>
          <a:p>
            <a:r>
              <a:rPr lang="en-GB"/>
              <a:t>Three ways to watch Total TV</a:t>
            </a:r>
          </a:p>
        </p:txBody>
      </p:sp>
      <p:sp>
        <p:nvSpPr>
          <p:cNvPr id="3" name="Text Placeholder 2">
            <a:extLst>
              <a:ext uri="{FF2B5EF4-FFF2-40B4-BE49-F238E27FC236}">
                <a16:creationId xmlns:a16="http://schemas.microsoft.com/office/drawing/2014/main" id="{711E497D-5D4D-B10D-214F-9180115E314E}"/>
              </a:ext>
            </a:extLst>
          </p:cNvPr>
          <p:cNvSpPr>
            <a:spLocks noGrp="1"/>
          </p:cNvSpPr>
          <p:nvPr>
            <p:ph type="body" sz="quarter" idx="15"/>
          </p:nvPr>
        </p:nvSpPr>
        <p:spPr>
          <a:xfrm>
            <a:off x="378000" y="5364000"/>
            <a:ext cx="11334817" cy="304800"/>
          </a:xfrm>
        </p:spPr>
        <p:txBody>
          <a:bodyPr/>
          <a:lstStyle/>
          <a:p>
            <a:r>
              <a:rPr lang="en-GB" dirty="0"/>
              <a:t>Source: 2025, Barb, Thinkbox estimates VOD includes Broadcaster VOD, SVOD and AVOD</a:t>
            </a:r>
          </a:p>
          <a:p>
            <a:endParaRPr lang="en-GB" dirty="0"/>
          </a:p>
        </p:txBody>
      </p:sp>
      <p:grpSp>
        <p:nvGrpSpPr>
          <p:cNvPr id="31" name="Group 30">
            <a:extLst>
              <a:ext uri="{FF2B5EF4-FFF2-40B4-BE49-F238E27FC236}">
                <a16:creationId xmlns:a16="http://schemas.microsoft.com/office/drawing/2014/main" id="{2EB74992-B269-4D02-E3E1-FCDCA4336D53}"/>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1A39A8A4-A7EB-A1CC-0DB4-AD8D542D2FB8}"/>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8631E372-EEF2-1CFE-32FB-326044977BCB}"/>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C493DB2-E99E-B882-99D0-4ACB49AF9CA9}"/>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 hrs 26 mins</a:t>
              </a:r>
            </a:p>
          </p:txBody>
        </p:sp>
        <p:sp>
          <p:nvSpPr>
            <p:cNvPr id="28" name="TextBox 27">
              <a:extLst>
                <a:ext uri="{FF2B5EF4-FFF2-40B4-BE49-F238E27FC236}">
                  <a16:creationId xmlns:a16="http://schemas.microsoft.com/office/drawing/2014/main" id="{C0330E0B-9C74-1ED7-7BF4-72CAA8F4A768}"/>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 hr 47 mins</a:t>
              </a:r>
            </a:p>
          </p:txBody>
        </p:sp>
        <p:sp>
          <p:nvSpPr>
            <p:cNvPr id="29" name="TextBox 28">
              <a:extLst>
                <a:ext uri="{FF2B5EF4-FFF2-40B4-BE49-F238E27FC236}">
                  <a16:creationId xmlns:a16="http://schemas.microsoft.com/office/drawing/2014/main" id="{C585AE3E-17BB-F33F-C319-4DCEF96BAD21}"/>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Adults</a:t>
              </a:r>
            </a:p>
          </p:txBody>
        </p:sp>
        <p:sp>
          <p:nvSpPr>
            <p:cNvPr id="30" name="TextBox 29">
              <a:extLst>
                <a:ext uri="{FF2B5EF4-FFF2-40B4-BE49-F238E27FC236}">
                  <a16:creationId xmlns:a16="http://schemas.microsoft.com/office/drawing/2014/main" id="{3C25DD0F-71BB-788A-8369-3962C058CC77}"/>
                </a:ext>
              </a:extLst>
            </p:cNvPr>
            <p:cNvSpPr txBox="1"/>
            <p:nvPr/>
          </p:nvSpPr>
          <p:spPr>
            <a:xfrm>
              <a:off x="6122024" y="2674548"/>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776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TV  viewing &amp; audiences"/>
  <p:tag name="ISPRING_OUTPUT_FOLDER" val="S:\Thinkbox.tv\Website content\4.Research\Nickable Charts\Viewing and Audiences\2026\Young People and 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4.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Widescreen</PresentationFormat>
  <Paragraphs>221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Aptos</vt:lpstr>
      <vt:lpstr>Arial</vt:lpstr>
      <vt:lpstr>Calibri</vt:lpstr>
      <vt:lpstr>Century Gothic</vt:lpstr>
      <vt:lpstr>Founders Grotesk Regular</vt:lpstr>
      <vt:lpstr>Open Sans</vt:lpstr>
      <vt:lpstr>proxima-nova</vt:lpstr>
      <vt:lpstr>Söhne</vt:lpstr>
      <vt:lpstr>Symbol</vt:lpstr>
      <vt:lpstr>Times New Roman</vt:lpstr>
      <vt:lpstr>Thinkbox</vt:lpstr>
      <vt:lpstr>3_Thinkbox</vt:lpstr>
      <vt:lpstr>4_Thinkbox</vt:lpstr>
      <vt:lpstr>1_Thinkbox</vt:lpstr>
      <vt:lpstr>Young people &amp; TV</vt:lpstr>
      <vt:lpstr>For 16-34s, total viewing is consistent across the year</vt:lpstr>
      <vt:lpstr>More seasonality seen in TV viewing, video-sharing flatter </vt:lpstr>
      <vt:lpstr>Across the majority of the day, TV viewing is at a much higher level than video-sharing consumption</vt:lpstr>
      <vt:lpstr>Broadcasters deliver the largest scale for 16-34s compared to other commercial platforms on the TV set</vt:lpstr>
      <vt:lpstr>For 16-34s, TV sets account for 62% of total video viewing</vt:lpstr>
      <vt:lpstr>For 16-34s, TV sets have the largest share of total viewing</vt:lpstr>
      <vt:lpstr>For 16-34s, Total TV accounted for 82% of TV set viewing</vt:lpstr>
      <vt:lpstr>Three ways to watch Total TV</vt:lpstr>
      <vt:lpstr>PowerPoint Presentation</vt:lpstr>
      <vt:lpstr>Now even easier to reach 16-34s with TV advertising</vt:lpstr>
      <vt:lpstr>VOD viewing is more prominent among younger audiences</vt:lpstr>
      <vt:lpstr>Addressable drives incremental cover for 16-34s</vt:lpstr>
      <vt:lpstr>VOD enabling 16-34s to watch more entertainment, drama &amp; films</vt:lpstr>
      <vt:lpstr>16-34 Top TV programmes 2025 (All devices)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Akeel Mungul</cp:lastModifiedBy>
  <cp:revision>97</cp:revision>
  <dcterms:created xsi:type="dcterms:W3CDTF">2018-03-14T15:31:23Z</dcterms:created>
  <dcterms:modified xsi:type="dcterms:W3CDTF">2026-05-21T10:57:33Z</dcterms:modified>
</cp:coreProperties>
</file>