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3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258" r:id="rId2"/>
    <p:sldId id="2147376131" r:id="rId3"/>
    <p:sldId id="2147376128" r:id="rId4"/>
    <p:sldId id="11425" r:id="rId5"/>
    <p:sldId id="2147376199" r:id="rId6"/>
    <p:sldId id="2147376200" r:id="rId7"/>
    <p:sldId id="2147376180" r:id="rId8"/>
    <p:sldId id="2147376198"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63A548-8AD3-460E-BEF7-1F484DEBBA80}">
          <p14:sldIdLst>
            <p14:sldId id="258"/>
            <p14:sldId id="2147376131"/>
            <p14:sldId id="2147376128"/>
            <p14:sldId id="11425"/>
            <p14:sldId id="2147376199"/>
            <p14:sldId id="2147376200"/>
            <p14:sldId id="2147376180"/>
            <p14:sldId id="21473761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94058" autoAdjust="0"/>
  </p:normalViewPr>
  <p:slideViewPr>
    <p:cSldViewPr snapToGrid="0">
      <p:cViewPr varScale="1">
        <p:scale>
          <a:sx n="70" d="100"/>
          <a:sy n="70" d="100"/>
        </p:scale>
        <p:origin x="4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25.9</c:v>
                </c:pt>
                <c:pt idx="1">
                  <c:v>63</c:v>
                </c:pt>
                <c:pt idx="2">
                  <c:v>12.7</c:v>
                </c:pt>
                <c:pt idx="3">
                  <c:v>7.6</c:v>
                </c:pt>
                <c:pt idx="4">
                  <c:v>1.4</c:v>
                </c:pt>
                <c:pt idx="5">
                  <c:v>0.7</c:v>
                </c:pt>
                <c:pt idx="6">
                  <c:v>54.9</c:v>
                </c:pt>
                <c:pt idx="7">
                  <c:v>61.1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3"/>
              <c:layout>
                <c:manualLayout>
                  <c:x val="4.1944813471995267E-2"/>
                  <c:y val="3.8858086990639959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Sheet1!$B$2:$B$6</c:f>
              <c:numCache>
                <c:formatCode>0.00</c:formatCode>
                <c:ptCount val="5"/>
                <c:pt idx="0">
                  <c:v>0.94</c:v>
                </c:pt>
                <c:pt idx="1">
                  <c:v>2.96</c:v>
                </c:pt>
                <c:pt idx="2">
                  <c:v>0.51</c:v>
                </c:pt>
                <c:pt idx="3">
                  <c:v>0.11</c:v>
                </c:pt>
                <c:pt idx="4">
                  <c:v>5.8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6.7979525282199207E-2"/>
                  <c:y val="-4.5715396459576521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Sheet1!$D$2:$D$6</c:f>
              <c:numCache>
                <c:formatCode>0.00</c:formatCode>
                <c:ptCount val="5"/>
                <c:pt idx="0">
                  <c:v>0.43</c:v>
                </c:pt>
                <c:pt idx="1">
                  <c:v>2.0699999999999998</c:v>
                </c:pt>
                <c:pt idx="2">
                  <c:v>0.22</c:v>
                </c:pt>
                <c:pt idx="3">
                  <c:v>0.06</c:v>
                </c:pt>
                <c:pt idx="4">
                  <c:v>14.2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75973824780445E-2"/>
          <c:y val="3.5115120875206365E-2"/>
          <c:w val="0.74944533222374976"/>
          <c:h val="0.80759699272417262"/>
        </c:manualLayout>
      </c:layout>
      <c:barChart>
        <c:barDir val="col"/>
        <c:grouping val="stacked"/>
        <c:varyColors val="0"/>
        <c:ser>
          <c:idx val="0"/>
          <c:order val="0"/>
          <c:tx>
            <c:strRef>
              <c:f>Sheet1!$A$2</c:f>
              <c:strCache>
                <c:ptCount val="1"/>
                <c:pt idx="0">
                  <c:v>Linear TV</c:v>
                </c:pt>
              </c:strCache>
            </c:strRef>
          </c:tx>
          <c:spPr>
            <a:solidFill>
              <a:schemeClr val="accent2"/>
            </a:solidFill>
            <a:ln>
              <a:noFill/>
            </a:ln>
            <a:effectLst/>
          </c:spPr>
          <c:invertIfNegative val="0"/>
          <c:cat>
            <c:strRef>
              <c:f>Sheet1!$D$1:$H$1</c:f>
              <c:strCache>
                <c:ptCount val="5"/>
                <c:pt idx="0">
                  <c:v>2019</c:v>
                </c:pt>
                <c:pt idx="1">
                  <c:v>2020</c:v>
                </c:pt>
                <c:pt idx="2">
                  <c:v>2021</c:v>
                </c:pt>
                <c:pt idx="3">
                  <c:v>2022</c:v>
                </c:pt>
                <c:pt idx="4">
                  <c:v>2023</c:v>
                </c:pt>
              </c:strCache>
            </c:strRef>
          </c:cat>
          <c:val>
            <c:numRef>
              <c:f>Sheet1!$D$2:$H$2</c:f>
              <c:numCache>
                <c:formatCode>0.00%</c:formatCode>
                <c:ptCount val="5"/>
                <c:pt idx="0">
                  <c:v>0.78600000000000003</c:v>
                </c:pt>
                <c:pt idx="1">
                  <c:v>0.72599999999999998</c:v>
                </c:pt>
                <c:pt idx="2">
                  <c:v>0.68100000000000005</c:v>
                </c:pt>
                <c:pt idx="3">
                  <c:v>0.6825</c:v>
                </c:pt>
                <c:pt idx="4">
                  <c:v>0.64300000000000002</c:v>
                </c:pt>
              </c:numCache>
            </c:numRef>
          </c:val>
          <c:extLst>
            <c:ext xmlns:c16="http://schemas.microsoft.com/office/drawing/2014/chart" uri="{C3380CC4-5D6E-409C-BE32-E72D297353CC}">
              <c16:uniqueId val="{00000000-4BBE-49E1-BBA9-1FFAF3F3F5E5}"/>
            </c:ext>
          </c:extLst>
        </c:ser>
        <c:ser>
          <c:idx val="1"/>
          <c:order val="1"/>
          <c:tx>
            <c:strRef>
              <c:f>Sheet1!$A$3</c:f>
              <c:strCache>
                <c:ptCount val="1"/>
                <c:pt idx="0">
                  <c:v>BVOD</c:v>
                </c:pt>
              </c:strCache>
            </c:strRef>
          </c:tx>
          <c:spPr>
            <a:solidFill>
              <a:schemeClr val="accent4"/>
            </a:solidFill>
            <a:ln>
              <a:noFill/>
            </a:ln>
            <a:effectLst/>
          </c:spPr>
          <c:invertIfNegative val="0"/>
          <c:cat>
            <c:strRef>
              <c:f>Sheet1!$D$1:$H$1</c:f>
              <c:strCache>
                <c:ptCount val="5"/>
                <c:pt idx="0">
                  <c:v>2019</c:v>
                </c:pt>
                <c:pt idx="1">
                  <c:v>2020</c:v>
                </c:pt>
                <c:pt idx="2">
                  <c:v>2021</c:v>
                </c:pt>
                <c:pt idx="3">
                  <c:v>2022</c:v>
                </c:pt>
                <c:pt idx="4">
                  <c:v>2023</c:v>
                </c:pt>
              </c:strCache>
            </c:strRef>
          </c:cat>
          <c:val>
            <c:numRef>
              <c:f>Sheet1!$D$3:$H$3</c:f>
              <c:numCache>
                <c:formatCode>0.00%</c:formatCode>
                <c:ptCount val="5"/>
                <c:pt idx="0">
                  <c:v>7.8000000000000097E-2</c:v>
                </c:pt>
                <c:pt idx="1">
                  <c:v>8.5999999999999896E-2</c:v>
                </c:pt>
                <c:pt idx="2">
                  <c:v>0.126</c:v>
                </c:pt>
                <c:pt idx="3">
                  <c:v>0.11849999999999999</c:v>
                </c:pt>
                <c:pt idx="4">
                  <c:v>0.121</c:v>
                </c:pt>
              </c:numCache>
            </c:numRef>
          </c:val>
          <c:extLst>
            <c:ext xmlns:c16="http://schemas.microsoft.com/office/drawing/2014/chart" uri="{C3380CC4-5D6E-409C-BE32-E72D297353CC}">
              <c16:uniqueId val="{00000001-4BBE-49E1-BBA9-1FFAF3F3F5E5}"/>
            </c:ext>
          </c:extLst>
        </c:ser>
        <c:dLbls>
          <c:showLegendKey val="0"/>
          <c:showVal val="0"/>
          <c:showCatName val="0"/>
          <c:showSerName val="0"/>
          <c:showPercent val="0"/>
          <c:showBubbleSize val="0"/>
        </c:dLbls>
        <c:gapWidth val="90"/>
        <c:overlap val="100"/>
        <c:axId val="285523040"/>
        <c:axId val="285523368"/>
      </c:barChart>
      <c:catAx>
        <c:axId val="28552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5523368"/>
        <c:crosses val="autoZero"/>
        <c:auto val="1"/>
        <c:lblAlgn val="ctr"/>
        <c:lblOffset val="100"/>
        <c:noMultiLvlLbl val="0"/>
      </c:catAx>
      <c:valAx>
        <c:axId val="285523368"/>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i="0" u="none" strike="noStrike" baseline="0" dirty="0">
                    <a:effectLst/>
                  </a:rPr>
                  <a:t>% - WEEKLY REACH 15-34S</a:t>
                </a:r>
                <a:endParaRPr lang="en-GB" dirty="0"/>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85523040"/>
        <c:crosses val="autoZero"/>
        <c:crossBetween val="between"/>
      </c:valAx>
      <c:spPr>
        <a:noFill/>
        <a:ln>
          <a:noFill/>
        </a:ln>
        <a:effectLst/>
      </c:spPr>
    </c:plotArea>
    <c:legend>
      <c:legendPos val="r"/>
      <c:layout>
        <c:manualLayout>
          <c:xMode val="edge"/>
          <c:yMode val="edge"/>
          <c:x val="0.86829748555622677"/>
          <c:y val="0.31125829222506241"/>
          <c:w val="0.13170251444377326"/>
          <c:h val="0.1734831632663908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c:formatCode>
                <c:ptCount val="3"/>
                <c:pt idx="0">
                  <c:v>0.85099999999999998</c:v>
                </c:pt>
                <c:pt idx="1">
                  <c:v>0.85099999999999998</c:v>
                </c:pt>
                <c:pt idx="2">
                  <c:v>0.82299999999999995</c:v>
                </c:pt>
              </c:numCache>
            </c:numRef>
          </c:val>
          <c:extLst>
            <c:ext xmlns:c16="http://schemas.microsoft.com/office/drawing/2014/chart" uri="{C3380CC4-5D6E-409C-BE32-E72D297353CC}">
              <c16:uniqueId val="{00000000-94F9-4C06-BBAF-62304EEE443E}"/>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2021</c:v>
                </c:pt>
                <c:pt idx="1">
                  <c:v>2022</c:v>
                </c:pt>
                <c:pt idx="2">
                  <c:v>2023</c:v>
                </c:pt>
              </c:numCache>
            </c:numRef>
          </c:cat>
          <c:val>
            <c:numRef>
              <c:f>Sheet1!$C$2:$C$4</c:f>
              <c:numCache>
                <c:formatCode>0%</c:formatCode>
                <c:ptCount val="3"/>
                <c:pt idx="0">
                  <c:v>5.7000000000000002E-2</c:v>
                </c:pt>
                <c:pt idx="1">
                  <c:v>6.2E-2</c:v>
                </c:pt>
                <c:pt idx="2">
                  <c:v>6.5000000000000002E-2</c:v>
                </c:pt>
              </c:numCache>
            </c:numRef>
          </c:val>
          <c:extLst>
            <c:ext xmlns:c16="http://schemas.microsoft.com/office/drawing/2014/chart" uri="{C3380CC4-5D6E-409C-BE32-E72D297353CC}">
              <c16:uniqueId val="{00000001-94F9-4C06-BBAF-62304EEE443E}"/>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2021</c:v>
                </c:pt>
                <c:pt idx="1">
                  <c:v>2022</c:v>
                </c:pt>
                <c:pt idx="2">
                  <c:v>2023</c:v>
                </c:pt>
              </c:numCache>
            </c:numRef>
          </c:cat>
          <c:val>
            <c:numRef>
              <c:f>Sheet1!$D$2:$D$4</c:f>
              <c:numCache>
                <c:formatCode>0%</c:formatCode>
                <c:ptCount val="3"/>
                <c:pt idx="0">
                  <c:v>6.4000000000000001E-2</c:v>
                </c:pt>
                <c:pt idx="1">
                  <c:v>6.4000000000000001E-2</c:v>
                </c:pt>
                <c:pt idx="2">
                  <c:v>7.1999999999999995E-2</c:v>
                </c:pt>
              </c:numCache>
            </c:numRef>
          </c:val>
          <c:extLst>
            <c:ext xmlns:c16="http://schemas.microsoft.com/office/drawing/2014/chart" uri="{C3380CC4-5D6E-409C-BE32-E72D297353CC}">
              <c16:uniqueId val="{00000002-94F9-4C06-BBAF-62304EEE443E}"/>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c:formatCode>
                <c:ptCount val="3"/>
                <c:pt idx="0" formatCode="0.00%">
                  <c:v>0.72199999999999998</c:v>
                </c:pt>
                <c:pt idx="1">
                  <c:v>0.6825</c:v>
                </c:pt>
                <c:pt idx="2">
                  <c:v>0.64300000000000002</c:v>
                </c:pt>
              </c:numCache>
            </c:numRef>
          </c:val>
          <c:extLst>
            <c:ext xmlns:c16="http://schemas.microsoft.com/office/drawing/2014/chart" uri="{C3380CC4-5D6E-409C-BE32-E72D297353CC}">
              <c16:uniqueId val="{00000000-9B86-4BD4-8D0C-F5349E5A9FC4}"/>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2021</c:v>
                </c:pt>
                <c:pt idx="1">
                  <c:v>2022</c:v>
                </c:pt>
                <c:pt idx="2">
                  <c:v>2023</c:v>
                </c:pt>
              </c:numCache>
            </c:numRef>
          </c:cat>
          <c:val>
            <c:numRef>
              <c:f>Sheet1!$C$2:$C$4</c:f>
              <c:numCache>
                <c:formatCode>0%</c:formatCode>
                <c:ptCount val="3"/>
                <c:pt idx="0" formatCode="0.00%">
                  <c:v>0.104</c:v>
                </c:pt>
                <c:pt idx="1">
                  <c:v>0.11849999999999999</c:v>
                </c:pt>
                <c:pt idx="2">
                  <c:v>0.121</c:v>
                </c:pt>
              </c:numCache>
            </c:numRef>
          </c:val>
          <c:extLst>
            <c:ext xmlns:c16="http://schemas.microsoft.com/office/drawing/2014/chart" uri="{C3380CC4-5D6E-409C-BE32-E72D297353CC}">
              <c16:uniqueId val="{00000001-9B86-4BD4-8D0C-F5349E5A9FC4}"/>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2021</c:v>
                </c:pt>
                <c:pt idx="1">
                  <c:v>2022</c:v>
                </c:pt>
                <c:pt idx="2">
                  <c:v>2023</c:v>
                </c:pt>
              </c:numCache>
            </c:numRef>
          </c:cat>
          <c:val>
            <c:numRef>
              <c:f>Sheet1!$D$2:$D$4</c:f>
              <c:numCache>
                <c:formatCode>0%</c:formatCode>
                <c:ptCount val="3"/>
                <c:pt idx="0" formatCode="0.00%">
                  <c:v>0.13600000000000001</c:v>
                </c:pt>
                <c:pt idx="1">
                  <c:v>0.1515</c:v>
                </c:pt>
                <c:pt idx="2">
                  <c:v>0.16700000000000001</c:v>
                </c:pt>
              </c:numCache>
            </c:numRef>
          </c:val>
          <c:extLst>
            <c:ext xmlns:c16="http://schemas.microsoft.com/office/drawing/2014/chart" uri="{C3380CC4-5D6E-409C-BE32-E72D297353CC}">
              <c16:uniqueId val="{00000002-9B86-4BD4-8D0C-F5349E5A9FC4}"/>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100% Linear TV (2022)</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Sheet1!$A$2:$A$52</c:f>
              <c:numCache>
                <c:formatCode>_-"£"* #,##0_-;\-"£"* #,##0_-;_-"£"* "-"??_-;_-@_-</c:formatCode>
                <c:ptCount val="51"/>
                <c:pt idx="0">
                  <c:v>0</c:v>
                </c:pt>
                <c:pt idx="1">
                  <c:v>203794.72145221345</c:v>
                </c:pt>
                <c:pt idx="2">
                  <c:v>407589.44290442689</c:v>
                </c:pt>
                <c:pt idx="3">
                  <c:v>611384.16435664031</c:v>
                </c:pt>
                <c:pt idx="4">
                  <c:v>815178.88580885378</c:v>
                </c:pt>
                <c:pt idx="5">
                  <c:v>1018973.6072610673</c:v>
                </c:pt>
                <c:pt idx="6">
                  <c:v>1222768.3287132806</c:v>
                </c:pt>
                <c:pt idx="7">
                  <c:v>1426563.0501654942</c:v>
                </c:pt>
                <c:pt idx="8">
                  <c:v>1630357.7716177076</c:v>
                </c:pt>
                <c:pt idx="9">
                  <c:v>1834152.4930699212</c:v>
                </c:pt>
                <c:pt idx="10">
                  <c:v>2037947.2145221345</c:v>
                </c:pt>
                <c:pt idx="11">
                  <c:v>2241741.9359743479</c:v>
                </c:pt>
                <c:pt idx="12">
                  <c:v>2445536.6574265612</c:v>
                </c:pt>
                <c:pt idx="13">
                  <c:v>2649331.3788787751</c:v>
                </c:pt>
                <c:pt idx="14">
                  <c:v>2853126.1003309884</c:v>
                </c:pt>
                <c:pt idx="15">
                  <c:v>3056920.8217832018</c:v>
                </c:pt>
                <c:pt idx="16">
                  <c:v>3260715.5432354151</c:v>
                </c:pt>
                <c:pt idx="17">
                  <c:v>3464510.2646876285</c:v>
                </c:pt>
                <c:pt idx="18">
                  <c:v>3668304.9861398423</c:v>
                </c:pt>
                <c:pt idx="19">
                  <c:v>3872099.7075920557</c:v>
                </c:pt>
                <c:pt idx="20">
                  <c:v>4075894.429044269</c:v>
                </c:pt>
                <c:pt idx="21">
                  <c:v>4279689.1504964828</c:v>
                </c:pt>
                <c:pt idx="22">
                  <c:v>4483483.8719486957</c:v>
                </c:pt>
                <c:pt idx="23">
                  <c:v>4687278.5934009096</c:v>
                </c:pt>
                <c:pt idx="24">
                  <c:v>4891073.3148531225</c:v>
                </c:pt>
                <c:pt idx="25">
                  <c:v>5094868.0363053363</c:v>
                </c:pt>
                <c:pt idx="26">
                  <c:v>5298662.7577575501</c:v>
                </c:pt>
                <c:pt idx="27">
                  <c:v>5502457.479209763</c:v>
                </c:pt>
                <c:pt idx="28">
                  <c:v>5706252.2006619768</c:v>
                </c:pt>
                <c:pt idx="29">
                  <c:v>5910046.9221141897</c:v>
                </c:pt>
                <c:pt idx="30">
                  <c:v>6113841.6435664035</c:v>
                </c:pt>
                <c:pt idx="31">
                  <c:v>6317636.3650186174</c:v>
                </c:pt>
                <c:pt idx="32">
                  <c:v>6521431.0864708303</c:v>
                </c:pt>
                <c:pt idx="33">
                  <c:v>6725225.8079230441</c:v>
                </c:pt>
                <c:pt idx="34">
                  <c:v>6929020.529375257</c:v>
                </c:pt>
                <c:pt idx="35">
                  <c:v>7132815.2508274708</c:v>
                </c:pt>
                <c:pt idx="36">
                  <c:v>7336609.9722796846</c:v>
                </c:pt>
                <c:pt idx="37">
                  <c:v>7540404.6937318975</c:v>
                </c:pt>
                <c:pt idx="38">
                  <c:v>7744199.4151841113</c:v>
                </c:pt>
                <c:pt idx="39">
                  <c:v>7947994.1366363242</c:v>
                </c:pt>
                <c:pt idx="40">
                  <c:v>8151788.8580885381</c:v>
                </c:pt>
                <c:pt idx="41">
                  <c:v>8355583.5795407519</c:v>
                </c:pt>
                <c:pt idx="42">
                  <c:v>8559378.3009929657</c:v>
                </c:pt>
                <c:pt idx="43">
                  <c:v>8763173.0224451777</c:v>
                </c:pt>
                <c:pt idx="44">
                  <c:v>8966967.7438973915</c:v>
                </c:pt>
                <c:pt idx="45">
                  <c:v>9170762.4653496053</c:v>
                </c:pt>
                <c:pt idx="46">
                  <c:v>9374557.1868018191</c:v>
                </c:pt>
                <c:pt idx="47">
                  <c:v>9578351.908254033</c:v>
                </c:pt>
                <c:pt idx="48">
                  <c:v>9782146.6297062449</c:v>
                </c:pt>
                <c:pt idx="49">
                  <c:v>9985941.3511584587</c:v>
                </c:pt>
                <c:pt idx="50">
                  <c:v>10189736.072610673</c:v>
                </c:pt>
              </c:numCache>
            </c:numRef>
          </c:xVal>
          <c:yVal>
            <c:numRef>
              <c:f>Sheet1!$B$2:$B$29</c:f>
              <c:numCache>
                <c:formatCode>General</c:formatCode>
                <c:ptCount val="28"/>
                <c:pt idx="0">
                  <c:v>0</c:v>
                </c:pt>
                <c:pt idx="1">
                  <c:v>13.2</c:v>
                </c:pt>
                <c:pt idx="2">
                  <c:v>19.2</c:v>
                </c:pt>
                <c:pt idx="3">
                  <c:v>23.5</c:v>
                </c:pt>
                <c:pt idx="4">
                  <c:v>27</c:v>
                </c:pt>
                <c:pt idx="5">
                  <c:v>29.9</c:v>
                </c:pt>
                <c:pt idx="6">
                  <c:v>32.5</c:v>
                </c:pt>
                <c:pt idx="7">
                  <c:v>34.700000000000003</c:v>
                </c:pt>
                <c:pt idx="8">
                  <c:v>36.700000000000003</c:v>
                </c:pt>
                <c:pt idx="9">
                  <c:v>38.4</c:v>
                </c:pt>
                <c:pt idx="10">
                  <c:v>40.1</c:v>
                </c:pt>
                <c:pt idx="11">
                  <c:v>41.6</c:v>
                </c:pt>
                <c:pt idx="12">
                  <c:v>42.9</c:v>
                </c:pt>
                <c:pt idx="13">
                  <c:v>44.2</c:v>
                </c:pt>
                <c:pt idx="14">
                  <c:v>45.4</c:v>
                </c:pt>
                <c:pt idx="15">
                  <c:v>46.5</c:v>
                </c:pt>
                <c:pt idx="16">
                  <c:v>47.5</c:v>
                </c:pt>
                <c:pt idx="17">
                  <c:v>48.5</c:v>
                </c:pt>
                <c:pt idx="18">
                  <c:v>49.4</c:v>
                </c:pt>
                <c:pt idx="19">
                  <c:v>50.3</c:v>
                </c:pt>
                <c:pt idx="20">
                  <c:v>51.1</c:v>
                </c:pt>
                <c:pt idx="21">
                  <c:v>51.9</c:v>
                </c:pt>
                <c:pt idx="22">
                  <c:v>52.7</c:v>
                </c:pt>
                <c:pt idx="23">
                  <c:v>53.4</c:v>
                </c:pt>
                <c:pt idx="24">
                  <c:v>54.1</c:v>
                </c:pt>
                <c:pt idx="25">
                  <c:v>54.8</c:v>
                </c:pt>
                <c:pt idx="26">
                  <c:v>55.4</c:v>
                </c:pt>
                <c:pt idx="27">
                  <c:v>56</c:v>
                </c:pt>
              </c:numCache>
            </c:numRef>
          </c:yVal>
          <c:smooth val="0"/>
          <c:extLst>
            <c:ext xmlns:c16="http://schemas.microsoft.com/office/drawing/2014/chart" uri="{C3380CC4-5D6E-409C-BE32-E72D297353CC}">
              <c16:uniqueId val="{00000000-FAA9-469A-9F9E-9C92ECFA431E}"/>
            </c:ext>
          </c:extLst>
        </c:ser>
        <c:ser>
          <c:idx val="6"/>
          <c:order val="1"/>
          <c:tx>
            <c:strRef>
              <c:f>Sheet1!$C$1</c:f>
              <c:strCache>
                <c:ptCount val="1"/>
                <c:pt idx="0">
                  <c:v>Linear TV 30% / BVOD 70% (2022)</c:v>
                </c:pt>
              </c:strCache>
            </c:strRef>
          </c:tx>
          <c:spPr>
            <a:ln w="25400" cap="rnd">
              <a:noFill/>
              <a:round/>
            </a:ln>
            <a:effectLst/>
          </c:spPr>
          <c:marker>
            <c:symbol val="circle"/>
            <c:size val="5"/>
            <c:spPr>
              <a:solidFill>
                <a:srgbClr val="B9CD00"/>
              </a:solidFill>
              <a:ln w="9525">
                <a:noFill/>
              </a:ln>
              <a:effectLst/>
            </c:spPr>
          </c:marker>
          <c:xVal>
            <c:numRef>
              <c:f>Sheet1!$C$2:$C$52</c:f>
              <c:numCache>
                <c:formatCode>_-"£"* #,##0_-;\-"£"* #,##0_-;_-"£"* "-"??_-;_-@_-</c:formatCode>
                <c:ptCount val="51"/>
                <c:pt idx="0">
                  <c:v>0</c:v>
                </c:pt>
                <c:pt idx="1">
                  <c:v>106954.21012797173</c:v>
                </c:pt>
                <c:pt idx="2">
                  <c:v>213908.42025594346</c:v>
                </c:pt>
                <c:pt idx="3">
                  <c:v>320862.63038391515</c:v>
                </c:pt>
                <c:pt idx="4">
                  <c:v>427816.84051188693</c:v>
                </c:pt>
                <c:pt idx="5">
                  <c:v>534771.05063985859</c:v>
                </c:pt>
                <c:pt idx="6">
                  <c:v>641725.2607678303</c:v>
                </c:pt>
                <c:pt idx="7">
                  <c:v>748679.47089580214</c:v>
                </c:pt>
                <c:pt idx="8">
                  <c:v>855633.68102377385</c:v>
                </c:pt>
                <c:pt idx="9">
                  <c:v>962587.89115174557</c:v>
                </c:pt>
                <c:pt idx="10">
                  <c:v>1069542.1012797172</c:v>
                </c:pt>
                <c:pt idx="11">
                  <c:v>1176496.311407689</c:v>
                </c:pt>
                <c:pt idx="12">
                  <c:v>1283450.5215356606</c:v>
                </c:pt>
                <c:pt idx="13">
                  <c:v>1390404.7316636324</c:v>
                </c:pt>
                <c:pt idx="14">
                  <c:v>1497358.9417916043</c:v>
                </c:pt>
                <c:pt idx="15">
                  <c:v>1604313.1519195759</c:v>
                </c:pt>
                <c:pt idx="16">
                  <c:v>1711267.3620475477</c:v>
                </c:pt>
                <c:pt idx="17">
                  <c:v>1818221.5721755191</c:v>
                </c:pt>
                <c:pt idx="18">
                  <c:v>1925175.7823034911</c:v>
                </c:pt>
                <c:pt idx="19">
                  <c:v>2032129.9924314627</c:v>
                </c:pt>
                <c:pt idx="20">
                  <c:v>2139084.2025594343</c:v>
                </c:pt>
                <c:pt idx="21">
                  <c:v>2246038.4126874059</c:v>
                </c:pt>
                <c:pt idx="22">
                  <c:v>2352992.622815378</c:v>
                </c:pt>
                <c:pt idx="23">
                  <c:v>2459946.8329433496</c:v>
                </c:pt>
                <c:pt idx="24">
                  <c:v>2566901.0430713212</c:v>
                </c:pt>
                <c:pt idx="25">
                  <c:v>2673855.2531992933</c:v>
                </c:pt>
                <c:pt idx="26">
                  <c:v>2780809.4633272649</c:v>
                </c:pt>
                <c:pt idx="27">
                  <c:v>2887763.6734552365</c:v>
                </c:pt>
                <c:pt idx="28">
                  <c:v>2994717.8835832085</c:v>
                </c:pt>
                <c:pt idx="29">
                  <c:v>3101672.0937111801</c:v>
                </c:pt>
                <c:pt idx="30">
                  <c:v>3208626.3038391517</c:v>
                </c:pt>
                <c:pt idx="31">
                  <c:v>3315580.5139671238</c:v>
                </c:pt>
                <c:pt idx="32">
                  <c:v>3422534.7240950954</c:v>
                </c:pt>
                <c:pt idx="33">
                  <c:v>3529488.934223067</c:v>
                </c:pt>
                <c:pt idx="34">
                  <c:v>3636443.1443510382</c:v>
                </c:pt>
                <c:pt idx="35">
                  <c:v>3743397.3544790102</c:v>
                </c:pt>
                <c:pt idx="36">
                  <c:v>3850351.5646069823</c:v>
                </c:pt>
                <c:pt idx="37">
                  <c:v>3957305.7747349543</c:v>
                </c:pt>
                <c:pt idx="38">
                  <c:v>4064259.9848629255</c:v>
                </c:pt>
                <c:pt idx="39">
                  <c:v>4171214.1949908971</c:v>
                </c:pt>
                <c:pt idx="40">
                  <c:v>4278168.4051188687</c:v>
                </c:pt>
                <c:pt idx="41">
                  <c:v>4385122.6152468408</c:v>
                </c:pt>
                <c:pt idx="42">
                  <c:v>4492076.8253748119</c:v>
                </c:pt>
                <c:pt idx="43">
                  <c:v>4599031.035502784</c:v>
                </c:pt>
                <c:pt idx="44">
                  <c:v>4705985.245630756</c:v>
                </c:pt>
                <c:pt idx="45">
                  <c:v>4812939.4557587281</c:v>
                </c:pt>
                <c:pt idx="46">
                  <c:v>4919893.6658866992</c:v>
                </c:pt>
                <c:pt idx="47">
                  <c:v>5026847.8760146713</c:v>
                </c:pt>
                <c:pt idx="48">
                  <c:v>5133802.0861426424</c:v>
                </c:pt>
                <c:pt idx="49">
                  <c:v>5240756.2962706145</c:v>
                </c:pt>
                <c:pt idx="50">
                  <c:v>5347710.5063985866</c:v>
                </c:pt>
              </c:numCache>
            </c:numRef>
          </c:xVal>
          <c:yVal>
            <c:numRef>
              <c:f>Sheet1!$D$2:$D$52</c:f>
              <c:numCache>
                <c:formatCode>General</c:formatCode>
                <c:ptCount val="51"/>
                <c:pt idx="0">
                  <c:v>0</c:v>
                </c:pt>
                <c:pt idx="1">
                  <c:v>17.3</c:v>
                </c:pt>
                <c:pt idx="2">
                  <c:v>24.5</c:v>
                </c:pt>
                <c:pt idx="3">
                  <c:v>29.6</c:v>
                </c:pt>
                <c:pt idx="4">
                  <c:v>33.5</c:v>
                </c:pt>
                <c:pt idx="5">
                  <c:v>36.799999999999997</c:v>
                </c:pt>
                <c:pt idx="6">
                  <c:v>39.5</c:v>
                </c:pt>
                <c:pt idx="7">
                  <c:v>41.9</c:v>
                </c:pt>
                <c:pt idx="8">
                  <c:v>43.9</c:v>
                </c:pt>
                <c:pt idx="9">
                  <c:v>45.8</c:v>
                </c:pt>
                <c:pt idx="10">
                  <c:v>47.5</c:v>
                </c:pt>
                <c:pt idx="11">
                  <c:v>49</c:v>
                </c:pt>
                <c:pt idx="12">
                  <c:v>50.4</c:v>
                </c:pt>
                <c:pt idx="13">
                  <c:v>51.7</c:v>
                </c:pt>
                <c:pt idx="14">
                  <c:v>52.8</c:v>
                </c:pt>
                <c:pt idx="15">
                  <c:v>53.9</c:v>
                </c:pt>
                <c:pt idx="16">
                  <c:v>55</c:v>
                </c:pt>
                <c:pt idx="17">
                  <c:v>55.9</c:v>
                </c:pt>
                <c:pt idx="18">
                  <c:v>56.8</c:v>
                </c:pt>
                <c:pt idx="19">
                  <c:v>57.7</c:v>
                </c:pt>
                <c:pt idx="20">
                  <c:v>58.5</c:v>
                </c:pt>
                <c:pt idx="21">
                  <c:v>59.2</c:v>
                </c:pt>
                <c:pt idx="22">
                  <c:v>59.9</c:v>
                </c:pt>
                <c:pt idx="23">
                  <c:v>60.6</c:v>
                </c:pt>
                <c:pt idx="24">
                  <c:v>61.3</c:v>
                </c:pt>
                <c:pt idx="25">
                  <c:v>61.9</c:v>
                </c:pt>
                <c:pt idx="26">
                  <c:v>62.5</c:v>
                </c:pt>
                <c:pt idx="27">
                  <c:v>63</c:v>
                </c:pt>
                <c:pt idx="28">
                  <c:v>63.6</c:v>
                </c:pt>
                <c:pt idx="29">
                  <c:v>64.099999999999994</c:v>
                </c:pt>
                <c:pt idx="30">
                  <c:v>64.599999999999994</c:v>
                </c:pt>
                <c:pt idx="31">
                  <c:v>65.099999999999994</c:v>
                </c:pt>
                <c:pt idx="32">
                  <c:v>65.599999999999994</c:v>
                </c:pt>
                <c:pt idx="33">
                  <c:v>66</c:v>
                </c:pt>
                <c:pt idx="34">
                  <c:v>66.400000000000006</c:v>
                </c:pt>
                <c:pt idx="35">
                  <c:v>66.8</c:v>
                </c:pt>
                <c:pt idx="36">
                  <c:v>67.2</c:v>
                </c:pt>
                <c:pt idx="37">
                  <c:v>67.599999999999994</c:v>
                </c:pt>
                <c:pt idx="38">
                  <c:v>68</c:v>
                </c:pt>
                <c:pt idx="39">
                  <c:v>68.400000000000006</c:v>
                </c:pt>
                <c:pt idx="40">
                  <c:v>68.7</c:v>
                </c:pt>
                <c:pt idx="41">
                  <c:v>69.099999999999994</c:v>
                </c:pt>
                <c:pt idx="42">
                  <c:v>69.400000000000006</c:v>
                </c:pt>
                <c:pt idx="43">
                  <c:v>69.7</c:v>
                </c:pt>
                <c:pt idx="44">
                  <c:v>70</c:v>
                </c:pt>
                <c:pt idx="45">
                  <c:v>70.3</c:v>
                </c:pt>
                <c:pt idx="46">
                  <c:v>70.599999999999994</c:v>
                </c:pt>
                <c:pt idx="47">
                  <c:v>70.900000000000006</c:v>
                </c:pt>
                <c:pt idx="48">
                  <c:v>71.2</c:v>
                </c:pt>
                <c:pt idx="49">
                  <c:v>71.5</c:v>
                </c:pt>
                <c:pt idx="50">
                  <c:v>71.7</c:v>
                </c:pt>
              </c:numCache>
            </c:numRef>
          </c:yVal>
          <c:smooth val="0"/>
          <c:extLst>
            <c:ext xmlns:c16="http://schemas.microsoft.com/office/drawing/2014/chart" uri="{C3380CC4-5D6E-409C-BE32-E72D297353CC}">
              <c16:uniqueId val="{00000008-FAA9-469A-9F9E-9C92ECFA431E}"/>
            </c:ext>
          </c:extLst>
        </c:ser>
        <c:ser>
          <c:idx val="5"/>
          <c:order val="2"/>
          <c:tx>
            <c:strRef>
              <c:f>Sheet1!$E$1</c:f>
              <c:strCache>
                <c:ptCount val="1"/>
                <c:pt idx="0">
                  <c:v>100% BVOD (2022)</c:v>
                </c:pt>
              </c:strCache>
            </c:strRef>
          </c:tx>
          <c:spPr>
            <a:ln w="25400" cap="rnd">
              <a:noFill/>
              <a:round/>
            </a:ln>
            <a:effectLst/>
          </c:spPr>
          <c:marker>
            <c:symbol val="circle"/>
            <c:size val="5"/>
            <c:spPr>
              <a:solidFill>
                <a:schemeClr val="accent5">
                  <a:lumMod val="50000"/>
                </a:schemeClr>
              </a:solidFill>
              <a:ln w="9525">
                <a:noFill/>
              </a:ln>
              <a:effectLst/>
            </c:spPr>
          </c:marker>
          <c:xVal>
            <c:numRef>
              <c:f>Sheet1!$E$2:$E$52</c:f>
              <c:numCache>
                <c:formatCode>_-"£"* #,##0_-;\-"£"* #,##0_-;_-"£"* "-"??_-;_-@_-</c:formatCode>
                <c:ptCount val="51"/>
                <c:pt idx="0">
                  <c:v>0</c:v>
                </c:pt>
                <c:pt idx="1">
                  <c:v>65451.13384615384</c:v>
                </c:pt>
                <c:pt idx="2">
                  <c:v>130902.26769230768</c:v>
                </c:pt>
                <c:pt idx="3">
                  <c:v>196353.40153846153</c:v>
                </c:pt>
                <c:pt idx="4">
                  <c:v>261804.53538461536</c:v>
                </c:pt>
                <c:pt idx="5">
                  <c:v>327255.66923076921</c:v>
                </c:pt>
                <c:pt idx="6">
                  <c:v>392706.80307692307</c:v>
                </c:pt>
                <c:pt idx="7">
                  <c:v>458157.93692307692</c:v>
                </c:pt>
                <c:pt idx="8">
                  <c:v>523609.07076923072</c:v>
                </c:pt>
                <c:pt idx="9">
                  <c:v>589060.20461538457</c:v>
                </c:pt>
                <c:pt idx="10">
                  <c:v>654511.33846153843</c:v>
                </c:pt>
                <c:pt idx="11">
                  <c:v>719962.47230769228</c:v>
                </c:pt>
                <c:pt idx="12">
                  <c:v>785413.60615384614</c:v>
                </c:pt>
                <c:pt idx="13">
                  <c:v>850864.74</c:v>
                </c:pt>
                <c:pt idx="14">
                  <c:v>916315.87384615385</c:v>
                </c:pt>
                <c:pt idx="15">
                  <c:v>981767.0076923077</c:v>
                </c:pt>
                <c:pt idx="16">
                  <c:v>1047218.1415384614</c:v>
                </c:pt>
                <c:pt idx="17">
                  <c:v>1112669.2753846154</c:v>
                </c:pt>
                <c:pt idx="18">
                  <c:v>1178120.4092307691</c:v>
                </c:pt>
                <c:pt idx="19">
                  <c:v>1243571.5430769231</c:v>
                </c:pt>
                <c:pt idx="20">
                  <c:v>1309022.6769230769</c:v>
                </c:pt>
                <c:pt idx="21">
                  <c:v>1374473.8107692308</c:v>
                </c:pt>
                <c:pt idx="22">
                  <c:v>1439924.9446153846</c:v>
                </c:pt>
                <c:pt idx="23">
                  <c:v>1505376.0784615383</c:v>
                </c:pt>
                <c:pt idx="24">
                  <c:v>1570827.2123076923</c:v>
                </c:pt>
                <c:pt idx="25">
                  <c:v>1636278.346153846</c:v>
                </c:pt>
                <c:pt idx="26">
                  <c:v>1701729.48</c:v>
                </c:pt>
                <c:pt idx="27">
                  <c:v>1767180.6138461537</c:v>
                </c:pt>
                <c:pt idx="28">
                  <c:v>1832631.7476923077</c:v>
                </c:pt>
                <c:pt idx="29">
                  <c:v>1898082.8815384614</c:v>
                </c:pt>
                <c:pt idx="30">
                  <c:v>1963534.0153846154</c:v>
                </c:pt>
                <c:pt idx="31">
                  <c:v>2028985.1492307691</c:v>
                </c:pt>
                <c:pt idx="32">
                  <c:v>2094436.2830769229</c:v>
                </c:pt>
                <c:pt idx="33">
                  <c:v>2159887.4169230768</c:v>
                </c:pt>
                <c:pt idx="34">
                  <c:v>2225338.5507692308</c:v>
                </c:pt>
                <c:pt idx="35">
                  <c:v>2290789.6846153843</c:v>
                </c:pt>
                <c:pt idx="36">
                  <c:v>2356240.8184615383</c:v>
                </c:pt>
                <c:pt idx="37">
                  <c:v>2421691.9523076923</c:v>
                </c:pt>
                <c:pt idx="38">
                  <c:v>2487143.0861538462</c:v>
                </c:pt>
                <c:pt idx="39">
                  <c:v>2552594.2199999997</c:v>
                </c:pt>
                <c:pt idx="40">
                  <c:v>2618045.3538461537</c:v>
                </c:pt>
                <c:pt idx="41">
                  <c:v>2683496.4876923077</c:v>
                </c:pt>
                <c:pt idx="42">
                  <c:v>2748947.6215384617</c:v>
                </c:pt>
                <c:pt idx="43">
                  <c:v>2814398.7553846152</c:v>
                </c:pt>
                <c:pt idx="44">
                  <c:v>2879849.8892307691</c:v>
                </c:pt>
                <c:pt idx="45">
                  <c:v>2945301.0230769231</c:v>
                </c:pt>
                <c:pt idx="46">
                  <c:v>3010752.1569230766</c:v>
                </c:pt>
                <c:pt idx="47">
                  <c:v>3076203.2907692306</c:v>
                </c:pt>
                <c:pt idx="48">
                  <c:v>3141654.4246153845</c:v>
                </c:pt>
                <c:pt idx="49">
                  <c:v>3207105.5584615385</c:v>
                </c:pt>
                <c:pt idx="50">
                  <c:v>3272556.692307692</c:v>
                </c:pt>
              </c:numCache>
            </c:numRef>
          </c:xVal>
          <c:yVal>
            <c:numRef>
              <c:f>Sheet1!$F$2:$F$52</c:f>
              <c:numCache>
                <c:formatCode>General</c:formatCode>
                <c:ptCount val="51"/>
                <c:pt idx="0">
                  <c:v>0</c:v>
                </c:pt>
                <c:pt idx="1">
                  <c:v>19.100000000000001</c:v>
                </c:pt>
                <c:pt idx="2">
                  <c:v>24.4</c:v>
                </c:pt>
                <c:pt idx="3">
                  <c:v>28</c:v>
                </c:pt>
                <c:pt idx="4">
                  <c:v>30.7</c:v>
                </c:pt>
                <c:pt idx="5">
                  <c:v>32.9</c:v>
                </c:pt>
                <c:pt idx="6">
                  <c:v>34.700000000000003</c:v>
                </c:pt>
                <c:pt idx="7">
                  <c:v>36.299999999999997</c:v>
                </c:pt>
                <c:pt idx="8">
                  <c:v>37.700000000000003</c:v>
                </c:pt>
                <c:pt idx="9">
                  <c:v>39</c:v>
                </c:pt>
                <c:pt idx="10">
                  <c:v>40.1</c:v>
                </c:pt>
                <c:pt idx="11">
                  <c:v>41.1</c:v>
                </c:pt>
                <c:pt idx="12">
                  <c:v>42.1</c:v>
                </c:pt>
                <c:pt idx="13">
                  <c:v>43</c:v>
                </c:pt>
                <c:pt idx="14">
                  <c:v>43.8</c:v>
                </c:pt>
                <c:pt idx="15">
                  <c:v>44.6</c:v>
                </c:pt>
                <c:pt idx="16">
                  <c:v>45.3</c:v>
                </c:pt>
                <c:pt idx="17">
                  <c:v>46</c:v>
                </c:pt>
                <c:pt idx="18">
                  <c:v>46.6</c:v>
                </c:pt>
                <c:pt idx="19">
                  <c:v>47.3</c:v>
                </c:pt>
                <c:pt idx="20">
                  <c:v>47.8</c:v>
                </c:pt>
                <c:pt idx="21">
                  <c:v>48.4</c:v>
                </c:pt>
                <c:pt idx="22">
                  <c:v>48.9</c:v>
                </c:pt>
                <c:pt idx="23">
                  <c:v>49.4</c:v>
                </c:pt>
                <c:pt idx="24">
                  <c:v>49.9</c:v>
                </c:pt>
                <c:pt idx="25">
                  <c:v>50.4</c:v>
                </c:pt>
                <c:pt idx="26">
                  <c:v>50.8</c:v>
                </c:pt>
                <c:pt idx="27">
                  <c:v>51.2</c:v>
                </c:pt>
                <c:pt idx="28">
                  <c:v>51.7</c:v>
                </c:pt>
                <c:pt idx="29">
                  <c:v>52.1</c:v>
                </c:pt>
                <c:pt idx="30">
                  <c:v>52.4</c:v>
                </c:pt>
                <c:pt idx="31">
                  <c:v>52.8</c:v>
                </c:pt>
                <c:pt idx="32">
                  <c:v>53.2</c:v>
                </c:pt>
                <c:pt idx="33">
                  <c:v>53.5</c:v>
                </c:pt>
                <c:pt idx="34">
                  <c:v>53.9</c:v>
                </c:pt>
                <c:pt idx="35">
                  <c:v>54.2</c:v>
                </c:pt>
                <c:pt idx="36">
                  <c:v>54.5</c:v>
                </c:pt>
                <c:pt idx="37">
                  <c:v>54.8</c:v>
                </c:pt>
                <c:pt idx="38">
                  <c:v>55.1</c:v>
                </c:pt>
                <c:pt idx="39">
                  <c:v>55.4</c:v>
                </c:pt>
                <c:pt idx="40">
                  <c:v>55.7</c:v>
                </c:pt>
                <c:pt idx="41">
                  <c:v>56</c:v>
                </c:pt>
                <c:pt idx="42">
                  <c:v>56.2</c:v>
                </c:pt>
                <c:pt idx="43">
                  <c:v>56.5</c:v>
                </c:pt>
                <c:pt idx="44">
                  <c:v>56.8</c:v>
                </c:pt>
                <c:pt idx="45">
                  <c:v>57</c:v>
                </c:pt>
                <c:pt idx="46">
                  <c:v>57.3</c:v>
                </c:pt>
                <c:pt idx="47">
                  <c:v>57.5</c:v>
                </c:pt>
                <c:pt idx="48">
                  <c:v>57.7</c:v>
                </c:pt>
                <c:pt idx="49">
                  <c:v>58</c:v>
                </c:pt>
                <c:pt idx="50">
                  <c:v>58.2</c:v>
                </c:pt>
              </c:numCache>
            </c:numRef>
          </c:yVal>
          <c:smooth val="0"/>
          <c:extLst>
            <c:ext xmlns:c16="http://schemas.microsoft.com/office/drawing/2014/chart" uri="{C3380CC4-5D6E-409C-BE32-E72D297353CC}">
              <c16:uniqueId val="{0000000A-FAA9-469A-9F9E-9C92ECFA431E}"/>
            </c:ext>
          </c:extLst>
        </c:ser>
        <c:dLbls>
          <c:showLegendKey val="0"/>
          <c:showVal val="0"/>
          <c:showCatName val="0"/>
          <c:showSerName val="0"/>
          <c:showPercent val="0"/>
          <c:showBubbleSize val="0"/>
        </c:dLbls>
        <c:axId val="824433152"/>
        <c:axId val="824430200"/>
        <c:extLst/>
      </c:scatterChart>
      <c:valAx>
        <c:axId val="824433152"/>
        <c:scaling>
          <c:orientation val="minMax"/>
          <c:max val="6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CAMPAIGN SPEND</a:t>
                </a:r>
              </a:p>
            </c:rich>
          </c:tx>
          <c:layout>
            <c:manualLayout>
              <c:xMode val="edge"/>
              <c:yMode val="edge"/>
              <c:x val="0.43972898148148148"/>
              <c:y val="0.9505962962962961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0200"/>
        <c:crosses val="autoZero"/>
        <c:crossBetween val="midCat"/>
      </c:valAx>
      <c:valAx>
        <c:axId val="824430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1+ REACH %</a:t>
                </a:r>
              </a:p>
            </c:rich>
          </c:tx>
          <c:layout>
            <c:manualLayout>
              <c:xMode val="edge"/>
              <c:yMode val="edge"/>
              <c:x val="1.175925925925926E-3"/>
              <c:y val="0.3307571759259258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3152"/>
        <c:crosses val="autoZero"/>
        <c:crossBetween val="midCat"/>
      </c:valAx>
      <c:spPr>
        <a:noFill/>
        <a:ln>
          <a:noFill/>
        </a:ln>
        <a:effectLst/>
      </c:spPr>
    </c:plotArea>
    <c:legend>
      <c:legendPos val="r"/>
      <c:layout>
        <c:manualLayout>
          <c:xMode val="edge"/>
          <c:yMode val="edge"/>
          <c:x val="0.67509851851851854"/>
          <c:y val="0.41741782407407402"/>
          <c:w val="0.24713851851851851"/>
          <c:h val="0.17000277777777778"/>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EE973-8707-4D10-9453-C51BB5EDFAB0}" type="datetimeFigureOut">
              <a:rPr lang="en-GB" smtClean="0"/>
              <a:t>18/08/2023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C3D0-CB30-40EF-940B-D8B32998417B}" type="slidenum">
              <a:rPr lang="en-GB" smtClean="0"/>
              <a:t>‹#›</a:t>
            </a:fld>
            <a:endParaRPr lang="en-GB"/>
          </a:p>
        </p:txBody>
      </p:sp>
    </p:spTree>
    <p:extLst>
      <p:ext uri="{BB962C8B-B14F-4D97-AF65-F5344CB8AC3E}">
        <p14:creationId xmlns:p14="http://schemas.microsoft.com/office/powerpoint/2010/main" val="186055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3C3D0-CB30-40EF-940B-D8B32998417B}" type="slidenum">
              <a:rPr lang="en-GB" smtClean="0"/>
              <a:t>1</a:t>
            </a:fld>
            <a:endParaRPr lang="en-GB"/>
          </a:p>
        </p:txBody>
      </p:sp>
    </p:spTree>
    <p:extLst>
      <p:ext uri="{BB962C8B-B14F-4D97-AF65-F5344CB8AC3E}">
        <p14:creationId xmlns:p14="http://schemas.microsoft.com/office/powerpoint/2010/main" val="190490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Broadcaster TV: Barb data for linear and playback advertising time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Barb data for time spent viewing content, </a:t>
            </a:r>
            <a:r>
              <a:rPr lang="en-GB" dirty="0" err="1"/>
              <a:t>ViewersLogic</a:t>
            </a:r>
            <a:r>
              <a:rPr lang="en-GB" dirty="0"/>
              <a:t> panel data to estimate out of home viewing not measured by Barb (73.5% in home, 26.5% out of home), broadcasters’ own data of ad load per hour of YouTube viewing, and agency data for average duration of ad view.</a:t>
            </a:r>
          </a:p>
          <a:p>
            <a:pPr marL="171450" indent="-171450">
              <a:buFont typeface="Arial" panose="020B0604020202020204" pitchFamily="34" charset="0"/>
              <a:buChar char="•"/>
            </a:pPr>
            <a:r>
              <a:rPr lang="en-GB" dirty="0"/>
              <a:t>TikTok: Barb data for time spent viewing content, </a:t>
            </a:r>
            <a:r>
              <a:rPr lang="en-GB" dirty="0" err="1"/>
              <a:t>ViewersLogic</a:t>
            </a:r>
            <a:r>
              <a:rPr lang="en-GB" dirty="0"/>
              <a:t> panel data to estimate out of home viewing not measured by Barb (77.5% in home, 22.5% out of home), Thinkbox estimates for ad load per hour of TikTok viewing, and agency data for average duration of view. </a:t>
            </a:r>
          </a:p>
          <a:p>
            <a:pPr marL="171450" indent="-171450">
              <a:buFont typeface="Arial" panose="020B0604020202020204" pitchFamily="34" charset="0"/>
              <a:buChar char="•"/>
            </a:pPr>
            <a:r>
              <a:rPr lang="en-GB" dirty="0"/>
              <a:t>Other online video: IPA </a:t>
            </a:r>
            <a:r>
              <a:rPr lang="en-GB" dirty="0" err="1"/>
              <a:t>TouchPoints</a:t>
            </a:r>
            <a:r>
              <a:rPr lang="en-GB" dirty="0"/>
              <a:t> data for % of other online video viewing relative to all video viewing, Thinkbox estimate of % ad time to content time (based on YouTube/TikTok).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Linear TV and broadcaster combined reaches 88.8% of the adult population each week.</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A924C00-85C6-4295-BE2C-B41F9E304FE2}" type="slidenum">
              <a:rPr lang="en-GB" smtClean="0"/>
              <a:t>4</a:t>
            </a:fld>
            <a:endParaRPr lang="en-GB"/>
          </a:p>
        </p:txBody>
      </p:sp>
    </p:spTree>
    <p:extLst>
      <p:ext uri="{BB962C8B-B14F-4D97-AF65-F5344CB8AC3E}">
        <p14:creationId xmlns:p14="http://schemas.microsoft.com/office/powerpoint/2010/main" val="349166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Linear TV and broadcaster combined reaches 76% of 15-34s each week.</a:t>
            </a:r>
          </a:p>
          <a:p>
            <a:endParaRPr lang="en-GB" dirty="0"/>
          </a:p>
          <a:p>
            <a:endParaRPr lang="en-GB" dirty="0"/>
          </a:p>
        </p:txBody>
      </p:sp>
      <p:sp>
        <p:nvSpPr>
          <p:cNvPr id="4" name="Slide Number Placeholder 3"/>
          <p:cNvSpPr>
            <a:spLocks noGrp="1"/>
          </p:cNvSpPr>
          <p:nvPr>
            <p:ph type="sldNum" sz="quarter" idx="5"/>
          </p:nvPr>
        </p:nvSpPr>
        <p:spPr/>
        <p:txBody>
          <a:bodyPr/>
          <a:lstStyle/>
          <a:p>
            <a:pPr defTabSz="1387328">
              <a:defRPr/>
            </a:pPr>
            <a:fld id="{0A924C00-85C6-4295-BE2C-B41F9E304FE2}" type="slidenum">
              <a:rPr lang="en-GB">
                <a:solidFill>
                  <a:prstClr val="black"/>
                </a:solidFill>
                <a:latin typeface="Calibri" panose="020F0502020204030204"/>
              </a:rPr>
              <a:pPr defTabSz="1387328">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187493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D767-3125-4DFA-A434-73AA46D80F90}" type="slidenum">
              <a:rPr lang="en-GB" smtClean="0"/>
              <a:t>6</a:t>
            </a:fld>
            <a:endParaRPr lang="en-GB"/>
          </a:p>
        </p:txBody>
      </p:sp>
    </p:spTree>
    <p:extLst>
      <p:ext uri="{BB962C8B-B14F-4D97-AF65-F5344CB8AC3E}">
        <p14:creationId xmlns:p14="http://schemas.microsoft.com/office/powerpoint/2010/main" val="307449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568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0000"/>
                </a:solidFill>
                <a:latin typeface="Founders Grotesk Bold"/>
              </a:rPr>
              <a:t>Total TV builds cost effective reach </a:t>
            </a:r>
            <a:endParaRPr lang="en-GB" sz="1200" dirty="0">
              <a:solidFill>
                <a:srgbClr val="000000"/>
              </a:solidFill>
              <a:latin typeface="Founders Grotesk Bold"/>
            </a:endParaRPr>
          </a:p>
          <a:p>
            <a:r>
              <a:rPr lang="en-GB" sz="1200" dirty="0">
                <a:solidFill>
                  <a:srgbClr val="000000"/>
                </a:solidFill>
                <a:latin typeface="Founders Grotesk Regular"/>
              </a:rPr>
              <a:t>As TV viewing has spread across linear and on demand, TV’s ability to deliver high volumes of cost-effective reach has changed and BVOD has become even more important on the plan.</a:t>
            </a:r>
          </a:p>
          <a:p>
            <a:r>
              <a:rPr lang="en-GB" sz="1200" dirty="0">
                <a:solidFill>
                  <a:srgbClr val="000000"/>
                </a:solidFill>
                <a:latin typeface="Founders Grotesk Regular"/>
              </a:rPr>
              <a:t>The latest data from BARB’s total TV planning tool clearly shows how planning linear and BVOD together deliver higher levels of reach at lower AV budgets.</a:t>
            </a:r>
          </a:p>
          <a:p>
            <a:endParaRPr lang="en-GB" dirty="0"/>
          </a:p>
        </p:txBody>
      </p:sp>
      <p:sp>
        <p:nvSpPr>
          <p:cNvPr id="4" name="Slide Number Placeholder 3"/>
          <p:cNvSpPr>
            <a:spLocks noGrp="1"/>
          </p:cNvSpPr>
          <p:nvPr>
            <p:ph type="sldNum" sz="quarter" idx="5"/>
          </p:nvPr>
        </p:nvSpPr>
        <p:spPr/>
        <p:txBody>
          <a:bodyPr/>
          <a:lstStyle/>
          <a:p>
            <a:fld id="{6DD3C3D0-CB30-40EF-940B-D8B32998417B}" type="slidenum">
              <a:rPr lang="en-GB" smtClean="0"/>
              <a:t>8</a:t>
            </a:fld>
            <a:endParaRPr lang="en-GB"/>
          </a:p>
        </p:txBody>
      </p:sp>
    </p:spTree>
    <p:extLst>
      <p:ext uri="{BB962C8B-B14F-4D97-AF65-F5344CB8AC3E}">
        <p14:creationId xmlns:p14="http://schemas.microsoft.com/office/powerpoint/2010/main" val="2360040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840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5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60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82411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174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4208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17343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5138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013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477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8422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24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5776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21015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7742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0931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81788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480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522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5338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15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2446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7598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270662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3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81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6668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08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491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5789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18/08/2023</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42220702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people, group&#10;&#10;Description automatically generated">
            <a:extLst>
              <a:ext uri="{FF2B5EF4-FFF2-40B4-BE49-F238E27FC236}">
                <a16:creationId xmlns:a16="http://schemas.microsoft.com/office/drawing/2014/main" id="{C31091D2-0EF6-FABA-E6BB-E3E4248124B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802" b="3802"/>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0"/>
            <a:ext cx="12191999" cy="6858001"/>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a:xfrm>
            <a:off x="358588" y="814395"/>
            <a:ext cx="5298141" cy="2411176"/>
          </a:xfrm>
        </p:spPr>
        <p:txBody>
          <a:bodyPr/>
          <a:lstStyle/>
          <a:p>
            <a:r>
              <a:rPr lang="en-GB" dirty="0"/>
              <a:t>Young people &amp; TV</a:t>
            </a:r>
          </a:p>
        </p:txBody>
      </p:sp>
      <p:sp>
        <p:nvSpPr>
          <p:cNvPr id="10" name="TextBox 9">
            <a:extLst>
              <a:ext uri="{FF2B5EF4-FFF2-40B4-BE49-F238E27FC236}">
                <a16:creationId xmlns:a16="http://schemas.microsoft.com/office/drawing/2014/main" id="{275BC8C2-D022-4F4D-A1A3-88002DB63A22}"/>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Dr Martens – All Access Summer</a:t>
            </a:r>
          </a:p>
        </p:txBody>
      </p:sp>
    </p:spTree>
    <p:custDataLst>
      <p:tags r:id="rId1"/>
    </p:custDataLst>
    <p:extLst>
      <p:ext uri="{BB962C8B-B14F-4D97-AF65-F5344CB8AC3E}">
        <p14:creationId xmlns:p14="http://schemas.microsoft.com/office/powerpoint/2010/main" val="12435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extLst>
              <p:ext uri="{D42A27DB-BD31-4B8C-83A1-F6EECF244321}">
                <p14:modId xmlns:p14="http://schemas.microsoft.com/office/powerpoint/2010/main" val="1626274603"/>
              </p:ext>
            </p:extLst>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dirty="0"/>
              <a:t>Broadcaster TV accounts for 27% of 16-34s’ video day</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3 hrs, 47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a:ea typeface="+mn-ea"/>
                <a:cs typeface="+mn-cs"/>
              </a:rPr>
              <a:t>16-34s</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6284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extLst>
              <p:ext uri="{D42A27DB-BD31-4B8C-83A1-F6EECF244321}">
                <p14:modId xmlns:p14="http://schemas.microsoft.com/office/powerpoint/2010/main" val="1553870199"/>
              </p:ext>
            </p:extLst>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0402100-1BA0-4908-8129-D8012CD1B1E8}"/>
              </a:ext>
            </a:extLst>
          </p:cNvPr>
          <p:cNvSpPr>
            <a:spLocks noGrp="1"/>
          </p:cNvSpPr>
          <p:nvPr>
            <p:ph type="body" sz="quarter" idx="15"/>
          </p:nvPr>
        </p:nvSpPr>
        <p:spPr>
          <a:xfrm>
            <a:off x="360000" y="5400000"/>
            <a:ext cx="11334817" cy="304800"/>
          </a:xfrm>
        </p:spPr>
        <p:txBody>
          <a:bodyPr/>
          <a:lstStyle/>
          <a:p>
            <a:r>
              <a:rPr lang="en-GB"/>
              <a:t>Source: 2022, Barb / Broadcaster stream data / IPA </a:t>
            </a:r>
            <a:r>
              <a:rPr lang="en-GB" err="1"/>
              <a:t>TouchPoints</a:t>
            </a:r>
            <a:r>
              <a:rPr lang="en-GB"/>
              <a:t> 2022 / UK Cinema Association / </a:t>
            </a:r>
            <a:r>
              <a:rPr lang="en-GB" err="1"/>
              <a:t>ViewersLogic</a:t>
            </a:r>
            <a:r>
              <a:rPr lang="en-GB"/>
              <a:t> to model OOH viewing time * YouTube ad time modelled at 4.1% of content time, TikTok ad time modelled at 3.4% of content time using agency and broadcaster data, Other online modelled at 4% of content time)</a:t>
            </a:r>
          </a:p>
          <a:p>
            <a:endParaRPr lang="en-GB"/>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3176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10.3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218376" y="593085"/>
            <a:ext cx="3492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advertising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6561" y="388810"/>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372D87"/>
                </a:solidFill>
                <a:effectLst/>
                <a:uLnTx/>
                <a:uFillTx/>
                <a:latin typeface="Arial"/>
                <a:ea typeface="+mj-ea"/>
                <a:cs typeface="+mj-cs"/>
              </a:rPr>
              <a:t>Broadcasters account for over </a:t>
            </a:r>
            <a:r>
              <a:rPr lang="en-GB" dirty="0">
                <a:solidFill>
                  <a:srgbClr val="372D87"/>
                </a:solidFill>
                <a:latin typeface="Arial"/>
              </a:rPr>
              <a:t>56</a:t>
            </a:r>
            <a:r>
              <a:rPr kumimoji="0" lang="en-GB" b="1" i="0" u="none" strike="noStrike" kern="1200" cap="none" spc="0" normalizeH="0" baseline="0" noProof="0" dirty="0">
                <a:ln>
                  <a:noFill/>
                </a:ln>
                <a:solidFill>
                  <a:srgbClr val="372D87"/>
                </a:solidFill>
                <a:effectLst/>
                <a:uLnTx/>
                <a:uFillTx/>
                <a:latin typeface="Arial"/>
                <a:ea typeface="+mj-ea"/>
                <a:cs typeface="+mj-cs"/>
              </a:rPr>
              <a:t>% of all video advertising for 16-34s</a:t>
            </a:r>
          </a:p>
        </p:txBody>
      </p:sp>
    </p:spTree>
    <p:extLst>
      <p:ext uri="{BB962C8B-B14F-4D97-AF65-F5344CB8AC3E}">
        <p14:creationId xmlns:p14="http://schemas.microsoft.com/office/powerpoint/2010/main" val="184134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7AC7-2676-4CDA-973E-98E7BDF33843}"/>
              </a:ext>
            </a:extLst>
          </p:cNvPr>
          <p:cNvSpPr>
            <a:spLocks noGrp="1"/>
          </p:cNvSpPr>
          <p:nvPr>
            <p:ph type="title"/>
          </p:nvPr>
        </p:nvSpPr>
        <p:spPr/>
        <p:txBody>
          <a:bodyPr/>
          <a:lstStyle/>
          <a:p>
            <a:r>
              <a:rPr lang="en-GB" dirty="0"/>
              <a:t>Total TV weekly reach (linear TV + BVOD)</a:t>
            </a:r>
          </a:p>
        </p:txBody>
      </p:sp>
      <p:sp>
        <p:nvSpPr>
          <p:cNvPr id="3" name="Text Placeholder 2">
            <a:extLst>
              <a:ext uri="{FF2B5EF4-FFF2-40B4-BE49-F238E27FC236}">
                <a16:creationId xmlns:a16="http://schemas.microsoft.com/office/drawing/2014/main" id="{5B56B953-4027-40D0-84A4-8AEC842C1623}"/>
              </a:ext>
            </a:extLst>
          </p:cNvPr>
          <p:cNvSpPr>
            <a:spLocks noGrp="1"/>
          </p:cNvSpPr>
          <p:nvPr>
            <p:ph type="body" sz="quarter" idx="15"/>
          </p:nvPr>
        </p:nvSpPr>
        <p:spPr>
          <a:xfrm>
            <a:off x="360000" y="5580000"/>
            <a:ext cx="11334817" cy="304800"/>
          </a:xfrm>
        </p:spPr>
        <p:txBody>
          <a:bodyPr/>
          <a:lstStyle/>
          <a:p>
            <a:r>
              <a:rPr lang="en-GB" dirty="0"/>
              <a:t>Source: IPA TouchPoints, 2018 – 2019 , 2020 (average of both waves), 2021 (average of both waves), 2022 (average of both waves), </a:t>
            </a:r>
            <a:r>
              <a:rPr lang="fr-FR" dirty="0"/>
              <a:t>2023</a:t>
            </a:r>
            <a:r>
              <a:rPr lang="en-GB" dirty="0"/>
              <a:t> Wave 1 (Fieldwork Dates: 17</a:t>
            </a:r>
            <a:r>
              <a:rPr lang="en-GB" baseline="30000" dirty="0"/>
              <a:t>th</a:t>
            </a:r>
            <a:r>
              <a:rPr lang="en-GB" dirty="0"/>
              <a:t> January – 26</a:t>
            </a:r>
            <a:r>
              <a:rPr lang="en-GB" baseline="30000" dirty="0"/>
              <a:t>th</a:t>
            </a:r>
            <a:r>
              <a:rPr lang="en-GB" dirty="0"/>
              <a:t> March 2023)</a:t>
            </a:r>
          </a:p>
        </p:txBody>
      </p:sp>
      <p:sp>
        <p:nvSpPr>
          <p:cNvPr id="67" name="Freeform 15">
            <a:extLst>
              <a:ext uri="{FF2B5EF4-FFF2-40B4-BE49-F238E27FC236}">
                <a16:creationId xmlns:a16="http://schemas.microsoft.com/office/drawing/2014/main" id="{6586F318-E536-4FFE-8F41-482EBA9C6D45}"/>
              </a:ext>
            </a:extLst>
          </p:cNvPr>
          <p:cNvSpPr>
            <a:spLocks noEditPoints="1"/>
          </p:cNvSpPr>
          <p:nvPr/>
        </p:nvSpPr>
        <p:spPr bwMode="auto">
          <a:xfrm>
            <a:off x="601254" y="1870711"/>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6">
            <a:extLst>
              <a:ext uri="{FF2B5EF4-FFF2-40B4-BE49-F238E27FC236}">
                <a16:creationId xmlns:a16="http://schemas.microsoft.com/office/drawing/2014/main" id="{71DBF1C7-F3C2-4C83-B34E-9DE5EFB4FAD4}"/>
              </a:ext>
            </a:extLst>
          </p:cNvPr>
          <p:cNvSpPr>
            <a:spLocks noEditPoints="1"/>
          </p:cNvSpPr>
          <p:nvPr/>
        </p:nvSpPr>
        <p:spPr bwMode="auto">
          <a:xfrm>
            <a:off x="839023" y="1870711"/>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5">
            <a:extLst>
              <a:ext uri="{FF2B5EF4-FFF2-40B4-BE49-F238E27FC236}">
                <a16:creationId xmlns:a16="http://schemas.microsoft.com/office/drawing/2014/main" id="{F41443E2-0DEB-4F65-81A1-8C2D4DEAC59A}"/>
              </a:ext>
            </a:extLst>
          </p:cNvPr>
          <p:cNvSpPr>
            <a:spLocks noEditPoints="1"/>
          </p:cNvSpPr>
          <p:nvPr/>
        </p:nvSpPr>
        <p:spPr bwMode="auto">
          <a:xfrm>
            <a:off x="601254" y="2378470"/>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6">
            <a:extLst>
              <a:ext uri="{FF2B5EF4-FFF2-40B4-BE49-F238E27FC236}">
                <a16:creationId xmlns:a16="http://schemas.microsoft.com/office/drawing/2014/main" id="{C7E9D45D-98D0-49EA-8E99-08C520ACA6FF}"/>
              </a:ext>
            </a:extLst>
          </p:cNvPr>
          <p:cNvSpPr>
            <a:spLocks noEditPoints="1"/>
          </p:cNvSpPr>
          <p:nvPr/>
        </p:nvSpPr>
        <p:spPr bwMode="auto">
          <a:xfrm>
            <a:off x="839023" y="2378470"/>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5">
            <a:extLst>
              <a:ext uri="{FF2B5EF4-FFF2-40B4-BE49-F238E27FC236}">
                <a16:creationId xmlns:a16="http://schemas.microsoft.com/office/drawing/2014/main" id="{670A5BFB-06EE-43E4-86A3-8BDFE3E2A31E}"/>
              </a:ext>
            </a:extLst>
          </p:cNvPr>
          <p:cNvSpPr>
            <a:spLocks noEditPoints="1"/>
          </p:cNvSpPr>
          <p:nvPr/>
        </p:nvSpPr>
        <p:spPr bwMode="auto">
          <a:xfrm>
            <a:off x="601254" y="2877562"/>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6">
            <a:extLst>
              <a:ext uri="{FF2B5EF4-FFF2-40B4-BE49-F238E27FC236}">
                <a16:creationId xmlns:a16="http://schemas.microsoft.com/office/drawing/2014/main" id="{7FB81381-0E52-454C-ABB9-FA616D685FD9}"/>
              </a:ext>
            </a:extLst>
          </p:cNvPr>
          <p:cNvSpPr>
            <a:spLocks noEditPoints="1"/>
          </p:cNvSpPr>
          <p:nvPr/>
        </p:nvSpPr>
        <p:spPr bwMode="auto">
          <a:xfrm>
            <a:off x="839023" y="2877562"/>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0D493292-2921-49B1-B6E0-931104A74F29}"/>
              </a:ext>
            </a:extLst>
          </p:cNvPr>
          <p:cNvSpPr>
            <a:spLocks noEditPoints="1"/>
          </p:cNvSpPr>
          <p:nvPr/>
        </p:nvSpPr>
        <p:spPr bwMode="auto">
          <a:xfrm>
            <a:off x="723319" y="3402656"/>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6">
            <a:extLst>
              <a:ext uri="{FF2B5EF4-FFF2-40B4-BE49-F238E27FC236}">
                <a16:creationId xmlns:a16="http://schemas.microsoft.com/office/drawing/2014/main" id="{AD495B41-8B10-4133-A118-A168B6B51F12}"/>
              </a:ext>
            </a:extLst>
          </p:cNvPr>
          <p:cNvSpPr>
            <a:spLocks noEditPoints="1"/>
          </p:cNvSpPr>
          <p:nvPr/>
        </p:nvSpPr>
        <p:spPr bwMode="auto">
          <a:xfrm>
            <a:off x="722737" y="3905359"/>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5">
            <a:extLst>
              <a:ext uri="{FF2B5EF4-FFF2-40B4-BE49-F238E27FC236}">
                <a16:creationId xmlns:a16="http://schemas.microsoft.com/office/drawing/2014/main" id="{16366CB5-1AF4-4BC8-9746-0B9CA596E2B3}"/>
              </a:ext>
            </a:extLst>
          </p:cNvPr>
          <p:cNvSpPr>
            <a:spLocks noEditPoints="1"/>
          </p:cNvSpPr>
          <p:nvPr/>
        </p:nvSpPr>
        <p:spPr bwMode="auto">
          <a:xfrm>
            <a:off x="679982" y="4342698"/>
            <a:ext cx="167397"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9" name="Table 48">
            <a:extLst>
              <a:ext uri="{FF2B5EF4-FFF2-40B4-BE49-F238E27FC236}">
                <a16:creationId xmlns:a16="http://schemas.microsoft.com/office/drawing/2014/main" id="{AD1C165F-798C-43E7-807B-CE7D32D23A89}"/>
              </a:ext>
            </a:extLst>
          </p:cNvPr>
          <p:cNvGraphicFramePr>
            <a:graphicFrameLocks noGrp="1"/>
          </p:cNvGraphicFramePr>
          <p:nvPr>
            <p:extLst>
              <p:ext uri="{D42A27DB-BD31-4B8C-83A1-F6EECF244321}">
                <p14:modId xmlns:p14="http://schemas.microsoft.com/office/powerpoint/2010/main" val="118625522"/>
              </p:ext>
            </p:extLst>
          </p:nvPr>
        </p:nvGraphicFramePr>
        <p:xfrm>
          <a:off x="1147665" y="1318835"/>
          <a:ext cx="10205313" cy="3555335"/>
        </p:xfrm>
        <a:graphic>
          <a:graphicData uri="http://schemas.openxmlformats.org/drawingml/2006/table">
            <a:tbl>
              <a:tblPr firstRow="1" bandRow="1">
                <a:tableStyleId>{2D5ABB26-0587-4C30-8999-92F81FD0307C}</a:tableStyleId>
              </a:tblPr>
              <a:tblGrid>
                <a:gridCol w="2415263">
                  <a:extLst>
                    <a:ext uri="{9D8B030D-6E8A-4147-A177-3AD203B41FA5}">
                      <a16:colId xmlns:a16="http://schemas.microsoft.com/office/drawing/2014/main" val="136874791"/>
                    </a:ext>
                  </a:extLst>
                </a:gridCol>
                <a:gridCol w="1558010">
                  <a:extLst>
                    <a:ext uri="{9D8B030D-6E8A-4147-A177-3AD203B41FA5}">
                      <a16:colId xmlns:a16="http://schemas.microsoft.com/office/drawing/2014/main" val="1552800101"/>
                    </a:ext>
                  </a:extLst>
                </a:gridCol>
                <a:gridCol w="1558010">
                  <a:extLst>
                    <a:ext uri="{9D8B030D-6E8A-4147-A177-3AD203B41FA5}">
                      <a16:colId xmlns:a16="http://schemas.microsoft.com/office/drawing/2014/main" val="4224833432"/>
                    </a:ext>
                  </a:extLst>
                </a:gridCol>
                <a:gridCol w="1558010">
                  <a:extLst>
                    <a:ext uri="{9D8B030D-6E8A-4147-A177-3AD203B41FA5}">
                      <a16:colId xmlns:a16="http://schemas.microsoft.com/office/drawing/2014/main" val="1293394778"/>
                    </a:ext>
                  </a:extLst>
                </a:gridCol>
                <a:gridCol w="1558010">
                  <a:extLst>
                    <a:ext uri="{9D8B030D-6E8A-4147-A177-3AD203B41FA5}">
                      <a16:colId xmlns:a16="http://schemas.microsoft.com/office/drawing/2014/main" val="1127949121"/>
                    </a:ext>
                  </a:extLst>
                </a:gridCol>
                <a:gridCol w="1558010">
                  <a:extLst>
                    <a:ext uri="{9D8B030D-6E8A-4147-A177-3AD203B41FA5}">
                      <a16:colId xmlns:a16="http://schemas.microsoft.com/office/drawing/2014/main" val="3239591167"/>
                    </a:ext>
                  </a:extLst>
                </a:gridCol>
              </a:tblGrid>
              <a:tr h="507905">
                <a:tc>
                  <a:txBody>
                    <a:bodyPr/>
                    <a:lstStyle/>
                    <a:p>
                      <a:pPr marL="0" indent="0" algn="ctr"/>
                      <a:r>
                        <a:rPr lang="en-GB" sz="1400" b="1" dirty="0">
                          <a:solidFill>
                            <a:schemeClr val="bg2"/>
                          </a:solidFill>
                        </a:rPr>
                        <a:t>Weekly Reach %</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dirty="0">
                          <a:solidFill>
                            <a:schemeClr val="bg2"/>
                          </a:solidFill>
                        </a:rPr>
                        <a:t>2019</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2020</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2021</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2022</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solidFill>
                            <a:schemeClr val="tx2"/>
                          </a:solidFill>
                        </a:rPr>
                        <a:t>2023</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577529"/>
                  </a:ext>
                </a:extLst>
              </a:tr>
              <a:tr h="507905">
                <a:tc>
                  <a:txBody>
                    <a:bodyPr/>
                    <a:lstStyle/>
                    <a:p>
                      <a:pPr marL="450850" indent="0"/>
                      <a:r>
                        <a:rPr lang="en-GB" sz="1600" b="1" dirty="0">
                          <a:solidFill>
                            <a:schemeClr val="bg2"/>
                          </a:solidFill>
                        </a:rPr>
                        <a:t>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93</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952541"/>
                  </a:ext>
                </a:extLst>
              </a:tr>
              <a:tr h="507905">
                <a:tc>
                  <a:txBody>
                    <a:bodyPr/>
                    <a:lstStyle/>
                    <a:p>
                      <a:pPr marL="450850" indent="0"/>
                      <a:r>
                        <a:rPr lang="en-GB" sz="1600" b="1" dirty="0">
                          <a:solidFill>
                            <a:schemeClr val="bg2"/>
                          </a:solidFill>
                        </a:rPr>
                        <a:t>ABC1 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94</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4554294"/>
                  </a:ext>
                </a:extLst>
              </a:tr>
              <a:tr h="507905">
                <a:tc>
                  <a:txBody>
                    <a:bodyPr/>
                    <a:lstStyle/>
                    <a:p>
                      <a:pPr marL="450850" indent="0"/>
                      <a:r>
                        <a:rPr lang="en-GB" sz="1600" b="1" dirty="0">
                          <a:solidFill>
                            <a:schemeClr val="bg2"/>
                          </a:solidFill>
                        </a:rPr>
                        <a:t>15-34</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86</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600" b="1" kern="1200" dirty="0">
                          <a:solidFill>
                            <a:schemeClr val="tx2"/>
                          </a:solidFill>
                          <a:latin typeface="+mn-lt"/>
                          <a:ea typeface="+mn-ea"/>
                          <a:cs typeface="+mn-cs"/>
                        </a:rPr>
                        <a:t>76</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83387872"/>
                  </a:ext>
                </a:extLst>
              </a:tr>
              <a:tr h="507905">
                <a:tc>
                  <a:txBody>
                    <a:bodyPr/>
                    <a:lstStyle/>
                    <a:p>
                      <a:pPr marL="450850" indent="0"/>
                      <a:r>
                        <a:rPr lang="en-GB" sz="1600" b="1" dirty="0">
                          <a:solidFill>
                            <a:schemeClr val="bg2"/>
                          </a:solidFill>
                        </a:rPr>
                        <a:t>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92</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6662041"/>
                  </a:ext>
                </a:extLst>
              </a:tr>
              <a:tr h="507905">
                <a:tc>
                  <a:txBody>
                    <a:bodyPr/>
                    <a:lstStyle/>
                    <a:p>
                      <a:pPr marL="450850" indent="0"/>
                      <a:r>
                        <a:rPr lang="en-GB" sz="1600" b="1" dirty="0">
                          <a:solidFill>
                            <a:schemeClr val="bg2"/>
                          </a:solidFill>
                        </a:rPr>
                        <a:t>Women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95</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92</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93</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618219"/>
                  </a:ext>
                </a:extLst>
              </a:tr>
              <a:tr h="507905">
                <a:tc>
                  <a:txBody>
                    <a:bodyPr/>
                    <a:lstStyle/>
                    <a:p>
                      <a:pPr marL="450850" indent="0"/>
                      <a:r>
                        <a:rPr lang="en-GB" sz="1600" b="1" dirty="0">
                          <a:solidFill>
                            <a:schemeClr val="bg2"/>
                          </a:solidFill>
                        </a:rPr>
                        <a:t>HP+CH</a:t>
                      </a:r>
                    </a:p>
                  </a:txBody>
                  <a:tcPr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94</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144730119"/>
                  </a:ext>
                </a:extLst>
              </a:tr>
            </a:tbl>
          </a:graphicData>
        </a:graphic>
      </p:graphicFrame>
      <p:sp>
        <p:nvSpPr>
          <p:cNvPr id="17" name="Freeform 16">
            <a:extLst>
              <a:ext uri="{FF2B5EF4-FFF2-40B4-BE49-F238E27FC236}">
                <a16:creationId xmlns:a16="http://schemas.microsoft.com/office/drawing/2014/main" id="{B45440FA-4D56-44CC-8CF4-0810C0DEE218}"/>
              </a:ext>
            </a:extLst>
          </p:cNvPr>
          <p:cNvSpPr>
            <a:spLocks noEditPoints="1"/>
          </p:cNvSpPr>
          <p:nvPr/>
        </p:nvSpPr>
        <p:spPr bwMode="auto">
          <a:xfrm>
            <a:off x="860445" y="4451729"/>
            <a:ext cx="132221" cy="304800"/>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59357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60D2-C1E7-4F38-A209-4A06C14C36AF}"/>
              </a:ext>
            </a:extLst>
          </p:cNvPr>
          <p:cNvSpPr>
            <a:spLocks noGrp="1"/>
          </p:cNvSpPr>
          <p:nvPr>
            <p:ph type="title"/>
          </p:nvPr>
        </p:nvSpPr>
        <p:spPr/>
        <p:txBody>
          <a:bodyPr/>
          <a:lstStyle/>
          <a:p>
            <a:r>
              <a:rPr lang="en-GB" dirty="0"/>
              <a:t>BVOD drives 12% incremental weekly TV reach for 15-34s</a:t>
            </a:r>
          </a:p>
        </p:txBody>
      </p:sp>
      <p:graphicFrame>
        <p:nvGraphicFramePr>
          <p:cNvPr id="6" name="Chart 5">
            <a:extLst>
              <a:ext uri="{FF2B5EF4-FFF2-40B4-BE49-F238E27FC236}">
                <a16:creationId xmlns:a16="http://schemas.microsoft.com/office/drawing/2014/main" id="{2EB60709-A391-46CE-9770-A125190FF087}"/>
              </a:ext>
            </a:extLst>
          </p:cNvPr>
          <p:cNvGraphicFramePr/>
          <p:nvPr>
            <p:extLst>
              <p:ext uri="{D42A27DB-BD31-4B8C-83A1-F6EECF244321}">
                <p14:modId xmlns:p14="http://schemas.microsoft.com/office/powerpoint/2010/main" val="2065234317"/>
              </p:ext>
            </p:extLst>
          </p:nvPr>
        </p:nvGraphicFramePr>
        <p:xfrm>
          <a:off x="1260088" y="1381125"/>
          <a:ext cx="10079457" cy="42333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21CE0AAB-7BA6-4871-8427-D4B76CE6D727}"/>
              </a:ext>
            </a:extLst>
          </p:cNvPr>
          <p:cNvSpPr>
            <a:spLocks noGrp="1"/>
          </p:cNvSpPr>
          <p:nvPr>
            <p:ph type="body" sz="quarter" idx="15"/>
          </p:nvPr>
        </p:nvSpPr>
        <p:spPr>
          <a:xfrm>
            <a:off x="360000" y="5533820"/>
            <a:ext cx="11334817" cy="304800"/>
          </a:xfrm>
        </p:spPr>
        <p:txBody>
          <a:bodyPr/>
          <a:lstStyle/>
          <a:p>
            <a:r>
              <a:rPr lang="en-GB" dirty="0"/>
              <a:t>Source: Total TV, 15-34s, IPA TouchPoints, 2019 , 2020 (average of both waves), 2021 (average of both waves), 2022 (average of both waves), 2023 Wave 1 (Fieldwork Dates: 17</a:t>
            </a:r>
            <a:r>
              <a:rPr lang="en-GB" baseline="30000" dirty="0"/>
              <a:t>th</a:t>
            </a:r>
            <a:r>
              <a:rPr lang="en-GB" dirty="0"/>
              <a:t> January – 26</a:t>
            </a:r>
            <a:r>
              <a:rPr lang="en-GB" baseline="30000" dirty="0"/>
              <a:t>th</a:t>
            </a:r>
            <a:r>
              <a:rPr lang="en-GB" dirty="0"/>
              <a:t> March 2023)</a:t>
            </a:r>
          </a:p>
        </p:txBody>
      </p:sp>
    </p:spTree>
    <p:extLst>
      <p:ext uri="{BB962C8B-B14F-4D97-AF65-F5344CB8AC3E}">
        <p14:creationId xmlns:p14="http://schemas.microsoft.com/office/powerpoint/2010/main" val="25195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A8624486-D0FA-1EC7-7941-CE0C8260742B}"/>
              </a:ext>
            </a:extLst>
          </p:cNvPr>
          <p:cNvGraphicFramePr/>
          <p:nvPr/>
        </p:nvGraphicFramePr>
        <p:xfrm>
          <a:off x="1165578" y="1304545"/>
          <a:ext cx="4636800" cy="370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EA96C5D-DEAC-A443-8CE6-814F95CD93B4}"/>
              </a:ext>
            </a:extLst>
          </p:cNvPr>
          <p:cNvGraphicFramePr/>
          <p:nvPr/>
        </p:nvGraphicFramePr>
        <p:xfrm>
          <a:off x="6372490" y="1304545"/>
          <a:ext cx="4636800" cy="3704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691B7E8F-B31C-4C9C-844C-E7D3E3BB1F3E}"/>
              </a:ext>
            </a:extLst>
          </p:cNvPr>
          <p:cNvSpPr>
            <a:spLocks noGrp="1"/>
          </p:cNvSpPr>
          <p:nvPr>
            <p:ph type="title"/>
          </p:nvPr>
        </p:nvSpPr>
        <p:spPr/>
        <p:txBody>
          <a:bodyPr/>
          <a:lstStyle/>
          <a:p>
            <a:r>
              <a:rPr lang="en-GB" dirty="0">
                <a:solidFill>
                  <a:schemeClr val="accent1"/>
                </a:solidFill>
              </a:rPr>
              <a:t>Incremental reach achieved by TV + VOD</a:t>
            </a:r>
            <a:endParaRPr lang="en-GB" dirty="0"/>
          </a:p>
        </p:txBody>
      </p:sp>
      <p:sp>
        <p:nvSpPr>
          <p:cNvPr id="3" name="Text Placeholder 2">
            <a:extLst>
              <a:ext uri="{FF2B5EF4-FFF2-40B4-BE49-F238E27FC236}">
                <a16:creationId xmlns:a16="http://schemas.microsoft.com/office/drawing/2014/main" id="{D2A7F1CF-3C46-4BDD-964F-FA3E3A1EB1C2}"/>
              </a:ext>
            </a:extLst>
          </p:cNvPr>
          <p:cNvSpPr>
            <a:spLocks noGrp="1"/>
          </p:cNvSpPr>
          <p:nvPr>
            <p:ph type="body" sz="quarter" idx="15"/>
          </p:nvPr>
        </p:nvSpPr>
        <p:spPr>
          <a:xfrm>
            <a:off x="360000" y="5580000"/>
            <a:ext cx="11108911" cy="304800"/>
          </a:xfrm>
        </p:spPr>
        <p:txBody>
          <a:bodyPr/>
          <a:lstStyle/>
          <a:p>
            <a:r>
              <a:rPr lang="en-GB" dirty="0"/>
              <a:t>Source: </a:t>
            </a:r>
            <a:r>
              <a:rPr lang="fr-FR" dirty="0"/>
              <a:t>IPA TouchPoints 2021 (average of both waves), 2022 (average of both waves), 2023</a:t>
            </a:r>
            <a:r>
              <a:rPr lang="en-GB" dirty="0"/>
              <a:t> Wave 1 (Fieldwork Dates: 17</a:t>
            </a:r>
            <a:r>
              <a:rPr lang="en-GB" baseline="30000" dirty="0"/>
              <a:t>th</a:t>
            </a:r>
            <a:r>
              <a:rPr lang="en-GB" dirty="0"/>
              <a:t> January – 26</a:t>
            </a:r>
            <a:r>
              <a:rPr lang="en-GB" baseline="30000" dirty="0"/>
              <a:t>th</a:t>
            </a:r>
            <a:r>
              <a:rPr lang="en-GB" dirty="0"/>
              <a:t> March 2023). Adults 15+, 15-34.</a:t>
            </a:r>
          </a:p>
          <a:p>
            <a:endParaRPr lang="en-GB" dirty="0"/>
          </a:p>
        </p:txBody>
      </p:sp>
      <p:sp>
        <p:nvSpPr>
          <p:cNvPr id="7" name="TextBox 6">
            <a:extLst>
              <a:ext uri="{FF2B5EF4-FFF2-40B4-BE49-F238E27FC236}">
                <a16:creationId xmlns:a16="http://schemas.microsoft.com/office/drawing/2014/main" id="{FF887547-8990-4AF9-9AAC-C5E31BB68856}"/>
              </a:ext>
            </a:extLst>
          </p:cNvPr>
          <p:cNvSpPr txBox="1"/>
          <p:nvPr/>
        </p:nvSpPr>
        <p:spPr>
          <a:xfrm rot="16200000">
            <a:off x="-525218" y="3018245"/>
            <a:ext cx="28114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mn-cs"/>
              </a:rPr>
              <a:t>WEEKLY REACH%</a:t>
            </a:r>
          </a:p>
        </p:txBody>
      </p:sp>
      <p:sp>
        <p:nvSpPr>
          <p:cNvPr id="4" name="TextBox 3">
            <a:extLst>
              <a:ext uri="{FF2B5EF4-FFF2-40B4-BE49-F238E27FC236}">
                <a16:creationId xmlns:a16="http://schemas.microsoft.com/office/drawing/2014/main" id="{8C310E59-EADA-44E4-8D26-8753CD8C248B}"/>
              </a:ext>
            </a:extLst>
          </p:cNvPr>
          <p:cNvSpPr txBox="1"/>
          <p:nvPr/>
        </p:nvSpPr>
        <p:spPr>
          <a:xfrm>
            <a:off x="3124561" y="879308"/>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ADULTS</a:t>
            </a:r>
          </a:p>
        </p:txBody>
      </p:sp>
      <p:sp>
        <p:nvSpPr>
          <p:cNvPr id="10" name="TextBox 9">
            <a:extLst>
              <a:ext uri="{FF2B5EF4-FFF2-40B4-BE49-F238E27FC236}">
                <a16:creationId xmlns:a16="http://schemas.microsoft.com/office/drawing/2014/main" id="{65B0E3A2-9837-4721-B977-7E5ACCB2B06E}"/>
              </a:ext>
            </a:extLst>
          </p:cNvPr>
          <p:cNvSpPr txBox="1"/>
          <p:nvPr/>
        </p:nvSpPr>
        <p:spPr>
          <a:xfrm>
            <a:off x="8324057" y="866051"/>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15-34s</a:t>
            </a:r>
          </a:p>
        </p:txBody>
      </p:sp>
      <p:pic>
        <p:nvPicPr>
          <p:cNvPr id="6" name="Picture 5">
            <a:extLst>
              <a:ext uri="{FF2B5EF4-FFF2-40B4-BE49-F238E27FC236}">
                <a16:creationId xmlns:a16="http://schemas.microsoft.com/office/drawing/2014/main" id="{81CD389B-F7B2-4B50-B4AD-73F0D73B6E9D}"/>
              </a:ext>
            </a:extLst>
          </p:cNvPr>
          <p:cNvPicPr>
            <a:picLocks noChangeAspect="1"/>
          </p:cNvPicPr>
          <p:nvPr/>
        </p:nvPicPr>
        <p:blipFill>
          <a:blip r:embed="rId5"/>
          <a:stretch>
            <a:fillRect/>
          </a:stretch>
        </p:blipFill>
        <p:spPr>
          <a:xfrm>
            <a:off x="4317521" y="5012690"/>
            <a:ext cx="3486150" cy="352425"/>
          </a:xfrm>
          <a:prstGeom prst="rect">
            <a:avLst/>
          </a:prstGeom>
        </p:spPr>
      </p:pic>
      <p:sp>
        <p:nvSpPr>
          <p:cNvPr id="11" name="TextBox 10">
            <a:extLst>
              <a:ext uri="{FF2B5EF4-FFF2-40B4-BE49-F238E27FC236}">
                <a16:creationId xmlns:a16="http://schemas.microsoft.com/office/drawing/2014/main" id="{8FB1DAE0-8C33-49CC-98A8-6CF7F7F79513}"/>
              </a:ext>
            </a:extLst>
          </p:cNvPr>
          <p:cNvSpPr txBox="1"/>
          <p:nvPr/>
        </p:nvSpPr>
        <p:spPr>
          <a:xfrm>
            <a:off x="2130773" y="1255516"/>
            <a:ext cx="583814" cy="261610"/>
          </a:xfrm>
          <a:prstGeom prst="rect">
            <a:avLst/>
          </a:prstGeom>
          <a:noFill/>
        </p:spPr>
        <p:txBody>
          <a:bodyPr wrap="none" rtlCol="0">
            <a:spAutoFit/>
          </a:bodyPr>
          <a:lstStyle/>
          <a:p>
            <a:pPr algn="l"/>
            <a:r>
              <a:rPr lang="en-GB" sz="1100" b="1" dirty="0"/>
              <a:t>97.2%</a:t>
            </a:r>
          </a:p>
        </p:txBody>
      </p:sp>
      <p:sp>
        <p:nvSpPr>
          <p:cNvPr id="12" name="TextBox 11">
            <a:extLst>
              <a:ext uri="{FF2B5EF4-FFF2-40B4-BE49-F238E27FC236}">
                <a16:creationId xmlns:a16="http://schemas.microsoft.com/office/drawing/2014/main" id="{481514E5-9C23-4D32-9433-AA7C5B8BD622}"/>
              </a:ext>
            </a:extLst>
          </p:cNvPr>
          <p:cNvSpPr txBox="1"/>
          <p:nvPr/>
        </p:nvSpPr>
        <p:spPr>
          <a:xfrm>
            <a:off x="3407733" y="1266157"/>
            <a:ext cx="583814" cy="261610"/>
          </a:xfrm>
          <a:prstGeom prst="rect">
            <a:avLst/>
          </a:prstGeom>
          <a:noFill/>
        </p:spPr>
        <p:txBody>
          <a:bodyPr wrap="none" rtlCol="0">
            <a:spAutoFit/>
          </a:bodyPr>
          <a:lstStyle/>
          <a:p>
            <a:pPr algn="l"/>
            <a:r>
              <a:rPr lang="en-GB" sz="1100" b="1" dirty="0"/>
              <a:t>97.6%</a:t>
            </a:r>
          </a:p>
        </p:txBody>
      </p:sp>
      <p:sp>
        <p:nvSpPr>
          <p:cNvPr id="15" name="TextBox 14">
            <a:extLst>
              <a:ext uri="{FF2B5EF4-FFF2-40B4-BE49-F238E27FC236}">
                <a16:creationId xmlns:a16="http://schemas.microsoft.com/office/drawing/2014/main" id="{196A4B04-96F2-4486-B3EA-57A85AD6393E}"/>
              </a:ext>
            </a:extLst>
          </p:cNvPr>
          <p:cNvSpPr txBox="1"/>
          <p:nvPr/>
        </p:nvSpPr>
        <p:spPr>
          <a:xfrm>
            <a:off x="4712842" y="1269902"/>
            <a:ext cx="583814" cy="261610"/>
          </a:xfrm>
          <a:prstGeom prst="rect">
            <a:avLst/>
          </a:prstGeom>
          <a:noFill/>
        </p:spPr>
        <p:txBody>
          <a:bodyPr wrap="none" rtlCol="0">
            <a:spAutoFit/>
          </a:bodyPr>
          <a:lstStyle/>
          <a:p>
            <a:pPr algn="l"/>
            <a:r>
              <a:rPr lang="en-GB" sz="1100" b="1" dirty="0"/>
              <a:t>96.0%</a:t>
            </a:r>
          </a:p>
        </p:txBody>
      </p:sp>
      <p:sp>
        <p:nvSpPr>
          <p:cNvPr id="16" name="TextBox 15">
            <a:extLst>
              <a:ext uri="{FF2B5EF4-FFF2-40B4-BE49-F238E27FC236}">
                <a16:creationId xmlns:a16="http://schemas.microsoft.com/office/drawing/2014/main" id="{C74F2ADF-DB6E-49C8-9239-A669A67822B8}"/>
              </a:ext>
            </a:extLst>
          </p:cNvPr>
          <p:cNvSpPr txBox="1"/>
          <p:nvPr/>
        </p:nvSpPr>
        <p:spPr>
          <a:xfrm>
            <a:off x="7320340" y="1310164"/>
            <a:ext cx="583814" cy="261610"/>
          </a:xfrm>
          <a:prstGeom prst="rect">
            <a:avLst/>
          </a:prstGeom>
          <a:noFill/>
        </p:spPr>
        <p:txBody>
          <a:bodyPr wrap="none" rtlCol="0">
            <a:spAutoFit/>
          </a:bodyPr>
          <a:lstStyle/>
          <a:p>
            <a:pPr algn="l"/>
            <a:r>
              <a:rPr lang="en-GB" sz="1100" b="1" dirty="0"/>
              <a:t>96.2%</a:t>
            </a:r>
          </a:p>
        </p:txBody>
      </p:sp>
      <p:sp>
        <p:nvSpPr>
          <p:cNvPr id="17" name="TextBox 16">
            <a:extLst>
              <a:ext uri="{FF2B5EF4-FFF2-40B4-BE49-F238E27FC236}">
                <a16:creationId xmlns:a16="http://schemas.microsoft.com/office/drawing/2014/main" id="{56F209A4-E3F2-49E4-B5B4-9204AE9D3BFD}"/>
              </a:ext>
            </a:extLst>
          </p:cNvPr>
          <p:cNvSpPr txBox="1"/>
          <p:nvPr/>
        </p:nvSpPr>
        <p:spPr>
          <a:xfrm>
            <a:off x="8658169" y="1300290"/>
            <a:ext cx="583814" cy="261610"/>
          </a:xfrm>
          <a:prstGeom prst="rect">
            <a:avLst/>
          </a:prstGeom>
          <a:noFill/>
        </p:spPr>
        <p:txBody>
          <a:bodyPr wrap="none" rtlCol="0">
            <a:spAutoFit/>
          </a:bodyPr>
          <a:lstStyle/>
          <a:p>
            <a:pPr algn="l"/>
            <a:r>
              <a:rPr lang="en-GB" sz="1100" b="1" dirty="0"/>
              <a:t>95.3%</a:t>
            </a:r>
          </a:p>
        </p:txBody>
      </p:sp>
      <p:sp>
        <p:nvSpPr>
          <p:cNvPr id="18" name="TextBox 17">
            <a:extLst>
              <a:ext uri="{FF2B5EF4-FFF2-40B4-BE49-F238E27FC236}">
                <a16:creationId xmlns:a16="http://schemas.microsoft.com/office/drawing/2014/main" id="{6372F061-3013-4C30-A1B0-9F85B23D945B}"/>
              </a:ext>
            </a:extLst>
          </p:cNvPr>
          <p:cNvSpPr txBox="1"/>
          <p:nvPr/>
        </p:nvSpPr>
        <p:spPr>
          <a:xfrm>
            <a:off x="9995998" y="1379280"/>
            <a:ext cx="583814" cy="261610"/>
          </a:xfrm>
          <a:prstGeom prst="rect">
            <a:avLst/>
          </a:prstGeom>
          <a:noFill/>
        </p:spPr>
        <p:txBody>
          <a:bodyPr wrap="none" rtlCol="0">
            <a:spAutoFit/>
          </a:bodyPr>
          <a:lstStyle/>
          <a:p>
            <a:pPr algn="l"/>
            <a:r>
              <a:rPr lang="en-GB" sz="1100" b="1" dirty="0"/>
              <a:t>93.1%</a:t>
            </a:r>
          </a:p>
        </p:txBody>
      </p:sp>
    </p:spTree>
    <p:extLst>
      <p:ext uri="{BB962C8B-B14F-4D97-AF65-F5344CB8AC3E}">
        <p14:creationId xmlns:p14="http://schemas.microsoft.com/office/powerpoint/2010/main" val="259465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GB" dirty="0"/>
              <a:t>Viewing proportions by device – 16-34s</a:t>
            </a:r>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60000" y="5400000"/>
            <a:ext cx="11334817" cy="304800"/>
          </a:xfrm>
        </p:spPr>
        <p:txBody>
          <a:bodyPr/>
          <a:lstStyle/>
          <a:p>
            <a:r>
              <a:rPr lang="en-GB" dirty="0"/>
              <a:t>Source: </a:t>
            </a:r>
            <a:r>
              <a:rPr lang="fr-FR" dirty="0"/>
              <a:t>Barb 2022, live streaming also included within BVOD</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nvGraphicFramePr>
        <p:xfrm>
          <a:off x="479425" y="1083212"/>
          <a:ext cx="11233149" cy="4303177"/>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77105">
                  <a:extLst>
                    <a:ext uri="{9D8B030D-6E8A-4147-A177-3AD203B41FA5}">
                      <a16:colId xmlns:a16="http://schemas.microsoft.com/office/drawing/2014/main" val="2444188"/>
                    </a:ext>
                  </a:extLst>
                </a:gridCol>
                <a:gridCol w="1324954">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2763439279"/>
                    </a:ext>
                  </a:extLst>
                </a:gridCol>
                <a:gridCol w="1401029">
                  <a:extLst>
                    <a:ext uri="{9D8B030D-6E8A-4147-A177-3AD203B41FA5}">
                      <a16:colId xmlns:a16="http://schemas.microsoft.com/office/drawing/2014/main" val="1305008996"/>
                    </a:ext>
                  </a:extLst>
                </a:gridCol>
              </a:tblGrid>
              <a:tr h="570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Linear</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BVOD </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19.5%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dirty="0">
                          <a:solidFill>
                            <a:schemeClr val="tx2"/>
                          </a:solidFill>
                          <a:effectLst/>
                          <a:latin typeface="+mn-lt"/>
                        </a:rPr>
                        <a:t>7.4%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24.2%</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27.7%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11.4%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5.6%</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GB" sz="1400" b="1">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3999653"/>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100.0%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77.3%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23.2%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60.7%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23.6%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57.2%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11.6%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6.2%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10.1%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4.3%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03730">
                <a:tc>
                  <a:txBody>
                    <a:bodyPr/>
                    <a:lstStyle/>
                    <a:p>
                      <a:pPr algn="ctr"/>
                      <a:endParaRPr lang="en-GB" dirty="0"/>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7.6%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5.5%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43.1%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97.3%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1" i="0" u="none" strike="noStrike" dirty="0">
                          <a:solidFill>
                            <a:schemeClr val="tx2"/>
                          </a:solidFill>
                          <a:effectLst/>
                          <a:latin typeface="+mn-lt"/>
                        </a:rPr>
                        <a:t>23.4%</a:t>
                      </a:r>
                    </a:p>
                  </a:txBody>
                  <a:tcPr marL="9525" marR="9525" marT="9525"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708976" y="3844698"/>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73668" y="4722180"/>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443" y="2972310"/>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641" y="2272278"/>
            <a:ext cx="814589" cy="576369"/>
          </a:xfrm>
          <a:prstGeom prst="rect">
            <a:avLst/>
          </a:prstGeom>
        </p:spPr>
      </p:pic>
    </p:spTree>
    <p:custDataLst>
      <p:tags r:id="rId1"/>
    </p:custDataLst>
    <p:extLst>
      <p:ext uri="{BB962C8B-B14F-4D97-AF65-F5344CB8AC3E}">
        <p14:creationId xmlns:p14="http://schemas.microsoft.com/office/powerpoint/2010/main" val="317788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1F4-F93A-530E-B9EC-B4452F67DE76}"/>
              </a:ext>
            </a:extLst>
          </p:cNvPr>
          <p:cNvSpPr>
            <a:spLocks noGrp="1"/>
          </p:cNvSpPr>
          <p:nvPr>
            <p:ph type="title"/>
          </p:nvPr>
        </p:nvSpPr>
        <p:spPr>
          <a:xfrm>
            <a:off x="370800" y="360000"/>
            <a:ext cx="11341099" cy="1021181"/>
          </a:xfrm>
        </p:spPr>
        <p:txBody>
          <a:bodyPr>
            <a:normAutofit/>
          </a:bodyPr>
          <a:lstStyle/>
          <a:p>
            <a:r>
              <a:rPr lang="en-GB"/>
              <a:t>A 30:70 blend of </a:t>
            </a:r>
            <a:r>
              <a:rPr lang="en-GB" err="1"/>
              <a:t>Linear:BVOD</a:t>
            </a:r>
            <a:r>
              <a:rPr lang="en-GB"/>
              <a:t> is optimal for cost effective 16-34 reach </a:t>
            </a:r>
          </a:p>
        </p:txBody>
      </p:sp>
      <p:graphicFrame>
        <p:nvGraphicFramePr>
          <p:cNvPr id="6" name="Chart 5">
            <a:extLst>
              <a:ext uri="{FF2B5EF4-FFF2-40B4-BE49-F238E27FC236}">
                <a16:creationId xmlns:a16="http://schemas.microsoft.com/office/drawing/2014/main" id="{C6B0BB9F-0099-986F-6FEA-160B01E0226F}"/>
              </a:ext>
            </a:extLst>
          </p:cNvPr>
          <p:cNvGraphicFramePr/>
          <p:nvPr>
            <p:extLst>
              <p:ext uri="{D42A27DB-BD31-4B8C-83A1-F6EECF244321}">
                <p14:modId xmlns:p14="http://schemas.microsoft.com/office/powerpoint/2010/main" val="2811678486"/>
              </p:ext>
            </p:extLst>
          </p:nvPr>
        </p:nvGraphicFramePr>
        <p:xfrm>
          <a:off x="603251" y="1130840"/>
          <a:ext cx="108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2">
            <a:extLst>
              <a:ext uri="{FF2B5EF4-FFF2-40B4-BE49-F238E27FC236}">
                <a16:creationId xmlns:a16="http://schemas.microsoft.com/office/drawing/2014/main" id="{11163C53-D517-9E3E-2B33-7142B82714DB}"/>
              </a:ext>
            </a:extLst>
          </p:cNvPr>
          <p:cNvSpPr>
            <a:spLocks noGrp="1"/>
          </p:cNvSpPr>
          <p:nvPr>
            <p:ph type="body" sz="quarter" idx="15"/>
          </p:nvPr>
        </p:nvSpPr>
        <p:spPr>
          <a:xfrm>
            <a:off x="360000" y="5400000"/>
            <a:ext cx="11334817" cy="304800"/>
          </a:xfrm>
        </p:spPr>
        <p:txBody>
          <a:bodyPr/>
          <a:lstStyle/>
          <a:p>
            <a:r>
              <a:rPr lang="en-GB"/>
              <a:t>Source: Barb BVOD Planner (2022, 6 weeks 39-44) / natural delivery / station average prices</a:t>
            </a:r>
            <a:endParaRPr lang="en-GB">
              <a:solidFill>
                <a:srgbClr val="FF0000"/>
              </a:solidFill>
              <a:highlight>
                <a:srgbClr val="FFFF00"/>
              </a:highlight>
            </a:endParaRPr>
          </a:p>
        </p:txBody>
      </p:sp>
    </p:spTree>
    <p:extLst>
      <p:ext uri="{BB962C8B-B14F-4D97-AF65-F5344CB8AC3E}">
        <p14:creationId xmlns:p14="http://schemas.microsoft.com/office/powerpoint/2010/main" val="192916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A94EE45A-63D0-49AC-85F8-CB3E850C9013"/>
  <p:tag name="ISPRINGONLINEFOLDERID" val="0"/>
  <p:tag name="ISPRINGONLINEFOLDERPATH" val="Content List"/>
  <p:tag name="ISPRINGCLOUDFOLDERID" val="26"/>
  <p:tag name="ISPRINGCLOUDFOLDERPATH" val="Repository/Nickable Charts/TV  viewing &amp; audiences/"/>
  <p:tag name="ISPRINGCLOUDFOLDERDOMAIN" val="https://thinkbox.ispringcloud.eu"/>
  <p:tag name="ISPRING_PLAYERS_CUSTOMIZATION" val="UEsDBBQAAgAIAHV0+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0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0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0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Q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Q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BTY3NNyzqQQKMPAABwJAAAFwAAAHVuaXZlcnNhbC91bml2ZXJzYWwucG5n7Zr7X9LJ/sfxdNn2kp5q7bKK1uZ+27bU1fZ4vxzbFN1SU0uPqZCV2qp4TVQUsPa7x61Uij2JpmBXLyGSkagosLu2sC0KbXIRUajIiIuwikiCwAFrfzj/gz98PvOYec5n3u+Zec/Max6Pz8WjcaCNH3zyAQAA2BgTfSgRAFgbAwCsKdyw3layq///X9sSh9JE0EFAD8dVYcuszYmIjQAAetEfLmeus+XfL4pOLQUAHEfsjwOrsPMMAOCxLuZQxLEK8Oy09LK6HMGaK73dmFwf63nLrz6WCL3+KGmL86FHgoM3e2eeuG+IOOsVupNHWUu7snnzpY/Fx/YupHzQd/JR4wfgtd94PtxUtWt7RMmmLxcORtzBRljPK1Q0kWGOLK2GwXLKYVy8iOXi1opr1o6qDcFksg6hGW3dR8jEV1m+5+tBbmmhb57oQ0k01bTNU0Dw7RaQHq3cKZv6waOtYvmiotnBVgo7rr+Cp0XP87B4vNcGW8F91b3L6kiMFqk1jdt7CPC6rNydogwNIG9x+CunQUj7FBftEBupv7qPvGWlnsvVtbZk56HNtnfN32PsZQc97N9sWAWrYBWsglWwClbBKlgFq2AVrIJVsApWwSpYBatgFayC/wU/bInEBPcgT+q7uGGDxkkhY9CoMdAZvi2xUPIkrG9jXhqH4mOrl3N6qoPGb6fL5/2tC7/WL+7JEwXFt1mTcUYJtwQCl0WXaE09RPDyz04GRmjpZBc0VXyOQrRZmOgxIP8cCdaxLJNt3fpmoryzUdRnfkPdiCZrWiYDMCH6ux0GxmdkYhc0SCz4aWm7FXO/HtIE9lwPKPLhu3eWf3ZlIcR8jRQnLDvGVr/gQQdntwHzXWOGL50xJdltnCeXC0gNBPZirg+gpoVkqdBP6bzV4YfFxGai9iy2o2AcaskskUWf4mRni41fFaBUQ8mFQ9rzfBXqecb4eI4Erl1TJXdBV8m86aXaEg3SdFgzYMK9F5czJPmTgi3onxTotRVVw0tYSaUMNqDCv5dMMi0tQYcKBmVg5lM1PUGOYHtbX88zTVGeaXLFeC6NqXMrH6Q2GMNUJje0tF1XUdaactkBMFWt/0KagRMZG2AIJQVHNMT84LHtjM2pO7kgHZ5gIGlM10xO04EZ95oS5alukGC68ze5OX1eKotJK/18+H4zdSy3SkjpgUIcbjaQmp7053TV+H74nqoxWJO1HwiTduoEWQszfN8yYNkJhNT5qPLNiTaqZGYJfaLHi+DF8Opv3MHtj5XPKQNIW9cABgaV5H2wymxVyKS+Sy4WG6s3X315YTQ/re3YbL6AobJcYBxDEcM5hEN+g0f8kvrTIs/PDRC0A1YmYS9TnPPRNuctQZ92pxVMf6tytdtu+Lm7sStLZSJqq9IpAoIW65yiDDvHK9EXeiapYI1XXw5nw6YBgFYafB+zB+H4uCRbFUr9KKlwqJloaj+E+dCXDEWcaFlbL9nRhvO7x1hABzPzufvXL0ADhjxVx0P1hdNuwBSBZ7/mYZnjUOF+bjCyzTYvkwMFzolf1Lj2TVFlFMVfJjLMT54W29vfn2T9dS7f7L8Lk36lGaoavz77MZcHWTRBgSrevnWNpHMnq7J9TtY5ssUlWwMEnuVT7O3EocLWrzAPZV7+wQUtnLxs4UbATyKq5bfTJi4TVpWtCqMe0T0BuTUXfCfbHOP12yhF/+0Y7FIOsz/Atd1iZEzdzBp61+R8yKePqaZ/Rz8Qjfa4AGrIpQLr5eeR10VGtNd46yIKO7z36ss0qVGgbM7BD2YGIoyXvekDqNHDB7wYw3UJOBJP2DeV3yicw2mr5cwlLHm4FVzwcBnsjxNRwoiiuLlEVJNc/TCZ9H+d3LYAjrg4YPDSJnaK0lV+ICZqJSge3ta47DEfwcCmZgqyPZYmWGEUuNUkRY2MOIUPG3SSJLRL2dTAEVxHA4SjpjoAAoI7lrRIlnlMRJdQzSx8GIJn6soKRDST5RjQWL4ZtKdZsp6NUIJrLWGssk/4dRD0OAstLv62ktYy+m1Y28up3Y9x5ZJBasnM7w790zCxkg2xzFs2E2jA+iC632gArTrW+8C4Sx+9ZyabPNwAckcsMJfCDYPcWaDwf7snO4SR9OJwyUFXeDMPi1lNs/fOPhH3n4pgPL3VQDj5x8171pQmI/VU1HQcyB4Szbaelhm3lxmRiRDhHPCM0uQSLrxDFwZpOmcmxy55qNxOK7dFdLF6RAp9QH+rqGwNoMhPSd4bd4Asv6Bn9eKLrb0ZNLj+n8/+hQfnMnobCSTspmeTfXlVLLSJycKJ/LbjzjChX/akaPOEftudvPk8PwKJhVAbqQ2E2aKJSvaAExITqJD/2JrnoQhOhNYZqQtRBFw9nu7T+Pymf3JsCpFb/eqAvxfZEeuVWrac6QKrBMpww7AipS+8ETvO1uv1ZXj7DvUw9z1D542E4N9pI0FJwYrDKlhrII7q+YUrD9aDYp086nAK5sKbk+3zdUzTdI43NlAL//OBK6ISmPsNQlq2hJisCO8eAUYJPIXKEhZbQhEtrCkPd+NxUeHZvNOxseEwfXEZ3JxWq+J7sJsz/AEAseHZ10JD23lctXEQMlsooJ+y9jLKF6usvfgtAiGt+vsGfFB6o6me5hQcltMtUw0UMyp+bIbW/hHTLuyqUx1XJbD4cHQtCzGfmGTLHVOqwtLZwjAEUDNjGjwHbQuqvp6CWeAhMimhgsD+6Kf+8MK6Yris3Ec1QsusMi7LeL5l6bic1pEGbSoYJH1sekP/Oa8Rm1TL9sux7+7+LcgaL5nseGgU/zTzTQVlOTKZEaBamFlZU7NipjW7dMJySrvHy0moexRU3WpmIr0C6cYBa7S/6bS4OJsCjNrTfAILB08l3O6P1OYZqIbnxdMsRRnhBg91Vq1rIE+9EjdRvUcprCD51hj4CD8KzJl3hE0wu2S/B9RO7wRNH2WrXmtvEsDTm4yfRbLZXSOI9ODZUco/ihazx8NlbMDTcbR31iIgvMUeV/cR4qYZm0NTQsupWG24YK7viLvbbhDQi2zzLC9WW7o407bA30Ke/TLo8YLfa8RLCVYr/8UcMuAkLJWDuVlqBfsT75xA2pFCHXQsv6q7VHP1TnJ1IKJWWV/9zqcMDVVFsA0WyqlsoOCJkarp/Ifdq8MdtqWzniPJN8qN91loZPVe8/YS3l/jtGB5kQiql6Bc+RxrQlvM03FSz+vXieczFwdhtviG2eIb7sLjUflCPcJQ+jzLY4dnG6j87F4ah61QBWt0KhnH7swucMzThBe3DmHgS+NvMLdmZnjPH4w1Q/OeqcfapaUnmP0cnjctKN26qJCZDuQxIXWyt/ZNdlVh/Uj9ctx0uc96AiJ0f8JyOjZrZgURIc6JDpmtSHpAC5Idi2NI75U+7Z/kjVJGXnuMi2+0g5/bljSyBMVgRyeyue0GEkhWqsbT6RKQlPkuqoROBcR6nzSFZJdCllP+QLK3i71dft/lZadLbuWauqt3sqvjRfMlyiLRK9tuHUSyiAgE9yozlwguMwHf4xWXTapDfmKPtbs7fWM+1T1y141gdM42TxxV+hDitM+GltelHhgqAAAo2i3o8F57H8hTkPS4cEg3Kq+Wgd8joCvV1zxqY7WGRUbH0o2n78ZyYaF0OowuoL3qRGjDILQLdyAJiarh1tuUpZh2zYfk2V7OYBSGvpuP66B7IWq3Q07wvEM/wao2UrrzbEGHqM6Iwgng8rvepMIai4TpcgebCrZUpAePAanZFGLOFzXHPho0nDd0W5a9Lbn6Je/quZr4MOMbJad/ur+/7l9/A7XEmm+psB978U9/gwOH6/T6/Oa5uVs5KwdkPQlhbjFxf4nz01f34IVAyojEhNYXjlGdCmYRTF+N/2Ll72rgtpbRfJe6OF/aRrjReZc51EB1p2hD8X49kHAumD7bTtLeh9IVPMRJimdDSc/VO+3aI7cno9m/Pen7lof6GdjhD5duCEUsJ0qvsF1uMEhz63dAEsPBSHf/oNmNgWLBYVIlew0hRbLIpP19frYQZToqrVgU0bJyRUFc9YMabHfLjOxoqGOd98Zukqn3jufXBdyVQ8qlPN38k/JX9+Uia/PEq5W50IYvWrJiGYAb5RbT0vOzlZVAoKOptcEWsm/9Zyq2ffUfsOFER1jBsfGIM1NSEkk1cMIwd80fBNXFtheYqE6jlF8TOKEYHi+qy7mwNhZ6H5w95SP61SYa7qaYeTiCFPXaqT3zTHsjUTfq9WHF48qxtyemU9g5hM0PDdd2PGKhbsbfdo/PFrn6f4ZpwnLz09DIFzkacZXL2P5/d5cahlClegHEepsfKrTUpY2OoIwkAsrKtPYyIRYdKg4F9isGr4QaR9ARZnppIfdO40VUm1qwi+QO8bOBtzIp9J7TGSJ3Z2rUFTTKCEl2N8pQE0kQ73jUC1JbOk0BZARPvy9/0fK9g+N183D+i79EkRyPyrTuEGk4+TQQNkuJIgcqxPnXo0sibPEEIlXMuiRb9VKu64adKAMPNZzfQW1wwVa+IljJVHOPYTg/sGAj+fOfIsht2NhW4VtBU27T/DilLqbg+2ai4fWD0arwN88VxsKDHoM7D4gFt1OGX3U4PUL7iru82DPIeU55LFb2oiXynVshyExB2Uo7uoS2hF72gTT5H1lNKnSIX4Yh9uKKMIZ7YNLj/jLKq9rKhceZ6NEAQJw2BG+Y7rbre2FOC7ffv8FjyOJ7t8WHtbRPp5710+/wYOOUM3JMxdAYEbp1XcDZRd2Di2TkUlYGLIO1Mm8QiMnob2i7O8vhyYtGBfa7hZIHDUqT/2i7k6hLEEOppa3K49ZrWvV3aeHGN/JC9VGhkD2u+i5N+mZRGnZfNkY8/a7hLrj2ReryL93sKabpUwfAREPGcjVGpo7XKJHLqcsRtqtHyY6whVch8gF/ZfzwEp5PcxqWZ216+bnW0idNm9YT3HGamtLe0D9vxsffBoTPF3KXtQvydQCAYxLq0eQ1xKRME695gawmct+2lshRknqwUD/zPt0+iOEVf487ovqTr7PfLhv7PyKEjImO6XOoEuyizN82lq2fY4pKh42ccjXC77G75TGrI+EOQibKMdjlegiZ/TfbN46bYwp8nENtc4mU9SNzVvaTrPMvC60Wd4OkMYm9wcNWqaj608eeSpb0nEF5vF/aa4CsQSsHgqAwNxt7VvTp+7bkn+kim7BdY69M6AormTHuRsfG26+eA/vvodMrNUvb2vfY7aVv5YN6eFaf5YustiYvwLtfYnjqSMz1eMTiY8UFe9HQPXg0tz46UbeQQqfC/7ypGj9gv7KqLynd+RHIrwh865oJS1IMjGXcb68eExl3qOfgyQv/BVBLAwQUAAIACABTY3NNKwvAbUoAAABrAAAAGwAAAHVuaXZlcnNhbC91bml2ZXJzYWwucG5nLnhtbLOxr8jNUShLLSrOzM+zVTLUM1Cyt+PlsikoSi3LTC1XqACKGekZQICSQiUqtzwzpSQDKGRgbowQzEjNTM8osVWyMDCFC+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
  <p:tag name="ISPRING_PRESENTATION_TITLE" val="Young people and TV"/>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1120</Words>
  <Application>Microsoft Office PowerPoint</Application>
  <PresentationFormat>Widescreen</PresentationFormat>
  <Paragraphs>154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Founders Grotesk Bold</vt:lpstr>
      <vt:lpstr>Founders Grotesk Regular</vt:lpstr>
      <vt:lpstr>Thinkbox</vt:lpstr>
      <vt:lpstr>Young people &amp; TV</vt:lpstr>
      <vt:lpstr>Broadcaster TV accounts for 27% of 16-34s’ video day</vt:lpstr>
      <vt:lpstr>PowerPoint Presentation</vt:lpstr>
      <vt:lpstr>Total TV weekly reach (linear TV + BVOD)</vt:lpstr>
      <vt:lpstr>BVOD drives 12% incremental weekly TV reach for 15-34s</vt:lpstr>
      <vt:lpstr>Incremental reach achieved by TV + VOD</vt:lpstr>
      <vt:lpstr>Viewing proportions by device – 16-34s</vt:lpstr>
      <vt:lpstr>A 30:70 blend of Linear:BVOD is optimal for cost effective 16-34 reach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and TV</dc:title>
  <dc:creator>Oliver Robertson</dc:creator>
  <cp:lastModifiedBy>Nailah Uddin</cp:lastModifiedBy>
  <cp:revision>71</cp:revision>
  <dcterms:created xsi:type="dcterms:W3CDTF">2018-03-14T15:31:23Z</dcterms:created>
  <dcterms:modified xsi:type="dcterms:W3CDTF">2023-08-18T15:08:08Z</dcterms:modified>
</cp:coreProperties>
</file>