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3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ags/tag3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sldIdLst>
    <p:sldId id="258" r:id="rId2"/>
    <p:sldId id="2147376270" r:id="rId3"/>
    <p:sldId id="2147376271" r:id="rId4"/>
    <p:sldId id="2147376339" r:id="rId5"/>
    <p:sldId id="11444" r:id="rId6"/>
    <p:sldId id="4644" r:id="rId7"/>
    <p:sldId id="2147376213" r:id="rId8"/>
    <p:sldId id="2147376317" r:id="rId9"/>
    <p:sldId id="2147376318" r:id="rId10"/>
    <p:sldId id="2147376338" r:id="rId11"/>
    <p:sldId id="2147376312" r:id="rId12"/>
    <p:sldId id="2147376313" r:id="rId13"/>
    <p:sldId id="2147376315" r:id="rId14"/>
    <p:sldId id="2147376115"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63A548-8AD3-460E-BEF7-1F484DEBBA80}">
          <p14:sldIdLst>
            <p14:sldId id="258"/>
            <p14:sldId id="2147376270"/>
            <p14:sldId id="2147376271"/>
            <p14:sldId id="2147376339"/>
            <p14:sldId id="11444"/>
            <p14:sldId id="4644"/>
            <p14:sldId id="2147376213"/>
            <p14:sldId id="2147376317"/>
            <p14:sldId id="2147376318"/>
            <p14:sldId id="2147376338"/>
            <p14:sldId id="2147376312"/>
            <p14:sldId id="2147376313"/>
            <p14:sldId id="2147376315"/>
            <p14:sldId id="214737611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7" autoAdjust="0"/>
    <p:restoredTop sz="78450" autoAdjust="0"/>
  </p:normalViewPr>
  <p:slideViewPr>
    <p:cSldViewPr snapToGrid="0">
      <p:cViewPr varScale="1">
        <p:scale>
          <a:sx n="87" d="100"/>
          <a:sy n="87" d="100"/>
        </p:scale>
        <p:origin x="13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lumMod val="75000"/>
                </a:srgbClr>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4622E-4"/>
                  <c:y val="-2.7072513797860638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5.714424557447048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446372878344719E-3"/>
                  <c:y val="-6.857309468936485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8927457566893322E-3"/>
                  <c:y val="-8.381059198877979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30.216512015227213</c:v>
                </c:pt>
                <c:pt idx="1">
                  <c:v>68.144096126423079</c:v>
                </c:pt>
                <c:pt idx="2" formatCode="0.0">
                  <c:v>13.262866064427406</c:v>
                </c:pt>
                <c:pt idx="3" formatCode="0.0">
                  <c:v>9.752291093650582</c:v>
                </c:pt>
                <c:pt idx="4" formatCode="0.0">
                  <c:v>1.6204535409906058</c:v>
                </c:pt>
                <c:pt idx="5" formatCode="0.0">
                  <c:v>0.46666666666666667</c:v>
                </c:pt>
                <c:pt idx="6" formatCode="0.0">
                  <c:v>57.567783053501536</c:v>
                </c:pt>
                <c:pt idx="7" formatCode="0.0">
                  <c:v>64.659233333333333</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7730304985373978E-2"/>
                  <c:y val="2.057192840680943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2.169559317516999E-3"/>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13.977610524318512</c:v>
                </c:pt>
                <c:pt idx="1">
                  <c:v>49.117072949294119</c:v>
                </c:pt>
                <c:pt idx="2" formatCode="0.0">
                  <c:v>6.4462103107954389</c:v>
                </c:pt>
                <c:pt idx="3" formatCode="0.0">
                  <c:v>5.2583333333333337</c:v>
                </c:pt>
                <c:pt idx="4" formatCode="0.0">
                  <c:v>0.85106741487318172</c:v>
                </c:pt>
                <c:pt idx="5" formatCode="0.0">
                  <c:v>1.1166666666666667</c:v>
                </c:pt>
                <c:pt idx="6" formatCode="0.0">
                  <c:v>39.536969733287179</c:v>
                </c:pt>
                <c:pt idx="7" formatCode="0.0">
                  <c:v>159.95748333333333</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92507788490175"/>
          <c:y val="0.10237531080620181"/>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40000"/>
                  <a:lumOff val="60000"/>
                </a:srgbClr>
              </a:solidFill>
            </c:spPr>
            <c:extLst>
              <c:ext xmlns:c16="http://schemas.microsoft.com/office/drawing/2014/chart" uri="{C3380CC4-5D6E-409C-BE32-E72D297353CC}">
                <c16:uniqueId val="{00000001-AAFF-45A3-A865-F04D69EBD962}"/>
              </c:ext>
            </c:extLst>
          </c:dPt>
          <c:dPt>
            <c:idx val="1"/>
            <c:bubble3D val="0"/>
            <c:spPr>
              <a:solidFill>
                <a:srgbClr val="0069B4"/>
              </a:solidFill>
            </c:spPr>
            <c:extLst>
              <c:ext xmlns:c16="http://schemas.microsoft.com/office/drawing/2014/chart" uri="{C3380CC4-5D6E-409C-BE32-E72D297353CC}">
                <c16:uniqueId val="{00000003-AAFF-45A3-A865-F04D69EBD962}"/>
              </c:ext>
            </c:extLst>
          </c:dPt>
          <c:dPt>
            <c:idx val="2"/>
            <c:bubble3D val="0"/>
            <c:spPr>
              <a:solidFill>
                <a:srgbClr val="372D87"/>
              </a:solidFill>
            </c:spPr>
            <c:extLst>
              <c:ext xmlns:c16="http://schemas.microsoft.com/office/drawing/2014/chart" uri="{C3380CC4-5D6E-409C-BE32-E72D297353CC}">
                <c16:uniqueId val="{00000005-AAFF-45A3-A865-F04D69EBD962}"/>
              </c:ext>
            </c:extLst>
          </c:dPt>
          <c:dPt>
            <c:idx val="3"/>
            <c:bubble3D val="0"/>
            <c:spPr>
              <a:solidFill>
                <a:srgbClr val="009B3C"/>
              </a:solidFill>
            </c:spPr>
            <c:extLst>
              <c:ext xmlns:c16="http://schemas.microsoft.com/office/drawing/2014/chart" uri="{C3380CC4-5D6E-409C-BE32-E72D297353CC}">
                <c16:uniqueId val="{00000007-AAFF-45A3-A865-F04D69EBD962}"/>
              </c:ext>
            </c:extLst>
          </c:dPt>
          <c:dPt>
            <c:idx val="4"/>
            <c:bubble3D val="0"/>
            <c:spPr>
              <a:solidFill>
                <a:srgbClr val="C00000"/>
              </a:solidFill>
              <a:ln>
                <a:noFill/>
              </a:ln>
            </c:spPr>
            <c:extLst>
              <c:ext xmlns:c16="http://schemas.microsoft.com/office/drawing/2014/chart" uri="{C3380CC4-5D6E-409C-BE32-E72D297353CC}">
                <c16:uniqueId val="{00000009-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0-DA6B-47CB-B25D-940A3E552215}"/>
              </c:ext>
            </c:extLst>
          </c:dPt>
          <c:dPt>
            <c:idx val="6"/>
            <c:bubble3D val="0"/>
            <c:spPr>
              <a:solidFill>
                <a:srgbClr val="C00000"/>
              </a:solidFill>
            </c:spPr>
            <c:extLst>
              <c:ext xmlns:c16="http://schemas.microsoft.com/office/drawing/2014/chart" uri="{C3380CC4-5D6E-409C-BE32-E72D297353CC}">
                <c16:uniqueId val="{0000000D-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0F-AAFF-45A3-A865-F04D69EBD962}"/>
              </c:ext>
            </c:extLst>
          </c:dPt>
          <c:dPt>
            <c:idx val="8"/>
            <c:bubble3D val="0"/>
            <c:spPr>
              <a:solidFill>
                <a:srgbClr val="EB7305"/>
              </a:solidFill>
            </c:spPr>
            <c:extLst>
              <c:ext xmlns:c16="http://schemas.microsoft.com/office/drawing/2014/chart" uri="{C3380CC4-5D6E-409C-BE32-E72D297353CC}">
                <c16:uniqueId val="{00000011-AAFF-45A3-A865-F04D69EBD962}"/>
              </c:ext>
            </c:extLst>
          </c:dPt>
          <c:dPt>
            <c:idx val="9"/>
            <c:bubble3D val="0"/>
            <c:spPr>
              <a:solidFill>
                <a:schemeClr val="tx2"/>
              </a:solidFill>
            </c:spPr>
            <c:extLst>
              <c:ext xmlns:c16="http://schemas.microsoft.com/office/drawing/2014/chart" uri="{C3380CC4-5D6E-409C-BE32-E72D297353CC}">
                <c16:uniqueId val="{00000013-AAFF-45A3-A865-F04D69EBD962}"/>
              </c:ext>
            </c:extLst>
          </c:dPt>
          <c:dLbls>
            <c:dLbl>
              <c:idx val="0"/>
              <c:layout>
                <c:manualLayout>
                  <c:x val="4.3391186350339979E-3"/>
                  <c:y val="4.5715396459576098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layout>
                <c:manualLayout>
                  <c:x val="1.115643206005012E-3"/>
                  <c:y val="-1.9290457450935154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5.6104803950989594E-2"/>
                      <c:h val="4.2286741725108275E-2"/>
                    </c:manualLayout>
                  </c15:layout>
                </c:ext>
                <c:ext xmlns:c16="http://schemas.microsoft.com/office/drawing/2014/chart" uri="{C3380CC4-5D6E-409C-BE32-E72D297353CC}">
                  <c16:uniqueId val="{00000003-AAFF-45A3-A865-F04D69EBD962}"/>
                </c:ext>
              </c:extLst>
            </c:dLbl>
            <c:dLbl>
              <c:idx val="3"/>
              <c:layout>
                <c:manualLayout>
                  <c:x val="4.1944813471995267E-2"/>
                  <c:y val="3.8858086990639959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4.571539645957735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2.1695593175170044E-2"/>
                  <c:y val="-7.771617398128000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F-AAFF-45A3-A865-F04D69EBD962}"/>
                </c:ext>
              </c:extLst>
            </c:dLbl>
            <c:dLbl>
              <c:idx val="9"/>
              <c:layout>
                <c:manualLayout>
                  <c:x val="-1.7728317646261638E-2"/>
                  <c:y val="6.600583321259541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Sheet1!$B$2:$B$6</c:f>
              <c:numCache>
                <c:formatCode>0.00</c:formatCode>
                <c:ptCount val="5"/>
                <c:pt idx="0" formatCode="0.0">
                  <c:v>1.1474784000000002</c:v>
                </c:pt>
                <c:pt idx="1">
                  <c:v>2.6948954865671642</c:v>
                </c:pt>
                <c:pt idx="2">
                  <c:v>0.53200000000000003</c:v>
                </c:pt>
                <c:pt idx="3" formatCode="0.0">
                  <c:v>0.15898410746548847</c:v>
                </c:pt>
                <c:pt idx="4" formatCode="0.0">
                  <c:v>5.27</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40000"/>
                  <a:lumOff val="60000"/>
                </a:srgbClr>
              </a:solidFill>
            </c:spPr>
            <c:extLst>
              <c:ext xmlns:c16="http://schemas.microsoft.com/office/drawing/2014/chart" uri="{C3380CC4-5D6E-409C-BE32-E72D297353CC}">
                <c16:uniqueId val="{00000019-AAFF-45A3-A865-F04D69EBD962}"/>
              </c:ext>
            </c:extLst>
          </c:dPt>
          <c:dPt>
            <c:idx val="1"/>
            <c:bubble3D val="0"/>
            <c:spPr>
              <a:solidFill>
                <a:srgbClr val="0069B4"/>
              </a:solidFill>
            </c:spPr>
            <c:extLst>
              <c:ext xmlns:c16="http://schemas.microsoft.com/office/drawing/2014/chart" uri="{C3380CC4-5D6E-409C-BE32-E72D297353CC}">
                <c16:uniqueId val="{0000001B-AAFF-45A3-A865-F04D69EBD962}"/>
              </c:ext>
            </c:extLst>
          </c:dPt>
          <c:dPt>
            <c:idx val="2"/>
            <c:bubble3D val="0"/>
            <c:spPr>
              <a:solidFill>
                <a:srgbClr val="372D87"/>
              </a:solidFill>
            </c:spPr>
            <c:extLst>
              <c:ext xmlns:c16="http://schemas.microsoft.com/office/drawing/2014/chart" uri="{C3380CC4-5D6E-409C-BE32-E72D297353CC}">
                <c16:uniqueId val="{0000001D-AAFF-45A3-A865-F04D69EBD962}"/>
              </c:ext>
            </c:extLst>
          </c:dPt>
          <c:dPt>
            <c:idx val="3"/>
            <c:bubble3D val="0"/>
            <c:spPr>
              <a:solidFill>
                <a:srgbClr val="009B3C"/>
              </a:solidFill>
            </c:spPr>
            <c:extLst>
              <c:ext xmlns:c16="http://schemas.microsoft.com/office/drawing/2014/chart" uri="{C3380CC4-5D6E-409C-BE32-E72D297353CC}">
                <c16:uniqueId val="{0000001F-AAFF-45A3-A865-F04D69EBD962}"/>
              </c:ext>
            </c:extLst>
          </c:dPt>
          <c:dPt>
            <c:idx val="4"/>
            <c:bubble3D val="0"/>
            <c:spPr>
              <a:solidFill>
                <a:srgbClr val="C00000"/>
              </a:solidFill>
            </c:spPr>
            <c:extLst>
              <c:ext xmlns:c16="http://schemas.microsoft.com/office/drawing/2014/chart" uri="{C3380CC4-5D6E-409C-BE32-E72D297353CC}">
                <c16:uniqueId val="{00000021-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1-DA6B-47CB-B25D-940A3E552215}"/>
              </c:ext>
            </c:extLst>
          </c:dPt>
          <c:dPt>
            <c:idx val="6"/>
            <c:bubble3D val="0"/>
            <c:spPr>
              <a:solidFill>
                <a:srgbClr val="C00000"/>
              </a:solidFill>
            </c:spPr>
            <c:extLst>
              <c:ext xmlns:c16="http://schemas.microsoft.com/office/drawing/2014/chart" uri="{C3380CC4-5D6E-409C-BE32-E72D297353CC}">
                <c16:uniqueId val="{00000025-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27-AAFF-45A3-A865-F04D69EBD962}"/>
              </c:ext>
            </c:extLst>
          </c:dPt>
          <c:dPt>
            <c:idx val="8"/>
            <c:bubble3D val="0"/>
            <c:spPr>
              <a:solidFill>
                <a:schemeClr val="accent2"/>
              </a:solidFill>
            </c:spPr>
            <c:extLst>
              <c:ext xmlns:c16="http://schemas.microsoft.com/office/drawing/2014/chart" uri="{C3380CC4-5D6E-409C-BE32-E72D297353CC}">
                <c16:uniqueId val="{00000029-AAFF-45A3-A865-F04D69EBD962}"/>
              </c:ext>
            </c:extLst>
          </c:dPt>
          <c:dPt>
            <c:idx val="9"/>
            <c:bubble3D val="0"/>
            <c:spPr>
              <a:solidFill>
                <a:schemeClr val="tx2"/>
              </a:solidFill>
            </c:spPr>
            <c:extLst>
              <c:ext xmlns:c16="http://schemas.microsoft.com/office/drawing/2014/chart" uri="{C3380CC4-5D6E-409C-BE32-E72D297353CC}">
                <c16:uniqueId val="{0000002B-AAFF-45A3-A865-F04D69EBD962}"/>
              </c:ext>
            </c:extLst>
          </c:dPt>
          <c:dLbls>
            <c:dLbl>
              <c:idx val="0"/>
              <c:layout>
                <c:manualLayout>
                  <c:x val="4.339118635033945E-3"/>
                  <c:y val="-4.5715396459576523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9-AAFF-45A3-A865-F04D69EBD962}"/>
                </c:ext>
              </c:extLst>
            </c:dLbl>
            <c:dLbl>
              <c:idx val="1"/>
              <c:layout>
                <c:manualLayout>
                  <c:x val="5.7854915133786645E-3"/>
                  <c:y val="0"/>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6.7979525282199207E-2"/>
                  <c:y val="-4.5715396459576521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9.2567864214058632E-2"/>
                  <c:y val="-0.1645754272544755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7854915133786641E-2"/>
                  <c:y val="-1.8286158583830609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27-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Sheet1!$D$2:$D$6</c:f>
              <c:numCache>
                <c:formatCode>0.00</c:formatCode>
                <c:ptCount val="5"/>
                <c:pt idx="0" formatCode="0.0">
                  <c:v>0.53124000000000005</c:v>
                </c:pt>
                <c:pt idx="1">
                  <c:v>1.9387737313432838</c:v>
                </c:pt>
                <c:pt idx="2">
                  <c:v>0.25600000000000001</c:v>
                </c:pt>
                <c:pt idx="3" formatCode="0.0">
                  <c:v>0.08</c:v>
                </c:pt>
                <c:pt idx="4" formatCode="0.0">
                  <c:v>14.200000000000001</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Linear TV</c:v>
                </c:pt>
              </c:strCache>
            </c:strRef>
          </c:tx>
          <c:spPr>
            <a:solidFill>
              <a:schemeClr val="accent1"/>
            </a:solidFill>
            <a:ln>
              <a:noFill/>
            </a:ln>
            <a:effectLst/>
          </c:spPr>
          <c:invertIfNegative val="0"/>
          <c:cat>
            <c:numRef>
              <c:f>Sheet1!$A$2:$A$6</c:f>
              <c:numCache>
                <c:formatCode>General</c:formatCode>
                <c:ptCount val="5"/>
                <c:pt idx="0">
                  <c:v>2020</c:v>
                </c:pt>
                <c:pt idx="1">
                  <c:v>2021</c:v>
                </c:pt>
                <c:pt idx="2">
                  <c:v>2023</c:v>
                </c:pt>
                <c:pt idx="3">
                  <c:v>2023</c:v>
                </c:pt>
                <c:pt idx="4">
                  <c:v>2024</c:v>
                </c:pt>
              </c:numCache>
            </c:numRef>
          </c:cat>
          <c:val>
            <c:numRef>
              <c:f>Sheet1!$B$2:$B$6</c:f>
              <c:numCache>
                <c:formatCode>0%</c:formatCode>
                <c:ptCount val="5"/>
                <c:pt idx="0">
                  <c:v>0.7259500000000001</c:v>
                </c:pt>
                <c:pt idx="1">
                  <c:v>0.68120000000000003</c:v>
                </c:pt>
                <c:pt idx="2">
                  <c:v>0.68259999999999998</c:v>
                </c:pt>
                <c:pt idx="3">
                  <c:v>0.64280000000000004</c:v>
                </c:pt>
                <c:pt idx="4">
                  <c:v>0.68230000000000002</c:v>
                </c:pt>
              </c:numCache>
            </c:numRef>
          </c:val>
          <c:extLst>
            <c:ext xmlns:c16="http://schemas.microsoft.com/office/drawing/2014/chart" uri="{C3380CC4-5D6E-409C-BE32-E72D297353CC}">
              <c16:uniqueId val="{00000000-83D4-4E2F-9C43-8DDD52D8939F}"/>
            </c:ext>
          </c:extLst>
        </c:ser>
        <c:ser>
          <c:idx val="1"/>
          <c:order val="1"/>
          <c:tx>
            <c:strRef>
              <c:f>Sheet1!$C$1</c:f>
              <c:strCache>
                <c:ptCount val="1"/>
                <c:pt idx="0">
                  <c:v>BVOD</c:v>
                </c:pt>
              </c:strCache>
            </c:strRef>
          </c:tx>
          <c:spPr>
            <a:solidFill>
              <a:schemeClr val="accent2"/>
            </a:solidFill>
            <a:ln>
              <a:noFill/>
            </a:ln>
            <a:effectLst/>
          </c:spPr>
          <c:invertIfNegative val="0"/>
          <c:cat>
            <c:numRef>
              <c:f>Sheet1!$A$2:$A$6</c:f>
              <c:numCache>
                <c:formatCode>General</c:formatCode>
                <c:ptCount val="5"/>
                <c:pt idx="0">
                  <c:v>2020</c:v>
                </c:pt>
                <c:pt idx="1">
                  <c:v>2021</c:v>
                </c:pt>
                <c:pt idx="2">
                  <c:v>2023</c:v>
                </c:pt>
                <c:pt idx="3">
                  <c:v>2023</c:v>
                </c:pt>
                <c:pt idx="4">
                  <c:v>2024</c:v>
                </c:pt>
              </c:numCache>
            </c:numRef>
          </c:cat>
          <c:val>
            <c:numRef>
              <c:f>Sheet1!$C$2:$C$6</c:f>
              <c:numCache>
                <c:formatCode>0%</c:formatCode>
                <c:ptCount val="5"/>
                <c:pt idx="0">
                  <c:v>0.51</c:v>
                </c:pt>
                <c:pt idx="1">
                  <c:v>0.55205000000000004</c:v>
                </c:pt>
                <c:pt idx="2">
                  <c:v>0.51550000000000007</c:v>
                </c:pt>
                <c:pt idx="3">
                  <c:v>0.49940000000000001</c:v>
                </c:pt>
                <c:pt idx="4">
                  <c:v>0.57010000000000005</c:v>
                </c:pt>
              </c:numCache>
            </c:numRef>
          </c:val>
          <c:extLst>
            <c:ext xmlns:c16="http://schemas.microsoft.com/office/drawing/2014/chart" uri="{C3380CC4-5D6E-409C-BE32-E72D297353CC}">
              <c16:uniqueId val="{00000001-83D4-4E2F-9C43-8DDD52D8939F}"/>
            </c:ext>
          </c:extLst>
        </c:ser>
        <c:ser>
          <c:idx val="2"/>
          <c:order val="2"/>
          <c:tx>
            <c:strRef>
              <c:f>Sheet1!$D$1</c:f>
              <c:strCache>
                <c:ptCount val="1"/>
                <c:pt idx="0">
                  <c:v>Linear TV + BVOD</c:v>
                </c:pt>
              </c:strCache>
            </c:strRef>
          </c:tx>
          <c:spPr>
            <a:solidFill>
              <a:schemeClr val="accent3"/>
            </a:solidFill>
            <a:ln>
              <a:noFill/>
            </a:ln>
            <a:effectLst/>
          </c:spPr>
          <c:invertIfNegative val="0"/>
          <c:cat>
            <c:numRef>
              <c:f>Sheet1!$A$2:$A$6</c:f>
              <c:numCache>
                <c:formatCode>General</c:formatCode>
                <c:ptCount val="5"/>
                <c:pt idx="0">
                  <c:v>2020</c:v>
                </c:pt>
                <c:pt idx="1">
                  <c:v>2021</c:v>
                </c:pt>
                <c:pt idx="2">
                  <c:v>2023</c:v>
                </c:pt>
                <c:pt idx="3">
                  <c:v>2023</c:v>
                </c:pt>
                <c:pt idx="4">
                  <c:v>2024</c:v>
                </c:pt>
              </c:numCache>
            </c:numRef>
          </c:cat>
          <c:val>
            <c:numRef>
              <c:f>Sheet1!$D$2:$D$6</c:f>
              <c:numCache>
                <c:formatCode>0%</c:formatCode>
                <c:ptCount val="5"/>
                <c:pt idx="0">
                  <c:v>0.81194999999999995</c:v>
                </c:pt>
                <c:pt idx="1">
                  <c:v>0.80679999999999996</c:v>
                </c:pt>
                <c:pt idx="2">
                  <c:v>0.80120000000000002</c:v>
                </c:pt>
                <c:pt idx="3">
                  <c:v>0.76380000000000003</c:v>
                </c:pt>
                <c:pt idx="4">
                  <c:v>0.80689999999999995</c:v>
                </c:pt>
              </c:numCache>
            </c:numRef>
          </c:val>
          <c:extLst>
            <c:ext xmlns:c16="http://schemas.microsoft.com/office/drawing/2014/chart" uri="{C3380CC4-5D6E-409C-BE32-E72D297353CC}">
              <c16:uniqueId val="{00000002-83D4-4E2F-9C43-8DDD52D8939F}"/>
            </c:ext>
          </c:extLst>
        </c:ser>
        <c:dLbls>
          <c:showLegendKey val="0"/>
          <c:showVal val="0"/>
          <c:showCatName val="0"/>
          <c:showSerName val="0"/>
          <c:showPercent val="0"/>
          <c:showBubbleSize val="0"/>
        </c:dLbls>
        <c:gapWidth val="219"/>
        <c:overlap val="-27"/>
        <c:axId val="784892479"/>
        <c:axId val="784894879"/>
      </c:barChart>
      <c:catAx>
        <c:axId val="784892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4894879"/>
        <c:crosses val="autoZero"/>
        <c:auto val="1"/>
        <c:lblAlgn val="ctr"/>
        <c:lblOffset val="100"/>
        <c:noMultiLvlLbl val="0"/>
      </c:catAx>
      <c:valAx>
        <c:axId val="784894879"/>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bg2"/>
                    </a:solidFill>
                    <a:latin typeface="+mn-lt"/>
                    <a:ea typeface="+mn-ea"/>
                    <a:cs typeface="+mn-cs"/>
                  </a:defRPr>
                </a:pPr>
                <a:r>
                  <a:rPr lang="en-GB" sz="1200" b="1" i="0" u="none" strike="noStrike" kern="1200" baseline="0" dirty="0">
                    <a:solidFill>
                      <a:schemeClr val="bg2"/>
                    </a:solidFill>
                  </a:rPr>
                  <a:t>% - WEEKLY REACH 15-34s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4892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TV</c:v>
                </c:pt>
              </c:strCache>
            </c:strRef>
          </c:tx>
          <c:spPr>
            <a:solidFill>
              <a:schemeClr val="accent1"/>
            </a:solidFill>
            <a:ln>
              <a:noFill/>
            </a:ln>
            <a:effectLst/>
          </c:spPr>
          <c:invertIfNegative val="0"/>
          <c:cat>
            <c:numRef>
              <c:f>Sheet1!$A$2:$A$4</c:f>
              <c:numCache>
                <c:formatCode>General</c:formatCode>
                <c:ptCount val="3"/>
                <c:pt idx="0">
                  <c:v>2022</c:v>
                </c:pt>
                <c:pt idx="1">
                  <c:v>2023</c:v>
                </c:pt>
                <c:pt idx="2">
                  <c:v>2024</c:v>
                </c:pt>
              </c:numCache>
            </c:numRef>
          </c:cat>
          <c:val>
            <c:numRef>
              <c:f>Sheet1!$B$2:$B$4</c:f>
              <c:numCache>
                <c:formatCode>0%</c:formatCode>
                <c:ptCount val="3"/>
                <c:pt idx="0">
                  <c:v>0.85050000000000003</c:v>
                </c:pt>
                <c:pt idx="1">
                  <c:v>0.82299999999999995</c:v>
                </c:pt>
                <c:pt idx="2">
                  <c:v>0.82279999999999998</c:v>
                </c:pt>
              </c:numCache>
            </c:numRef>
          </c:val>
          <c:extLst>
            <c:ext xmlns:c16="http://schemas.microsoft.com/office/drawing/2014/chart" uri="{C3380CC4-5D6E-409C-BE32-E72D297353CC}">
              <c16:uniqueId val="{00000000-94F9-4C06-BBAF-62304EEE443E}"/>
            </c:ext>
          </c:extLst>
        </c:ser>
        <c:ser>
          <c:idx val="1"/>
          <c:order val="1"/>
          <c:tx>
            <c:strRef>
              <c:f>Sheet1!$C$1</c:f>
              <c:strCache>
                <c:ptCount val="1"/>
                <c:pt idx="0">
                  <c:v>TV + BVOD</c:v>
                </c:pt>
              </c:strCache>
            </c:strRef>
          </c:tx>
          <c:spPr>
            <a:solidFill>
              <a:schemeClr val="accent2"/>
            </a:solidFill>
            <a:ln>
              <a:noFill/>
            </a:ln>
            <a:effectLst/>
          </c:spPr>
          <c:invertIfNegative val="0"/>
          <c:cat>
            <c:numRef>
              <c:f>Sheet1!$A$2:$A$4</c:f>
              <c:numCache>
                <c:formatCode>General</c:formatCode>
                <c:ptCount val="3"/>
                <c:pt idx="0">
                  <c:v>2022</c:v>
                </c:pt>
                <c:pt idx="1">
                  <c:v>2023</c:v>
                </c:pt>
                <c:pt idx="2">
                  <c:v>2024</c:v>
                </c:pt>
              </c:numCache>
            </c:numRef>
          </c:cat>
          <c:val>
            <c:numRef>
              <c:f>Sheet1!$C$2:$C$4</c:f>
              <c:numCache>
                <c:formatCode>0%</c:formatCode>
                <c:ptCount val="3"/>
                <c:pt idx="0">
                  <c:v>6.2E-2</c:v>
                </c:pt>
                <c:pt idx="1">
                  <c:v>6.5000000000000002E-2</c:v>
                </c:pt>
                <c:pt idx="2">
                  <c:v>8.0600000000000005E-2</c:v>
                </c:pt>
              </c:numCache>
            </c:numRef>
          </c:val>
          <c:extLst>
            <c:ext xmlns:c16="http://schemas.microsoft.com/office/drawing/2014/chart" uri="{C3380CC4-5D6E-409C-BE32-E72D297353CC}">
              <c16:uniqueId val="{00000001-94F9-4C06-BBAF-62304EEE443E}"/>
            </c:ext>
          </c:extLst>
        </c:ser>
        <c:ser>
          <c:idx val="2"/>
          <c:order val="2"/>
          <c:tx>
            <c:strRef>
              <c:f>Sheet1!$D$1</c:f>
              <c:strCache>
                <c:ptCount val="1"/>
                <c:pt idx="0">
                  <c:v>TV + BVOD + SVOD</c:v>
                </c:pt>
              </c:strCache>
            </c:strRef>
          </c:tx>
          <c:spPr>
            <a:solidFill>
              <a:schemeClr val="accent3"/>
            </a:solidFill>
            <a:ln>
              <a:noFill/>
            </a:ln>
            <a:effectLst/>
          </c:spPr>
          <c:invertIfNegative val="0"/>
          <c:cat>
            <c:numRef>
              <c:f>Sheet1!$A$2:$A$4</c:f>
              <c:numCache>
                <c:formatCode>General</c:formatCode>
                <c:ptCount val="3"/>
                <c:pt idx="0">
                  <c:v>2022</c:v>
                </c:pt>
                <c:pt idx="1">
                  <c:v>2023</c:v>
                </c:pt>
                <c:pt idx="2">
                  <c:v>2024</c:v>
                </c:pt>
              </c:numCache>
            </c:numRef>
          </c:cat>
          <c:val>
            <c:numRef>
              <c:f>Sheet1!$D$2:$D$4</c:f>
              <c:numCache>
                <c:formatCode>0%</c:formatCode>
                <c:ptCount val="3"/>
                <c:pt idx="0">
                  <c:v>6.3500000000000001E-2</c:v>
                </c:pt>
                <c:pt idx="1">
                  <c:v>7.1999999999999995E-2</c:v>
                </c:pt>
                <c:pt idx="2">
                  <c:v>6.4299999999999899E-2</c:v>
                </c:pt>
              </c:numCache>
            </c:numRef>
          </c:val>
          <c:extLst>
            <c:ext xmlns:c16="http://schemas.microsoft.com/office/drawing/2014/chart" uri="{C3380CC4-5D6E-409C-BE32-E72D297353CC}">
              <c16:uniqueId val="{00000002-94F9-4C06-BBAF-62304EEE443E}"/>
            </c:ext>
          </c:extLst>
        </c:ser>
        <c:dLbls>
          <c:showLegendKey val="0"/>
          <c:showVal val="0"/>
          <c:showCatName val="0"/>
          <c:showSerName val="0"/>
          <c:showPercent val="0"/>
          <c:showBubbleSize val="0"/>
        </c:dLbls>
        <c:gapWidth val="50"/>
        <c:overlap val="100"/>
        <c:axId val="504543376"/>
        <c:axId val="504545456"/>
      </c:barChart>
      <c:catAx>
        <c:axId val="50454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5456"/>
        <c:crosses val="autoZero"/>
        <c:auto val="1"/>
        <c:lblAlgn val="ctr"/>
        <c:lblOffset val="100"/>
        <c:noMultiLvlLbl val="0"/>
      </c:catAx>
      <c:valAx>
        <c:axId val="504545456"/>
        <c:scaling>
          <c:orientation val="minMax"/>
          <c:max val="1"/>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337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TV</c:v>
                </c:pt>
              </c:strCache>
            </c:strRef>
          </c:tx>
          <c:spPr>
            <a:solidFill>
              <a:schemeClr val="accent1"/>
            </a:solidFill>
            <a:ln>
              <a:noFill/>
            </a:ln>
            <a:effectLst/>
          </c:spPr>
          <c:invertIfNegative val="0"/>
          <c:cat>
            <c:numRef>
              <c:f>Sheet1!$A$2:$A$4</c:f>
              <c:numCache>
                <c:formatCode>General</c:formatCode>
                <c:ptCount val="3"/>
                <c:pt idx="0">
                  <c:v>2022</c:v>
                </c:pt>
                <c:pt idx="1">
                  <c:v>2023</c:v>
                </c:pt>
                <c:pt idx="2">
                  <c:v>2024</c:v>
                </c:pt>
              </c:numCache>
            </c:numRef>
          </c:cat>
          <c:val>
            <c:numRef>
              <c:f>Sheet1!$B$2:$B$4</c:f>
              <c:numCache>
                <c:formatCode>0.0%</c:formatCode>
                <c:ptCount val="3"/>
                <c:pt idx="0">
                  <c:v>0.6825</c:v>
                </c:pt>
                <c:pt idx="1">
                  <c:v>0.64300000000000002</c:v>
                </c:pt>
                <c:pt idx="2">
                  <c:v>0.68230000000000002</c:v>
                </c:pt>
              </c:numCache>
            </c:numRef>
          </c:val>
          <c:extLst>
            <c:ext xmlns:c16="http://schemas.microsoft.com/office/drawing/2014/chart" uri="{C3380CC4-5D6E-409C-BE32-E72D297353CC}">
              <c16:uniqueId val="{00000000-9B86-4BD4-8D0C-F5349E5A9FC4}"/>
            </c:ext>
          </c:extLst>
        </c:ser>
        <c:ser>
          <c:idx val="1"/>
          <c:order val="1"/>
          <c:tx>
            <c:strRef>
              <c:f>Sheet1!$C$1</c:f>
              <c:strCache>
                <c:ptCount val="1"/>
                <c:pt idx="0">
                  <c:v>TV + BVOD</c:v>
                </c:pt>
              </c:strCache>
            </c:strRef>
          </c:tx>
          <c:spPr>
            <a:solidFill>
              <a:schemeClr val="accent2"/>
            </a:solidFill>
            <a:ln>
              <a:noFill/>
            </a:ln>
            <a:effectLst/>
          </c:spPr>
          <c:invertIfNegative val="0"/>
          <c:cat>
            <c:numRef>
              <c:f>Sheet1!$A$2:$A$4</c:f>
              <c:numCache>
                <c:formatCode>General</c:formatCode>
                <c:ptCount val="3"/>
                <c:pt idx="0">
                  <c:v>2022</c:v>
                </c:pt>
                <c:pt idx="1">
                  <c:v>2023</c:v>
                </c:pt>
                <c:pt idx="2">
                  <c:v>2024</c:v>
                </c:pt>
              </c:numCache>
            </c:numRef>
          </c:cat>
          <c:val>
            <c:numRef>
              <c:f>Sheet1!$C$2:$C$4</c:f>
              <c:numCache>
                <c:formatCode>0.0%</c:formatCode>
                <c:ptCount val="3"/>
                <c:pt idx="0">
                  <c:v>0.11849999999999999</c:v>
                </c:pt>
                <c:pt idx="1">
                  <c:v>0.121</c:v>
                </c:pt>
                <c:pt idx="2">
                  <c:v>0.1246</c:v>
                </c:pt>
              </c:numCache>
            </c:numRef>
          </c:val>
          <c:extLst>
            <c:ext xmlns:c16="http://schemas.microsoft.com/office/drawing/2014/chart" uri="{C3380CC4-5D6E-409C-BE32-E72D297353CC}">
              <c16:uniqueId val="{00000001-9B86-4BD4-8D0C-F5349E5A9FC4}"/>
            </c:ext>
          </c:extLst>
        </c:ser>
        <c:ser>
          <c:idx val="2"/>
          <c:order val="2"/>
          <c:tx>
            <c:strRef>
              <c:f>Sheet1!$D$1</c:f>
              <c:strCache>
                <c:ptCount val="1"/>
                <c:pt idx="0">
                  <c:v>TV + BVOD + SVOD</c:v>
                </c:pt>
              </c:strCache>
            </c:strRef>
          </c:tx>
          <c:spPr>
            <a:solidFill>
              <a:schemeClr val="accent3"/>
            </a:solidFill>
            <a:ln>
              <a:noFill/>
            </a:ln>
            <a:effectLst/>
          </c:spPr>
          <c:invertIfNegative val="0"/>
          <c:cat>
            <c:numRef>
              <c:f>Sheet1!$A$2:$A$4</c:f>
              <c:numCache>
                <c:formatCode>General</c:formatCode>
                <c:ptCount val="3"/>
                <c:pt idx="0">
                  <c:v>2022</c:v>
                </c:pt>
                <c:pt idx="1">
                  <c:v>2023</c:v>
                </c:pt>
                <c:pt idx="2">
                  <c:v>2024</c:v>
                </c:pt>
              </c:numCache>
            </c:numRef>
          </c:cat>
          <c:val>
            <c:numRef>
              <c:f>Sheet1!$D$2:$D$4</c:f>
              <c:numCache>
                <c:formatCode>0.0%</c:formatCode>
                <c:ptCount val="3"/>
                <c:pt idx="0">
                  <c:v>0.1515</c:v>
                </c:pt>
                <c:pt idx="1">
                  <c:v>0.16700000000000001</c:v>
                </c:pt>
                <c:pt idx="2">
                  <c:v>0.13789999999999999</c:v>
                </c:pt>
              </c:numCache>
            </c:numRef>
          </c:val>
          <c:extLst>
            <c:ext xmlns:c16="http://schemas.microsoft.com/office/drawing/2014/chart" uri="{C3380CC4-5D6E-409C-BE32-E72D297353CC}">
              <c16:uniqueId val="{00000002-9B86-4BD4-8D0C-F5349E5A9FC4}"/>
            </c:ext>
          </c:extLst>
        </c:ser>
        <c:dLbls>
          <c:showLegendKey val="0"/>
          <c:showVal val="0"/>
          <c:showCatName val="0"/>
          <c:showSerName val="0"/>
          <c:showPercent val="0"/>
          <c:showBubbleSize val="0"/>
        </c:dLbls>
        <c:gapWidth val="50"/>
        <c:overlap val="100"/>
        <c:axId val="504543376"/>
        <c:axId val="504545456"/>
      </c:barChart>
      <c:catAx>
        <c:axId val="50454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5456"/>
        <c:crosses val="autoZero"/>
        <c:auto val="1"/>
        <c:lblAlgn val="ctr"/>
        <c:lblOffset val="100"/>
        <c:noMultiLvlLbl val="0"/>
      </c:catAx>
      <c:valAx>
        <c:axId val="50454545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337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Table!$D$4</c:f>
              <c:strCache>
                <c:ptCount val="1"/>
                <c:pt idx="0">
                  <c:v> Ave reach per day </c:v>
                </c:pt>
              </c:strCache>
            </c:strRef>
          </c:tx>
          <c:spPr>
            <a:solidFill>
              <a:schemeClr val="accent1">
                <a:alpha val="75000"/>
              </a:schemeClr>
            </a:solidFill>
            <a:ln>
              <a:noFill/>
            </a:ln>
            <a:effectLst/>
          </c:spPr>
          <c:invertIfNegative val="0"/>
          <c:dPt>
            <c:idx val="0"/>
            <c:invertIfNegative val="0"/>
            <c:bubble3D val="1"/>
            <c:spPr>
              <a:blipFill>
                <a:blip xmlns:r="http://schemas.openxmlformats.org/officeDocument/2006/relationships" r:embed="rId1"/>
                <a:stretch>
                  <a:fillRect/>
                </a:stretch>
              </a:blipFill>
              <a:ln>
                <a:noFill/>
              </a:ln>
              <a:effectLst/>
            </c:spPr>
            <c:pictureOptions>
              <c:pictureFormat val="stretch"/>
            </c:pictureOptions>
            <c:extLst>
              <c:ext xmlns:c16="http://schemas.microsoft.com/office/drawing/2014/chart" uri="{C3380CC4-5D6E-409C-BE32-E72D297353CC}">
                <c16:uniqueId val="{00000001-8B43-4DD0-AD54-D9494F1F20E4}"/>
              </c:ext>
            </c:extLst>
          </c:dPt>
          <c:dPt>
            <c:idx val="1"/>
            <c:invertIfNegative val="0"/>
            <c:bubble3D val="1"/>
            <c:spPr>
              <a:blipFill>
                <a:blip xmlns:r="http://schemas.openxmlformats.org/officeDocument/2006/relationships" r:embed="rId2"/>
                <a:stretch>
                  <a:fillRect/>
                </a:stretch>
              </a:blipFill>
              <a:ln>
                <a:noFill/>
              </a:ln>
              <a:effectLst/>
            </c:spPr>
            <c:pictureOptions>
              <c:pictureFormat val="stretch"/>
            </c:pictureOptions>
            <c:extLst>
              <c:ext xmlns:c16="http://schemas.microsoft.com/office/drawing/2014/chart" uri="{C3380CC4-5D6E-409C-BE32-E72D297353CC}">
                <c16:uniqueId val="{00000003-8B43-4DD0-AD54-D9494F1F20E4}"/>
              </c:ext>
            </c:extLst>
          </c:dPt>
          <c:dPt>
            <c:idx val="2"/>
            <c:invertIfNegative val="0"/>
            <c:bubble3D val="1"/>
            <c:spPr>
              <a:blipFill>
                <a:blip xmlns:r="http://schemas.openxmlformats.org/officeDocument/2006/relationships" r:embed="rId3"/>
                <a:stretch>
                  <a:fillRect/>
                </a:stretch>
              </a:blipFill>
              <a:ln>
                <a:noFill/>
              </a:ln>
              <a:effectLst/>
            </c:spPr>
            <c:pictureOptions>
              <c:pictureFormat val="stretch"/>
            </c:pictureOptions>
            <c:extLst>
              <c:ext xmlns:c16="http://schemas.microsoft.com/office/drawing/2014/chart" uri="{C3380CC4-5D6E-409C-BE32-E72D297353CC}">
                <c16:uniqueId val="{00000005-8B43-4DD0-AD54-D9494F1F20E4}"/>
              </c:ext>
            </c:extLst>
          </c:dPt>
          <c:dPt>
            <c:idx val="3"/>
            <c:invertIfNegative val="0"/>
            <c:bubble3D val="1"/>
            <c:spPr>
              <a:blipFill>
                <a:blip xmlns:r="http://schemas.openxmlformats.org/officeDocument/2006/relationships" r:embed="rId4"/>
                <a:stretch>
                  <a:fillRect/>
                </a:stretch>
              </a:blipFill>
              <a:ln>
                <a:noFill/>
              </a:ln>
              <a:effectLst/>
            </c:spPr>
            <c:pictureOptions>
              <c:pictureFormat val="stretch"/>
            </c:pictureOptions>
            <c:extLst>
              <c:ext xmlns:c16="http://schemas.microsoft.com/office/drawing/2014/chart" uri="{C3380CC4-5D6E-409C-BE32-E72D297353CC}">
                <c16:uniqueId val="{00000007-8B43-4DD0-AD54-D9494F1F20E4}"/>
              </c:ext>
            </c:extLst>
          </c:dPt>
          <c:dPt>
            <c:idx val="4"/>
            <c:invertIfNegative val="0"/>
            <c:bubble3D val="1"/>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9-8B43-4DD0-AD54-D9494F1F20E4}"/>
              </c:ext>
            </c:extLst>
          </c:dPt>
          <c:dPt>
            <c:idx val="5"/>
            <c:invertIfNegative val="0"/>
            <c:bubble3D val="1"/>
            <c:spPr>
              <a:solidFill>
                <a:srgbClr val="FFC000"/>
              </a:solidFill>
              <a:ln>
                <a:noFill/>
              </a:ln>
              <a:effectLst/>
            </c:spPr>
            <c:extLst>
              <c:ext xmlns:c16="http://schemas.microsoft.com/office/drawing/2014/chart" uri="{C3380CC4-5D6E-409C-BE32-E72D297353CC}">
                <c16:uniqueId val="{0000000B-8B43-4DD0-AD54-D9494F1F20E4}"/>
              </c:ext>
            </c:extLst>
          </c:dPt>
          <c:dPt>
            <c:idx val="6"/>
            <c:invertIfNegative val="0"/>
            <c:bubble3D val="1"/>
            <c:spPr>
              <a:blipFill>
                <a:blip xmlns:r="http://schemas.openxmlformats.org/officeDocument/2006/relationships" r:embed="rId6"/>
                <a:stretch>
                  <a:fillRect/>
                </a:stretch>
              </a:blipFill>
              <a:ln>
                <a:noFill/>
              </a:ln>
              <a:effectLst/>
            </c:spPr>
            <c:pictureOptions>
              <c:pictureFormat val="stretch"/>
            </c:pictureOptions>
            <c:extLst>
              <c:ext xmlns:c16="http://schemas.microsoft.com/office/drawing/2014/chart" uri="{C3380CC4-5D6E-409C-BE32-E72D297353CC}">
                <c16:uniqueId val="{0000000D-8B43-4DD0-AD54-D9494F1F20E4}"/>
              </c:ext>
            </c:extLst>
          </c:dPt>
          <c:dPt>
            <c:idx val="7"/>
            <c:invertIfNegative val="0"/>
            <c:bubble3D val="1"/>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F-8B43-4DD0-AD54-D9494F1F20E4}"/>
              </c:ext>
            </c:extLst>
          </c:dPt>
          <c:dPt>
            <c:idx val="8"/>
            <c:invertIfNegative val="0"/>
            <c:bubble3D val="1"/>
            <c:spPr>
              <a:blipFill>
                <a:blip xmlns:r="http://schemas.openxmlformats.org/officeDocument/2006/relationships" r:embed="rId8"/>
                <a:stretch>
                  <a:fillRect/>
                </a:stretch>
              </a:blipFill>
              <a:ln>
                <a:noFill/>
              </a:ln>
              <a:effectLst/>
            </c:spPr>
            <c:extLst>
              <c:ext xmlns:c16="http://schemas.microsoft.com/office/drawing/2014/chart" uri="{C3380CC4-5D6E-409C-BE32-E72D297353CC}">
                <c16:uniqueId val="{00000011-8B43-4DD0-AD54-D9494F1F20E4}"/>
              </c:ext>
            </c:extLst>
          </c:dPt>
          <c:dPt>
            <c:idx val="10"/>
            <c:invertIfNegative val="0"/>
            <c:bubble3D val="1"/>
            <c:spPr>
              <a:solidFill>
                <a:srgbClr val="0070C0"/>
              </a:solidFill>
              <a:ln>
                <a:noFill/>
              </a:ln>
              <a:effectLst/>
            </c:spPr>
            <c:extLst>
              <c:ext xmlns:c16="http://schemas.microsoft.com/office/drawing/2014/chart" uri="{C3380CC4-5D6E-409C-BE32-E72D297353CC}">
                <c16:uniqueId val="{00000013-8B43-4DD0-AD54-D9494F1F20E4}"/>
              </c:ext>
            </c:extLst>
          </c:dPt>
          <c:xVal>
            <c:numRef>
              <c:f>Table!$C$5:$C$15</c:f>
              <c:numCache>
                <c:formatCode>[$-F400]h:mm:ss\ AM/PM</c:formatCode>
                <c:ptCount val="11"/>
                <c:pt idx="0">
                  <c:v>9.6687956542366407E-2</c:v>
                </c:pt>
                <c:pt idx="1">
                  <c:v>6.4116090813078175E-2</c:v>
                </c:pt>
                <c:pt idx="2">
                  <c:v>8.0463195942890378E-2</c:v>
                </c:pt>
                <c:pt idx="3">
                  <c:v>6.6191249674384084E-2</c:v>
                </c:pt>
                <c:pt idx="4">
                  <c:v>8.1488771686670014E-2</c:v>
                </c:pt>
                <c:pt idx="5">
                  <c:v>3.2416862819193946E-2</c:v>
                </c:pt>
                <c:pt idx="6">
                  <c:v>8.3388929570642575E-2</c:v>
                </c:pt>
                <c:pt idx="7">
                  <c:v>6.5909345297238048E-2</c:v>
                </c:pt>
                <c:pt idx="8">
                  <c:v>0.10674984650644932</c:v>
                </c:pt>
                <c:pt idx="9">
                  <c:v>1.8144410448525914E-2</c:v>
                </c:pt>
                <c:pt idx="10">
                  <c:v>6.5118233626089941E-2</c:v>
                </c:pt>
              </c:numCache>
            </c:numRef>
          </c:xVal>
          <c:yVal>
            <c:numRef>
              <c:f>Table!$D$5:$D$15</c:f>
              <c:numCache>
                <c:formatCode>_-* #,##0\ _k_r_-;\-* #,##0\ _k_r_-;_-* "-"??\ _k_r_-;_-@_-</c:formatCode>
                <c:ptCount val="11"/>
                <c:pt idx="0">
                  <c:v>4462.1979753424657</c:v>
                </c:pt>
                <c:pt idx="1">
                  <c:v>2696.2777917808221</c:v>
                </c:pt>
                <c:pt idx="2">
                  <c:v>3888.6617999999999</c:v>
                </c:pt>
                <c:pt idx="3">
                  <c:v>1410.6370301369864</c:v>
                </c:pt>
                <c:pt idx="4">
                  <c:v>2019.1118383561643</c:v>
                </c:pt>
                <c:pt idx="5">
                  <c:v>48.934043835616436</c:v>
                </c:pt>
                <c:pt idx="6">
                  <c:v>6221.9441561643835</c:v>
                </c:pt>
                <c:pt idx="7">
                  <c:v>3776.0397945205482</c:v>
                </c:pt>
                <c:pt idx="8">
                  <c:v>401.53599726027397</c:v>
                </c:pt>
                <c:pt idx="9">
                  <c:v>19.269512328767124</c:v>
                </c:pt>
                <c:pt idx="10">
                  <c:v>362.87256986301367</c:v>
                </c:pt>
              </c:numCache>
            </c:numRef>
          </c:yVal>
          <c:bubbleSize>
            <c:numRef>
              <c:f>Table!$E$5:$E$15</c:f>
              <c:numCache>
                <c:formatCode>_-* #,##0\ _k_r_-;\-* #,##0\ _k_r_-;_-* "-"??\ _k_r_-;_-@_-</c:formatCode>
                <c:ptCount val="11"/>
                <c:pt idx="0">
                  <c:v>433.88027397260271</c:v>
                </c:pt>
                <c:pt idx="1">
                  <c:v>174.92739726027398</c:v>
                </c:pt>
                <c:pt idx="2">
                  <c:v>313.78410958904112</c:v>
                </c:pt>
                <c:pt idx="3">
                  <c:v>94.01452054794521</c:v>
                </c:pt>
                <c:pt idx="4">
                  <c:v>165.14958904109591</c:v>
                </c:pt>
                <c:pt idx="5">
                  <c:v>1.7383561643835617</c:v>
                </c:pt>
                <c:pt idx="6">
                  <c:v>518.91369863013699</c:v>
                </c:pt>
                <c:pt idx="7">
                  <c:v>248.78904109589041</c:v>
                </c:pt>
                <c:pt idx="8">
                  <c:v>41.646575342465752</c:v>
                </c:pt>
                <c:pt idx="9">
                  <c:v>0.38575342465753426</c:v>
                </c:pt>
                <c:pt idx="10">
                  <c:v>23.729041095890409</c:v>
                </c:pt>
              </c:numCache>
            </c:numRef>
          </c:bubbleSize>
          <c:bubble3D val="1"/>
          <c:extLst>
            <c:ext xmlns:c16="http://schemas.microsoft.com/office/drawing/2014/chart" uri="{C3380CC4-5D6E-409C-BE32-E72D297353CC}">
              <c16:uniqueId val="{00000014-8B43-4DD0-AD54-D9494F1F20E4}"/>
            </c:ext>
          </c:extLst>
        </c:ser>
        <c:dLbls>
          <c:showLegendKey val="0"/>
          <c:showVal val="0"/>
          <c:showCatName val="0"/>
          <c:showSerName val="0"/>
          <c:showPercent val="0"/>
          <c:showBubbleSize val="0"/>
        </c:dLbls>
        <c:bubbleScale val="100"/>
        <c:showNegBubbles val="0"/>
        <c:axId val="659483520"/>
        <c:axId val="1"/>
      </c:bubbleChart>
      <c:valAx>
        <c:axId val="659483520"/>
        <c:scaling>
          <c:orientation val="minMax"/>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Aptos Narrow"/>
                <a:cs typeface="Aptos Narrow"/>
              </a:defRPr>
            </a:pPr>
            <a:endParaRPr lang="en-US"/>
          </a:p>
        </c:txPr>
        <c:crossAx val="1"/>
        <c:crosses val="autoZero"/>
        <c:crossBetween val="midCat"/>
        <c:majorUnit val="2.0833000000000001E-2"/>
      </c:valAx>
      <c:valAx>
        <c:axId val="1"/>
        <c:scaling>
          <c:orientation val="minMax"/>
          <c:min val="0"/>
        </c:scaling>
        <c:delete val="0"/>
        <c:axPos val="l"/>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j-lt"/>
                <a:ea typeface="+mn-ea"/>
                <a:cs typeface="+mn-cs"/>
              </a:defRPr>
            </a:pPr>
            <a:endParaRPr lang="en-US"/>
          </a:p>
        </c:txPr>
        <c:crossAx val="659483520"/>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9">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Table!$D$21</c:f>
              <c:strCache>
                <c:ptCount val="1"/>
                <c:pt idx="0">
                  <c:v> Ave reach per day </c:v>
                </c:pt>
              </c:strCache>
            </c:strRef>
          </c:tx>
          <c:spPr>
            <a:solidFill>
              <a:schemeClr val="accent1">
                <a:alpha val="75000"/>
              </a:schemeClr>
            </a:solidFill>
            <a:ln>
              <a:noFill/>
            </a:ln>
            <a:effectLst/>
          </c:spPr>
          <c:invertIfNegative val="0"/>
          <c:dPt>
            <c:idx val="0"/>
            <c:invertIfNegative val="0"/>
            <c:bubble3D val="1"/>
            <c:spPr>
              <a:blipFill>
                <a:blip xmlns:r="http://schemas.openxmlformats.org/officeDocument/2006/relationships" r:embed="rId1"/>
                <a:stretch>
                  <a:fillRect/>
                </a:stretch>
              </a:blipFill>
              <a:ln>
                <a:noFill/>
              </a:ln>
              <a:effectLst/>
            </c:spPr>
            <c:pictureOptions>
              <c:pictureFormat val="stretch"/>
            </c:pictureOptions>
            <c:extLst>
              <c:ext xmlns:c16="http://schemas.microsoft.com/office/drawing/2014/chart" uri="{C3380CC4-5D6E-409C-BE32-E72D297353CC}">
                <c16:uniqueId val="{00000001-B585-491F-972A-F17C9EB5AD98}"/>
              </c:ext>
            </c:extLst>
          </c:dPt>
          <c:dPt>
            <c:idx val="1"/>
            <c:invertIfNegative val="0"/>
            <c:bubble3D val="1"/>
            <c:spPr>
              <a:blipFill>
                <a:blip xmlns:r="http://schemas.openxmlformats.org/officeDocument/2006/relationships" r:embed="rId2"/>
                <a:stretch>
                  <a:fillRect/>
                </a:stretch>
              </a:blipFill>
              <a:ln>
                <a:noFill/>
              </a:ln>
              <a:effectLst/>
            </c:spPr>
            <c:pictureOptions>
              <c:pictureFormat val="stretch"/>
            </c:pictureOptions>
            <c:extLst>
              <c:ext xmlns:c16="http://schemas.microsoft.com/office/drawing/2014/chart" uri="{C3380CC4-5D6E-409C-BE32-E72D297353CC}">
                <c16:uniqueId val="{00000003-B585-491F-972A-F17C9EB5AD98}"/>
              </c:ext>
            </c:extLst>
          </c:dPt>
          <c:dPt>
            <c:idx val="2"/>
            <c:invertIfNegative val="0"/>
            <c:bubble3D val="1"/>
            <c:spPr>
              <a:blipFill>
                <a:blip xmlns:r="http://schemas.openxmlformats.org/officeDocument/2006/relationships" r:embed="rId3"/>
                <a:stretch>
                  <a:fillRect/>
                </a:stretch>
              </a:blipFill>
              <a:ln>
                <a:noFill/>
              </a:ln>
              <a:effectLst/>
            </c:spPr>
            <c:pictureOptions>
              <c:pictureFormat val="stretch"/>
            </c:pictureOptions>
            <c:extLst>
              <c:ext xmlns:c16="http://schemas.microsoft.com/office/drawing/2014/chart" uri="{C3380CC4-5D6E-409C-BE32-E72D297353CC}">
                <c16:uniqueId val="{00000005-B585-491F-972A-F17C9EB5AD98}"/>
              </c:ext>
            </c:extLst>
          </c:dPt>
          <c:dPt>
            <c:idx val="3"/>
            <c:invertIfNegative val="0"/>
            <c:bubble3D val="1"/>
            <c:spPr>
              <a:blipFill>
                <a:blip xmlns:r="http://schemas.openxmlformats.org/officeDocument/2006/relationships" r:embed="rId4"/>
                <a:stretch>
                  <a:fillRect/>
                </a:stretch>
              </a:blipFill>
              <a:ln>
                <a:noFill/>
              </a:ln>
              <a:effectLst/>
            </c:spPr>
            <c:pictureOptions>
              <c:pictureFormat val="stretch"/>
            </c:pictureOptions>
            <c:extLst>
              <c:ext xmlns:c16="http://schemas.microsoft.com/office/drawing/2014/chart" uri="{C3380CC4-5D6E-409C-BE32-E72D297353CC}">
                <c16:uniqueId val="{00000007-B585-491F-972A-F17C9EB5AD98}"/>
              </c:ext>
            </c:extLst>
          </c:dPt>
          <c:dPt>
            <c:idx val="4"/>
            <c:invertIfNegative val="0"/>
            <c:bubble3D val="1"/>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9-B585-491F-972A-F17C9EB5AD98}"/>
              </c:ext>
            </c:extLst>
          </c:dPt>
          <c:dPt>
            <c:idx val="5"/>
            <c:invertIfNegative val="0"/>
            <c:bubble3D val="1"/>
            <c:spPr>
              <a:solidFill>
                <a:srgbClr val="FFC000"/>
              </a:solidFill>
              <a:ln>
                <a:noFill/>
              </a:ln>
              <a:effectLst/>
            </c:spPr>
            <c:extLst>
              <c:ext xmlns:c16="http://schemas.microsoft.com/office/drawing/2014/chart" uri="{C3380CC4-5D6E-409C-BE32-E72D297353CC}">
                <c16:uniqueId val="{0000000B-B585-491F-972A-F17C9EB5AD98}"/>
              </c:ext>
            </c:extLst>
          </c:dPt>
          <c:dPt>
            <c:idx val="6"/>
            <c:invertIfNegative val="0"/>
            <c:bubble3D val="1"/>
            <c:spPr>
              <a:blipFill>
                <a:blip xmlns:r="http://schemas.openxmlformats.org/officeDocument/2006/relationships" r:embed="rId6"/>
                <a:stretch>
                  <a:fillRect/>
                </a:stretch>
              </a:blipFill>
              <a:ln>
                <a:noFill/>
              </a:ln>
              <a:effectLst/>
            </c:spPr>
            <c:pictureOptions>
              <c:pictureFormat val="stretch"/>
            </c:pictureOptions>
            <c:extLst>
              <c:ext xmlns:c16="http://schemas.microsoft.com/office/drawing/2014/chart" uri="{C3380CC4-5D6E-409C-BE32-E72D297353CC}">
                <c16:uniqueId val="{0000000D-B585-491F-972A-F17C9EB5AD98}"/>
              </c:ext>
            </c:extLst>
          </c:dPt>
          <c:dPt>
            <c:idx val="7"/>
            <c:invertIfNegative val="0"/>
            <c:bubble3D val="1"/>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F-B585-491F-972A-F17C9EB5AD98}"/>
              </c:ext>
            </c:extLst>
          </c:dPt>
          <c:dPt>
            <c:idx val="8"/>
            <c:invertIfNegative val="0"/>
            <c:bubble3D val="1"/>
            <c:spPr>
              <a:blipFill>
                <a:blip xmlns:r="http://schemas.openxmlformats.org/officeDocument/2006/relationships" r:embed="rId8"/>
                <a:stretch>
                  <a:fillRect/>
                </a:stretch>
              </a:blipFill>
              <a:ln>
                <a:noFill/>
              </a:ln>
              <a:effectLst/>
            </c:spPr>
            <c:extLst>
              <c:ext xmlns:c16="http://schemas.microsoft.com/office/drawing/2014/chart" uri="{C3380CC4-5D6E-409C-BE32-E72D297353CC}">
                <c16:uniqueId val="{00000011-B585-491F-972A-F17C9EB5AD98}"/>
              </c:ext>
            </c:extLst>
          </c:dPt>
          <c:dPt>
            <c:idx val="10"/>
            <c:invertIfNegative val="0"/>
            <c:bubble3D val="1"/>
            <c:spPr>
              <a:solidFill>
                <a:srgbClr val="0070C0"/>
              </a:solidFill>
              <a:ln>
                <a:noFill/>
              </a:ln>
              <a:effectLst/>
            </c:spPr>
            <c:extLst>
              <c:ext xmlns:c16="http://schemas.microsoft.com/office/drawing/2014/chart" uri="{C3380CC4-5D6E-409C-BE32-E72D297353CC}">
                <c16:uniqueId val="{00000013-B585-491F-972A-F17C9EB5AD98}"/>
              </c:ext>
            </c:extLst>
          </c:dPt>
          <c:xVal>
            <c:numRef>
              <c:f>Table!$C$22:$C$32</c:f>
              <c:numCache>
                <c:formatCode>[$-F400]h:mm:ss\ AM/PM</c:formatCode>
                <c:ptCount val="11"/>
                <c:pt idx="0">
                  <c:v>9.6989560797932584E-2</c:v>
                </c:pt>
                <c:pt idx="1">
                  <c:v>6.4375826412547271E-2</c:v>
                </c:pt>
                <c:pt idx="2">
                  <c:v>8.1255077912950155E-2</c:v>
                </c:pt>
                <c:pt idx="3">
                  <c:v>6.4442208374683133E-2</c:v>
                </c:pt>
                <c:pt idx="4">
                  <c:v>8.2060820402319448E-2</c:v>
                </c:pt>
                <c:pt idx="5">
                  <c:v>3.4483596300957341E-2</c:v>
                </c:pt>
                <c:pt idx="6">
                  <c:v>7.8948831169133385E-2</c:v>
                </c:pt>
                <c:pt idx="7">
                  <c:v>1.3878527168332197E-2</c:v>
                </c:pt>
                <c:pt idx="8">
                  <c:v>6.2753339198263175E-2</c:v>
                </c:pt>
                <c:pt idx="9">
                  <c:v>2.9329328051877061E-3</c:v>
                </c:pt>
                <c:pt idx="10">
                  <c:v>5.7023413364245351E-2</c:v>
                </c:pt>
              </c:numCache>
            </c:numRef>
          </c:xVal>
          <c:yVal>
            <c:numRef>
              <c:f>Table!$D$22:$D$32</c:f>
              <c:numCache>
                <c:formatCode>_-* #,##0\ _k_r_-;\-* #,##0\ _k_r_-;_-* "-"??\ _k_r_-;_-@_-</c:formatCode>
                <c:ptCount val="11"/>
                <c:pt idx="0">
                  <c:v>4256.0336301369862</c:v>
                </c:pt>
                <c:pt idx="1">
                  <c:v>2502.6579671232876</c:v>
                </c:pt>
                <c:pt idx="2">
                  <c:v>3210.9921123287672</c:v>
                </c:pt>
                <c:pt idx="3">
                  <c:v>1143.5725342465753</c:v>
                </c:pt>
                <c:pt idx="4">
                  <c:v>1625.671605479452</c:v>
                </c:pt>
                <c:pt idx="5">
                  <c:v>38.69345205479452</c:v>
                </c:pt>
                <c:pt idx="6">
                  <c:v>1908.0565780821917</c:v>
                </c:pt>
                <c:pt idx="7">
                  <c:v>45.91468219178082</c:v>
                </c:pt>
                <c:pt idx="8">
                  <c:v>24.029416438356165</c:v>
                </c:pt>
                <c:pt idx="9">
                  <c:v>1.670358904109589</c:v>
                </c:pt>
                <c:pt idx="10">
                  <c:v>280.15515342465756</c:v>
                </c:pt>
              </c:numCache>
            </c:numRef>
          </c:yVal>
          <c:bubbleSize>
            <c:numRef>
              <c:f>Table!$E$22:$E$32</c:f>
              <c:numCache>
                <c:formatCode>_-* #,##0\ _k_r_-;\-* #,##0\ _k_r_-;_-* "-"??\ _k_r_-;_-@_-</c:formatCode>
                <c:ptCount val="11"/>
                <c:pt idx="0">
                  <c:v>415.21917808219177</c:v>
                </c:pt>
                <c:pt idx="1">
                  <c:v>163.11178082191782</c:v>
                </c:pt>
                <c:pt idx="2">
                  <c:v>261.71068493150682</c:v>
                </c:pt>
                <c:pt idx="3">
                  <c:v>74.168493150684924</c:v>
                </c:pt>
                <c:pt idx="4">
                  <c:v>134.06904109589041</c:v>
                </c:pt>
                <c:pt idx="5">
                  <c:v>1.3989041095890411</c:v>
                </c:pt>
                <c:pt idx="6">
                  <c:v>151.00520547945206</c:v>
                </c:pt>
                <c:pt idx="7">
                  <c:v>0.61972602739726024</c:v>
                </c:pt>
                <c:pt idx="8">
                  <c:v>2.1063013698630138</c:v>
                </c:pt>
                <c:pt idx="9">
                  <c:v>2.5753424657534246E-2</c:v>
                </c:pt>
                <c:pt idx="10">
                  <c:v>15.96082191780822</c:v>
                </c:pt>
              </c:numCache>
            </c:numRef>
          </c:bubbleSize>
          <c:bubble3D val="1"/>
          <c:extLst>
            <c:ext xmlns:c16="http://schemas.microsoft.com/office/drawing/2014/chart" uri="{C3380CC4-5D6E-409C-BE32-E72D297353CC}">
              <c16:uniqueId val="{00000014-B585-491F-972A-F17C9EB5AD98}"/>
            </c:ext>
          </c:extLst>
        </c:ser>
        <c:dLbls>
          <c:showLegendKey val="0"/>
          <c:showVal val="0"/>
          <c:showCatName val="0"/>
          <c:showSerName val="0"/>
          <c:showPercent val="0"/>
          <c:showBubbleSize val="0"/>
        </c:dLbls>
        <c:bubbleScale val="100"/>
        <c:showNegBubbles val="0"/>
        <c:axId val="659484512"/>
        <c:axId val="1"/>
      </c:bubbleChart>
      <c:valAx>
        <c:axId val="659484512"/>
        <c:scaling>
          <c:orientation val="minMax"/>
          <c:min val="0"/>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Aptos Narrow"/>
                <a:cs typeface="Aptos Narrow"/>
              </a:defRPr>
            </a:pPr>
            <a:endParaRPr lang="en-US"/>
          </a:p>
        </c:txPr>
        <c:crossAx val="1"/>
        <c:crosses val="autoZero"/>
        <c:crossBetween val="midCat"/>
        <c:majorUnit val="2.0833000000000001E-2"/>
      </c:valAx>
      <c:valAx>
        <c:axId val="1"/>
        <c:scaling>
          <c:orientation val="minMax"/>
          <c:min val="0"/>
        </c:scaling>
        <c:delete val="0"/>
        <c:axPos val="l"/>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j-lt"/>
                <a:ea typeface="+mn-ea"/>
                <a:cs typeface="+mn-cs"/>
              </a:defRPr>
            </a:pPr>
            <a:endParaRPr lang="en-US"/>
          </a:p>
        </c:txPr>
        <c:crossAx val="659484512"/>
        <c:crosses val="autoZero"/>
        <c:crossBetween val="midCat"/>
        <c:majorUnit val="1000"/>
      </c:valAx>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9">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6-FFC8-4F4E-9A70-7A2640BC6F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FFC8-4F4E-9A70-7A2640BC6F39}"/>
              </c:ext>
            </c:extLst>
          </c:dPt>
          <c:dPt>
            <c:idx val="2"/>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8-FFC8-4F4E-9A70-7A2640BC6F39}"/>
              </c:ext>
            </c:extLst>
          </c:dPt>
          <c:dPt>
            <c:idx val="3"/>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7-FFC8-4F4E-9A70-7A2640BC6F39}"/>
              </c:ext>
            </c:extLst>
          </c:dPt>
          <c:dPt>
            <c:idx val="4"/>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FFC8-4F4E-9A70-7A2640BC6F39}"/>
              </c:ext>
            </c:extLst>
          </c:dPt>
          <c:dPt>
            <c:idx val="5"/>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4-FFC8-4F4E-9A70-7A2640BC6F39}"/>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3-FFC8-4F4E-9A70-7A2640BC6F39}"/>
              </c:ext>
            </c:extLst>
          </c:dPt>
          <c:dPt>
            <c:idx val="7"/>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2-FFC8-4F4E-9A70-7A2640BC6F39}"/>
              </c:ext>
            </c:extLst>
          </c:dPt>
          <c:dPt>
            <c:idx val="8"/>
            <c:bubble3D val="0"/>
            <c:spPr>
              <a:solidFill>
                <a:srgbClr val="C00000"/>
              </a:solidFill>
              <a:ln w="19050">
                <a:solidFill>
                  <a:schemeClr val="lt1"/>
                </a:solidFill>
              </a:ln>
              <a:effectLst/>
            </c:spPr>
            <c:extLst>
              <c:ext xmlns:c16="http://schemas.microsoft.com/office/drawing/2014/chart" uri="{C3380CC4-5D6E-409C-BE32-E72D297353CC}">
                <c16:uniqueId val="{00000001-FFC8-4F4E-9A70-7A2640BC6F39}"/>
              </c:ext>
            </c:extLst>
          </c:dPt>
          <c:dLbls>
            <c:dLbl>
              <c:idx val="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6-FFC8-4F4E-9A70-7A2640BC6F39}"/>
                </c:ext>
              </c:extLst>
            </c:dLbl>
            <c:dLbl>
              <c:idx val="1"/>
              <c:layout>
                <c:manualLayout>
                  <c:x val="7.8029375764993886E-2"/>
                  <c:y val="-0.17189037801742457"/>
                </c:manualLayout>
              </c:layout>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FC8-4F4E-9A70-7A2640BC6F39}"/>
                </c:ext>
              </c:extLst>
            </c:dLbl>
            <c:dLbl>
              <c:idx val="2"/>
              <c:layout>
                <c:manualLayout>
                  <c:x val="7.649938800489596E-2"/>
                  <c:y val="-0.1411040416560948"/>
                </c:manualLayout>
              </c:layout>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FFC8-4F4E-9A70-7A2640BC6F39}"/>
                </c:ext>
              </c:extLst>
            </c:dLbl>
            <c:dLbl>
              <c:idx val="3"/>
              <c:layout>
                <c:manualLayout>
                  <c:x val="7.3439412484700123E-2"/>
                  <c:y val="-0.10775217726465422"/>
                </c:manualLayout>
              </c:layout>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FC8-4F4E-9A70-7A2640BC6F39}"/>
                </c:ext>
              </c:extLst>
            </c:dLbl>
            <c:dLbl>
              <c:idx val="4"/>
              <c:layout>
                <c:manualLayout>
                  <c:x val="9.1799265605875154E-3"/>
                  <c:y val="-2.052422424088651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FC8-4F4E-9A70-7A2640BC6F39}"/>
                </c:ext>
              </c:extLst>
            </c:dLbl>
            <c:dLbl>
              <c:idx val="5"/>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4-FFC8-4F4E-9A70-7A2640BC6F39}"/>
                </c:ext>
              </c:extLst>
            </c:dLbl>
            <c:dLbl>
              <c:idx val="6"/>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FFC8-4F4E-9A70-7A2640BC6F39}"/>
                </c:ext>
              </c:extLst>
            </c:dLbl>
            <c:dLbl>
              <c:idx val="7"/>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2-FFC8-4F4E-9A70-7A2640BC6F39}"/>
                </c:ext>
              </c:extLst>
            </c:dLbl>
            <c:dLbl>
              <c:idx val="8"/>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FFC8-4F4E-9A70-7A2640BC6F39}"/>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YouTube</c:v>
                </c:pt>
                <c:pt idx="1">
                  <c:v>Other AVOD/SVOD</c:v>
                </c:pt>
                <c:pt idx="2">
                  <c:v>Apple TV+</c:v>
                </c:pt>
                <c:pt idx="3">
                  <c:v>Paramount +</c:v>
                </c:pt>
                <c:pt idx="4">
                  <c:v>Amazon</c:v>
                </c:pt>
                <c:pt idx="5">
                  <c:v>Disney+</c:v>
                </c:pt>
                <c:pt idx="6">
                  <c:v>Netflix</c:v>
                </c:pt>
                <c:pt idx="7">
                  <c:v>Broadcaster VOD</c:v>
                </c:pt>
                <c:pt idx="8">
                  <c:v>Linear TV</c:v>
                </c:pt>
              </c:strCache>
            </c:strRef>
          </c:cat>
          <c:val>
            <c:numRef>
              <c:f>Sheet1!$B$2:$B$10</c:f>
              <c:numCache>
                <c:formatCode>h:mm:ss</c:formatCode>
                <c:ptCount val="9"/>
                <c:pt idx="0">
                  <c:v>9.8148148148148144E-3</c:v>
                </c:pt>
                <c:pt idx="1">
                  <c:v>1.6203703703703703E-4</c:v>
                </c:pt>
                <c:pt idx="2">
                  <c:v>3.8194444444444446E-4</c:v>
                </c:pt>
                <c:pt idx="3">
                  <c:v>5.9027777777777778E-4</c:v>
                </c:pt>
                <c:pt idx="4">
                  <c:v>4.8263888888888887E-3</c:v>
                </c:pt>
                <c:pt idx="5">
                  <c:v>8.7152777777777784E-3</c:v>
                </c:pt>
                <c:pt idx="6">
                  <c:v>1.7013888888888887E-2</c:v>
                </c:pt>
                <c:pt idx="7">
                  <c:v>1.0891203703703703E-2</c:v>
                </c:pt>
                <c:pt idx="8">
                  <c:v>2.6689814814814816E-2</c:v>
                </c:pt>
              </c:numCache>
            </c:numRef>
          </c:val>
          <c:extLst>
            <c:ext xmlns:c16="http://schemas.microsoft.com/office/drawing/2014/chart" uri="{C3380CC4-5D6E-409C-BE32-E72D297353CC}">
              <c16:uniqueId val="{00000000-FFC8-4F4E-9A70-7A2640BC6F39}"/>
            </c:ext>
          </c:extLst>
        </c:ser>
        <c:dLbls>
          <c:showLegendKey val="0"/>
          <c:showVal val="0"/>
          <c:showCatName val="0"/>
          <c:showSerName val="0"/>
          <c:showPercent val="1"/>
          <c:showBubbleSize val="0"/>
          <c:showLeaderLines val="1"/>
        </c:dLbls>
        <c:firstSliceAng val="0"/>
        <c:holeSize val="49"/>
      </c:doughnutChart>
      <c:spPr>
        <a:noFill/>
        <a:ln>
          <a:noFill/>
        </a:ln>
        <a:effectLst/>
      </c:spPr>
    </c:plotArea>
    <c:legend>
      <c:legendPos val="r"/>
      <c:layout>
        <c:manualLayout>
          <c:xMode val="edge"/>
          <c:yMode val="edge"/>
          <c:x val="0.71285527038618335"/>
          <c:y val="0.20590584552531513"/>
          <c:w val="0.24736504785127073"/>
          <c:h val="0.6215401733408103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40542670041557"/>
          <c:y val="9.7054681529608666E-2"/>
          <c:w val="0.82275078953620917"/>
          <c:h val="0.74723000269703832"/>
        </c:manualLayout>
      </c:layout>
      <c:barChart>
        <c:barDir val="bar"/>
        <c:grouping val="stacked"/>
        <c:varyColors val="0"/>
        <c:ser>
          <c:idx val="0"/>
          <c:order val="0"/>
          <c:tx>
            <c:strRef>
              <c:f>Sheet1!$B$1</c:f>
              <c:strCache>
                <c:ptCount val="1"/>
                <c:pt idx="0">
                  <c:v>Linear</c:v>
                </c:pt>
              </c:strCache>
            </c:strRef>
          </c:tx>
          <c:spPr>
            <a:solidFill>
              <a:schemeClr val="accent1"/>
            </a:solidFill>
            <a:ln>
              <a:noFill/>
            </a:ln>
            <a:effectLst/>
          </c:spPr>
          <c:invertIfNegative val="0"/>
          <c:cat>
            <c:strRef>
              <c:f>Sheet1!$A$2:$A$30</c:f>
              <c:strCache>
                <c:ptCount val="29"/>
                <c:pt idx="0">
                  <c:v>Music (22)</c:v>
                </c:pt>
                <c:pt idx="1">
                  <c:v>Music (23)</c:v>
                </c:pt>
                <c:pt idx="3">
                  <c:v>Children (22)</c:v>
                </c:pt>
                <c:pt idx="4">
                  <c:v>Children (23)</c:v>
                </c:pt>
                <c:pt idx="6">
                  <c:v>Current Affairs (22)</c:v>
                </c:pt>
                <c:pt idx="7">
                  <c:v>Current Affairs (23)</c:v>
                </c:pt>
                <c:pt idx="9">
                  <c:v>Films (22)</c:v>
                </c:pt>
                <c:pt idx="10">
                  <c:v>Films (23)</c:v>
                </c:pt>
                <c:pt idx="12">
                  <c:v>Hobbies/Leisure (22)</c:v>
                </c:pt>
                <c:pt idx="13">
                  <c:v>Hobbies/Leisure (23)</c:v>
                </c:pt>
                <c:pt idx="15">
                  <c:v>Documentaries (22)</c:v>
                </c:pt>
                <c:pt idx="16">
                  <c:v>Documentaries (23)</c:v>
                </c:pt>
                <c:pt idx="18">
                  <c:v>Sport (22)</c:v>
                </c:pt>
                <c:pt idx="19">
                  <c:v>Sport (23)</c:v>
                </c:pt>
                <c:pt idx="21">
                  <c:v>News/Weather (22)</c:v>
                </c:pt>
                <c:pt idx="22">
                  <c:v>News/Weather (23)</c:v>
                </c:pt>
                <c:pt idx="24">
                  <c:v>Drama (22)</c:v>
                </c:pt>
                <c:pt idx="25">
                  <c:v>Drama (23)</c:v>
                </c:pt>
                <c:pt idx="27">
                  <c:v>Entertainment (22)</c:v>
                </c:pt>
                <c:pt idx="28">
                  <c:v>Entertainment (23)</c:v>
                </c:pt>
              </c:strCache>
            </c:strRef>
          </c:cat>
          <c:val>
            <c:numRef>
              <c:f>Sheet1!$B$2:$B$30</c:f>
              <c:numCache>
                <c:formatCode>0.0</c:formatCode>
                <c:ptCount val="29"/>
                <c:pt idx="0">
                  <c:v>0.74122800371579922</c:v>
                </c:pt>
                <c:pt idx="1">
                  <c:v>0.79207747766569192</c:v>
                </c:pt>
                <c:pt idx="3">
                  <c:v>2.2242162209104359</c:v>
                </c:pt>
                <c:pt idx="4">
                  <c:v>2.1000253537452211</c:v>
                </c:pt>
                <c:pt idx="6">
                  <c:v>1.3319915563206592</c:v>
                </c:pt>
                <c:pt idx="7">
                  <c:v>0.84727052043635598</c:v>
                </c:pt>
                <c:pt idx="9">
                  <c:v>3.155568661528549</c:v>
                </c:pt>
                <c:pt idx="10">
                  <c:v>2.6038626814257979</c:v>
                </c:pt>
                <c:pt idx="12">
                  <c:v>2.1287399325480028</c:v>
                </c:pt>
                <c:pt idx="13">
                  <c:v>1.6468486751225702</c:v>
                </c:pt>
                <c:pt idx="15">
                  <c:v>3.4813251491961443</c:v>
                </c:pt>
                <c:pt idx="16">
                  <c:v>3.0017937765616085</c:v>
                </c:pt>
                <c:pt idx="18">
                  <c:v>6.7244140989113497</c:v>
                </c:pt>
                <c:pt idx="19">
                  <c:v>6.0167268285621454</c:v>
                </c:pt>
                <c:pt idx="21">
                  <c:v>3.566642839058122</c:v>
                </c:pt>
                <c:pt idx="22">
                  <c:v>2.4330690206113874</c:v>
                </c:pt>
                <c:pt idx="24">
                  <c:v>3.6433430170120107</c:v>
                </c:pt>
                <c:pt idx="25">
                  <c:v>2.7976706007584657</c:v>
                </c:pt>
                <c:pt idx="27">
                  <c:v>12.079303887417897</c:v>
                </c:pt>
                <c:pt idx="28">
                  <c:v>9.6503902186077877</c:v>
                </c:pt>
              </c:numCache>
            </c:numRef>
          </c:val>
          <c:extLst>
            <c:ext xmlns:c16="http://schemas.microsoft.com/office/drawing/2014/chart" uri="{C3380CC4-5D6E-409C-BE32-E72D297353CC}">
              <c16:uniqueId val="{00000000-C468-4630-AB45-E7FB94084EC7}"/>
            </c:ext>
          </c:extLst>
        </c:ser>
        <c:ser>
          <c:idx val="1"/>
          <c:order val="1"/>
          <c:tx>
            <c:strRef>
              <c:f>Sheet1!$C$1</c:f>
              <c:strCache>
                <c:ptCount val="1"/>
                <c:pt idx="0">
                  <c:v>BVOD</c:v>
                </c:pt>
              </c:strCache>
            </c:strRef>
          </c:tx>
          <c:spPr>
            <a:solidFill>
              <a:schemeClr val="accent3"/>
            </a:solidFill>
            <a:ln>
              <a:noFill/>
            </a:ln>
            <a:effectLst/>
          </c:spPr>
          <c:invertIfNegative val="0"/>
          <c:cat>
            <c:strRef>
              <c:f>Sheet1!$A$2:$A$30</c:f>
              <c:strCache>
                <c:ptCount val="29"/>
                <c:pt idx="0">
                  <c:v>Music (22)</c:v>
                </c:pt>
                <c:pt idx="1">
                  <c:v>Music (23)</c:v>
                </c:pt>
                <c:pt idx="3">
                  <c:v>Children (22)</c:v>
                </c:pt>
                <c:pt idx="4">
                  <c:v>Children (23)</c:v>
                </c:pt>
                <c:pt idx="6">
                  <c:v>Current Affairs (22)</c:v>
                </c:pt>
                <c:pt idx="7">
                  <c:v>Current Affairs (23)</c:v>
                </c:pt>
                <c:pt idx="9">
                  <c:v>Films (22)</c:v>
                </c:pt>
                <c:pt idx="10">
                  <c:v>Films (23)</c:v>
                </c:pt>
                <c:pt idx="12">
                  <c:v>Hobbies/Leisure (22)</c:v>
                </c:pt>
                <c:pt idx="13">
                  <c:v>Hobbies/Leisure (23)</c:v>
                </c:pt>
                <c:pt idx="15">
                  <c:v>Documentaries (22)</c:v>
                </c:pt>
                <c:pt idx="16">
                  <c:v>Documentaries (23)</c:v>
                </c:pt>
                <c:pt idx="18">
                  <c:v>Sport (22)</c:v>
                </c:pt>
                <c:pt idx="19">
                  <c:v>Sport (23)</c:v>
                </c:pt>
                <c:pt idx="21">
                  <c:v>News/Weather (22)</c:v>
                </c:pt>
                <c:pt idx="22">
                  <c:v>News/Weather (23)</c:v>
                </c:pt>
                <c:pt idx="24">
                  <c:v>Drama (22)</c:v>
                </c:pt>
                <c:pt idx="25">
                  <c:v>Drama (23)</c:v>
                </c:pt>
                <c:pt idx="27">
                  <c:v>Entertainment (22)</c:v>
                </c:pt>
                <c:pt idx="28">
                  <c:v>Entertainment (23)</c:v>
                </c:pt>
              </c:strCache>
            </c:strRef>
          </c:cat>
          <c:val>
            <c:numRef>
              <c:f>Sheet1!$C$2:$C$30</c:f>
              <c:numCache>
                <c:formatCode>0.0</c:formatCode>
                <c:ptCount val="29"/>
                <c:pt idx="0">
                  <c:v>2.9957516060985599E-2</c:v>
                </c:pt>
                <c:pt idx="1">
                  <c:v>5.2679637392081778E-2</c:v>
                </c:pt>
                <c:pt idx="3">
                  <c:v>0.72129139027362421</c:v>
                </c:pt>
                <c:pt idx="4">
                  <c:v>1.0911187521678223</c:v>
                </c:pt>
                <c:pt idx="6">
                  <c:v>0.15008011708071861</c:v>
                </c:pt>
                <c:pt idx="7">
                  <c:v>0.15592766590656607</c:v>
                </c:pt>
                <c:pt idx="9">
                  <c:v>0.68904430066829447</c:v>
                </c:pt>
                <c:pt idx="10">
                  <c:v>0.97571387055484804</c:v>
                </c:pt>
                <c:pt idx="12">
                  <c:v>0.41312568543159206</c:v>
                </c:pt>
                <c:pt idx="13">
                  <c:v>0.38651853916579965</c:v>
                </c:pt>
                <c:pt idx="15">
                  <c:v>0.88977239202055713</c:v>
                </c:pt>
                <c:pt idx="16">
                  <c:v>1.0546866633628411</c:v>
                </c:pt>
                <c:pt idx="18">
                  <c:v>1.0509130066968124</c:v>
                </c:pt>
                <c:pt idx="19">
                  <c:v>1.3378561889766241</c:v>
                </c:pt>
                <c:pt idx="21">
                  <c:v>0.17909465745417399</c:v>
                </c:pt>
                <c:pt idx="22">
                  <c:v>0.21432711719697331</c:v>
                </c:pt>
                <c:pt idx="24">
                  <c:v>2.8014064600251474</c:v>
                </c:pt>
                <c:pt idx="25">
                  <c:v>3.5835439994163956</c:v>
                </c:pt>
                <c:pt idx="27">
                  <c:v>3.7941994816900197</c:v>
                </c:pt>
                <c:pt idx="28">
                  <c:v>4.658479498585387</c:v>
                </c:pt>
              </c:numCache>
            </c:numRef>
          </c:val>
          <c:extLst>
            <c:ext xmlns:c16="http://schemas.microsoft.com/office/drawing/2014/chart" uri="{C3380CC4-5D6E-409C-BE32-E72D297353CC}">
              <c16:uniqueId val="{00000001-C468-4630-AB45-E7FB94084EC7}"/>
            </c:ext>
          </c:extLst>
        </c:ser>
        <c:ser>
          <c:idx val="2"/>
          <c:order val="2"/>
          <c:tx>
            <c:strRef>
              <c:f>Sheet1!$D$1</c:f>
              <c:strCache>
                <c:ptCount val="1"/>
                <c:pt idx="0">
                  <c:v>SVOD</c:v>
                </c:pt>
              </c:strCache>
            </c:strRef>
          </c:tx>
          <c:spPr>
            <a:solidFill>
              <a:schemeClr val="accent5"/>
            </a:solidFill>
            <a:ln>
              <a:noFill/>
            </a:ln>
            <a:effectLst/>
          </c:spPr>
          <c:invertIfNegative val="0"/>
          <c:cat>
            <c:strRef>
              <c:f>Sheet1!$A$2:$A$30</c:f>
              <c:strCache>
                <c:ptCount val="29"/>
                <c:pt idx="0">
                  <c:v>Music (22)</c:v>
                </c:pt>
                <c:pt idx="1">
                  <c:v>Music (23)</c:v>
                </c:pt>
                <c:pt idx="3">
                  <c:v>Children (22)</c:v>
                </c:pt>
                <c:pt idx="4">
                  <c:v>Children (23)</c:v>
                </c:pt>
                <c:pt idx="6">
                  <c:v>Current Affairs (22)</c:v>
                </c:pt>
                <c:pt idx="7">
                  <c:v>Current Affairs (23)</c:v>
                </c:pt>
                <c:pt idx="9">
                  <c:v>Films (22)</c:v>
                </c:pt>
                <c:pt idx="10">
                  <c:v>Films (23)</c:v>
                </c:pt>
                <c:pt idx="12">
                  <c:v>Hobbies/Leisure (22)</c:v>
                </c:pt>
                <c:pt idx="13">
                  <c:v>Hobbies/Leisure (23)</c:v>
                </c:pt>
                <c:pt idx="15">
                  <c:v>Documentaries (22)</c:v>
                </c:pt>
                <c:pt idx="16">
                  <c:v>Documentaries (23)</c:v>
                </c:pt>
                <c:pt idx="18">
                  <c:v>Sport (22)</c:v>
                </c:pt>
                <c:pt idx="19">
                  <c:v>Sport (23)</c:v>
                </c:pt>
                <c:pt idx="21">
                  <c:v>News/Weather (22)</c:v>
                </c:pt>
                <c:pt idx="22">
                  <c:v>News/Weather (23)</c:v>
                </c:pt>
                <c:pt idx="24">
                  <c:v>Drama (22)</c:v>
                </c:pt>
                <c:pt idx="25">
                  <c:v>Drama (23)</c:v>
                </c:pt>
                <c:pt idx="27">
                  <c:v>Entertainment (22)</c:v>
                </c:pt>
                <c:pt idx="28">
                  <c:v>Entertainment (23)</c:v>
                </c:pt>
              </c:strCache>
            </c:strRef>
          </c:cat>
          <c:val>
            <c:numRef>
              <c:f>Sheet1!$D$2:$D$30</c:f>
              <c:numCache>
                <c:formatCode>0.0</c:formatCode>
                <c:ptCount val="29"/>
                <c:pt idx="0">
                  <c:v>2.7396301224835856E-3</c:v>
                </c:pt>
                <c:pt idx="1">
                  <c:v>1.0870763228964445E-2</c:v>
                </c:pt>
                <c:pt idx="3">
                  <c:v>1.9664757837713205</c:v>
                </c:pt>
                <c:pt idx="4">
                  <c:v>2.6501398318175058</c:v>
                </c:pt>
                <c:pt idx="6">
                  <c:v>1.1069605883427482E-2</c:v>
                </c:pt>
                <c:pt idx="7">
                  <c:v>9.144043760047571E-3</c:v>
                </c:pt>
                <c:pt idx="9">
                  <c:v>6.2484447989100378</c:v>
                </c:pt>
                <c:pt idx="10">
                  <c:v>7.9473473774412389</c:v>
                </c:pt>
                <c:pt idx="12">
                  <c:v>0.28463256784010654</c:v>
                </c:pt>
                <c:pt idx="13">
                  <c:v>0.49467066469695503</c:v>
                </c:pt>
                <c:pt idx="15">
                  <c:v>1.4246846376538365</c:v>
                </c:pt>
                <c:pt idx="16">
                  <c:v>1.2901615078728885</c:v>
                </c:pt>
                <c:pt idx="18">
                  <c:v>0.11755477821001534</c:v>
                </c:pt>
                <c:pt idx="19">
                  <c:v>0.13043651335486647</c:v>
                </c:pt>
                <c:pt idx="21">
                  <c:v>0</c:v>
                </c:pt>
                <c:pt idx="22">
                  <c:v>0</c:v>
                </c:pt>
                <c:pt idx="24">
                  <c:v>12.008340323490364</c:v>
                </c:pt>
                <c:pt idx="25">
                  <c:v>12.497387290441543</c:v>
                </c:pt>
                <c:pt idx="27">
                  <c:v>7.5455182155528862</c:v>
                </c:pt>
                <c:pt idx="28">
                  <c:v>9.6824101339828061</c:v>
                </c:pt>
              </c:numCache>
            </c:numRef>
          </c:val>
          <c:extLst>
            <c:ext xmlns:c16="http://schemas.microsoft.com/office/drawing/2014/chart" uri="{C3380CC4-5D6E-409C-BE32-E72D297353CC}">
              <c16:uniqueId val="{00000000-A282-44B7-8B1B-0552AFEFBE50}"/>
            </c:ext>
          </c:extLst>
        </c:ser>
        <c:dLbls>
          <c:showLegendKey val="0"/>
          <c:showVal val="0"/>
          <c:showCatName val="0"/>
          <c:showSerName val="0"/>
          <c:showPercent val="0"/>
          <c:showBubbleSize val="0"/>
        </c:dLbls>
        <c:gapWidth val="48"/>
        <c:overlap val="100"/>
        <c:axId val="2132583439"/>
        <c:axId val="2132580943"/>
      </c:barChart>
      <c:catAx>
        <c:axId val="2132583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132580943"/>
        <c:crosses val="autoZero"/>
        <c:auto val="1"/>
        <c:lblAlgn val="ctr"/>
        <c:lblOffset val="100"/>
        <c:noMultiLvlLbl val="0"/>
      </c:catAx>
      <c:valAx>
        <c:axId val="2132580943"/>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2583439"/>
        <c:crosses val="autoZero"/>
        <c:crossBetween val="between"/>
      </c:valAx>
      <c:spPr>
        <a:noFill/>
        <a:ln>
          <a:noFill/>
        </a:ln>
        <a:effectLst/>
      </c:spPr>
    </c:plotArea>
    <c:legend>
      <c:legendPos val="b"/>
      <c:layout>
        <c:manualLayout>
          <c:xMode val="edge"/>
          <c:yMode val="edge"/>
          <c:x val="0.76282050021590186"/>
          <c:y val="0.65204902296997536"/>
          <c:w val="0.18448917172637191"/>
          <c:h val="5.30081959156466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EE973-8707-4D10-9453-C51BB5EDFAB0}" type="datetimeFigureOut">
              <a:rPr lang="en-GB" smtClean="0"/>
              <a:t>12/12/2024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3C3D0-CB30-40EF-940B-D8B32998417B}" type="slidenum">
              <a:rPr lang="en-GB" smtClean="0"/>
              <a:t>‹#›</a:t>
            </a:fld>
            <a:endParaRPr lang="en-GB"/>
          </a:p>
        </p:txBody>
      </p:sp>
    </p:spTree>
    <p:extLst>
      <p:ext uri="{BB962C8B-B14F-4D97-AF65-F5344CB8AC3E}">
        <p14:creationId xmlns:p14="http://schemas.microsoft.com/office/powerpoint/2010/main" val="186055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D3C3D0-CB30-40EF-940B-D8B32998417B}" type="slidenum">
              <a:rPr lang="en-GB" smtClean="0"/>
              <a:t>1</a:t>
            </a:fld>
            <a:endParaRPr lang="en-GB"/>
          </a:p>
        </p:txBody>
      </p:sp>
    </p:spTree>
    <p:extLst>
      <p:ext uri="{BB962C8B-B14F-4D97-AF65-F5344CB8AC3E}">
        <p14:creationId xmlns:p14="http://schemas.microsoft.com/office/powerpoint/2010/main" val="19049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Looking at the breakdown of TV set viewing for 16-64s, to provide a bit more granularity, professionally produced content takes up the vast majority of time.  </a:t>
            </a:r>
          </a:p>
          <a:p>
            <a:endParaRPr lang="en-GB"/>
          </a:p>
          <a:p>
            <a:r>
              <a:rPr lang="en-GB"/>
              <a:t>34% is linear TV, 14% is BVOD, 40% is SVOD/AVOD and 12% is YouTube.  </a:t>
            </a:r>
          </a:p>
          <a:p>
            <a:endParaRPr lang="en-GB"/>
          </a:p>
        </p:txBody>
      </p:sp>
      <p:sp>
        <p:nvSpPr>
          <p:cNvPr id="4" name="Slide Number Placeholder 3"/>
          <p:cNvSpPr>
            <a:spLocks noGrp="1"/>
          </p:cNvSpPr>
          <p:nvPr>
            <p:ph type="sldNum" sz="quarter" idx="5"/>
          </p:nvPr>
        </p:nvSpPr>
        <p:spPr/>
        <p:txBody>
          <a:bodyPr/>
          <a:lstStyle/>
          <a:p>
            <a:fld id="{4639CACF-CA70-446E-A87E-F1B38C1B6C21}" type="slidenum">
              <a:rPr lang="en-GB" smtClean="0"/>
              <a:t>10</a:t>
            </a:fld>
            <a:endParaRPr lang="en-GB"/>
          </a:p>
        </p:txBody>
      </p:sp>
    </p:spTree>
    <p:extLst>
      <p:ext uri="{BB962C8B-B14F-4D97-AF65-F5344CB8AC3E}">
        <p14:creationId xmlns:p14="http://schemas.microsoft.com/office/powerpoint/2010/main" val="3991608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1B514-19E0-63CF-4255-7A1D92DE09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517E3-10E2-D286-30C2-43EFC7BC31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F8ED4D-4004-C3B0-0196-F9319D476138}"/>
              </a:ext>
            </a:extLst>
          </p:cNvPr>
          <p:cNvSpPr>
            <a:spLocks noGrp="1"/>
          </p:cNvSpPr>
          <p:nvPr>
            <p:ph type="body" idx="1"/>
          </p:nvPr>
        </p:nvSpPr>
        <p:spPr/>
        <p:txBody>
          <a:bodyPr/>
          <a:lstStyle/>
          <a:p>
            <a:r>
              <a:rPr lang="en-GB"/>
              <a:t>This data breaks down how what we watch is changing as well as how we watch it is changing.</a:t>
            </a:r>
          </a:p>
          <a:p>
            <a:endParaRPr lang="en-GB"/>
          </a:p>
          <a:p>
            <a:r>
              <a:rPr lang="en-GB"/>
              <a:t>16-34s spent more time watching Entertainment, Drama and Film last year and video on demand was a key driver.  VOD provides us the choice and control we need for this type of content. </a:t>
            </a:r>
          </a:p>
          <a:p>
            <a:endParaRPr lang="en-GB"/>
          </a:p>
          <a:p>
            <a:r>
              <a:rPr lang="en-GB"/>
              <a:t>News/Sport/Docs/Hobbies/Current affairs are still very much dominated by linear. </a:t>
            </a:r>
          </a:p>
          <a:p>
            <a:endParaRPr lang="en-GB"/>
          </a:p>
          <a:p>
            <a:endParaRPr lang="en-GB"/>
          </a:p>
          <a:p>
            <a:endParaRPr lang="en-GB"/>
          </a:p>
          <a:p>
            <a:endParaRPr lang="en-GB"/>
          </a:p>
        </p:txBody>
      </p:sp>
      <p:sp>
        <p:nvSpPr>
          <p:cNvPr id="4" name="Slide Number Placeholder 3">
            <a:extLst>
              <a:ext uri="{FF2B5EF4-FFF2-40B4-BE49-F238E27FC236}">
                <a16:creationId xmlns:a16="http://schemas.microsoft.com/office/drawing/2014/main" id="{EFF6C528-3B2F-6307-69B4-1EF947F876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2D90E-523F-45FB-AEC1-23DAC66707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23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16-34s show a strong affinity for entertainment, drama, films and children's programming.</a:t>
            </a:r>
          </a:p>
        </p:txBody>
      </p:sp>
      <p:sp>
        <p:nvSpPr>
          <p:cNvPr id="4" name="Slide Number Placeholder 3"/>
          <p:cNvSpPr>
            <a:spLocks noGrp="1"/>
          </p:cNvSpPr>
          <p:nvPr>
            <p:ph type="sldNum" sz="quarter" idx="5"/>
          </p:nvPr>
        </p:nvSpPr>
        <p:spPr/>
        <p:txBody>
          <a:bodyPr/>
          <a:lstStyle/>
          <a:p>
            <a:fld id="{DBC01CE4-3762-45B6-9736-1C63892740C8}" type="slidenum">
              <a:rPr lang="en-GB" smtClean="0"/>
              <a:t>12</a:t>
            </a:fld>
            <a:endParaRPr lang="en-GB"/>
          </a:p>
        </p:txBody>
      </p:sp>
    </p:spTree>
    <p:extLst>
      <p:ext uri="{BB962C8B-B14F-4D97-AF65-F5344CB8AC3E}">
        <p14:creationId xmlns:p14="http://schemas.microsoft.com/office/powerpoint/2010/main" val="1996407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2023, Clarkson's Farm was by far the most watched series amongst 16-34s.</a:t>
            </a:r>
          </a:p>
        </p:txBody>
      </p:sp>
      <p:sp>
        <p:nvSpPr>
          <p:cNvPr id="4" name="Slide Number Placeholder 3"/>
          <p:cNvSpPr>
            <a:spLocks noGrp="1"/>
          </p:cNvSpPr>
          <p:nvPr>
            <p:ph type="sldNum" sz="quarter" idx="5"/>
          </p:nvPr>
        </p:nvSpPr>
        <p:spPr/>
        <p:txBody>
          <a:bodyPr/>
          <a:lstStyle/>
          <a:p>
            <a:fld id="{DBC01CE4-3762-45B6-9736-1C63892740C8}" type="slidenum">
              <a:rPr lang="en-GB" smtClean="0"/>
              <a:t>13</a:t>
            </a:fld>
            <a:endParaRPr lang="en-GB"/>
          </a:p>
        </p:txBody>
      </p:sp>
    </p:spTree>
    <p:extLst>
      <p:ext uri="{BB962C8B-B14F-4D97-AF65-F5344CB8AC3E}">
        <p14:creationId xmlns:p14="http://schemas.microsoft.com/office/powerpoint/2010/main" val="3303480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16-34s welcomed in the new year with the BBC’s coverage of the London fireworks.</a:t>
            </a:r>
          </a:p>
        </p:txBody>
      </p:sp>
      <p:sp>
        <p:nvSpPr>
          <p:cNvPr id="4" name="Slide Number Placeholder 3"/>
          <p:cNvSpPr>
            <a:spLocks noGrp="1"/>
          </p:cNvSpPr>
          <p:nvPr>
            <p:ph type="sldNum" sz="quarter" idx="5"/>
          </p:nvPr>
        </p:nvSpPr>
        <p:spPr/>
        <p:txBody>
          <a:bodyPr/>
          <a:lstStyle/>
          <a:p>
            <a:fld id="{DBC01CE4-3762-45B6-9736-1C63892740C8}" type="slidenum">
              <a:rPr lang="en-GB" smtClean="0"/>
              <a:t>14</a:t>
            </a:fld>
            <a:endParaRPr lang="en-GB"/>
          </a:p>
        </p:txBody>
      </p:sp>
    </p:spTree>
    <p:extLst>
      <p:ext uri="{BB962C8B-B14F-4D97-AF65-F5344CB8AC3E}">
        <p14:creationId xmlns:p14="http://schemas.microsoft.com/office/powerpoint/2010/main" val="181070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Broadcaster TV accounts for 57.9% of video viewing for all individuals and 26.3% for 16-34s.</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Methodology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76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Without a single source data provider on time-spent watching AV advertising, this analysis takes a jigsaw approach, using a variety of data sources to build the most accurate picture of AV viewing time possible. </a:t>
            </a:r>
          </a:p>
          <a:p>
            <a:pPr marL="0" indent="0">
              <a:buFontTx/>
              <a:buNone/>
            </a:pPr>
            <a:endParaRPr lang="en-GB" dirty="0"/>
          </a:p>
          <a:p>
            <a:pPr marL="0" indent="0">
              <a:buFontTx/>
              <a:buNone/>
            </a:pPr>
            <a:r>
              <a:rPr lang="en-GB" dirty="0"/>
              <a:t>The data approach used to build the estimate for each platform:</a:t>
            </a:r>
          </a:p>
          <a:p>
            <a:pPr marL="171450" indent="-171450">
              <a:buFont typeface="Arial" panose="020B0604020202020204" pitchFamily="34" charset="0"/>
              <a:buChar char="•"/>
            </a:pPr>
            <a:r>
              <a:rPr lang="en-GB" dirty="0"/>
              <a:t>Broadcaster TV: Barb data for linear and playback advertising time and the broadcasters’ own census data for BVOD advertising viewing time.</a:t>
            </a:r>
          </a:p>
          <a:p>
            <a:pPr marL="171450" indent="-171450">
              <a:buFont typeface="Arial" panose="020B0604020202020204" pitchFamily="34" charset="0"/>
              <a:buChar char="•"/>
            </a:pPr>
            <a:r>
              <a:rPr lang="en-GB" dirty="0"/>
              <a:t>Cinema: The UK Cinema Association provides total box office seats sold. We’ve estimated 15 minutes of advertising per seat. </a:t>
            </a:r>
          </a:p>
          <a:p>
            <a:pPr marL="171450" indent="-171450">
              <a:buFont typeface="Arial" panose="020B0604020202020204" pitchFamily="34" charset="0"/>
              <a:buChar char="•"/>
            </a:pPr>
            <a:r>
              <a:rPr lang="en-GB" dirty="0"/>
              <a:t>YouTube: Barb data for time spent viewing content, ViewersLogic panel data to estimate out of home viewing not measured by Barb, broadcasters’ own data of ad load per hour of YouTube viewing, and agency data for average duration of </a:t>
            </a:r>
            <a:r>
              <a:rPr lang="en-GB"/>
              <a:t>ad view.</a:t>
            </a:r>
            <a:endParaRPr lang="en-GB" dirty="0"/>
          </a:p>
          <a:p>
            <a:pPr marL="171450" indent="-171450">
              <a:buFont typeface="Arial" panose="020B0604020202020204" pitchFamily="34" charset="0"/>
              <a:buChar char="•"/>
            </a:pPr>
            <a:r>
              <a:rPr lang="en-GB" dirty="0"/>
              <a:t>TikTok: Barb data for time spent viewing content, ViewersLogic panel data to estimate out of home viewing not measured by Barb, Thinkbox estimates for ad load per hour of TikTok viewing, and agency data for average duration of view. </a:t>
            </a:r>
          </a:p>
          <a:p>
            <a:pPr marL="171450" indent="-171450">
              <a:buFont typeface="Arial" panose="020B0604020202020204" pitchFamily="34" charset="0"/>
              <a:buChar char="•"/>
            </a:pPr>
            <a:r>
              <a:rPr lang="en-GB" dirty="0"/>
              <a:t>Other online video: IPA TouchPoints data for % of other online video viewing relative to all video viewing, Thinkbox estimate of % ad time to content time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99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Linear TV and broadcaster combined reaches 81% of the 15-34 population each week.</a:t>
            </a:r>
          </a:p>
          <a:p>
            <a:endParaRPr lang="en-GB" dirty="0"/>
          </a:p>
          <a:p>
            <a:r>
              <a:rPr lang="en-GB" dirty="0"/>
              <a:t>*Note the fluctuations in weekly reach year-on-year could also be impacted by the dates of the fieldworks/time of year in 2023.</a:t>
            </a:r>
          </a:p>
        </p:txBody>
      </p:sp>
      <p:sp>
        <p:nvSpPr>
          <p:cNvPr id="4" name="Slide Number Placeholder 3"/>
          <p:cNvSpPr>
            <a:spLocks noGrp="1"/>
          </p:cNvSpPr>
          <p:nvPr>
            <p:ph type="sldNum" sz="quarter" idx="10"/>
          </p:nvPr>
        </p:nvSpPr>
        <p:spPr/>
        <p:txBody>
          <a:bodyPr/>
          <a:lstStyle/>
          <a:p>
            <a:fld id="{0A924C00-85C6-4295-BE2C-B41F9E304FE2}" type="slidenum">
              <a:rPr lang="en-GB" smtClean="0"/>
              <a:t>4</a:t>
            </a:fld>
            <a:endParaRPr lang="en-GB"/>
          </a:p>
        </p:txBody>
      </p:sp>
    </p:spTree>
    <p:extLst>
      <p:ext uri="{BB962C8B-B14F-4D97-AF65-F5344CB8AC3E}">
        <p14:creationId xmlns:p14="http://schemas.microsoft.com/office/powerpoint/2010/main" val="349166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Linear TV and broadcaster combined reaches 81% of 15-34s each week.</a:t>
            </a:r>
          </a:p>
          <a:p>
            <a:endParaRPr lang="en-GB" dirty="0"/>
          </a:p>
        </p:txBody>
      </p:sp>
      <p:sp>
        <p:nvSpPr>
          <p:cNvPr id="4" name="Slide Number Placeholder 3"/>
          <p:cNvSpPr>
            <a:spLocks noGrp="1"/>
          </p:cNvSpPr>
          <p:nvPr>
            <p:ph type="sldNum" sz="quarter" idx="5"/>
          </p:nvPr>
        </p:nvSpPr>
        <p:spPr/>
        <p:txBody>
          <a:bodyPr/>
          <a:lstStyle/>
          <a:p>
            <a:fld id="{6DD3C3D0-CB30-40EF-940B-D8B32998417B}" type="slidenum">
              <a:rPr lang="en-GB" smtClean="0"/>
              <a:t>5</a:t>
            </a:fld>
            <a:endParaRPr lang="en-GB"/>
          </a:p>
        </p:txBody>
      </p:sp>
    </p:spTree>
    <p:extLst>
      <p:ext uri="{BB962C8B-B14F-4D97-AF65-F5344CB8AC3E}">
        <p14:creationId xmlns:p14="http://schemas.microsoft.com/office/powerpoint/2010/main" val="3928943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F8D767-3125-4DFA-A434-73AA46D80F90}" type="slidenum">
              <a:rPr lang="en-GB" smtClean="0"/>
              <a:t>6</a:t>
            </a:fld>
            <a:endParaRPr lang="en-GB"/>
          </a:p>
        </p:txBody>
      </p:sp>
    </p:spTree>
    <p:extLst>
      <p:ext uri="{BB962C8B-B14F-4D97-AF65-F5344CB8AC3E}">
        <p14:creationId xmlns:p14="http://schemas.microsoft.com/office/powerpoint/2010/main" val="3074498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9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dirty="0">
                <a:solidFill>
                  <a:srgbClr val="323A4E"/>
                </a:solidFill>
                <a:effectLst/>
                <a:latin typeface="proxima-nova"/>
              </a:rPr>
              <a:t>This chart breaks down viewing to the various platforms in terms of the average number of 16-34s watching per day (for at least 3 minutes) compared with the average time spent watching per viewer (i.e. only counting those who watched on that day).</a:t>
            </a:r>
          </a:p>
          <a:p>
            <a:pPr algn="l"/>
            <a:endParaRPr lang="en-GB" sz="1200" b="0" i="0" dirty="0">
              <a:solidFill>
                <a:srgbClr val="323A4E"/>
              </a:solidFill>
              <a:effectLst/>
              <a:latin typeface="proxima-nova"/>
            </a:endParaRPr>
          </a:p>
          <a:p>
            <a:pPr algn="l"/>
            <a:r>
              <a:rPr lang="en-GB" sz="1200" b="0" i="0" dirty="0">
                <a:solidFill>
                  <a:srgbClr val="323A4E"/>
                </a:solidFill>
                <a:effectLst/>
                <a:latin typeface="proxima-nova"/>
              </a:rPr>
              <a:t>Analysis across 2023 shows that the commercial broadcasters (linear and on demand) collectively reach just over 4.5 million viewers every day, with each of those viewers watching for an average of 2hrs, 19 mins a day. The combined portfolio of BBC channels (linear and on demand) has a daily reach of 2.7 million and an average view time of 1hr 32 mins.  YouTube has a daily reach of 6.2 million people and a view time of 2 hours (Barb only measure in-home viewing, we estimate that YouTube would be larger in viewing time if out of home viewing was included).</a:t>
            </a:r>
          </a:p>
          <a:p>
            <a:endParaRPr lang="en-GB" dirty="0"/>
          </a:p>
        </p:txBody>
      </p:sp>
      <p:sp>
        <p:nvSpPr>
          <p:cNvPr id="4" name="Slide Number Placeholder 3"/>
          <p:cNvSpPr>
            <a:spLocks noGrp="1"/>
          </p:cNvSpPr>
          <p:nvPr>
            <p:ph type="sldNum" sz="quarter" idx="5"/>
          </p:nvPr>
        </p:nvSpPr>
        <p:spPr/>
        <p:txBody>
          <a:bodyPr/>
          <a:lstStyle/>
          <a:p>
            <a:fld id="{DBC01CE4-3762-45B6-9736-1C63892740C8}" type="slidenum">
              <a:rPr lang="en-GB" smtClean="0"/>
              <a:t>8</a:t>
            </a:fld>
            <a:endParaRPr lang="en-GB"/>
          </a:p>
        </p:txBody>
      </p:sp>
    </p:spTree>
    <p:extLst>
      <p:ext uri="{BB962C8B-B14F-4D97-AF65-F5344CB8AC3E}">
        <p14:creationId xmlns:p14="http://schemas.microsoft.com/office/powerpoint/2010/main" val="490185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dirty="0">
                <a:solidFill>
                  <a:srgbClr val="323A4E"/>
                </a:solidFill>
                <a:effectLst/>
                <a:latin typeface="proxima-nova"/>
              </a:rPr>
              <a:t>This chart breaks down viewing to the various platforms in terms of the average number of 16-34s watching per day (for at least 3 minutes) on a TV set compared with the average time spent watching per viewer (i.e. only counting those who watched on that day).</a:t>
            </a:r>
          </a:p>
          <a:p>
            <a:pPr algn="l"/>
            <a:endParaRPr lang="en-GB" sz="1200" b="0" i="0" dirty="0">
              <a:solidFill>
                <a:srgbClr val="323A4E"/>
              </a:solidFill>
              <a:effectLst/>
              <a:latin typeface="proxima-nova"/>
            </a:endParaRPr>
          </a:p>
          <a:p>
            <a:pPr algn="l"/>
            <a:r>
              <a:rPr lang="en-GB" sz="1200" b="0" i="0" dirty="0">
                <a:solidFill>
                  <a:srgbClr val="323A4E"/>
                </a:solidFill>
                <a:effectLst/>
                <a:latin typeface="proxima-nova"/>
              </a:rPr>
              <a:t>Analysis across 2023 shows that the commercial broadcasters (linear and on demand) collectively reach just over 4.3 million viewers every day, with each of those viewers watching for an average of 2hrs, 20 mins a day. The combined portfolio of BBC channels (linear and on demand) has a daily reach of 2.5 million and an average view time of 1hr 33 mins.  YouTube has a daily reach of 1.9 million people and a view time of 1hr 54 mins. </a:t>
            </a:r>
          </a:p>
          <a:p>
            <a:endParaRPr lang="en-GB" dirty="0"/>
          </a:p>
        </p:txBody>
      </p:sp>
      <p:sp>
        <p:nvSpPr>
          <p:cNvPr id="4" name="Slide Number Placeholder 3"/>
          <p:cNvSpPr>
            <a:spLocks noGrp="1"/>
          </p:cNvSpPr>
          <p:nvPr>
            <p:ph type="sldNum" sz="quarter" idx="5"/>
          </p:nvPr>
        </p:nvSpPr>
        <p:spPr/>
        <p:txBody>
          <a:bodyPr/>
          <a:lstStyle/>
          <a:p>
            <a:fld id="{DBC01CE4-3762-45B6-9736-1C63892740C8}" type="slidenum">
              <a:rPr lang="en-GB" smtClean="0"/>
              <a:t>9</a:t>
            </a:fld>
            <a:endParaRPr lang="en-GB"/>
          </a:p>
        </p:txBody>
      </p:sp>
    </p:spTree>
    <p:extLst>
      <p:ext uri="{BB962C8B-B14F-4D97-AF65-F5344CB8AC3E}">
        <p14:creationId xmlns:p14="http://schemas.microsoft.com/office/powerpoint/2010/main" val="603416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38408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25567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29600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82411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421745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14208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173431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51386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90137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1477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12/12/2024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84221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2242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87D4F53B-E777-4D22-BF14-5A6FF8D3BEAE}" type="datetimeFigureOut">
              <a:rPr lang="en-GB" smtClean="0"/>
              <a:t>12/12/2024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65776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FBDBA1E-F2E9-4EAB-A2DA-23DB5AEB00CA}"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210153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7742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09317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81788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04805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0522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5338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12/12/2024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4151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24468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75987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F67E03-C16F-4D47-BA0F-C964DEC7C6A2}"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3B5EE3-1294-4C67-BFA9-F819AB347851}" type="slidenum">
              <a:rPr lang="en-GB" smtClean="0"/>
              <a:t>‹#›</a:t>
            </a:fld>
            <a:endParaRPr lang="en-GB"/>
          </a:p>
        </p:txBody>
      </p:sp>
    </p:spTree>
    <p:extLst>
      <p:ext uri="{BB962C8B-B14F-4D97-AF65-F5344CB8AC3E}">
        <p14:creationId xmlns:p14="http://schemas.microsoft.com/office/powerpoint/2010/main" val="270662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1233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8811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96668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088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44915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57897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7D4F53B-E777-4D22-BF14-5A6FF8D3BEAE}" type="datetimeFigureOut">
              <a:rPr lang="en-GB" smtClean="0"/>
              <a:t>12/12/2024</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FBDBA1E-F2E9-4EAB-A2DA-23DB5AEB00CA}"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42220702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standing on the street&#10;&#10;Description automatically generated">
            <a:extLst>
              <a:ext uri="{FF2B5EF4-FFF2-40B4-BE49-F238E27FC236}">
                <a16:creationId xmlns:a16="http://schemas.microsoft.com/office/drawing/2014/main" id="{529BD2F0-655B-E305-EDBD-ACF26706A37E}"/>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AC2CCDAD-7B20-4255-AE07-230E60239003}"/>
              </a:ext>
            </a:extLst>
          </p:cNvPr>
          <p:cNvSpPr/>
          <p:nvPr/>
        </p:nvSpPr>
        <p:spPr>
          <a:xfrm>
            <a:off x="0" y="0"/>
            <a:ext cx="12191999" cy="6858001"/>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a:xfrm>
            <a:off x="358588" y="814395"/>
            <a:ext cx="5298141" cy="2411176"/>
          </a:xfrm>
        </p:spPr>
        <p:txBody>
          <a:bodyPr/>
          <a:lstStyle/>
          <a:p>
            <a:r>
              <a:rPr lang="en-GB" dirty="0"/>
              <a:t>Young people &amp; TV</a:t>
            </a:r>
          </a:p>
        </p:txBody>
      </p:sp>
      <p:sp>
        <p:nvSpPr>
          <p:cNvPr id="10" name="TextBox 9">
            <a:extLst>
              <a:ext uri="{FF2B5EF4-FFF2-40B4-BE49-F238E27FC236}">
                <a16:creationId xmlns:a16="http://schemas.microsoft.com/office/drawing/2014/main" id="{275BC8C2-D022-4F4D-A1A3-88002DB63A22}"/>
              </a:ext>
            </a:extLst>
          </p:cNvPr>
          <p:cNvSpPr txBox="1"/>
          <p:nvPr/>
        </p:nvSpPr>
        <p:spPr>
          <a:xfrm rot="16200000">
            <a:off x="10281306" y="4118655"/>
            <a:ext cx="3393740" cy="246221"/>
          </a:xfrm>
          <a:prstGeom prst="rect">
            <a:avLst/>
          </a:prstGeom>
          <a:noFill/>
        </p:spPr>
        <p:txBody>
          <a:bodyPr wrap="square" rtlCol="0">
            <a:spAutoFit/>
          </a:bodyPr>
          <a:lstStyle/>
          <a:p>
            <a:pPr algn="l"/>
            <a:r>
              <a:rPr lang="en-GB" sz="1000" dirty="0">
                <a:solidFill>
                  <a:schemeClr val="bg1"/>
                </a:solidFill>
              </a:rPr>
              <a:t>Current Account Switch Guarantee - Curtains</a:t>
            </a:r>
          </a:p>
        </p:txBody>
      </p:sp>
    </p:spTree>
    <p:custDataLst>
      <p:tags r:id="rId1"/>
    </p:custDataLst>
    <p:extLst>
      <p:ext uri="{BB962C8B-B14F-4D97-AF65-F5344CB8AC3E}">
        <p14:creationId xmlns:p14="http://schemas.microsoft.com/office/powerpoint/2010/main" val="124353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E2BA3-E9E4-29D9-62F4-A876C8FBB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7A3024-25DD-EA6A-1770-649DFF7AFB2C}"/>
              </a:ext>
            </a:extLst>
          </p:cNvPr>
          <p:cNvSpPr>
            <a:spLocks noGrp="1"/>
          </p:cNvSpPr>
          <p:nvPr>
            <p:ph type="title"/>
          </p:nvPr>
        </p:nvSpPr>
        <p:spPr>
          <a:xfrm>
            <a:off x="189827" y="176952"/>
            <a:ext cx="11891645" cy="1021181"/>
          </a:xfrm>
        </p:spPr>
        <p:txBody>
          <a:bodyPr/>
          <a:lstStyle/>
          <a:p>
            <a:r>
              <a:rPr lang="en-GB"/>
              <a:t>The TV set remains the home for viewing to high-quality content</a:t>
            </a:r>
          </a:p>
        </p:txBody>
      </p:sp>
      <p:sp>
        <p:nvSpPr>
          <p:cNvPr id="3" name="Text Placeholder 2">
            <a:extLst>
              <a:ext uri="{FF2B5EF4-FFF2-40B4-BE49-F238E27FC236}">
                <a16:creationId xmlns:a16="http://schemas.microsoft.com/office/drawing/2014/main" id="{C709FFF0-4BB2-87BC-868E-594D4058FB81}"/>
              </a:ext>
            </a:extLst>
          </p:cNvPr>
          <p:cNvSpPr>
            <a:spLocks noGrp="1"/>
          </p:cNvSpPr>
          <p:nvPr>
            <p:ph type="body" sz="quarter" idx="15"/>
          </p:nvPr>
        </p:nvSpPr>
        <p:spPr/>
        <p:txBody>
          <a:bodyPr/>
          <a:lstStyle/>
          <a:p>
            <a:r>
              <a:rPr lang="en-GB"/>
              <a:t>Source: Barb</a:t>
            </a:r>
          </a:p>
        </p:txBody>
      </p:sp>
      <p:graphicFrame>
        <p:nvGraphicFramePr>
          <p:cNvPr id="6" name="Chart 5">
            <a:extLst>
              <a:ext uri="{FF2B5EF4-FFF2-40B4-BE49-F238E27FC236}">
                <a16:creationId xmlns:a16="http://schemas.microsoft.com/office/drawing/2014/main" id="{07DE11B3-B197-E0C4-F0BD-6E9B8EB6A8E3}"/>
              </a:ext>
            </a:extLst>
          </p:cNvPr>
          <p:cNvGraphicFramePr/>
          <p:nvPr/>
        </p:nvGraphicFramePr>
        <p:xfrm>
          <a:off x="2286000" y="883285"/>
          <a:ext cx="8300720" cy="495024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B97B9A1-EF7C-D86D-09D6-8F22A205E469}"/>
              </a:ext>
            </a:extLst>
          </p:cNvPr>
          <p:cNvSpPr txBox="1"/>
          <p:nvPr/>
        </p:nvSpPr>
        <p:spPr>
          <a:xfrm>
            <a:off x="4765040" y="3167390"/>
            <a:ext cx="1422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1hr 54 mins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4D4D4D"/>
                </a:solidFill>
                <a:effectLst/>
                <a:uLnTx/>
                <a:uFillTx/>
                <a:latin typeface="Arial"/>
                <a:ea typeface="+mn-ea"/>
                <a:cs typeface="+mn-cs"/>
              </a:rPr>
              <a:t>PER DAY</a:t>
            </a:r>
            <a:endParaRPr kumimoji="0" lang="en-GB" sz="1600" b="1" i="0" u="none" strike="noStrike" kern="1200" cap="none" spc="0" normalizeH="0" baseline="0" noProof="0">
              <a:ln>
                <a:noFill/>
              </a:ln>
              <a:solidFill>
                <a:srgbClr val="4D4D4D"/>
              </a:solidFill>
              <a:effectLst/>
              <a:uLnTx/>
              <a:uFillTx/>
              <a:latin typeface="Arial"/>
              <a:ea typeface="+mn-ea"/>
              <a:cs typeface="+mn-cs"/>
            </a:endParaRPr>
          </a:p>
        </p:txBody>
      </p:sp>
      <p:sp>
        <p:nvSpPr>
          <p:cNvPr id="8" name="TextBox 7">
            <a:extLst>
              <a:ext uri="{FF2B5EF4-FFF2-40B4-BE49-F238E27FC236}">
                <a16:creationId xmlns:a16="http://schemas.microsoft.com/office/drawing/2014/main" id="{28858022-8076-DE75-EB4B-823F7F0DA8BA}"/>
              </a:ext>
            </a:extLst>
          </p:cNvPr>
          <p:cNvSpPr txBox="1"/>
          <p:nvPr/>
        </p:nvSpPr>
        <p:spPr>
          <a:xfrm>
            <a:off x="300355" y="1092200"/>
            <a:ext cx="4131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TV set viewing time by platform</a:t>
            </a:r>
            <a:endParaRPr kumimoji="0" lang="en-GB" sz="1200" b="1" i="0" u="none" strike="noStrike" kern="1200" cap="none" spc="0" normalizeH="0" baseline="0" noProof="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2023, 16-34</a:t>
            </a:r>
            <a:endParaRPr kumimoji="0" lang="en-GB" sz="1600" b="0" i="0" u="none" strike="noStrike" kern="1200" cap="none" spc="0" normalizeH="0" baseline="0" noProof="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346405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C5E85-7371-4937-9EDC-829634C95D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281FC-AF7A-32B7-003E-C9A680FAA246}"/>
              </a:ext>
            </a:extLst>
          </p:cNvPr>
          <p:cNvSpPr>
            <a:spLocks noGrp="1"/>
          </p:cNvSpPr>
          <p:nvPr>
            <p:ph type="title"/>
          </p:nvPr>
        </p:nvSpPr>
        <p:spPr>
          <a:xfrm>
            <a:off x="381866" y="359944"/>
            <a:ext cx="11341099" cy="1021181"/>
          </a:xfrm>
        </p:spPr>
        <p:txBody>
          <a:bodyPr/>
          <a:lstStyle/>
          <a:p>
            <a:r>
              <a:rPr lang="en-GB"/>
              <a:t>Among 16-34s, VOD is critical for several genres</a:t>
            </a:r>
          </a:p>
        </p:txBody>
      </p:sp>
      <p:sp>
        <p:nvSpPr>
          <p:cNvPr id="3" name="Text Placeholder 2">
            <a:extLst>
              <a:ext uri="{FF2B5EF4-FFF2-40B4-BE49-F238E27FC236}">
                <a16:creationId xmlns:a16="http://schemas.microsoft.com/office/drawing/2014/main" id="{9A824715-5848-7BD4-B1C3-9046047BA496}"/>
              </a:ext>
            </a:extLst>
          </p:cNvPr>
          <p:cNvSpPr>
            <a:spLocks noGrp="1"/>
          </p:cNvSpPr>
          <p:nvPr>
            <p:ph type="body" sz="quarter" idx="15"/>
          </p:nvPr>
        </p:nvSpPr>
        <p:spPr>
          <a:xfrm>
            <a:off x="378000" y="5364000"/>
            <a:ext cx="11334817" cy="304800"/>
          </a:xfrm>
        </p:spPr>
        <p:txBody>
          <a:bodyPr/>
          <a:lstStyle/>
          <a:p>
            <a:pPr algn="l">
              <a:spcBef>
                <a:spcPts val="0"/>
              </a:spcBef>
            </a:pPr>
            <a:r>
              <a:rPr lang="en-GB"/>
              <a:t>Source: Barb - TV set only, 16-34s</a:t>
            </a:r>
          </a:p>
        </p:txBody>
      </p:sp>
      <p:graphicFrame>
        <p:nvGraphicFramePr>
          <p:cNvPr id="6" name="Chart 5">
            <a:extLst>
              <a:ext uri="{FF2B5EF4-FFF2-40B4-BE49-F238E27FC236}">
                <a16:creationId xmlns:a16="http://schemas.microsoft.com/office/drawing/2014/main" id="{4F6CDA71-5766-2C37-596B-4AFAC66150CE}"/>
              </a:ext>
            </a:extLst>
          </p:cNvPr>
          <p:cNvGraphicFramePr/>
          <p:nvPr/>
        </p:nvGraphicFramePr>
        <p:xfrm>
          <a:off x="371475" y="912864"/>
          <a:ext cx="11334817" cy="46087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1EDE2234-F3FF-9A27-1AA2-44A94CA25C2E}"/>
              </a:ext>
            </a:extLst>
          </p:cNvPr>
          <p:cNvSpPr txBox="1"/>
          <p:nvPr/>
        </p:nvSpPr>
        <p:spPr>
          <a:xfrm>
            <a:off x="4538641" y="5138390"/>
            <a:ext cx="337677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4D4D4D"/>
                </a:solidFill>
                <a:effectLst/>
                <a:uLnTx/>
                <a:uFillTx/>
                <a:latin typeface="Arial"/>
                <a:ea typeface="+mn-ea"/>
                <a:cs typeface="+mn-cs"/>
              </a:rPr>
              <a:t>MINUTES PER PERSON PER DAY</a:t>
            </a:r>
          </a:p>
        </p:txBody>
      </p:sp>
      <p:sp>
        <p:nvSpPr>
          <p:cNvPr id="4" name="Rectangle 3">
            <a:extLst>
              <a:ext uri="{FF2B5EF4-FFF2-40B4-BE49-F238E27FC236}">
                <a16:creationId xmlns:a16="http://schemas.microsoft.com/office/drawing/2014/main" id="{40A41DBA-2B9C-991D-D478-F65E313D1B16}"/>
              </a:ext>
            </a:extLst>
          </p:cNvPr>
          <p:cNvSpPr/>
          <p:nvPr/>
        </p:nvSpPr>
        <p:spPr>
          <a:xfrm flipH="1" flipV="1">
            <a:off x="609090" y="1158713"/>
            <a:ext cx="1219200" cy="4041726"/>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7CF73635-B29D-07FB-DFA7-2EE23B5BA31F}"/>
              </a:ext>
            </a:extLst>
          </p:cNvPr>
          <p:cNvSpPr txBox="1"/>
          <p:nvPr/>
        </p:nvSpPr>
        <p:spPr>
          <a:xfrm>
            <a:off x="696687" y="1351433"/>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Entertainment</a:t>
            </a:r>
          </a:p>
        </p:txBody>
      </p:sp>
      <p:sp>
        <p:nvSpPr>
          <p:cNvPr id="8" name="TextBox 7">
            <a:extLst>
              <a:ext uri="{FF2B5EF4-FFF2-40B4-BE49-F238E27FC236}">
                <a16:creationId xmlns:a16="http://schemas.microsoft.com/office/drawing/2014/main" id="{AF00737A-0426-4493-F25B-90FAE640FB4E}"/>
              </a:ext>
            </a:extLst>
          </p:cNvPr>
          <p:cNvSpPr txBox="1"/>
          <p:nvPr/>
        </p:nvSpPr>
        <p:spPr>
          <a:xfrm>
            <a:off x="1175657" y="1698540"/>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Drama</a:t>
            </a:r>
          </a:p>
        </p:txBody>
      </p:sp>
      <p:sp>
        <p:nvSpPr>
          <p:cNvPr id="9" name="TextBox 8">
            <a:extLst>
              <a:ext uri="{FF2B5EF4-FFF2-40B4-BE49-F238E27FC236}">
                <a16:creationId xmlns:a16="http://schemas.microsoft.com/office/drawing/2014/main" id="{D44295A8-8D9A-0F53-24E1-466E8E3F954C}"/>
              </a:ext>
            </a:extLst>
          </p:cNvPr>
          <p:cNvSpPr txBox="1"/>
          <p:nvPr/>
        </p:nvSpPr>
        <p:spPr>
          <a:xfrm>
            <a:off x="1223044" y="2043789"/>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News</a:t>
            </a:r>
          </a:p>
        </p:txBody>
      </p:sp>
      <p:sp>
        <p:nvSpPr>
          <p:cNvPr id="10" name="TextBox 9">
            <a:extLst>
              <a:ext uri="{FF2B5EF4-FFF2-40B4-BE49-F238E27FC236}">
                <a16:creationId xmlns:a16="http://schemas.microsoft.com/office/drawing/2014/main" id="{A553B47E-5372-7FD6-22E8-9F9DA9B0BF33}"/>
              </a:ext>
            </a:extLst>
          </p:cNvPr>
          <p:cNvSpPr txBox="1"/>
          <p:nvPr/>
        </p:nvSpPr>
        <p:spPr>
          <a:xfrm>
            <a:off x="1262489" y="2395395"/>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Sport</a:t>
            </a:r>
          </a:p>
        </p:txBody>
      </p:sp>
      <p:sp>
        <p:nvSpPr>
          <p:cNvPr id="11" name="TextBox 10">
            <a:extLst>
              <a:ext uri="{FF2B5EF4-FFF2-40B4-BE49-F238E27FC236}">
                <a16:creationId xmlns:a16="http://schemas.microsoft.com/office/drawing/2014/main" id="{4FF7889C-3E4E-E8E5-1945-4DEED96DB57D}"/>
              </a:ext>
            </a:extLst>
          </p:cNvPr>
          <p:cNvSpPr txBox="1"/>
          <p:nvPr/>
        </p:nvSpPr>
        <p:spPr>
          <a:xfrm>
            <a:off x="624587" y="2761480"/>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Documentaries</a:t>
            </a:r>
          </a:p>
        </p:txBody>
      </p:sp>
      <p:sp>
        <p:nvSpPr>
          <p:cNvPr id="12" name="TextBox 11">
            <a:extLst>
              <a:ext uri="{FF2B5EF4-FFF2-40B4-BE49-F238E27FC236}">
                <a16:creationId xmlns:a16="http://schemas.microsoft.com/office/drawing/2014/main" id="{38F6BA6D-E9E5-C839-C6B6-DA6A3152FDD7}"/>
              </a:ext>
            </a:extLst>
          </p:cNvPr>
          <p:cNvSpPr txBox="1"/>
          <p:nvPr/>
        </p:nvSpPr>
        <p:spPr>
          <a:xfrm>
            <a:off x="1099204" y="3117791"/>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Hobbies</a:t>
            </a:r>
          </a:p>
        </p:txBody>
      </p:sp>
      <p:sp>
        <p:nvSpPr>
          <p:cNvPr id="13" name="TextBox 12">
            <a:extLst>
              <a:ext uri="{FF2B5EF4-FFF2-40B4-BE49-F238E27FC236}">
                <a16:creationId xmlns:a16="http://schemas.microsoft.com/office/drawing/2014/main" id="{B891A2A1-3231-3121-5134-C35A4A21747B}"/>
              </a:ext>
            </a:extLst>
          </p:cNvPr>
          <p:cNvSpPr txBox="1"/>
          <p:nvPr/>
        </p:nvSpPr>
        <p:spPr>
          <a:xfrm>
            <a:off x="1293331" y="3462865"/>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Films</a:t>
            </a:r>
          </a:p>
        </p:txBody>
      </p:sp>
      <p:sp>
        <p:nvSpPr>
          <p:cNvPr id="14" name="TextBox 13">
            <a:extLst>
              <a:ext uri="{FF2B5EF4-FFF2-40B4-BE49-F238E27FC236}">
                <a16:creationId xmlns:a16="http://schemas.microsoft.com/office/drawing/2014/main" id="{17AB6030-5B6A-1467-19D7-23237E8AC962}"/>
              </a:ext>
            </a:extLst>
          </p:cNvPr>
          <p:cNvSpPr txBox="1"/>
          <p:nvPr/>
        </p:nvSpPr>
        <p:spPr>
          <a:xfrm>
            <a:off x="714100" y="3828009"/>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Current Affairs</a:t>
            </a:r>
          </a:p>
        </p:txBody>
      </p:sp>
      <p:sp>
        <p:nvSpPr>
          <p:cNvPr id="15" name="TextBox 14">
            <a:extLst>
              <a:ext uri="{FF2B5EF4-FFF2-40B4-BE49-F238E27FC236}">
                <a16:creationId xmlns:a16="http://schemas.microsoft.com/office/drawing/2014/main" id="{C4EBBB9F-FEC2-3568-00AE-E8CBF3B9068E}"/>
              </a:ext>
            </a:extLst>
          </p:cNvPr>
          <p:cNvSpPr txBox="1"/>
          <p:nvPr/>
        </p:nvSpPr>
        <p:spPr>
          <a:xfrm>
            <a:off x="1112266" y="4183884"/>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Children</a:t>
            </a:r>
          </a:p>
        </p:txBody>
      </p:sp>
      <p:sp>
        <p:nvSpPr>
          <p:cNvPr id="16" name="TextBox 15">
            <a:extLst>
              <a:ext uri="{FF2B5EF4-FFF2-40B4-BE49-F238E27FC236}">
                <a16:creationId xmlns:a16="http://schemas.microsoft.com/office/drawing/2014/main" id="{8F5F6BF0-B03B-1A46-2D4A-ACA6482267D0}"/>
              </a:ext>
            </a:extLst>
          </p:cNvPr>
          <p:cNvSpPr txBox="1"/>
          <p:nvPr/>
        </p:nvSpPr>
        <p:spPr>
          <a:xfrm>
            <a:off x="1274189" y="4536671"/>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Music</a:t>
            </a:r>
          </a:p>
        </p:txBody>
      </p:sp>
    </p:spTree>
    <p:extLst>
      <p:ext uri="{BB962C8B-B14F-4D97-AF65-F5344CB8AC3E}">
        <p14:creationId xmlns:p14="http://schemas.microsoft.com/office/powerpoint/2010/main" val="298013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B814-DDF8-637C-1B6A-32AD904CC64B}"/>
              </a:ext>
            </a:extLst>
          </p:cNvPr>
          <p:cNvSpPr>
            <a:spLocks noGrp="1"/>
          </p:cNvSpPr>
          <p:nvPr>
            <p:ph type="title"/>
          </p:nvPr>
        </p:nvSpPr>
        <p:spPr/>
        <p:txBody>
          <a:bodyPr/>
          <a:lstStyle/>
          <a:p>
            <a:r>
              <a:rPr lang="en-GB"/>
              <a:t>16-34s have an affinity for entertainment, drama and films</a:t>
            </a:r>
          </a:p>
        </p:txBody>
      </p:sp>
      <p:sp>
        <p:nvSpPr>
          <p:cNvPr id="3" name="Text Placeholder 2">
            <a:extLst>
              <a:ext uri="{FF2B5EF4-FFF2-40B4-BE49-F238E27FC236}">
                <a16:creationId xmlns:a16="http://schemas.microsoft.com/office/drawing/2014/main" id="{B8F82366-7FAC-72A2-B055-599C235C034A}"/>
              </a:ext>
            </a:extLst>
          </p:cNvPr>
          <p:cNvSpPr>
            <a:spLocks noGrp="1"/>
          </p:cNvSpPr>
          <p:nvPr>
            <p:ph type="body" sz="quarter" idx="15"/>
          </p:nvPr>
        </p:nvSpPr>
        <p:spPr/>
        <p:txBody>
          <a:bodyPr/>
          <a:lstStyle/>
          <a:p>
            <a:r>
              <a:rPr lang="en-GB"/>
              <a:t>Source: Barb 2023, % of all viewing, index vs individuals.</a:t>
            </a:r>
          </a:p>
        </p:txBody>
      </p:sp>
      <p:graphicFrame>
        <p:nvGraphicFramePr>
          <p:cNvPr id="5" name="Table 4">
            <a:extLst>
              <a:ext uri="{FF2B5EF4-FFF2-40B4-BE49-F238E27FC236}">
                <a16:creationId xmlns:a16="http://schemas.microsoft.com/office/drawing/2014/main" id="{DCE9242F-AD67-D337-AF5D-E25093203980}"/>
              </a:ext>
            </a:extLst>
          </p:cNvPr>
          <p:cNvGraphicFramePr>
            <a:graphicFrameLocks noGrp="1"/>
          </p:cNvGraphicFramePr>
          <p:nvPr/>
        </p:nvGraphicFramePr>
        <p:xfrm>
          <a:off x="2633540" y="1564588"/>
          <a:ext cx="7107801" cy="3342744"/>
        </p:xfrm>
        <a:graphic>
          <a:graphicData uri="http://schemas.openxmlformats.org/drawingml/2006/table">
            <a:tbl>
              <a:tblPr/>
              <a:tblGrid>
                <a:gridCol w="2116368">
                  <a:extLst>
                    <a:ext uri="{9D8B030D-6E8A-4147-A177-3AD203B41FA5}">
                      <a16:colId xmlns:a16="http://schemas.microsoft.com/office/drawing/2014/main" val="2866273280"/>
                    </a:ext>
                  </a:extLst>
                </a:gridCol>
                <a:gridCol w="1663811">
                  <a:extLst>
                    <a:ext uri="{9D8B030D-6E8A-4147-A177-3AD203B41FA5}">
                      <a16:colId xmlns:a16="http://schemas.microsoft.com/office/drawing/2014/main" val="1062517404"/>
                    </a:ext>
                  </a:extLst>
                </a:gridCol>
                <a:gridCol w="1663811">
                  <a:extLst>
                    <a:ext uri="{9D8B030D-6E8A-4147-A177-3AD203B41FA5}">
                      <a16:colId xmlns:a16="http://schemas.microsoft.com/office/drawing/2014/main" val="2401670708"/>
                    </a:ext>
                  </a:extLst>
                </a:gridCol>
                <a:gridCol w="1663811">
                  <a:extLst>
                    <a:ext uri="{9D8B030D-6E8A-4147-A177-3AD203B41FA5}">
                      <a16:colId xmlns:a16="http://schemas.microsoft.com/office/drawing/2014/main" val="481686554"/>
                    </a:ext>
                  </a:extLst>
                </a:gridCol>
              </a:tblGrid>
              <a:tr h="278562">
                <a:tc gridSpan="4">
                  <a:txBody>
                    <a:bodyPr/>
                    <a:lstStyle/>
                    <a:p>
                      <a:pPr algn="ctr" fontAlgn="b"/>
                      <a:r>
                        <a:rPr lang="en-GB" sz="1200" b="1" i="0" u="none" strike="noStrike">
                          <a:solidFill>
                            <a:srgbClr val="FFFFFF"/>
                          </a:solidFill>
                          <a:effectLst/>
                          <a:latin typeface="Arial" panose="020B0604020202020204" pitchFamily="34" charset="0"/>
                        </a:rPr>
                        <a:t>% of All Viewing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42885803"/>
                  </a:ext>
                </a:extLst>
              </a:tr>
              <a:tr h="278562">
                <a:tc>
                  <a:txBody>
                    <a:bodyPr/>
                    <a:lstStyle/>
                    <a:p>
                      <a:pPr algn="ctr" fontAlgn="b"/>
                      <a:r>
                        <a:rPr lang="en-GB" sz="1200" b="1" i="0" u="none" strike="noStrike">
                          <a:solidFill>
                            <a:srgbClr val="000000"/>
                          </a:solidFill>
                          <a:effectLst/>
                          <a:latin typeface="Arial" panose="020B0604020202020204" pitchFamily="34" charset="0"/>
                        </a:rPr>
                        <a:t>Genre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GB" sz="1200" b="1" i="0" u="none" strike="noStrike">
                          <a:solidFill>
                            <a:srgbClr val="000000"/>
                          </a:solidFill>
                          <a:effectLst/>
                          <a:latin typeface="Arial" panose="020B0604020202020204" pitchFamily="34" charset="0"/>
                        </a:rPr>
                        <a:t>Individuals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GB" sz="1200" b="1" i="0" u="none" strike="noStrike">
                          <a:solidFill>
                            <a:srgbClr val="000000"/>
                          </a:solidFill>
                          <a:effectLst/>
                          <a:latin typeface="Arial" panose="020B0604020202020204" pitchFamily="34" charset="0"/>
                        </a:rPr>
                        <a:t>16-34s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GB" sz="1200" b="1" i="0" u="none" strike="noStrike">
                          <a:solidFill>
                            <a:srgbClr val="000000"/>
                          </a:solidFill>
                          <a:effectLst/>
                          <a:latin typeface="Arial" panose="020B0604020202020204" pitchFamily="34" charset="0"/>
                        </a:rPr>
                        <a:t>Index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799331666"/>
                  </a:ext>
                </a:extLst>
              </a:tr>
              <a:tr h="278562">
                <a:tc>
                  <a:txBody>
                    <a:bodyPr/>
                    <a:lstStyle/>
                    <a:p>
                      <a:pPr algn="ctr" fontAlgn="b"/>
                      <a:r>
                        <a:rPr lang="en-GB" sz="1200" b="0" i="0" u="none" strike="noStrike">
                          <a:solidFill>
                            <a:srgbClr val="FFFFFF"/>
                          </a:solidFill>
                          <a:effectLst/>
                          <a:latin typeface="Arial" panose="020B0604020202020204" pitchFamily="34" charset="0"/>
                        </a:rPr>
                        <a:t>Entertainment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885160089"/>
                  </a:ext>
                </a:extLst>
              </a:tr>
              <a:tr h="278562">
                <a:tc>
                  <a:txBody>
                    <a:bodyPr/>
                    <a:lstStyle/>
                    <a:p>
                      <a:pPr algn="ctr" fontAlgn="b"/>
                      <a:r>
                        <a:rPr lang="en-GB" sz="1200" b="0" i="0" u="none" strike="noStrike">
                          <a:solidFill>
                            <a:srgbClr val="FFFFFF"/>
                          </a:solidFill>
                          <a:effectLst/>
                          <a:latin typeface="Arial" panose="020B0604020202020204" pitchFamily="34" charset="0"/>
                        </a:rPr>
                        <a:t>Drama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077147023"/>
                  </a:ext>
                </a:extLst>
              </a:tr>
              <a:tr h="278562">
                <a:tc>
                  <a:txBody>
                    <a:bodyPr/>
                    <a:lstStyle/>
                    <a:p>
                      <a:pPr algn="ctr" fontAlgn="b"/>
                      <a:r>
                        <a:rPr lang="en-GB" sz="1200" b="0" i="0" u="none" strike="noStrike">
                          <a:solidFill>
                            <a:srgbClr val="FFFFFF"/>
                          </a:solidFill>
                          <a:effectLst/>
                          <a:latin typeface="Arial" panose="020B0604020202020204" pitchFamily="34" charset="0"/>
                        </a:rPr>
                        <a:t>Films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619624707"/>
                  </a:ext>
                </a:extLst>
              </a:tr>
              <a:tr h="278562">
                <a:tc>
                  <a:txBody>
                    <a:bodyPr/>
                    <a:lstStyle/>
                    <a:p>
                      <a:pPr algn="ctr" fontAlgn="b"/>
                      <a:r>
                        <a:rPr lang="en-GB" sz="1200" b="0" i="0" u="none" strike="noStrike">
                          <a:solidFill>
                            <a:srgbClr val="000000"/>
                          </a:solidFill>
                          <a:effectLst/>
                          <a:latin typeface="Arial" panose="020B0604020202020204" pitchFamily="34" charset="0"/>
                        </a:rPr>
                        <a:t>Sport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4326993"/>
                  </a:ext>
                </a:extLst>
              </a:tr>
              <a:tr h="278562">
                <a:tc>
                  <a:txBody>
                    <a:bodyPr/>
                    <a:lstStyle/>
                    <a:p>
                      <a:pPr algn="ctr" fontAlgn="b"/>
                      <a:r>
                        <a:rPr lang="en-GB" sz="1200" b="0" i="0" u="none" strike="noStrike">
                          <a:solidFill>
                            <a:srgbClr val="FFFFFF"/>
                          </a:solidFill>
                          <a:effectLst/>
                          <a:latin typeface="Arial" panose="020B0604020202020204" pitchFamily="34" charset="0"/>
                        </a:rPr>
                        <a:t>Children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12471471"/>
                  </a:ext>
                </a:extLst>
              </a:tr>
              <a:tr h="278562">
                <a:tc>
                  <a:txBody>
                    <a:bodyPr/>
                    <a:lstStyle/>
                    <a:p>
                      <a:pPr algn="ctr" fontAlgn="b"/>
                      <a:r>
                        <a:rPr lang="en-GB" sz="1200" b="0" i="0" u="none" strike="noStrike">
                          <a:solidFill>
                            <a:srgbClr val="000000"/>
                          </a:solidFill>
                          <a:effectLst/>
                          <a:latin typeface="Arial" panose="020B0604020202020204" pitchFamily="34" charset="0"/>
                        </a:rPr>
                        <a:t>Documentaries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8412350"/>
                  </a:ext>
                </a:extLst>
              </a:tr>
              <a:tr h="278562">
                <a:tc>
                  <a:txBody>
                    <a:bodyPr/>
                    <a:lstStyle/>
                    <a:p>
                      <a:pPr algn="ctr" fontAlgn="b"/>
                      <a:r>
                        <a:rPr lang="en-GB" sz="1200" b="0" i="0" u="none" strike="noStrike">
                          <a:solidFill>
                            <a:srgbClr val="000000"/>
                          </a:solidFill>
                          <a:effectLst/>
                          <a:latin typeface="Arial" panose="020B0604020202020204" pitchFamily="34" charset="0"/>
                        </a:rPr>
                        <a:t>News/Weather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0634011"/>
                  </a:ext>
                </a:extLst>
              </a:tr>
              <a:tr h="278562">
                <a:tc>
                  <a:txBody>
                    <a:bodyPr/>
                    <a:lstStyle/>
                    <a:p>
                      <a:pPr algn="ctr" fontAlgn="b"/>
                      <a:r>
                        <a:rPr lang="en-GB" sz="1200" b="0" i="0" u="none" strike="noStrike">
                          <a:solidFill>
                            <a:srgbClr val="000000"/>
                          </a:solidFill>
                          <a:effectLst/>
                          <a:latin typeface="Arial" panose="020B0604020202020204" pitchFamily="34" charset="0"/>
                        </a:rPr>
                        <a:t>Hobbies/Leisure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1735374"/>
                  </a:ext>
                </a:extLst>
              </a:tr>
              <a:tr h="278562">
                <a:tc>
                  <a:txBody>
                    <a:bodyPr/>
                    <a:lstStyle/>
                    <a:p>
                      <a:pPr algn="ctr" fontAlgn="b"/>
                      <a:r>
                        <a:rPr lang="en-GB" sz="1200" b="0" i="0" u="none" strike="noStrike">
                          <a:solidFill>
                            <a:srgbClr val="000000"/>
                          </a:solidFill>
                          <a:effectLst/>
                          <a:latin typeface="Arial" panose="020B0604020202020204" pitchFamily="34" charset="0"/>
                        </a:rPr>
                        <a:t>Current Affairs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0909593"/>
                  </a:ext>
                </a:extLst>
              </a:tr>
              <a:tr h="278562">
                <a:tc>
                  <a:txBody>
                    <a:bodyPr/>
                    <a:lstStyle/>
                    <a:p>
                      <a:pPr algn="ctr" fontAlgn="b"/>
                      <a:r>
                        <a:rPr lang="en-GB" sz="1200" b="0" i="0" u="none" strike="noStrike">
                          <a:solidFill>
                            <a:srgbClr val="000000"/>
                          </a:solidFill>
                          <a:effectLst/>
                          <a:latin typeface="Arial" panose="020B0604020202020204" pitchFamily="34" charset="0"/>
                        </a:rPr>
                        <a:t>Music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828779"/>
                  </a:ext>
                </a:extLst>
              </a:tr>
            </a:tbl>
          </a:graphicData>
        </a:graphic>
      </p:graphicFrame>
    </p:spTree>
    <p:extLst>
      <p:ext uri="{BB962C8B-B14F-4D97-AF65-F5344CB8AC3E}">
        <p14:creationId xmlns:p14="http://schemas.microsoft.com/office/powerpoint/2010/main" val="293890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F6178-14CD-346C-516C-77AC517AF03C}"/>
            </a:ext>
          </a:extLst>
        </p:cNvPr>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11FCA735-406B-78B8-BA6F-FC73D05E5818}"/>
              </a:ext>
            </a:extLst>
          </p:cNvPr>
          <p:cNvGraphicFramePr>
            <a:graphicFrameLocks noGrp="1"/>
          </p:cNvGraphicFramePr>
          <p:nvPr/>
        </p:nvGraphicFramePr>
        <p:xfrm>
          <a:off x="563661" y="2062101"/>
          <a:ext cx="5400002" cy="2880001"/>
        </p:xfrm>
        <a:graphic>
          <a:graphicData uri="http://schemas.openxmlformats.org/drawingml/2006/table">
            <a:tbl>
              <a:tblPr/>
              <a:tblGrid>
                <a:gridCol w="336987">
                  <a:extLst>
                    <a:ext uri="{9D8B030D-6E8A-4147-A177-3AD203B41FA5}">
                      <a16:colId xmlns:a16="http://schemas.microsoft.com/office/drawing/2014/main" val="846609673"/>
                    </a:ext>
                  </a:extLst>
                </a:gridCol>
                <a:gridCol w="739726">
                  <a:extLst>
                    <a:ext uri="{9D8B030D-6E8A-4147-A177-3AD203B41FA5}">
                      <a16:colId xmlns:a16="http://schemas.microsoft.com/office/drawing/2014/main" val="607606425"/>
                    </a:ext>
                  </a:extLst>
                </a:gridCol>
                <a:gridCol w="2473973">
                  <a:extLst>
                    <a:ext uri="{9D8B030D-6E8A-4147-A177-3AD203B41FA5}">
                      <a16:colId xmlns:a16="http://schemas.microsoft.com/office/drawing/2014/main" val="2553583216"/>
                    </a:ext>
                  </a:extLst>
                </a:gridCol>
                <a:gridCol w="419178">
                  <a:extLst>
                    <a:ext uri="{9D8B030D-6E8A-4147-A177-3AD203B41FA5}">
                      <a16:colId xmlns:a16="http://schemas.microsoft.com/office/drawing/2014/main" val="693757286"/>
                    </a:ext>
                  </a:extLst>
                </a:gridCol>
                <a:gridCol w="780822">
                  <a:extLst>
                    <a:ext uri="{9D8B030D-6E8A-4147-A177-3AD203B41FA5}">
                      <a16:colId xmlns:a16="http://schemas.microsoft.com/office/drawing/2014/main" val="800394481"/>
                    </a:ext>
                  </a:extLst>
                </a:gridCol>
                <a:gridCol w="649316">
                  <a:extLst>
                    <a:ext uri="{9D8B030D-6E8A-4147-A177-3AD203B41FA5}">
                      <a16:colId xmlns:a16="http://schemas.microsoft.com/office/drawing/2014/main" val="1838014750"/>
                    </a:ext>
                  </a:extLst>
                </a:gridCol>
              </a:tblGrid>
              <a:tr h="168915">
                <a:tc gridSpan="6">
                  <a:txBody>
                    <a:bodyPr/>
                    <a:lstStyle/>
                    <a:p>
                      <a:pPr algn="ctr" fontAlgn="b"/>
                      <a:r>
                        <a:rPr lang="en-GB" sz="1000" b="1" i="0" u="none" strike="noStrike">
                          <a:solidFill>
                            <a:srgbClr val="FFFFFF"/>
                          </a:solidFill>
                          <a:effectLst/>
                          <a:latin typeface="Arial" panose="020B0604020202020204" pitchFamily="34" charset="0"/>
                        </a:rPr>
                        <a:t>Top 30 series on UK Television 2023 (16-34, TV set viewing only)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52281037"/>
                  </a:ext>
                </a:extLst>
              </a:tr>
              <a:tr h="168915">
                <a:tc>
                  <a:txBody>
                    <a:bodyPr/>
                    <a:lstStyle/>
                    <a:p>
                      <a:pPr algn="ctr" fontAlgn="b"/>
                      <a:r>
                        <a:rPr lang="en-GB" sz="1000" b="1" i="0" u="none" strike="noStrike">
                          <a:solidFill>
                            <a:srgbClr val="000000"/>
                          </a:solidFill>
                          <a:effectLst/>
                          <a:latin typeface="Arial" panose="020B0604020202020204" pitchFamily="34" charset="0"/>
                        </a:rPr>
                        <a:t>Rank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Channel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Title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Series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Ave aud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Episodes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581749239"/>
                  </a:ext>
                </a:extLst>
              </a:tr>
              <a:tr h="168915">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Amazon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B0E6"/>
                    </a:solidFill>
                  </a:tcPr>
                </a:tc>
                <a:tc>
                  <a:txBody>
                    <a:bodyPr/>
                    <a:lstStyle/>
                    <a:p>
                      <a:pPr algn="l" fontAlgn="b"/>
                      <a:r>
                        <a:rPr lang="en-GB" sz="1000" b="0" i="0" u="none" strike="noStrike">
                          <a:solidFill>
                            <a:srgbClr val="000000"/>
                          </a:solidFill>
                          <a:effectLst/>
                          <a:latin typeface="Arial" panose="020B0604020202020204" pitchFamily="34" charset="0"/>
                        </a:rPr>
                        <a:t>Clarkson's Farm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B0E6"/>
                    </a:solidFill>
                  </a:tcPr>
                </a:tc>
                <a:tc>
                  <a:txBody>
                    <a:bodyPr/>
                    <a:lstStyle/>
                    <a:p>
                      <a:pPr algn="ctr" fontAlgn="b"/>
                      <a:r>
                        <a:rPr lang="en-GB" sz="1000" b="0"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B0E6"/>
                    </a:solidFill>
                  </a:tcPr>
                </a:tc>
                <a:tc>
                  <a:txBody>
                    <a:bodyPr/>
                    <a:lstStyle/>
                    <a:p>
                      <a:pPr algn="ctr" fontAlgn="b"/>
                      <a:r>
                        <a:rPr lang="en-GB" sz="1000" b="0" i="0" u="none" strike="noStrike">
                          <a:solidFill>
                            <a:srgbClr val="000000"/>
                          </a:solidFill>
                          <a:effectLst/>
                          <a:latin typeface="Arial" panose="020B060402020202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B0E6"/>
                    </a:solidFill>
                  </a:tcPr>
                </a:tc>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B0E6"/>
                    </a:solidFill>
                  </a:tcPr>
                </a:tc>
                <a:extLst>
                  <a:ext uri="{0D108BD9-81ED-4DB2-BD59-A6C34878D82A}">
                    <a16:rowId xmlns:a16="http://schemas.microsoft.com/office/drawing/2014/main" val="121179669"/>
                  </a:ext>
                </a:extLst>
              </a:tr>
              <a:tr h="168915">
                <a:tc>
                  <a:txBody>
                    <a:bodyPr/>
                    <a:lstStyle/>
                    <a:p>
                      <a:pPr algn="ctr" fontAlgn="b"/>
                      <a:r>
                        <a:rPr lang="en-GB" sz="1000" b="0" i="0"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Sex Education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1747448083"/>
                  </a:ext>
                </a:extLst>
              </a:tr>
              <a:tr h="168915">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Beckham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2386116050"/>
                  </a:ext>
                </a:extLst>
              </a:tr>
              <a:tr h="168915">
                <a:tc>
                  <a:txBody>
                    <a:bodyPr/>
                    <a:lstStyle/>
                    <a:p>
                      <a:pPr algn="ctr" fontAlgn="b"/>
                      <a:r>
                        <a:rPr lang="en-GB" sz="1000" b="0" i="0"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ITV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GB" sz="1000" b="0" i="0" u="none" strike="noStrike">
                          <a:solidFill>
                            <a:srgbClr val="000000"/>
                          </a:solidFill>
                          <a:effectLst/>
                          <a:latin typeface="Arial" panose="020B0604020202020204" pitchFamily="34" charset="0"/>
                        </a:rPr>
                        <a:t>I'm a Celebrity... Get Me Out of Here!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GB" sz="1000" b="0" i="0" u="none" strike="noStrike">
                          <a:solidFill>
                            <a:srgbClr val="000000"/>
                          </a:solidFill>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GB" sz="1000" b="0" i="0" u="none" strike="noStrike">
                          <a:solidFill>
                            <a:srgbClr val="000000"/>
                          </a:solidFill>
                          <a:effectLst/>
                          <a:latin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GB" sz="1000" b="0" i="0" u="none" strike="noStrike">
                          <a:solidFill>
                            <a:srgbClr val="000000"/>
                          </a:solidFill>
                          <a:effectLst/>
                          <a:latin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1353895622"/>
                  </a:ext>
                </a:extLst>
              </a:tr>
              <a:tr h="168915">
                <a:tc>
                  <a:txBody>
                    <a:bodyPr/>
                    <a:lstStyle/>
                    <a:p>
                      <a:pPr algn="ctr" fontAlgn="b"/>
                      <a:r>
                        <a:rPr lang="en-GB" sz="1000" b="0" i="0" u="none" strike="noStrike">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Doctor Who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634819980"/>
                  </a:ext>
                </a:extLst>
              </a:tr>
              <a:tr h="168915">
                <a:tc>
                  <a:txBody>
                    <a:bodyPr/>
                    <a:lstStyle/>
                    <a:p>
                      <a:pPr algn="ctr" fontAlgn="b"/>
                      <a:r>
                        <a:rPr lang="en-GB" sz="1000" b="0" i="0" u="none" strike="noStrike">
                          <a:solidFill>
                            <a:srgbClr val="000000"/>
                          </a:solidFill>
                          <a:effectLst/>
                          <a:latin typeface="Arial" panose="020B060402020202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The Apprentice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2833615459"/>
                  </a:ext>
                </a:extLst>
              </a:tr>
              <a:tr h="168915">
                <a:tc>
                  <a:txBody>
                    <a:bodyPr/>
                    <a:lstStyle/>
                    <a:p>
                      <a:pPr algn="ctr" fontAlgn="b"/>
                      <a:r>
                        <a:rPr lang="en-GB" sz="1000" b="0" i="0" u="none" strike="noStrike">
                          <a:solidFill>
                            <a:srgbClr val="000000"/>
                          </a:solidFill>
                          <a:effectLst/>
                          <a:latin typeface="Arial" panose="020B0604020202020204" pitchFamily="34"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The Night Agent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788755097"/>
                  </a:ext>
                </a:extLst>
              </a:tr>
              <a:tr h="168915">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CH4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GB" sz="1000" b="0" i="0" u="none" strike="noStrike">
                          <a:solidFill>
                            <a:srgbClr val="000000"/>
                          </a:solidFill>
                          <a:effectLst/>
                          <a:latin typeface="Arial" panose="020B0604020202020204" pitchFamily="34" charset="0"/>
                        </a:rPr>
                        <a:t>The Great British Bake Off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1603748551"/>
                  </a:ext>
                </a:extLst>
              </a:tr>
              <a:tr h="168915">
                <a:tc>
                  <a:txBody>
                    <a:bodyPr/>
                    <a:lstStyle/>
                    <a:p>
                      <a:pPr algn="ctr" fontAlgn="b"/>
                      <a:r>
                        <a:rPr lang="en-GB" sz="1000" b="0" i="0" u="none" strike="noStrike">
                          <a:solidFill>
                            <a:srgbClr val="000000"/>
                          </a:solidFill>
                          <a:effectLst/>
                          <a:latin typeface="Arial" panose="020B0604020202020204" pitchFamily="34" charset="0"/>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At Home With The Furys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2006420583"/>
                  </a:ext>
                </a:extLst>
              </a:tr>
              <a:tr h="168915">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Happy Valley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2369926113"/>
                  </a:ext>
                </a:extLst>
              </a:tr>
              <a:tr h="168915">
                <a:tc>
                  <a:txBody>
                    <a:bodyPr/>
                    <a:lstStyle/>
                    <a:p>
                      <a:pPr algn="ctr" fontAlgn="b"/>
                      <a:r>
                        <a:rPr lang="en-GB" sz="1000" b="0" i="0" u="none" strike="noStrike">
                          <a:solidFill>
                            <a:srgbClr val="000000"/>
                          </a:solidFill>
                          <a:effectLst/>
                          <a:latin typeface="Arial" panose="020B0604020202020204" pitchFamily="34" charset="0"/>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You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1184369099"/>
                  </a:ext>
                </a:extLst>
              </a:tr>
              <a:tr h="168915">
                <a:tc>
                  <a:txBody>
                    <a:bodyPr/>
                    <a:lstStyle/>
                    <a:p>
                      <a:pPr algn="ctr" fontAlgn="b"/>
                      <a:r>
                        <a:rPr lang="en-GB" sz="1000" b="0" i="0" u="none" strike="noStrike">
                          <a:solidFill>
                            <a:srgbClr val="000000"/>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Black Mirror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2962170783"/>
                  </a:ext>
                </a:extLst>
              </a:tr>
              <a:tr h="168915">
                <a:tc>
                  <a:txBody>
                    <a:bodyPr/>
                    <a:lstStyle/>
                    <a:p>
                      <a:pPr algn="ctr" fontAlgn="b"/>
                      <a:r>
                        <a:rPr lang="en-GB" sz="1000" b="0" i="0" u="none" strike="noStrike">
                          <a:solidFill>
                            <a:srgbClr val="000000"/>
                          </a:solidFill>
                          <a:effectLst/>
                          <a:latin typeface="Arial" panose="020B0604020202020204" pitchFamily="34" charset="0"/>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Sky Atlantic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l" fontAlgn="b"/>
                      <a:r>
                        <a:rPr lang="en-GB" sz="1000" b="0" i="0" u="none" strike="noStrike">
                          <a:solidFill>
                            <a:srgbClr val="000000"/>
                          </a:solidFill>
                          <a:effectLst/>
                          <a:latin typeface="Arial" panose="020B0604020202020204" pitchFamily="34" charset="0"/>
                        </a:rPr>
                        <a:t>The Last Of 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GB" sz="1000" b="0" i="0" u="none" strike="noStrike">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GB" sz="1000" b="0"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4D79B"/>
                    </a:solidFill>
                  </a:tcPr>
                </a:tc>
                <a:extLst>
                  <a:ext uri="{0D108BD9-81ED-4DB2-BD59-A6C34878D82A}">
                    <a16:rowId xmlns:a16="http://schemas.microsoft.com/office/drawing/2014/main" val="2093853086"/>
                  </a:ext>
                </a:extLst>
              </a:tr>
              <a:tr h="168915">
                <a:tc>
                  <a:txBody>
                    <a:bodyPr/>
                    <a:lstStyle/>
                    <a:p>
                      <a:pPr algn="ctr" fontAlgn="b"/>
                      <a:r>
                        <a:rPr lang="en-GB" sz="1000" b="0" i="0" u="none" strike="noStrike">
                          <a:solidFill>
                            <a:srgbClr val="000000"/>
                          </a:solidFill>
                          <a:effectLst/>
                          <a:latin typeface="Arial" panose="020B0604020202020204" pitchFamily="34" charset="0"/>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Queen Charlotte: A Bridgerton Story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3303497104"/>
                  </a:ext>
                </a:extLst>
              </a:tr>
              <a:tr h="177361">
                <a:tc>
                  <a:txBody>
                    <a:bodyPr/>
                    <a:lstStyle/>
                    <a:p>
                      <a:pPr algn="ctr" fontAlgn="b"/>
                      <a:r>
                        <a:rPr lang="en-GB" sz="1000" b="0" i="0" u="none" strike="noStrike">
                          <a:solidFill>
                            <a:srgbClr val="000000"/>
                          </a:solidFill>
                          <a:effectLst/>
                          <a:latin typeface="Arial" panose="020B0604020202020204" pitchFamily="34" charset="0"/>
                        </a:rPr>
                        <a:t>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Amazon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B0E6"/>
                    </a:solidFill>
                  </a:tcPr>
                </a:tc>
                <a:tc>
                  <a:txBody>
                    <a:bodyPr/>
                    <a:lstStyle/>
                    <a:p>
                      <a:pPr algn="l" fontAlgn="b"/>
                      <a:r>
                        <a:rPr lang="en-GB" sz="1000" b="0" i="0" u="none" strike="noStrike">
                          <a:solidFill>
                            <a:srgbClr val="000000"/>
                          </a:solidFill>
                          <a:effectLst/>
                          <a:latin typeface="Arial" panose="020B0604020202020204" pitchFamily="34" charset="0"/>
                        </a:rPr>
                        <a:t>The Grand Tour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B0E6"/>
                    </a:solidFill>
                  </a:tcPr>
                </a:tc>
                <a:tc>
                  <a:txBody>
                    <a:bodyPr/>
                    <a:lstStyle/>
                    <a:p>
                      <a:pPr algn="ctr" fontAlgn="b"/>
                      <a:r>
                        <a:rPr lang="en-GB" sz="1000" b="0"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B0E6"/>
                    </a:solidFill>
                  </a:tcPr>
                </a:tc>
                <a:tc>
                  <a:txBody>
                    <a:bodyPr/>
                    <a:lstStyle/>
                    <a:p>
                      <a:pPr algn="ctr" fontAlgn="b"/>
                      <a:r>
                        <a:rPr lang="en-GB" sz="10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B0E6"/>
                    </a:solidFill>
                  </a:tcPr>
                </a:tc>
                <a:tc>
                  <a:txBody>
                    <a:bodyPr/>
                    <a:lstStyle/>
                    <a:p>
                      <a:pPr algn="ctr" fontAlgn="b"/>
                      <a:r>
                        <a:rPr lang="en-GB" sz="1000" b="0"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B0E6"/>
                    </a:solidFill>
                  </a:tcPr>
                </a:tc>
                <a:extLst>
                  <a:ext uri="{0D108BD9-81ED-4DB2-BD59-A6C34878D82A}">
                    <a16:rowId xmlns:a16="http://schemas.microsoft.com/office/drawing/2014/main" val="2250605823"/>
                  </a:ext>
                </a:extLst>
              </a:tr>
            </a:tbl>
          </a:graphicData>
        </a:graphic>
      </p:graphicFrame>
      <p:graphicFrame>
        <p:nvGraphicFramePr>
          <p:cNvPr id="13" name="Table 12">
            <a:extLst>
              <a:ext uri="{FF2B5EF4-FFF2-40B4-BE49-F238E27FC236}">
                <a16:creationId xmlns:a16="http://schemas.microsoft.com/office/drawing/2014/main" id="{1C8D8A73-9E67-2FCF-61A8-BC42A94928DE}"/>
              </a:ext>
            </a:extLst>
          </p:cNvPr>
          <p:cNvGraphicFramePr>
            <a:graphicFrameLocks noGrp="1"/>
          </p:cNvGraphicFramePr>
          <p:nvPr/>
        </p:nvGraphicFramePr>
        <p:xfrm>
          <a:off x="6294815" y="2071603"/>
          <a:ext cx="5400000" cy="2880001"/>
        </p:xfrm>
        <a:graphic>
          <a:graphicData uri="http://schemas.openxmlformats.org/drawingml/2006/table">
            <a:tbl>
              <a:tblPr/>
              <a:tblGrid>
                <a:gridCol w="336986">
                  <a:extLst>
                    <a:ext uri="{9D8B030D-6E8A-4147-A177-3AD203B41FA5}">
                      <a16:colId xmlns:a16="http://schemas.microsoft.com/office/drawing/2014/main" val="2274062865"/>
                    </a:ext>
                  </a:extLst>
                </a:gridCol>
                <a:gridCol w="739726">
                  <a:extLst>
                    <a:ext uri="{9D8B030D-6E8A-4147-A177-3AD203B41FA5}">
                      <a16:colId xmlns:a16="http://schemas.microsoft.com/office/drawing/2014/main" val="1017347312"/>
                    </a:ext>
                  </a:extLst>
                </a:gridCol>
                <a:gridCol w="2473973">
                  <a:extLst>
                    <a:ext uri="{9D8B030D-6E8A-4147-A177-3AD203B41FA5}">
                      <a16:colId xmlns:a16="http://schemas.microsoft.com/office/drawing/2014/main" val="2325585703"/>
                    </a:ext>
                  </a:extLst>
                </a:gridCol>
                <a:gridCol w="419178">
                  <a:extLst>
                    <a:ext uri="{9D8B030D-6E8A-4147-A177-3AD203B41FA5}">
                      <a16:colId xmlns:a16="http://schemas.microsoft.com/office/drawing/2014/main" val="614269315"/>
                    </a:ext>
                  </a:extLst>
                </a:gridCol>
                <a:gridCol w="780822">
                  <a:extLst>
                    <a:ext uri="{9D8B030D-6E8A-4147-A177-3AD203B41FA5}">
                      <a16:colId xmlns:a16="http://schemas.microsoft.com/office/drawing/2014/main" val="3982572101"/>
                    </a:ext>
                  </a:extLst>
                </a:gridCol>
                <a:gridCol w="649315">
                  <a:extLst>
                    <a:ext uri="{9D8B030D-6E8A-4147-A177-3AD203B41FA5}">
                      <a16:colId xmlns:a16="http://schemas.microsoft.com/office/drawing/2014/main" val="1864708526"/>
                    </a:ext>
                  </a:extLst>
                </a:gridCol>
              </a:tblGrid>
              <a:tr h="168915">
                <a:tc gridSpan="6">
                  <a:txBody>
                    <a:bodyPr/>
                    <a:lstStyle/>
                    <a:p>
                      <a:pPr algn="ctr" fontAlgn="b"/>
                      <a:r>
                        <a:rPr lang="en-GB" sz="1000" b="1" i="0" u="none" strike="noStrike">
                          <a:solidFill>
                            <a:srgbClr val="FFFFFF"/>
                          </a:solidFill>
                          <a:effectLst/>
                          <a:latin typeface="Arial" panose="020B0604020202020204" pitchFamily="34" charset="0"/>
                        </a:rPr>
                        <a:t>Top 30 series on UK Television 2023 (16-34, TV set viewing only)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99717300"/>
                  </a:ext>
                </a:extLst>
              </a:tr>
              <a:tr h="168915">
                <a:tc>
                  <a:txBody>
                    <a:bodyPr/>
                    <a:lstStyle/>
                    <a:p>
                      <a:pPr algn="ctr" fontAlgn="b"/>
                      <a:r>
                        <a:rPr lang="en-GB" sz="1000" b="1" i="0" u="none" strike="noStrike">
                          <a:solidFill>
                            <a:srgbClr val="000000"/>
                          </a:solidFill>
                          <a:effectLst/>
                          <a:latin typeface="Arial" panose="020B0604020202020204" pitchFamily="34" charset="0"/>
                        </a:rPr>
                        <a:t>Rank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Channel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Title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Series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Ave aud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Episodes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285359402"/>
                  </a:ext>
                </a:extLst>
              </a:tr>
              <a:tr h="168915">
                <a:tc>
                  <a:txBody>
                    <a:bodyPr/>
                    <a:lstStyle/>
                    <a:p>
                      <a:pPr algn="ctr" fontAlgn="b"/>
                      <a:r>
                        <a:rPr lang="en-GB" sz="1000" b="0" i="0" u="none" strike="noStrike">
                          <a:solidFill>
                            <a:srgbClr val="000000"/>
                          </a:solidFill>
                          <a:effectLst/>
                          <a:latin typeface="Arial" panose="020B0604020202020204" pitchFamily="34" charset="0"/>
                        </a:rPr>
                        <a:t>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Disney+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CDDC"/>
                    </a:solidFill>
                  </a:tcPr>
                </a:tc>
                <a:tc>
                  <a:txBody>
                    <a:bodyPr/>
                    <a:lstStyle/>
                    <a:p>
                      <a:pPr algn="l" fontAlgn="b"/>
                      <a:r>
                        <a:rPr lang="en-GB" sz="1000" b="0" i="0" u="none" strike="noStrike">
                          <a:solidFill>
                            <a:srgbClr val="000000"/>
                          </a:solidFill>
                          <a:effectLst/>
                          <a:latin typeface="Arial" panose="020B0604020202020204" pitchFamily="34" charset="0"/>
                        </a:rPr>
                        <a:t>The Mandalorian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CDDC"/>
                    </a:solidFill>
                  </a:tcPr>
                </a:tc>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CDDC"/>
                    </a:solidFill>
                  </a:tcPr>
                </a:tc>
                <a:tc>
                  <a:txBody>
                    <a:bodyPr/>
                    <a:lstStyle/>
                    <a:p>
                      <a:pPr algn="ctr" fontAlgn="b"/>
                      <a:r>
                        <a:rPr lang="en-GB" sz="10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CDDC"/>
                    </a:solidFill>
                  </a:tcPr>
                </a:tc>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CDDC"/>
                    </a:solidFill>
                  </a:tcPr>
                </a:tc>
                <a:extLst>
                  <a:ext uri="{0D108BD9-81ED-4DB2-BD59-A6C34878D82A}">
                    <a16:rowId xmlns:a16="http://schemas.microsoft.com/office/drawing/2014/main" val="3373282555"/>
                  </a:ext>
                </a:extLst>
              </a:tr>
              <a:tr h="168915">
                <a:tc>
                  <a:txBody>
                    <a:bodyPr/>
                    <a:lstStyle/>
                    <a:p>
                      <a:pPr algn="ctr" fontAlgn="b"/>
                      <a:r>
                        <a:rPr lang="en-GB" sz="1000" b="0" i="0" u="none" strike="noStrike">
                          <a:solidFill>
                            <a:srgbClr val="000000"/>
                          </a:solidFill>
                          <a:effectLst/>
                          <a:latin typeface="Arial" panose="020B0604020202020204" pitchFamily="34" charset="0"/>
                        </a:rPr>
                        <a:t>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The Witcher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356574667"/>
                  </a:ext>
                </a:extLst>
              </a:tr>
              <a:tr h="168915">
                <a:tc>
                  <a:txBody>
                    <a:bodyPr/>
                    <a:lstStyle/>
                    <a:p>
                      <a:pPr algn="ctr" fontAlgn="b"/>
                      <a:r>
                        <a:rPr lang="en-GB" sz="1000" b="0" i="0" u="none" strike="noStrike">
                          <a:solidFill>
                            <a:srgbClr val="000000"/>
                          </a:solidFill>
                          <a:effectLst/>
                          <a:latin typeface="Arial" panose="020B0604020202020204" pitchFamily="34" charset="0"/>
                        </a:rPr>
                        <a:t>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Brooklyn Nine-Nine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3266839480"/>
                  </a:ext>
                </a:extLst>
              </a:tr>
              <a:tr h="168915">
                <a:tc>
                  <a:txBody>
                    <a:bodyPr/>
                    <a:lstStyle/>
                    <a:p>
                      <a:pPr algn="ctr" fontAlgn="b"/>
                      <a:r>
                        <a:rPr lang="en-GB" sz="1000" b="0" i="0" u="none" strike="noStrike">
                          <a:solidFill>
                            <a:srgbClr val="000000"/>
                          </a:solidFill>
                          <a:effectLst/>
                          <a:latin typeface="Arial" panose="020B0604020202020204" pitchFamily="34" charset="0"/>
                        </a:rPr>
                        <a:t>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Wednesday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1699522339"/>
                  </a:ext>
                </a:extLst>
              </a:tr>
              <a:tr h="168915">
                <a:tc>
                  <a:txBody>
                    <a:bodyPr/>
                    <a:lstStyle/>
                    <a:p>
                      <a:pPr algn="ctr" fontAlgn="b"/>
                      <a:r>
                        <a:rPr lang="en-GB" sz="1000" b="0" i="0" u="none" strike="noStrike">
                          <a:solidFill>
                            <a:srgbClr val="000000"/>
                          </a:solidFill>
                          <a:effectLst/>
                          <a:latin typeface="Arial" panose="020B0604020202020204" pitchFamily="34" charset="0"/>
                        </a:rPr>
                        <a:t>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Rick and Morty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994704935"/>
                  </a:ext>
                </a:extLst>
              </a:tr>
              <a:tr h="168915">
                <a:tc>
                  <a:txBody>
                    <a:bodyPr/>
                    <a:lstStyle/>
                    <a:p>
                      <a:pPr algn="ctr" fontAlgn="b"/>
                      <a:r>
                        <a:rPr lang="en-GB" sz="1000" b="0" i="0" u="none" strike="noStrike">
                          <a:solidFill>
                            <a:srgbClr val="000000"/>
                          </a:solidFill>
                          <a:effectLst/>
                          <a:latin typeface="Arial" panose="020B0604020202020204" pitchFamily="34" charset="0"/>
                        </a:rPr>
                        <a:t>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Amazon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B0E6"/>
                    </a:solidFill>
                  </a:tcPr>
                </a:tc>
                <a:tc>
                  <a:txBody>
                    <a:bodyPr/>
                    <a:lstStyle/>
                    <a:p>
                      <a:pPr algn="l" fontAlgn="b"/>
                      <a:r>
                        <a:rPr lang="en-GB" sz="1000" b="0" i="0" u="none" strike="noStrike">
                          <a:solidFill>
                            <a:srgbClr val="000000"/>
                          </a:solidFill>
                          <a:effectLst/>
                          <a:latin typeface="Arial" panose="020B0604020202020204" pitchFamily="34" charset="0"/>
                        </a:rPr>
                        <a:t>The Grand Tour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B0E6"/>
                    </a:solidFill>
                  </a:tcPr>
                </a:tc>
                <a:tc>
                  <a:txBody>
                    <a:bodyPr/>
                    <a:lstStyle/>
                    <a:p>
                      <a:pPr algn="ctr" fontAlgn="b"/>
                      <a:r>
                        <a:rPr lang="en-GB"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B0E6"/>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B0E6"/>
                    </a:solidFill>
                  </a:tcPr>
                </a:tc>
                <a:tc>
                  <a:txBody>
                    <a:bodyPr/>
                    <a:lstStyle/>
                    <a:p>
                      <a:pPr algn="ctr" fontAlgn="b"/>
                      <a:r>
                        <a:rPr lang="en-GB"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B0E6"/>
                    </a:solidFill>
                  </a:tcPr>
                </a:tc>
                <a:extLst>
                  <a:ext uri="{0D108BD9-81ED-4DB2-BD59-A6C34878D82A}">
                    <a16:rowId xmlns:a16="http://schemas.microsoft.com/office/drawing/2014/main" val="3214577082"/>
                  </a:ext>
                </a:extLst>
              </a:tr>
              <a:tr h="168915">
                <a:tc>
                  <a:txBody>
                    <a:bodyPr/>
                    <a:lstStyle/>
                    <a:p>
                      <a:pPr algn="ctr" fontAlgn="b"/>
                      <a:r>
                        <a:rPr lang="en-GB" sz="1000" b="0" i="0" u="none" strike="noStrike">
                          <a:solidFill>
                            <a:srgbClr val="000000"/>
                          </a:solidFill>
                          <a:effectLst/>
                          <a:latin typeface="Arial" panose="020B0604020202020204" pitchFamily="34" charset="0"/>
                        </a:rPr>
                        <a:t>22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Ginny &amp; Georgia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3851840281"/>
                  </a:ext>
                </a:extLst>
              </a:tr>
              <a:tr h="168915">
                <a:tc>
                  <a:txBody>
                    <a:bodyPr/>
                    <a:lstStyle/>
                    <a:p>
                      <a:pPr algn="ctr" fontAlgn="b"/>
                      <a:r>
                        <a:rPr lang="en-GB" sz="1000" b="0" i="0" u="none" strike="noStrike">
                          <a:solidFill>
                            <a:srgbClr val="000000"/>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Murdaugh Murders: A Southern Scandal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1924082963"/>
                  </a:ext>
                </a:extLst>
              </a:tr>
              <a:tr h="168915">
                <a:tc>
                  <a:txBody>
                    <a:bodyPr/>
                    <a:lstStyle/>
                    <a:p>
                      <a:pPr algn="ctr" fontAlgn="b"/>
                      <a:r>
                        <a:rPr lang="en-GB" sz="1000" b="0" i="0" u="none" strike="noStrike">
                          <a:solidFill>
                            <a:srgbClr val="000000"/>
                          </a:solidFill>
                          <a:effectLst/>
                          <a:latin typeface="Arial" panose="020B0604020202020204" pitchFamily="34" charset="0"/>
                        </a:rPr>
                        <a:t>24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Top Boy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1261601708"/>
                  </a:ext>
                </a:extLst>
              </a:tr>
              <a:tr h="168915">
                <a:tc>
                  <a:txBody>
                    <a:bodyPr/>
                    <a:lstStyle/>
                    <a:p>
                      <a:pPr algn="ctr" fontAlgn="b"/>
                      <a:r>
                        <a:rPr lang="en-GB" sz="1000" b="0" i="0" u="none" strike="noStrike">
                          <a:solidFill>
                            <a:srgbClr val="000000"/>
                          </a:solidFill>
                          <a:effectLst/>
                          <a:latin typeface="Arial" panose="020B0604020202020204" pitchFamily="34" charset="0"/>
                        </a:rPr>
                        <a:t>25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Brooklyn Nine-Nine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3377509007"/>
                  </a:ext>
                </a:extLst>
              </a:tr>
              <a:tr h="168915">
                <a:tc>
                  <a:txBody>
                    <a:bodyPr/>
                    <a:lstStyle/>
                    <a:p>
                      <a:pPr algn="ctr" fontAlgn="b"/>
                      <a:r>
                        <a:rPr lang="en-GB" sz="1000" b="0" i="0" u="none" strike="noStrike">
                          <a:solidFill>
                            <a:srgbClr val="000000"/>
                          </a:solidFill>
                          <a:effectLst/>
                          <a:latin typeface="Arial" panose="020B0604020202020204" pitchFamily="34" charset="0"/>
                        </a:rPr>
                        <a:t>26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Happy Valley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3149017722"/>
                  </a:ext>
                </a:extLst>
              </a:tr>
              <a:tr h="168915">
                <a:tc>
                  <a:txBody>
                    <a:bodyPr/>
                    <a:lstStyle/>
                    <a:p>
                      <a:pPr algn="ctr" fontAlgn="b"/>
                      <a:r>
                        <a:rPr lang="en-GB" sz="1000" b="0" i="0" u="none" strike="noStrike">
                          <a:solidFill>
                            <a:srgbClr val="000000"/>
                          </a:solidFill>
                          <a:effectLst/>
                          <a:latin typeface="Arial" panose="020B0604020202020204" pitchFamily="34" charset="0"/>
                        </a:rPr>
                        <a:t>27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CH4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GB" sz="1000" b="0" i="0" u="none" strike="noStrike">
                          <a:solidFill>
                            <a:srgbClr val="000000"/>
                          </a:solidFill>
                          <a:effectLst/>
                          <a:latin typeface="Arial" panose="020B0604020202020204" pitchFamily="34" charset="0"/>
                        </a:rPr>
                        <a:t>Married at First Sight UK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215977050"/>
                  </a:ext>
                </a:extLst>
              </a:tr>
              <a:tr h="168915">
                <a:tc>
                  <a:txBody>
                    <a:bodyPr/>
                    <a:lstStyle/>
                    <a:p>
                      <a:pPr algn="ctr" fontAlgn="b"/>
                      <a:r>
                        <a:rPr lang="en-GB" sz="1000" b="0" i="0" u="none" strike="noStrike">
                          <a:solidFill>
                            <a:srgbClr val="000000"/>
                          </a:solidFill>
                          <a:effectLst/>
                          <a:latin typeface="Arial" panose="020B0604020202020204" pitchFamily="34" charset="0"/>
                        </a:rPr>
                        <a:t>28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Brooklyn Nine-Nine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1403892794"/>
                  </a:ext>
                </a:extLst>
              </a:tr>
              <a:tr h="168915">
                <a:tc>
                  <a:txBody>
                    <a:bodyPr/>
                    <a:lstStyle/>
                    <a:p>
                      <a:pPr algn="ctr" fontAlgn="b"/>
                      <a:r>
                        <a:rPr lang="en-GB" sz="1000" b="0" i="0" u="none" strike="noStrike">
                          <a:solidFill>
                            <a:srgbClr val="000000"/>
                          </a:solidFill>
                          <a:effectLst/>
                          <a:latin typeface="Arial" panose="020B0604020202020204" pitchFamily="34" charset="0"/>
                        </a:rPr>
                        <a:t>29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Squid Game: The Challenge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2879156252"/>
                  </a:ext>
                </a:extLst>
              </a:tr>
              <a:tr h="177361">
                <a:tc>
                  <a:txBody>
                    <a:bodyPr/>
                    <a:lstStyle/>
                    <a:p>
                      <a:pPr algn="ctr" fontAlgn="b"/>
                      <a:r>
                        <a:rPr lang="en-GB" sz="1000" b="0" i="0" u="none" strike="noStrike">
                          <a:solidFill>
                            <a:srgbClr val="000000"/>
                          </a:solidFill>
                          <a:effectLst/>
                          <a:latin typeface="Arial" panose="020B0604020202020204" pitchFamily="34" charset="0"/>
                        </a:rPr>
                        <a:t>30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Bodies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9C9"/>
                    </a:solidFill>
                  </a:tcPr>
                </a:tc>
                <a:extLst>
                  <a:ext uri="{0D108BD9-81ED-4DB2-BD59-A6C34878D82A}">
                    <a16:rowId xmlns:a16="http://schemas.microsoft.com/office/drawing/2014/main" val="2206561964"/>
                  </a:ext>
                </a:extLst>
              </a:tr>
            </a:tbl>
          </a:graphicData>
        </a:graphic>
      </p:graphicFrame>
      <p:sp>
        <p:nvSpPr>
          <p:cNvPr id="2" name="Title 1">
            <a:extLst>
              <a:ext uri="{FF2B5EF4-FFF2-40B4-BE49-F238E27FC236}">
                <a16:creationId xmlns:a16="http://schemas.microsoft.com/office/drawing/2014/main" id="{F7E48241-5EBD-E930-4863-D3E0968141D4}"/>
              </a:ext>
            </a:extLst>
          </p:cNvPr>
          <p:cNvSpPr>
            <a:spLocks noGrp="1"/>
          </p:cNvSpPr>
          <p:nvPr>
            <p:ph type="title"/>
          </p:nvPr>
        </p:nvSpPr>
        <p:spPr/>
        <p:txBody>
          <a:bodyPr/>
          <a:lstStyle/>
          <a:p>
            <a:r>
              <a:rPr lang="en-GB"/>
              <a:t>SVODs play a significant role in the top shows for 16-34s</a:t>
            </a:r>
          </a:p>
        </p:txBody>
      </p:sp>
      <p:sp>
        <p:nvSpPr>
          <p:cNvPr id="8" name="Text Placeholder 2">
            <a:extLst>
              <a:ext uri="{FF2B5EF4-FFF2-40B4-BE49-F238E27FC236}">
                <a16:creationId xmlns:a16="http://schemas.microsoft.com/office/drawing/2014/main" id="{AD32965D-2F1F-E3F6-E8D9-979C35C3160C}"/>
              </a:ext>
            </a:extLst>
          </p:cNvPr>
          <p:cNvSpPr txBox="1">
            <a:spLocks/>
          </p:cNvSpPr>
          <p:nvPr/>
        </p:nvSpPr>
        <p:spPr>
          <a:xfrm>
            <a:off x="378000" y="5364000"/>
            <a:ext cx="11334817"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4D4D4D"/>
                </a:solidFill>
                <a:effectLst/>
                <a:uLnTx/>
                <a:uFillTx/>
                <a:latin typeface="Arial"/>
                <a:ea typeface="+mn-ea"/>
                <a:cs typeface="+mn-cs"/>
              </a:rPr>
              <a:t>Source: Barb, 2023, 16-34. TV set viewing,  Average audience per episode (excludes one-offs, kids, films and sports)</a:t>
            </a:r>
          </a:p>
        </p:txBody>
      </p:sp>
    </p:spTree>
    <p:extLst>
      <p:ext uri="{BB962C8B-B14F-4D97-AF65-F5344CB8AC3E}">
        <p14:creationId xmlns:p14="http://schemas.microsoft.com/office/powerpoint/2010/main" val="236520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DC93-5B49-C0B4-BA19-0CDCC6A736D7}"/>
              </a:ext>
            </a:extLst>
          </p:cNvPr>
          <p:cNvSpPr>
            <a:spLocks noGrp="1"/>
          </p:cNvSpPr>
          <p:nvPr>
            <p:ph type="title"/>
          </p:nvPr>
        </p:nvSpPr>
        <p:spPr/>
        <p:txBody>
          <a:bodyPr/>
          <a:lstStyle/>
          <a:p>
            <a:r>
              <a:rPr lang="en-US" dirty="0"/>
              <a:t>16-34s welcomed in the new year with the London Fireworks</a:t>
            </a:r>
          </a:p>
        </p:txBody>
      </p:sp>
      <p:sp>
        <p:nvSpPr>
          <p:cNvPr id="5" name="Text Placeholder 2">
            <a:extLst>
              <a:ext uri="{FF2B5EF4-FFF2-40B4-BE49-F238E27FC236}">
                <a16:creationId xmlns:a16="http://schemas.microsoft.com/office/drawing/2014/main" id="{E0332C21-F8E4-4DFD-E73B-24FF1D097137}"/>
              </a:ext>
            </a:extLst>
          </p:cNvPr>
          <p:cNvSpPr txBox="1">
            <a:spLocks/>
          </p:cNvSpPr>
          <p:nvPr/>
        </p:nvSpPr>
        <p:spPr>
          <a:xfrm>
            <a:off x="378000" y="5364000"/>
            <a:ext cx="11334817"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4D4D4D"/>
                </a:solidFill>
                <a:effectLst/>
                <a:uLnTx/>
                <a:uFillTx/>
                <a:latin typeface="Arial"/>
                <a:ea typeface="+mn-ea"/>
                <a:cs typeface="+mn-cs"/>
              </a:rPr>
              <a:t>Source: Barb, 2023, 16-34s. Average audience figures. UK all viewing, excludes kids, films, and sports.</a:t>
            </a:r>
          </a:p>
        </p:txBody>
      </p:sp>
      <p:graphicFrame>
        <p:nvGraphicFramePr>
          <p:cNvPr id="7" name="Table 6">
            <a:extLst>
              <a:ext uri="{FF2B5EF4-FFF2-40B4-BE49-F238E27FC236}">
                <a16:creationId xmlns:a16="http://schemas.microsoft.com/office/drawing/2014/main" id="{DAA38DEF-3FF1-062A-AD6C-0AF90AEEA0C9}"/>
              </a:ext>
            </a:extLst>
          </p:cNvPr>
          <p:cNvGraphicFramePr>
            <a:graphicFrameLocks noGrp="1"/>
          </p:cNvGraphicFramePr>
          <p:nvPr/>
        </p:nvGraphicFramePr>
        <p:xfrm>
          <a:off x="515227" y="1999899"/>
          <a:ext cx="5288400" cy="2772005"/>
        </p:xfrm>
        <a:graphic>
          <a:graphicData uri="http://schemas.openxmlformats.org/drawingml/2006/table">
            <a:tbl>
              <a:tblPr/>
              <a:tblGrid>
                <a:gridCol w="369070">
                  <a:extLst>
                    <a:ext uri="{9D8B030D-6E8A-4147-A177-3AD203B41FA5}">
                      <a16:colId xmlns:a16="http://schemas.microsoft.com/office/drawing/2014/main" val="771353827"/>
                    </a:ext>
                  </a:extLst>
                </a:gridCol>
                <a:gridCol w="567107">
                  <a:extLst>
                    <a:ext uri="{9D8B030D-6E8A-4147-A177-3AD203B41FA5}">
                      <a16:colId xmlns:a16="http://schemas.microsoft.com/office/drawing/2014/main" val="353213200"/>
                    </a:ext>
                  </a:extLst>
                </a:gridCol>
                <a:gridCol w="3551069">
                  <a:extLst>
                    <a:ext uri="{9D8B030D-6E8A-4147-A177-3AD203B41FA5}">
                      <a16:colId xmlns:a16="http://schemas.microsoft.com/office/drawing/2014/main" val="707336222"/>
                    </a:ext>
                  </a:extLst>
                </a:gridCol>
                <a:gridCol w="801154">
                  <a:extLst>
                    <a:ext uri="{9D8B030D-6E8A-4147-A177-3AD203B41FA5}">
                      <a16:colId xmlns:a16="http://schemas.microsoft.com/office/drawing/2014/main" val="1008360139"/>
                    </a:ext>
                  </a:extLst>
                </a:gridCol>
              </a:tblGrid>
              <a:tr h="162581">
                <a:tc gridSpan="4">
                  <a:txBody>
                    <a:bodyPr/>
                    <a:lstStyle/>
                    <a:p>
                      <a:pPr algn="ctr" fontAlgn="b"/>
                      <a:r>
                        <a:rPr lang="en-GB" sz="1000" b="1" i="0" u="none" strike="noStrike">
                          <a:solidFill>
                            <a:srgbClr val="FFFFFF"/>
                          </a:solidFill>
                          <a:effectLst/>
                          <a:latin typeface="Arial" panose="020B0604020202020204" pitchFamily="34" charset="0"/>
                        </a:rPr>
                        <a:t>Top 30 one-offs on UK Television 2023 (16-34s, TV set viewing only)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29233627"/>
                  </a:ext>
                </a:extLst>
              </a:tr>
              <a:tr h="162581">
                <a:tc>
                  <a:txBody>
                    <a:bodyPr/>
                    <a:lstStyle/>
                    <a:p>
                      <a:pPr algn="ctr" fontAlgn="b"/>
                      <a:r>
                        <a:rPr lang="en-GB" sz="1000" b="1" i="0" u="none" strike="noStrike">
                          <a:solidFill>
                            <a:srgbClr val="000000"/>
                          </a:solidFill>
                          <a:effectLst/>
                          <a:latin typeface="Arial" panose="020B0604020202020204" pitchFamily="34" charset="0"/>
                        </a:rPr>
                        <a:t>Rank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Channel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Title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Ave aud (m)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118772536"/>
                  </a:ext>
                </a:extLst>
              </a:tr>
              <a:tr h="162581">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New Year's Eve Fireworks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extLst>
                  <a:ext uri="{0D108BD9-81ED-4DB2-BD59-A6C34878D82A}">
                    <a16:rowId xmlns:a16="http://schemas.microsoft.com/office/drawing/2014/main" val="2501764040"/>
                  </a:ext>
                </a:extLst>
              </a:tr>
              <a:tr h="162581">
                <a:tc>
                  <a:txBody>
                    <a:bodyPr/>
                    <a:lstStyle/>
                    <a:p>
                      <a:pPr algn="ctr" fontAlgn="b"/>
                      <a:r>
                        <a:rPr lang="en-GB" sz="1000" b="0" i="0"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Eurovision Song Contest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4203788359"/>
                  </a:ext>
                </a:extLst>
              </a:tr>
              <a:tr h="162581">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Doctor Who - Christmas Special: The Church on Ruby Road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305311430"/>
                  </a:ext>
                </a:extLst>
              </a:tr>
              <a:tr h="162581">
                <a:tc>
                  <a:txBody>
                    <a:bodyPr/>
                    <a:lstStyle/>
                    <a:p>
                      <a:pPr algn="ctr" fontAlgn="b"/>
                      <a:r>
                        <a:rPr lang="en-GB" sz="1000" b="0" i="0"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The Coronation - The Coronation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2317416760"/>
                  </a:ext>
                </a:extLst>
              </a:tr>
              <a:tr h="162581">
                <a:tc>
                  <a:txBody>
                    <a:bodyPr/>
                    <a:lstStyle/>
                    <a:p>
                      <a:pPr algn="ctr" fontAlgn="b"/>
                      <a:r>
                        <a:rPr lang="en-GB" sz="1000" b="0" i="0" u="none" strike="noStrike">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The Coronation - The Celebration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3201890744"/>
                  </a:ext>
                </a:extLst>
              </a:tr>
              <a:tr h="162581">
                <a:tc>
                  <a:txBody>
                    <a:bodyPr/>
                    <a:lstStyle/>
                    <a:p>
                      <a:pPr algn="ctr" fontAlgn="b"/>
                      <a:r>
                        <a:rPr lang="en-GB" sz="1000" b="0" i="0" u="none" strike="noStrike">
                          <a:solidFill>
                            <a:srgbClr val="000000"/>
                          </a:solidFill>
                          <a:effectLst/>
                          <a:latin typeface="Arial" panose="020B060402020202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Rick Astley Rocks New Year’s Eve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106435230"/>
                  </a:ext>
                </a:extLst>
              </a:tr>
              <a:tr h="162581">
                <a:tc>
                  <a:txBody>
                    <a:bodyPr/>
                    <a:lstStyle/>
                    <a:p>
                      <a:pPr algn="ctr" fontAlgn="b"/>
                      <a:r>
                        <a:rPr lang="en-GB" sz="1000" b="0" i="0" u="none" strike="noStrike">
                          <a:solidFill>
                            <a:srgbClr val="000000"/>
                          </a:solidFill>
                          <a:effectLst/>
                          <a:latin typeface="Arial" panose="020B0604020202020204" pitchFamily="34"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The Coronation - The Coronation Concert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2101447216"/>
                  </a:ext>
                </a:extLst>
              </a:tr>
              <a:tr h="162581">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MH370: The Plane That Disappeared (Malay)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3342753568"/>
                  </a:ext>
                </a:extLst>
              </a:tr>
              <a:tr h="162581">
                <a:tc>
                  <a:txBody>
                    <a:bodyPr/>
                    <a:lstStyle/>
                    <a:p>
                      <a:pPr algn="ctr" fontAlgn="b"/>
                      <a:r>
                        <a:rPr lang="en-GB" sz="1000" b="0" i="0" u="none" strike="noStrike">
                          <a:solidFill>
                            <a:srgbClr val="000000"/>
                          </a:solidFill>
                          <a:effectLst/>
                          <a:latin typeface="Arial" panose="020B0604020202020204" pitchFamily="34" charset="0"/>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The 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2059337760"/>
                  </a:ext>
                </a:extLst>
              </a:tr>
              <a:tr h="162581">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Ghosts (Christmas Special 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623237828"/>
                  </a:ext>
                </a:extLst>
              </a:tr>
              <a:tr h="162581">
                <a:tc>
                  <a:txBody>
                    <a:bodyPr/>
                    <a:lstStyle/>
                    <a:p>
                      <a:pPr algn="ctr" fontAlgn="b"/>
                      <a:r>
                        <a:rPr lang="en-GB" sz="1000" b="0" i="0" u="none" strike="noStrike">
                          <a:solidFill>
                            <a:srgbClr val="000000"/>
                          </a:solidFill>
                          <a:effectLst/>
                          <a:latin typeface="Arial" panose="020B0604020202020204" pitchFamily="34" charset="0"/>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CH4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GB" sz="1000" b="0" i="0" u="none" strike="noStrike">
                          <a:solidFill>
                            <a:srgbClr val="000000"/>
                          </a:solidFill>
                          <a:effectLst/>
                          <a:latin typeface="Arial" panose="020B0604020202020204" pitchFamily="34" charset="0"/>
                        </a:rPr>
                        <a:t>Taskmaster's New Year Treat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3800819442"/>
                  </a:ext>
                </a:extLst>
              </a:tr>
              <a:tr h="162581">
                <a:tc>
                  <a:txBody>
                    <a:bodyPr/>
                    <a:lstStyle/>
                    <a:p>
                      <a:pPr algn="ctr" fontAlgn="b"/>
                      <a:r>
                        <a:rPr lang="en-GB" sz="1000" b="0" i="0" u="none" strike="noStrike">
                          <a:solidFill>
                            <a:srgbClr val="000000"/>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ITV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GB" sz="1000" b="0" i="0" u="none" strike="noStrike">
                          <a:solidFill>
                            <a:srgbClr val="000000"/>
                          </a:solidFill>
                          <a:effectLst/>
                          <a:latin typeface="Arial" panose="020B0604020202020204" pitchFamily="34" charset="0"/>
                        </a:rPr>
                        <a:t>The BRIT Awards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GB" sz="1000" b="0" i="0" u="none" strike="noStrike">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499997654"/>
                  </a:ext>
                </a:extLst>
              </a:tr>
              <a:tr h="162581">
                <a:tc>
                  <a:txBody>
                    <a:bodyPr/>
                    <a:lstStyle/>
                    <a:p>
                      <a:pPr algn="ctr" fontAlgn="b"/>
                      <a:r>
                        <a:rPr lang="en-GB" sz="1000" b="0" i="0" u="none" strike="noStrike">
                          <a:solidFill>
                            <a:srgbClr val="000000"/>
                          </a:solidFill>
                          <a:effectLst/>
                          <a:latin typeface="Arial" panose="020B0604020202020204" pitchFamily="34" charset="0"/>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Disney+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CDDC"/>
                    </a:solidFill>
                  </a:tcPr>
                </a:tc>
                <a:tc>
                  <a:txBody>
                    <a:bodyPr/>
                    <a:lstStyle/>
                    <a:p>
                      <a:pPr algn="l" fontAlgn="b"/>
                      <a:r>
                        <a:rPr lang="en-GB" sz="1000" b="0" i="0" u="none" strike="noStrike">
                          <a:solidFill>
                            <a:srgbClr val="000000"/>
                          </a:solidFill>
                          <a:effectLst/>
                          <a:latin typeface="Arial" panose="020B0604020202020204" pitchFamily="34" charset="0"/>
                        </a:rPr>
                        <a:t>Encanto at the Hollywood Bowl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CDDC"/>
                    </a:solidFill>
                  </a:tcPr>
                </a:tc>
                <a:tc>
                  <a:txBody>
                    <a:bodyPr/>
                    <a:lstStyle/>
                    <a:p>
                      <a:pPr algn="ctr" fontAlgn="b"/>
                      <a:r>
                        <a:rPr lang="en-GB" sz="1000" b="0" i="0" u="none" strike="noStrike">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CDDC"/>
                    </a:solidFill>
                  </a:tcPr>
                </a:tc>
                <a:extLst>
                  <a:ext uri="{0D108BD9-81ED-4DB2-BD59-A6C34878D82A}">
                    <a16:rowId xmlns:a16="http://schemas.microsoft.com/office/drawing/2014/main" val="2309333759"/>
                  </a:ext>
                </a:extLst>
              </a:tr>
              <a:tr h="162581">
                <a:tc>
                  <a:txBody>
                    <a:bodyPr/>
                    <a:lstStyle/>
                    <a:p>
                      <a:pPr algn="ctr" fontAlgn="b"/>
                      <a:r>
                        <a:rPr lang="en-GB" sz="1000" b="0" i="0" u="none" strike="noStrike">
                          <a:solidFill>
                            <a:srgbClr val="000000"/>
                          </a:solidFill>
                          <a:effectLst/>
                          <a:latin typeface="Arial" panose="020B0604020202020204" pitchFamily="34" charset="0"/>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CH4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GB" sz="1000" b="0" i="0" u="none" strike="noStrike">
                          <a:solidFill>
                            <a:srgbClr val="000000"/>
                          </a:solidFill>
                          <a:effectLst/>
                          <a:latin typeface="Arial" panose="020B0604020202020204" pitchFamily="34" charset="0"/>
                        </a:rPr>
                        <a:t>Big Fat Quiz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168002066"/>
                  </a:ext>
                </a:extLst>
              </a:tr>
              <a:tr h="170709">
                <a:tc>
                  <a:txBody>
                    <a:bodyPr/>
                    <a:lstStyle/>
                    <a:p>
                      <a:pPr algn="ctr" fontAlgn="b"/>
                      <a:r>
                        <a:rPr lang="en-GB" sz="1000" b="0" i="0" u="none" strike="noStrike">
                          <a:solidFill>
                            <a:srgbClr val="000000"/>
                          </a:solidFill>
                          <a:effectLst/>
                          <a:latin typeface="Arial" panose="020B0604020202020204" pitchFamily="34" charset="0"/>
                        </a:rPr>
                        <a:t>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ITV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000" b="0" i="0" u="none" strike="noStrike">
                          <a:solidFill>
                            <a:srgbClr val="000000"/>
                          </a:solidFill>
                          <a:effectLst/>
                          <a:latin typeface="Arial" panose="020B0604020202020204" pitchFamily="34" charset="0"/>
                        </a:rPr>
                        <a:t>The 1% Club (Christmas Special)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96586689"/>
                  </a:ext>
                </a:extLst>
              </a:tr>
            </a:tbl>
          </a:graphicData>
        </a:graphic>
      </p:graphicFrame>
      <p:graphicFrame>
        <p:nvGraphicFramePr>
          <p:cNvPr id="9" name="Table 8">
            <a:extLst>
              <a:ext uri="{FF2B5EF4-FFF2-40B4-BE49-F238E27FC236}">
                <a16:creationId xmlns:a16="http://schemas.microsoft.com/office/drawing/2014/main" id="{251C6742-7FAA-F45F-AE50-AE9A8EC1A698}"/>
              </a:ext>
            </a:extLst>
          </p:cNvPr>
          <p:cNvGraphicFramePr>
            <a:graphicFrameLocks noGrp="1"/>
          </p:cNvGraphicFramePr>
          <p:nvPr/>
        </p:nvGraphicFramePr>
        <p:xfrm>
          <a:off x="6388375" y="2009539"/>
          <a:ext cx="5288400" cy="2752725"/>
        </p:xfrm>
        <a:graphic>
          <a:graphicData uri="http://schemas.openxmlformats.org/drawingml/2006/table">
            <a:tbl>
              <a:tblPr/>
              <a:tblGrid>
                <a:gridCol w="379035">
                  <a:extLst>
                    <a:ext uri="{9D8B030D-6E8A-4147-A177-3AD203B41FA5}">
                      <a16:colId xmlns:a16="http://schemas.microsoft.com/office/drawing/2014/main" val="1170078060"/>
                    </a:ext>
                  </a:extLst>
                </a:gridCol>
                <a:gridCol w="577656">
                  <a:extLst>
                    <a:ext uri="{9D8B030D-6E8A-4147-A177-3AD203B41FA5}">
                      <a16:colId xmlns:a16="http://schemas.microsoft.com/office/drawing/2014/main" val="1989219055"/>
                    </a:ext>
                  </a:extLst>
                </a:gridCol>
                <a:gridCol w="3320083">
                  <a:extLst>
                    <a:ext uri="{9D8B030D-6E8A-4147-A177-3AD203B41FA5}">
                      <a16:colId xmlns:a16="http://schemas.microsoft.com/office/drawing/2014/main" val="2551279059"/>
                    </a:ext>
                  </a:extLst>
                </a:gridCol>
                <a:gridCol w="1011626">
                  <a:extLst>
                    <a:ext uri="{9D8B030D-6E8A-4147-A177-3AD203B41FA5}">
                      <a16:colId xmlns:a16="http://schemas.microsoft.com/office/drawing/2014/main" val="3835115036"/>
                    </a:ext>
                  </a:extLst>
                </a:gridCol>
              </a:tblGrid>
              <a:tr h="151342">
                <a:tc gridSpan="4">
                  <a:txBody>
                    <a:bodyPr/>
                    <a:lstStyle/>
                    <a:p>
                      <a:pPr algn="ctr" fontAlgn="b"/>
                      <a:r>
                        <a:rPr lang="en-GB" sz="1000" b="1" i="0" u="none" strike="noStrike" dirty="0">
                          <a:solidFill>
                            <a:srgbClr val="FFFFFF"/>
                          </a:solidFill>
                          <a:effectLst/>
                          <a:latin typeface="Arial" panose="020B0604020202020204" pitchFamily="34" charset="0"/>
                        </a:rPr>
                        <a:t>Top 30 one-offs on UK Television 2023 (16-34s, TV set viewing only)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5495283"/>
                  </a:ext>
                </a:extLst>
              </a:tr>
              <a:tr h="144136">
                <a:tc>
                  <a:txBody>
                    <a:bodyPr/>
                    <a:lstStyle/>
                    <a:p>
                      <a:pPr algn="ctr" fontAlgn="b"/>
                      <a:r>
                        <a:rPr lang="en-GB" sz="1000" b="1" i="0" u="none" strike="noStrike">
                          <a:solidFill>
                            <a:srgbClr val="000000"/>
                          </a:solidFill>
                          <a:effectLst/>
                          <a:latin typeface="Arial" panose="020B0604020202020204" pitchFamily="34" charset="0"/>
                        </a:rPr>
                        <a:t>Rank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Channel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Title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Ave aud (m)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50923861"/>
                  </a:ext>
                </a:extLst>
              </a:tr>
              <a:tr h="144136">
                <a:tc>
                  <a:txBody>
                    <a:bodyPr/>
                    <a:lstStyle/>
                    <a:p>
                      <a:pPr algn="ctr" fontAlgn="b"/>
                      <a:r>
                        <a:rPr lang="en-GB" sz="1000" b="0" i="0" u="none" strike="noStrike">
                          <a:solidFill>
                            <a:srgbClr val="000000"/>
                          </a:solidFill>
                          <a:effectLst/>
                          <a:latin typeface="Arial" panose="020B0604020202020204" pitchFamily="34" charset="0"/>
                        </a:rPr>
                        <a:t>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Call the Midwife (Christmas Special)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0.8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extLst>
                  <a:ext uri="{0D108BD9-81ED-4DB2-BD59-A6C34878D82A}">
                    <a16:rowId xmlns:a16="http://schemas.microsoft.com/office/drawing/2014/main" val="3268006049"/>
                  </a:ext>
                </a:extLst>
              </a:tr>
              <a:tr h="144136">
                <a:tc>
                  <a:txBody>
                    <a:bodyPr/>
                    <a:lstStyle/>
                    <a:p>
                      <a:pPr algn="ctr" fontAlgn="b"/>
                      <a:r>
                        <a:rPr lang="en-GB" sz="1000" b="0" i="0" u="none" strike="noStrike">
                          <a:solidFill>
                            <a:srgbClr val="000000"/>
                          </a:solidFill>
                          <a:effectLst/>
                          <a:latin typeface="Arial" panose="020B0604020202020204" pitchFamily="34" charset="0"/>
                        </a:rPr>
                        <a:t>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CH4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GB" sz="1000" b="0" i="0" u="none" strike="noStrike">
                          <a:solidFill>
                            <a:srgbClr val="000000"/>
                          </a:solidFill>
                          <a:effectLst/>
                          <a:latin typeface="Arial" panose="020B0604020202020204" pitchFamily="34" charset="0"/>
                        </a:rPr>
                        <a:t>Gogglebox (Festive Special)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0.8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3146807243"/>
                  </a:ext>
                </a:extLst>
              </a:tr>
              <a:tr h="144136">
                <a:tc>
                  <a:txBody>
                    <a:bodyPr/>
                    <a:lstStyle/>
                    <a:p>
                      <a:pPr algn="ctr" fontAlgn="b"/>
                      <a:r>
                        <a:rPr lang="en-GB" sz="1000" b="0" i="0" u="none" strike="noStrike">
                          <a:solidFill>
                            <a:srgbClr val="000000"/>
                          </a:solidFill>
                          <a:effectLst/>
                          <a:latin typeface="Arial" panose="020B0604020202020204" pitchFamily="34" charset="0"/>
                        </a:rPr>
                        <a:t>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Michael McIntyre’s Christmas Wheel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261579736"/>
                  </a:ext>
                </a:extLst>
              </a:tr>
              <a:tr h="144136">
                <a:tc>
                  <a:txBody>
                    <a:bodyPr/>
                    <a:lstStyle/>
                    <a:p>
                      <a:pPr algn="ctr" fontAlgn="b"/>
                      <a:r>
                        <a:rPr lang="en-GB" sz="1000" b="0" i="0" u="none" strike="noStrike">
                          <a:solidFill>
                            <a:srgbClr val="000000"/>
                          </a:solidFill>
                          <a:effectLst/>
                          <a:latin typeface="Arial" panose="020B0604020202020204" pitchFamily="34" charset="0"/>
                        </a:rPr>
                        <a:t>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CH4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GB" sz="1000" b="0" i="0" u="none" strike="noStrike">
                          <a:solidFill>
                            <a:srgbClr val="000000"/>
                          </a:solidFill>
                          <a:effectLst/>
                          <a:latin typeface="Arial" panose="020B0604020202020204" pitchFamily="34" charset="0"/>
                        </a:rPr>
                        <a:t>The Great British Bake Off: Festive Specials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2565866384"/>
                  </a:ext>
                </a:extLst>
              </a:tr>
              <a:tr h="144136">
                <a:tc>
                  <a:txBody>
                    <a:bodyPr/>
                    <a:lstStyle/>
                    <a:p>
                      <a:pPr algn="ctr" fontAlgn="b"/>
                      <a:r>
                        <a:rPr lang="en-GB" sz="1000" b="0" i="0" u="none" strike="noStrike">
                          <a:solidFill>
                            <a:srgbClr val="000000"/>
                          </a:solidFill>
                          <a:effectLst/>
                          <a:latin typeface="Arial" panose="020B0604020202020204" pitchFamily="34" charset="0"/>
                        </a:rPr>
                        <a:t>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Strictly Come Dancing (Christmas Special)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773702172"/>
                  </a:ext>
                </a:extLst>
              </a:tr>
              <a:tr h="144136">
                <a:tc>
                  <a:txBody>
                    <a:bodyPr/>
                    <a:lstStyle/>
                    <a:p>
                      <a:pPr algn="ctr" fontAlgn="b"/>
                      <a:r>
                        <a:rPr lang="en-GB" sz="1000" b="0" i="0" u="none" strike="noStrike">
                          <a:solidFill>
                            <a:srgbClr val="000000"/>
                          </a:solidFill>
                          <a:effectLst/>
                          <a:latin typeface="Arial" panose="020B0604020202020204" pitchFamily="34" charset="0"/>
                        </a:rPr>
                        <a:t>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Ricky Gervais: Armageddon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0.6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3897757425"/>
                  </a:ext>
                </a:extLst>
              </a:tr>
              <a:tr h="144136">
                <a:tc>
                  <a:txBody>
                    <a:bodyPr/>
                    <a:lstStyle/>
                    <a:p>
                      <a:pPr algn="ctr" fontAlgn="b"/>
                      <a:r>
                        <a:rPr lang="en-GB" sz="1000" b="0" i="0" u="none" strike="noStrike">
                          <a:solidFill>
                            <a:srgbClr val="000000"/>
                          </a:solidFill>
                          <a:effectLst/>
                          <a:latin typeface="Arial" panose="020B0604020202020204" pitchFamily="34" charset="0"/>
                        </a:rPr>
                        <a:t>22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CH4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GB" sz="1000" b="0" i="0" u="none" strike="noStrike">
                          <a:solidFill>
                            <a:srgbClr val="000000"/>
                          </a:solidFill>
                          <a:effectLst/>
                          <a:latin typeface="Arial" panose="020B0604020202020204" pitchFamily="34" charset="0"/>
                        </a:rPr>
                        <a:t>The Great British Bake Off: Festive Specials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0.6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2275609560"/>
                  </a:ext>
                </a:extLst>
              </a:tr>
              <a:tr h="144136">
                <a:tc>
                  <a:txBody>
                    <a:bodyPr/>
                    <a:lstStyle/>
                    <a:p>
                      <a:pPr algn="ctr" fontAlgn="b"/>
                      <a:r>
                        <a:rPr lang="en-GB" sz="1000" b="0" i="0" u="none" strike="noStrike">
                          <a:solidFill>
                            <a:srgbClr val="000000"/>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Gavin &amp; Stacey (Christmas Special)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3473203959"/>
                  </a:ext>
                </a:extLst>
              </a:tr>
              <a:tr h="144136">
                <a:tc>
                  <a:txBody>
                    <a:bodyPr/>
                    <a:lstStyle/>
                    <a:p>
                      <a:pPr algn="ctr" fontAlgn="b"/>
                      <a:r>
                        <a:rPr lang="en-GB" sz="1000" b="0" i="0" u="none" strike="noStrike">
                          <a:solidFill>
                            <a:srgbClr val="000000"/>
                          </a:solidFill>
                          <a:effectLst/>
                          <a:latin typeface="Arial" panose="020B0604020202020204" pitchFamily="34" charset="0"/>
                        </a:rPr>
                        <a:t>24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dirty="0">
                          <a:solidFill>
                            <a:srgbClr val="000000"/>
                          </a:solidFill>
                          <a:effectLst/>
                          <a:latin typeface="Arial" panose="020B0604020202020204" pitchFamily="34" charset="0"/>
                        </a:rPr>
                        <a:t>Ghosts (Christmas Special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2443739536"/>
                  </a:ext>
                </a:extLst>
              </a:tr>
              <a:tr h="144136">
                <a:tc>
                  <a:txBody>
                    <a:bodyPr/>
                    <a:lstStyle/>
                    <a:p>
                      <a:pPr algn="ctr" fontAlgn="b"/>
                      <a:r>
                        <a:rPr lang="en-GB" sz="1000" b="0" i="0" u="none" strike="noStrike">
                          <a:solidFill>
                            <a:srgbClr val="000000"/>
                          </a:solidFill>
                          <a:effectLst/>
                          <a:latin typeface="Arial" panose="020B0604020202020204" pitchFamily="34" charset="0"/>
                        </a:rPr>
                        <a:t>25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Gavin &amp; Stacey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3764633088"/>
                  </a:ext>
                </a:extLst>
              </a:tr>
              <a:tr h="144136">
                <a:tc>
                  <a:txBody>
                    <a:bodyPr/>
                    <a:lstStyle/>
                    <a:p>
                      <a:pPr algn="ctr" fontAlgn="b"/>
                      <a:r>
                        <a:rPr lang="en-GB" sz="1000" b="0" i="0" u="none" strike="noStrike">
                          <a:solidFill>
                            <a:srgbClr val="000000"/>
                          </a:solidFill>
                          <a:effectLst/>
                          <a:latin typeface="Arial" panose="020B0604020202020204" pitchFamily="34" charset="0"/>
                        </a:rPr>
                        <a:t>26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Mrs Brown's Boys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2656023738"/>
                  </a:ext>
                </a:extLst>
              </a:tr>
              <a:tr h="144136">
                <a:tc>
                  <a:txBody>
                    <a:bodyPr/>
                    <a:lstStyle/>
                    <a:p>
                      <a:pPr algn="ctr" fontAlgn="b"/>
                      <a:r>
                        <a:rPr lang="en-GB" sz="1000" b="0" i="0" u="none" strike="noStrike">
                          <a:solidFill>
                            <a:srgbClr val="000000"/>
                          </a:solidFill>
                          <a:effectLst/>
                          <a:latin typeface="Arial" panose="020B0604020202020204" pitchFamily="34" charset="0"/>
                        </a:rPr>
                        <a:t>27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Numberblocks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4061506267"/>
                  </a:ext>
                </a:extLst>
              </a:tr>
              <a:tr h="144136">
                <a:tc>
                  <a:txBody>
                    <a:bodyPr/>
                    <a:lstStyle/>
                    <a:p>
                      <a:pPr algn="ctr" fontAlgn="b"/>
                      <a:r>
                        <a:rPr lang="en-GB" sz="1000" b="0" i="0" u="none" strike="noStrike">
                          <a:solidFill>
                            <a:srgbClr val="000000"/>
                          </a:solidFill>
                          <a:effectLst/>
                          <a:latin typeface="Arial" panose="020B0604020202020204" pitchFamily="34" charset="0"/>
                        </a:rPr>
                        <a:t>28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Jools' Annual Hootenanny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127036237"/>
                  </a:ext>
                </a:extLst>
              </a:tr>
              <a:tr h="144136">
                <a:tc>
                  <a:txBody>
                    <a:bodyPr/>
                    <a:lstStyle/>
                    <a:p>
                      <a:pPr algn="ctr" fontAlgn="b"/>
                      <a:r>
                        <a:rPr lang="en-GB" sz="1000" b="0" i="0" u="none" strike="noStrike">
                          <a:solidFill>
                            <a:srgbClr val="000000"/>
                          </a:solidFill>
                          <a:effectLst/>
                          <a:latin typeface="Arial" panose="020B0604020202020204" pitchFamily="34" charset="0"/>
                        </a:rPr>
                        <a:t>29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CH4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GB" sz="1000" b="0" i="0" u="none" strike="noStrike">
                          <a:solidFill>
                            <a:srgbClr val="000000"/>
                          </a:solidFill>
                          <a:effectLst/>
                          <a:latin typeface="Arial" panose="020B0604020202020204" pitchFamily="34" charset="0"/>
                        </a:rPr>
                        <a:t>8 Out of 10 Cats Does Countdown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2861491926"/>
                  </a:ext>
                </a:extLst>
              </a:tr>
              <a:tr h="151342">
                <a:tc>
                  <a:txBody>
                    <a:bodyPr/>
                    <a:lstStyle/>
                    <a:p>
                      <a:pPr algn="ctr" fontAlgn="b"/>
                      <a:r>
                        <a:rPr lang="en-GB" sz="1000" b="0" i="0" u="none" strike="noStrike">
                          <a:solidFill>
                            <a:srgbClr val="000000"/>
                          </a:solidFill>
                          <a:effectLst/>
                          <a:latin typeface="Arial" panose="020B0604020202020204" pitchFamily="34" charset="0"/>
                        </a:rPr>
                        <a:t>30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Costco: Is It Really Worth 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9C9"/>
                    </a:solidFill>
                  </a:tcPr>
                </a:tc>
                <a:extLst>
                  <a:ext uri="{0D108BD9-81ED-4DB2-BD59-A6C34878D82A}">
                    <a16:rowId xmlns:a16="http://schemas.microsoft.com/office/drawing/2014/main" val="2473884564"/>
                  </a:ext>
                </a:extLst>
              </a:tr>
            </a:tbl>
          </a:graphicData>
        </a:graphic>
      </p:graphicFrame>
    </p:spTree>
    <p:extLst>
      <p:ext uri="{BB962C8B-B14F-4D97-AF65-F5344CB8AC3E}">
        <p14:creationId xmlns:p14="http://schemas.microsoft.com/office/powerpoint/2010/main" val="2138010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dirty="0"/>
              <a:t>Broadcaster TV accounts for 26% of 16-34s’ video day</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36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a:t>
            </a:r>
            <a:r>
              <a:rPr lang="en-GB" sz="1400" kern="0">
                <a:solidFill>
                  <a:prstClr val="black"/>
                </a:solidFill>
                <a:latin typeface="Arial"/>
              </a:rPr>
              <a:t>4</a:t>
            </a:r>
            <a:r>
              <a:rPr kumimoji="0" lang="en-GB" sz="1400" b="0" i="0" u="none" strike="noStrike" kern="0" cap="none" spc="0" normalizeH="0" baseline="0" noProof="0">
                <a:ln>
                  <a:noFill/>
                </a:ln>
                <a:solidFill>
                  <a:prstClr val="black"/>
                </a:solidFill>
                <a:effectLst/>
                <a:uLnTx/>
                <a:uFillTx/>
                <a:latin typeface="Arial"/>
                <a:ea typeface="+mn-ea"/>
                <a:cs typeface="+mn-cs"/>
              </a:rPr>
              <a:t> hrs, 6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79106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A0402100-1BA0-4908-8129-D8012CD1B1E8}"/>
              </a:ext>
            </a:extLst>
          </p:cNvPr>
          <p:cNvSpPr>
            <a:spLocks noGrp="1"/>
          </p:cNvSpPr>
          <p:nvPr>
            <p:ph type="body" sz="quarter" idx="15"/>
          </p:nvPr>
        </p:nvSpPr>
        <p:spPr>
          <a:xfrm>
            <a:off x="378000" y="5364000"/>
            <a:ext cx="11334817" cy="304800"/>
          </a:xfrm>
        </p:spPr>
        <p:txBody>
          <a:bodyPr/>
          <a:lstStyle/>
          <a:p>
            <a:r>
              <a:rPr lang="en-GB" dirty="0"/>
              <a:t>Source: 2023, Barb / Broadcaster stream data / IPA TouchPoints 2023 / UK Cinema Association / ViewersLogic to model OOH viewing time *YouTube ad time modelled at 4.1% of content time, TikTok ad time modelled at 3.4% of content time using agency and broadcaster data, Other online modelled at 4% of content time)</a:t>
            </a:r>
          </a:p>
          <a:p>
            <a:endParaRPr lang="en-GB" dirty="0"/>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17.0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3176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a:t>
            </a:r>
            <a:r>
              <a:rPr lang="en-GB" sz="1400" kern="0">
                <a:solidFill>
                  <a:prstClr val="black"/>
                </a:solidFill>
                <a:latin typeface="Arial"/>
              </a:rPr>
              <a:t>9.8</a:t>
            </a:r>
            <a:r>
              <a:rPr kumimoji="0" lang="en-GB" sz="1400" b="0" i="0" u="none" strike="noStrike" kern="0" cap="none" spc="0" normalizeH="0" baseline="0" noProof="0">
                <a:ln>
                  <a:noFill/>
                </a:ln>
                <a:solidFill>
                  <a:prstClr val="black"/>
                </a:solidFill>
                <a:effectLst/>
                <a:uLnTx/>
                <a:uFillTx/>
                <a:latin typeface="Arial"/>
                <a:ea typeface="+mn-ea"/>
                <a:cs typeface="+mn-cs"/>
              </a:rPr>
              <a:t>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218376" y="593085"/>
            <a:ext cx="34929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advertising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6561" y="388810"/>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itle 1">
            <a:extLst>
              <a:ext uri="{FF2B5EF4-FFF2-40B4-BE49-F238E27FC236}">
                <a16:creationId xmlns:a16="http://schemas.microsoft.com/office/drawing/2014/main" id="{EE9E2016-4A4C-46C7-B432-2A7F8C3E8817}"/>
              </a:ext>
            </a:extLst>
          </p:cNvPr>
          <p:cNvSpPr txBox="1">
            <a:spLocks/>
          </p:cNvSpPr>
          <p:nvPr/>
        </p:nvSpPr>
        <p:spPr>
          <a:xfrm>
            <a:off x="424837" y="542699"/>
            <a:ext cx="3611904" cy="25229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372D87"/>
                </a:solidFill>
                <a:effectLst/>
                <a:uLnTx/>
                <a:uFillTx/>
                <a:latin typeface="Arial"/>
                <a:ea typeface="+mj-ea"/>
                <a:cs typeface="+mj-cs"/>
              </a:rPr>
              <a:t>Broadcasters account for over </a:t>
            </a:r>
            <a:r>
              <a:rPr lang="en-GB" dirty="0">
                <a:solidFill>
                  <a:srgbClr val="372D87"/>
                </a:solidFill>
                <a:latin typeface="Arial"/>
              </a:rPr>
              <a:t>56</a:t>
            </a:r>
            <a:r>
              <a:rPr kumimoji="0" lang="en-GB" b="1" i="0" u="none" strike="noStrike" kern="1200" cap="none" spc="0" normalizeH="0" baseline="0" noProof="0" dirty="0">
                <a:ln>
                  <a:noFill/>
                </a:ln>
                <a:solidFill>
                  <a:srgbClr val="372D87"/>
                </a:solidFill>
                <a:effectLst/>
                <a:uLnTx/>
                <a:uFillTx/>
                <a:latin typeface="Arial"/>
                <a:ea typeface="+mj-ea"/>
                <a:cs typeface="+mj-cs"/>
              </a:rPr>
              <a:t>% of all video advertising for 16-34s</a:t>
            </a:r>
          </a:p>
        </p:txBody>
      </p:sp>
    </p:spTree>
    <p:extLst>
      <p:ext uri="{BB962C8B-B14F-4D97-AF65-F5344CB8AC3E}">
        <p14:creationId xmlns:p14="http://schemas.microsoft.com/office/powerpoint/2010/main" val="287138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7AC7-2676-4CDA-973E-98E7BDF33843}"/>
              </a:ext>
            </a:extLst>
          </p:cNvPr>
          <p:cNvSpPr>
            <a:spLocks noGrp="1"/>
          </p:cNvSpPr>
          <p:nvPr>
            <p:ph type="title"/>
          </p:nvPr>
        </p:nvSpPr>
        <p:spPr/>
        <p:txBody>
          <a:bodyPr/>
          <a:lstStyle/>
          <a:p>
            <a:r>
              <a:rPr lang="en-GB" dirty="0"/>
              <a:t>Total TV weekly reach (linear TV + BVOD)</a:t>
            </a:r>
          </a:p>
        </p:txBody>
      </p:sp>
      <p:sp>
        <p:nvSpPr>
          <p:cNvPr id="3" name="Text Placeholder 2">
            <a:extLst>
              <a:ext uri="{FF2B5EF4-FFF2-40B4-BE49-F238E27FC236}">
                <a16:creationId xmlns:a16="http://schemas.microsoft.com/office/drawing/2014/main" id="{5B56B953-4027-40D0-84A4-8AEC842C1623}"/>
              </a:ext>
            </a:extLst>
          </p:cNvPr>
          <p:cNvSpPr>
            <a:spLocks noGrp="1"/>
          </p:cNvSpPr>
          <p:nvPr>
            <p:ph type="body" sz="quarter" idx="15"/>
          </p:nvPr>
        </p:nvSpPr>
        <p:spPr>
          <a:xfrm>
            <a:off x="360000" y="5580000"/>
            <a:ext cx="11334817" cy="304800"/>
          </a:xfrm>
        </p:spPr>
        <p:txBody>
          <a:bodyPr/>
          <a:lstStyle/>
          <a:p>
            <a:r>
              <a:rPr lang="en-GB" dirty="0"/>
              <a:t>Source: IPA </a:t>
            </a:r>
            <a:r>
              <a:rPr lang="en-GB" dirty="0" err="1"/>
              <a:t>TouchPoints</a:t>
            </a:r>
            <a:r>
              <a:rPr lang="en-GB" dirty="0"/>
              <a:t>, 2020 (average of both waves), 2021 (average of both waves), 2022 (average of both waves), </a:t>
            </a:r>
            <a:r>
              <a:rPr lang="fr-FR" dirty="0"/>
              <a:t>2023 (W1 2023 - </a:t>
            </a:r>
            <a:r>
              <a:rPr lang="en-GB" dirty="0"/>
              <a:t>Fieldwork Dates: 17</a:t>
            </a:r>
            <a:r>
              <a:rPr lang="en-GB" baseline="30000" dirty="0"/>
              <a:t>th</a:t>
            </a:r>
            <a:r>
              <a:rPr lang="en-GB" dirty="0"/>
              <a:t> January – 26</a:t>
            </a:r>
            <a:r>
              <a:rPr lang="en-GB" baseline="30000" dirty="0"/>
              <a:t>th</a:t>
            </a:r>
            <a:r>
              <a:rPr lang="en-GB" dirty="0"/>
              <a:t> March 2023)</a:t>
            </a:r>
            <a:r>
              <a:rPr lang="fr-FR" dirty="0"/>
              <a:t> , 2024</a:t>
            </a:r>
            <a:r>
              <a:rPr lang="en-GB" dirty="0"/>
              <a:t> </a:t>
            </a:r>
            <a:r>
              <a:rPr lang="en-GB" dirty="0" err="1"/>
              <a:t>SuperHub</a:t>
            </a:r>
            <a:r>
              <a:rPr lang="en-GB" dirty="0"/>
              <a:t> (W2 2023 + W1 2024 - Fieldwork Dates: 20</a:t>
            </a:r>
            <a:r>
              <a:rPr lang="en-GB" baseline="30000" dirty="0"/>
              <a:t>th</a:t>
            </a:r>
            <a:r>
              <a:rPr lang="en-GB" dirty="0"/>
              <a:t> Sep 2023 – 3</a:t>
            </a:r>
            <a:r>
              <a:rPr lang="en-GB" baseline="30000" dirty="0"/>
              <a:t>rd</a:t>
            </a:r>
            <a:r>
              <a:rPr lang="en-GB" dirty="0"/>
              <a:t> Dec 2023, 16</a:t>
            </a:r>
            <a:r>
              <a:rPr lang="en-GB" baseline="30000" dirty="0"/>
              <a:t>th</a:t>
            </a:r>
            <a:r>
              <a:rPr lang="en-GB" dirty="0"/>
              <a:t> Jan 2024 – 12</a:t>
            </a:r>
            <a:r>
              <a:rPr lang="en-GB" baseline="30000" dirty="0"/>
              <a:t>th</a:t>
            </a:r>
            <a:r>
              <a:rPr lang="en-GB" dirty="0"/>
              <a:t> Apr 2024).</a:t>
            </a:r>
          </a:p>
        </p:txBody>
      </p:sp>
      <p:sp>
        <p:nvSpPr>
          <p:cNvPr id="67" name="Freeform 15">
            <a:extLst>
              <a:ext uri="{FF2B5EF4-FFF2-40B4-BE49-F238E27FC236}">
                <a16:creationId xmlns:a16="http://schemas.microsoft.com/office/drawing/2014/main" id="{6586F318-E536-4FFE-8F41-482EBA9C6D45}"/>
              </a:ext>
            </a:extLst>
          </p:cNvPr>
          <p:cNvSpPr>
            <a:spLocks noEditPoints="1"/>
          </p:cNvSpPr>
          <p:nvPr/>
        </p:nvSpPr>
        <p:spPr bwMode="auto">
          <a:xfrm>
            <a:off x="601254" y="1870711"/>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6">
            <a:extLst>
              <a:ext uri="{FF2B5EF4-FFF2-40B4-BE49-F238E27FC236}">
                <a16:creationId xmlns:a16="http://schemas.microsoft.com/office/drawing/2014/main" id="{71DBF1C7-F3C2-4C83-B34E-9DE5EFB4FAD4}"/>
              </a:ext>
            </a:extLst>
          </p:cNvPr>
          <p:cNvSpPr>
            <a:spLocks noEditPoints="1"/>
          </p:cNvSpPr>
          <p:nvPr/>
        </p:nvSpPr>
        <p:spPr bwMode="auto">
          <a:xfrm>
            <a:off x="839023" y="1870711"/>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5">
            <a:extLst>
              <a:ext uri="{FF2B5EF4-FFF2-40B4-BE49-F238E27FC236}">
                <a16:creationId xmlns:a16="http://schemas.microsoft.com/office/drawing/2014/main" id="{F41443E2-0DEB-4F65-81A1-8C2D4DEAC59A}"/>
              </a:ext>
            </a:extLst>
          </p:cNvPr>
          <p:cNvSpPr>
            <a:spLocks noEditPoints="1"/>
          </p:cNvSpPr>
          <p:nvPr/>
        </p:nvSpPr>
        <p:spPr bwMode="auto">
          <a:xfrm>
            <a:off x="601254" y="2378470"/>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6">
            <a:extLst>
              <a:ext uri="{FF2B5EF4-FFF2-40B4-BE49-F238E27FC236}">
                <a16:creationId xmlns:a16="http://schemas.microsoft.com/office/drawing/2014/main" id="{C7E9D45D-98D0-49EA-8E99-08C520ACA6FF}"/>
              </a:ext>
            </a:extLst>
          </p:cNvPr>
          <p:cNvSpPr>
            <a:spLocks noEditPoints="1"/>
          </p:cNvSpPr>
          <p:nvPr/>
        </p:nvSpPr>
        <p:spPr bwMode="auto">
          <a:xfrm>
            <a:off x="839023" y="2378470"/>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5">
            <a:extLst>
              <a:ext uri="{FF2B5EF4-FFF2-40B4-BE49-F238E27FC236}">
                <a16:creationId xmlns:a16="http://schemas.microsoft.com/office/drawing/2014/main" id="{670A5BFB-06EE-43E4-86A3-8BDFE3E2A31E}"/>
              </a:ext>
            </a:extLst>
          </p:cNvPr>
          <p:cNvSpPr>
            <a:spLocks noEditPoints="1"/>
          </p:cNvSpPr>
          <p:nvPr/>
        </p:nvSpPr>
        <p:spPr bwMode="auto">
          <a:xfrm>
            <a:off x="601254" y="2877562"/>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6">
            <a:extLst>
              <a:ext uri="{FF2B5EF4-FFF2-40B4-BE49-F238E27FC236}">
                <a16:creationId xmlns:a16="http://schemas.microsoft.com/office/drawing/2014/main" id="{7FB81381-0E52-454C-ABB9-FA616D685FD9}"/>
              </a:ext>
            </a:extLst>
          </p:cNvPr>
          <p:cNvSpPr>
            <a:spLocks noEditPoints="1"/>
          </p:cNvSpPr>
          <p:nvPr/>
        </p:nvSpPr>
        <p:spPr bwMode="auto">
          <a:xfrm>
            <a:off x="839023" y="2877562"/>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5">
            <a:extLst>
              <a:ext uri="{FF2B5EF4-FFF2-40B4-BE49-F238E27FC236}">
                <a16:creationId xmlns:a16="http://schemas.microsoft.com/office/drawing/2014/main" id="{0D493292-2921-49B1-B6E0-931104A74F29}"/>
              </a:ext>
            </a:extLst>
          </p:cNvPr>
          <p:cNvSpPr>
            <a:spLocks noEditPoints="1"/>
          </p:cNvSpPr>
          <p:nvPr/>
        </p:nvSpPr>
        <p:spPr bwMode="auto">
          <a:xfrm>
            <a:off x="723319" y="3402656"/>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16">
            <a:extLst>
              <a:ext uri="{FF2B5EF4-FFF2-40B4-BE49-F238E27FC236}">
                <a16:creationId xmlns:a16="http://schemas.microsoft.com/office/drawing/2014/main" id="{AD495B41-8B10-4133-A118-A168B6B51F12}"/>
              </a:ext>
            </a:extLst>
          </p:cNvPr>
          <p:cNvSpPr>
            <a:spLocks noEditPoints="1"/>
          </p:cNvSpPr>
          <p:nvPr/>
        </p:nvSpPr>
        <p:spPr bwMode="auto">
          <a:xfrm>
            <a:off x="722737" y="3905359"/>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97" name="Freeform 15">
            <a:extLst>
              <a:ext uri="{FF2B5EF4-FFF2-40B4-BE49-F238E27FC236}">
                <a16:creationId xmlns:a16="http://schemas.microsoft.com/office/drawing/2014/main" id="{16366CB5-1AF4-4BC8-9746-0B9CA596E2B3}"/>
              </a:ext>
            </a:extLst>
          </p:cNvPr>
          <p:cNvSpPr>
            <a:spLocks noEditPoints="1"/>
          </p:cNvSpPr>
          <p:nvPr/>
        </p:nvSpPr>
        <p:spPr bwMode="auto">
          <a:xfrm>
            <a:off x="679982" y="4342698"/>
            <a:ext cx="167397"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49" name="Table 48">
            <a:extLst>
              <a:ext uri="{FF2B5EF4-FFF2-40B4-BE49-F238E27FC236}">
                <a16:creationId xmlns:a16="http://schemas.microsoft.com/office/drawing/2014/main" id="{AD1C165F-798C-43E7-807B-CE7D32D23A89}"/>
              </a:ext>
            </a:extLst>
          </p:cNvPr>
          <p:cNvGraphicFramePr>
            <a:graphicFrameLocks noGrp="1"/>
          </p:cNvGraphicFramePr>
          <p:nvPr>
            <p:extLst>
              <p:ext uri="{D42A27DB-BD31-4B8C-83A1-F6EECF244321}">
                <p14:modId xmlns:p14="http://schemas.microsoft.com/office/powerpoint/2010/main" val="3409917301"/>
              </p:ext>
            </p:extLst>
          </p:nvPr>
        </p:nvGraphicFramePr>
        <p:xfrm>
          <a:off x="1147665" y="1318835"/>
          <a:ext cx="10205313" cy="3555335"/>
        </p:xfrm>
        <a:graphic>
          <a:graphicData uri="http://schemas.openxmlformats.org/drawingml/2006/table">
            <a:tbl>
              <a:tblPr firstRow="1" bandRow="1">
                <a:tableStyleId>{2D5ABB26-0587-4C30-8999-92F81FD0307C}</a:tableStyleId>
              </a:tblPr>
              <a:tblGrid>
                <a:gridCol w="2415263">
                  <a:extLst>
                    <a:ext uri="{9D8B030D-6E8A-4147-A177-3AD203B41FA5}">
                      <a16:colId xmlns:a16="http://schemas.microsoft.com/office/drawing/2014/main" val="136874791"/>
                    </a:ext>
                  </a:extLst>
                </a:gridCol>
                <a:gridCol w="1558010">
                  <a:extLst>
                    <a:ext uri="{9D8B030D-6E8A-4147-A177-3AD203B41FA5}">
                      <a16:colId xmlns:a16="http://schemas.microsoft.com/office/drawing/2014/main" val="1552800101"/>
                    </a:ext>
                  </a:extLst>
                </a:gridCol>
                <a:gridCol w="1558010">
                  <a:extLst>
                    <a:ext uri="{9D8B030D-6E8A-4147-A177-3AD203B41FA5}">
                      <a16:colId xmlns:a16="http://schemas.microsoft.com/office/drawing/2014/main" val="4224833432"/>
                    </a:ext>
                  </a:extLst>
                </a:gridCol>
                <a:gridCol w="1558010">
                  <a:extLst>
                    <a:ext uri="{9D8B030D-6E8A-4147-A177-3AD203B41FA5}">
                      <a16:colId xmlns:a16="http://schemas.microsoft.com/office/drawing/2014/main" val="1293394778"/>
                    </a:ext>
                  </a:extLst>
                </a:gridCol>
                <a:gridCol w="1558010">
                  <a:extLst>
                    <a:ext uri="{9D8B030D-6E8A-4147-A177-3AD203B41FA5}">
                      <a16:colId xmlns:a16="http://schemas.microsoft.com/office/drawing/2014/main" val="1127949121"/>
                    </a:ext>
                  </a:extLst>
                </a:gridCol>
                <a:gridCol w="1558010">
                  <a:extLst>
                    <a:ext uri="{9D8B030D-6E8A-4147-A177-3AD203B41FA5}">
                      <a16:colId xmlns:a16="http://schemas.microsoft.com/office/drawing/2014/main" val="3239591167"/>
                    </a:ext>
                  </a:extLst>
                </a:gridCol>
              </a:tblGrid>
              <a:tr h="507905">
                <a:tc>
                  <a:txBody>
                    <a:bodyPr/>
                    <a:lstStyle/>
                    <a:p>
                      <a:pPr marL="0" indent="0" algn="ctr"/>
                      <a:r>
                        <a:rPr lang="en-GB" sz="1400" b="1" dirty="0">
                          <a:solidFill>
                            <a:schemeClr val="bg2"/>
                          </a:solidFill>
                        </a:rPr>
                        <a:t>Weekly Reach %</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bg2"/>
                          </a:solidFill>
                          <a:latin typeface="+mn-lt"/>
                          <a:ea typeface="+mn-ea"/>
                          <a:cs typeface="+mn-cs"/>
                        </a:rPr>
                        <a:t>2020</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bg2"/>
                          </a:solidFill>
                          <a:latin typeface="+mn-lt"/>
                          <a:ea typeface="+mn-ea"/>
                          <a:cs typeface="+mn-cs"/>
                        </a:rPr>
                        <a:t>2021</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bg2"/>
                          </a:solidFill>
                          <a:latin typeface="+mn-lt"/>
                          <a:ea typeface="+mn-ea"/>
                          <a:cs typeface="+mn-cs"/>
                        </a:rPr>
                        <a:t>2022</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bg2"/>
                          </a:solidFill>
                          <a:latin typeface="+mn-lt"/>
                          <a:ea typeface="+mn-ea"/>
                          <a:cs typeface="+mn-cs"/>
                        </a:rPr>
                        <a:t>2023*</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dirty="0">
                          <a:solidFill>
                            <a:schemeClr val="tx2"/>
                          </a:solidFill>
                        </a:rPr>
                        <a:t>2024</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577529"/>
                  </a:ext>
                </a:extLst>
              </a:tr>
              <a:tr h="507905">
                <a:tc>
                  <a:txBody>
                    <a:bodyPr/>
                    <a:lstStyle/>
                    <a:p>
                      <a:pPr marL="450850" indent="0"/>
                      <a:r>
                        <a:rPr lang="en-GB" sz="1600" b="1" dirty="0">
                          <a:solidFill>
                            <a:schemeClr val="bg2"/>
                          </a:solidFill>
                        </a:rPr>
                        <a:t>Adults</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dirty="0">
                          <a:solidFill>
                            <a:schemeClr val="tx2"/>
                          </a:solidFill>
                          <a:latin typeface="+mn-lt"/>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6952541"/>
                  </a:ext>
                </a:extLst>
              </a:tr>
              <a:tr h="507905">
                <a:tc>
                  <a:txBody>
                    <a:bodyPr/>
                    <a:lstStyle/>
                    <a:p>
                      <a:pPr marL="450850" indent="0"/>
                      <a:r>
                        <a:rPr lang="en-GB" sz="1600" b="1" dirty="0">
                          <a:solidFill>
                            <a:schemeClr val="bg2"/>
                          </a:solidFill>
                        </a:rPr>
                        <a:t>ABC1 adults</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dirty="0">
                          <a:solidFill>
                            <a:schemeClr val="tx2"/>
                          </a:solidFill>
                          <a:latin typeface="+mn-lt"/>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4554294"/>
                  </a:ext>
                </a:extLst>
              </a:tr>
              <a:tr h="507905">
                <a:tc>
                  <a:txBody>
                    <a:bodyPr/>
                    <a:lstStyle/>
                    <a:p>
                      <a:pPr marL="450850" indent="0"/>
                      <a:r>
                        <a:rPr lang="en-GB" sz="1600" b="1" dirty="0">
                          <a:solidFill>
                            <a:schemeClr val="bg2"/>
                          </a:solidFill>
                        </a:rPr>
                        <a:t>15-34</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81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81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80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76</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600" b="1" kern="1200" dirty="0">
                          <a:solidFill>
                            <a:schemeClr val="tx2"/>
                          </a:solidFill>
                          <a:latin typeface="+mn-lt"/>
                          <a:ea typeface="+mn-ea"/>
                          <a:cs typeface="+mn-cs"/>
                        </a:rPr>
                        <a:t>81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83387872"/>
                  </a:ext>
                </a:extLst>
              </a:tr>
              <a:tr h="507905">
                <a:tc>
                  <a:txBody>
                    <a:bodyPr/>
                    <a:lstStyle/>
                    <a:p>
                      <a:pPr marL="450850" indent="0"/>
                      <a:r>
                        <a:rPr lang="en-GB" sz="1600" b="1" dirty="0">
                          <a:solidFill>
                            <a:schemeClr val="bg2"/>
                          </a:solidFill>
                        </a:rPr>
                        <a:t>Men</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dirty="0">
                          <a:solidFill>
                            <a:schemeClr val="tx2"/>
                          </a:solidFill>
                          <a:latin typeface="+mn-lt"/>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6662041"/>
                  </a:ext>
                </a:extLst>
              </a:tr>
              <a:tr h="507905">
                <a:tc>
                  <a:txBody>
                    <a:bodyPr/>
                    <a:lstStyle/>
                    <a:p>
                      <a:pPr marL="450850" indent="0"/>
                      <a:r>
                        <a:rPr lang="en-GB" sz="1600" b="1" dirty="0">
                          <a:solidFill>
                            <a:schemeClr val="bg2"/>
                          </a:solidFill>
                        </a:rPr>
                        <a:t>Women</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92</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93</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dirty="0">
                          <a:solidFill>
                            <a:schemeClr val="tx2"/>
                          </a:solidFill>
                          <a:latin typeface="+mn-lt"/>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618219"/>
                  </a:ext>
                </a:extLst>
              </a:tr>
              <a:tr h="507905">
                <a:tc>
                  <a:txBody>
                    <a:bodyPr/>
                    <a:lstStyle/>
                    <a:p>
                      <a:pPr marL="450850" indent="0"/>
                      <a:r>
                        <a:rPr lang="en-GB" sz="1600" b="1" dirty="0">
                          <a:solidFill>
                            <a:schemeClr val="bg2"/>
                          </a:solidFill>
                        </a:rPr>
                        <a:t>HP+CH</a:t>
                      </a:r>
                    </a:p>
                  </a:txBody>
                  <a:tcPr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600" b="1" kern="1200" dirty="0">
                          <a:solidFill>
                            <a:schemeClr val="tx2"/>
                          </a:solidFill>
                          <a:latin typeface="+mn-lt"/>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144730119"/>
                  </a:ext>
                </a:extLst>
              </a:tr>
            </a:tbl>
          </a:graphicData>
        </a:graphic>
      </p:graphicFrame>
      <p:sp>
        <p:nvSpPr>
          <p:cNvPr id="17" name="Freeform 16">
            <a:extLst>
              <a:ext uri="{FF2B5EF4-FFF2-40B4-BE49-F238E27FC236}">
                <a16:creationId xmlns:a16="http://schemas.microsoft.com/office/drawing/2014/main" id="{B45440FA-4D56-44CC-8CF4-0810C0DEE218}"/>
              </a:ext>
            </a:extLst>
          </p:cNvPr>
          <p:cNvSpPr>
            <a:spLocks noEditPoints="1"/>
          </p:cNvSpPr>
          <p:nvPr/>
        </p:nvSpPr>
        <p:spPr bwMode="auto">
          <a:xfrm>
            <a:off x="860445" y="4451729"/>
            <a:ext cx="132221" cy="304800"/>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9205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E1CC8-98E3-4569-F25A-30834DC95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78F79F-F2A8-C7D5-11AA-0A0FA6116CEE}"/>
              </a:ext>
            </a:extLst>
          </p:cNvPr>
          <p:cNvSpPr>
            <a:spLocks noGrp="1"/>
          </p:cNvSpPr>
          <p:nvPr>
            <p:ph type="title"/>
          </p:nvPr>
        </p:nvSpPr>
        <p:spPr/>
        <p:txBody>
          <a:bodyPr/>
          <a:lstStyle/>
          <a:p>
            <a:r>
              <a:rPr lang="en-GB" dirty="0"/>
              <a:t>BVOD drives 13% incremental weekly TV reach for 15-34s</a:t>
            </a:r>
            <a:endParaRPr lang="en-GB" dirty="0">
              <a:highlight>
                <a:srgbClr val="FFFF00"/>
              </a:highlight>
            </a:endParaRPr>
          </a:p>
        </p:txBody>
      </p:sp>
      <p:sp>
        <p:nvSpPr>
          <p:cNvPr id="3" name="Text Placeholder 2">
            <a:extLst>
              <a:ext uri="{FF2B5EF4-FFF2-40B4-BE49-F238E27FC236}">
                <a16:creationId xmlns:a16="http://schemas.microsoft.com/office/drawing/2014/main" id="{9C384252-D4C2-250F-8937-AA00D3E1961E}"/>
              </a:ext>
            </a:extLst>
          </p:cNvPr>
          <p:cNvSpPr>
            <a:spLocks noGrp="1"/>
          </p:cNvSpPr>
          <p:nvPr>
            <p:ph type="body" sz="quarter" idx="15"/>
          </p:nvPr>
        </p:nvSpPr>
        <p:spPr/>
        <p:txBody>
          <a:bodyPr/>
          <a:lstStyle/>
          <a:p>
            <a:r>
              <a:rPr lang="en-US" dirty="0"/>
              <a:t>Source: Total TV. Adults 15-34, IPA TouchPoints, 2020 (average of both waves), 2021 (average of both waves), 2022 (average of both waves), 2023, 2024 </a:t>
            </a:r>
            <a:r>
              <a:rPr lang="en-US" dirty="0" err="1"/>
              <a:t>SuperHub</a:t>
            </a:r>
            <a:r>
              <a:rPr lang="en-US" dirty="0"/>
              <a:t> (W2 2023 + W1 2024), Fieldwork Dates: 20th Sep 2023 – 3rd Dec 2023, 16th Jan 2024 – 12th Apr 2024. </a:t>
            </a:r>
          </a:p>
          <a:p>
            <a:endParaRPr lang="en-GB" dirty="0"/>
          </a:p>
        </p:txBody>
      </p:sp>
      <p:graphicFrame>
        <p:nvGraphicFramePr>
          <p:cNvPr id="6" name="Chart 5">
            <a:extLst>
              <a:ext uri="{FF2B5EF4-FFF2-40B4-BE49-F238E27FC236}">
                <a16:creationId xmlns:a16="http://schemas.microsoft.com/office/drawing/2014/main" id="{018B1625-B34D-A037-9A9F-29AE773870D9}"/>
              </a:ext>
            </a:extLst>
          </p:cNvPr>
          <p:cNvGraphicFramePr/>
          <p:nvPr/>
        </p:nvGraphicFramePr>
        <p:xfrm>
          <a:off x="552450" y="1485900"/>
          <a:ext cx="11160124" cy="3705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12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A8624486-D0FA-1EC7-7941-CE0C8260742B}"/>
              </a:ext>
            </a:extLst>
          </p:cNvPr>
          <p:cNvGraphicFramePr/>
          <p:nvPr/>
        </p:nvGraphicFramePr>
        <p:xfrm>
          <a:off x="1165578" y="1304545"/>
          <a:ext cx="4636800" cy="370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EA96C5D-DEAC-A443-8CE6-814F95CD93B4}"/>
              </a:ext>
            </a:extLst>
          </p:cNvPr>
          <p:cNvGraphicFramePr/>
          <p:nvPr/>
        </p:nvGraphicFramePr>
        <p:xfrm>
          <a:off x="6372490" y="1304545"/>
          <a:ext cx="4636800" cy="3704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691B7E8F-B31C-4C9C-844C-E7D3E3BB1F3E}"/>
              </a:ext>
            </a:extLst>
          </p:cNvPr>
          <p:cNvSpPr>
            <a:spLocks noGrp="1"/>
          </p:cNvSpPr>
          <p:nvPr>
            <p:ph type="title"/>
          </p:nvPr>
        </p:nvSpPr>
        <p:spPr/>
        <p:txBody>
          <a:bodyPr/>
          <a:lstStyle/>
          <a:p>
            <a:r>
              <a:rPr lang="en-GB" dirty="0">
                <a:solidFill>
                  <a:schemeClr val="accent1"/>
                </a:solidFill>
              </a:rPr>
              <a:t>Incremental reach achieved by TV + VOD</a:t>
            </a:r>
            <a:endParaRPr lang="en-GB" dirty="0"/>
          </a:p>
        </p:txBody>
      </p:sp>
      <p:sp>
        <p:nvSpPr>
          <p:cNvPr id="3" name="Text Placeholder 2">
            <a:extLst>
              <a:ext uri="{FF2B5EF4-FFF2-40B4-BE49-F238E27FC236}">
                <a16:creationId xmlns:a16="http://schemas.microsoft.com/office/drawing/2014/main" id="{D2A7F1CF-3C46-4BDD-964F-FA3E3A1EB1C2}"/>
              </a:ext>
            </a:extLst>
          </p:cNvPr>
          <p:cNvSpPr>
            <a:spLocks noGrp="1"/>
          </p:cNvSpPr>
          <p:nvPr>
            <p:ph type="body" sz="quarter" idx="15"/>
          </p:nvPr>
        </p:nvSpPr>
        <p:spPr>
          <a:xfrm>
            <a:off x="360000" y="5580000"/>
            <a:ext cx="11108911" cy="304800"/>
          </a:xfrm>
        </p:spPr>
        <p:txBody>
          <a:bodyPr/>
          <a:lstStyle/>
          <a:p>
            <a:r>
              <a:rPr lang="en-GB" dirty="0"/>
              <a:t>Source: </a:t>
            </a:r>
            <a:r>
              <a:rPr lang="fr-FR" dirty="0"/>
              <a:t>2022 (</a:t>
            </a:r>
            <a:r>
              <a:rPr lang="fr-FR" dirty="0" err="1"/>
              <a:t>average</a:t>
            </a:r>
            <a:r>
              <a:rPr lang="fr-FR" dirty="0"/>
              <a:t> of </a:t>
            </a:r>
            <a:r>
              <a:rPr lang="fr-FR" dirty="0" err="1"/>
              <a:t>both</a:t>
            </a:r>
            <a:r>
              <a:rPr lang="fr-FR" dirty="0"/>
              <a:t> waves), 2023</a:t>
            </a:r>
            <a:r>
              <a:rPr lang="en-GB" dirty="0"/>
              <a:t>, </a:t>
            </a:r>
            <a:r>
              <a:rPr lang="fr-FR" dirty="0"/>
              <a:t>2024</a:t>
            </a:r>
            <a:r>
              <a:rPr lang="en-GB" dirty="0"/>
              <a:t> </a:t>
            </a:r>
            <a:r>
              <a:rPr lang="en-GB" dirty="0" err="1"/>
              <a:t>SuperHub</a:t>
            </a:r>
            <a:r>
              <a:rPr lang="en-GB" dirty="0"/>
              <a:t> (W2 2023 + W1 2024), Fieldwork Dates: 20</a:t>
            </a:r>
            <a:r>
              <a:rPr lang="en-GB" baseline="30000" dirty="0"/>
              <a:t>th</a:t>
            </a:r>
            <a:r>
              <a:rPr lang="en-GB" dirty="0"/>
              <a:t> Sep 2023 – 3</a:t>
            </a:r>
            <a:r>
              <a:rPr lang="en-GB" baseline="30000" dirty="0"/>
              <a:t>rd</a:t>
            </a:r>
            <a:r>
              <a:rPr lang="en-GB" dirty="0"/>
              <a:t> Dec 2023, 16</a:t>
            </a:r>
            <a:r>
              <a:rPr lang="en-GB" baseline="30000" dirty="0"/>
              <a:t>th</a:t>
            </a:r>
            <a:r>
              <a:rPr lang="en-GB" dirty="0"/>
              <a:t> Jan 2024 – 12</a:t>
            </a:r>
            <a:r>
              <a:rPr lang="en-GB" baseline="30000" dirty="0"/>
              <a:t>th</a:t>
            </a:r>
            <a:r>
              <a:rPr lang="en-GB" dirty="0"/>
              <a:t> Apr 2024. Adults 15+, 15-34.</a:t>
            </a:r>
          </a:p>
          <a:p>
            <a:endParaRPr lang="en-GB" dirty="0"/>
          </a:p>
        </p:txBody>
      </p:sp>
      <p:sp>
        <p:nvSpPr>
          <p:cNvPr id="7" name="TextBox 6">
            <a:extLst>
              <a:ext uri="{FF2B5EF4-FFF2-40B4-BE49-F238E27FC236}">
                <a16:creationId xmlns:a16="http://schemas.microsoft.com/office/drawing/2014/main" id="{FF887547-8990-4AF9-9AAC-C5E31BB68856}"/>
              </a:ext>
            </a:extLst>
          </p:cNvPr>
          <p:cNvSpPr txBox="1"/>
          <p:nvPr/>
        </p:nvSpPr>
        <p:spPr>
          <a:xfrm rot="16200000">
            <a:off x="-818320" y="2956038"/>
            <a:ext cx="28114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a:ea typeface="+mn-ea"/>
                <a:cs typeface="+mn-cs"/>
              </a:rPr>
              <a:t>WEEKLY REACH%</a:t>
            </a:r>
          </a:p>
        </p:txBody>
      </p:sp>
      <p:sp>
        <p:nvSpPr>
          <p:cNvPr id="4" name="TextBox 3">
            <a:extLst>
              <a:ext uri="{FF2B5EF4-FFF2-40B4-BE49-F238E27FC236}">
                <a16:creationId xmlns:a16="http://schemas.microsoft.com/office/drawing/2014/main" id="{8C310E59-EADA-44E4-8D26-8753CD8C248B}"/>
              </a:ext>
            </a:extLst>
          </p:cNvPr>
          <p:cNvSpPr txBox="1"/>
          <p:nvPr/>
        </p:nvSpPr>
        <p:spPr>
          <a:xfrm>
            <a:off x="3124561" y="879308"/>
            <a:ext cx="1168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ADULTS</a:t>
            </a:r>
          </a:p>
        </p:txBody>
      </p:sp>
      <p:sp>
        <p:nvSpPr>
          <p:cNvPr id="10" name="TextBox 9">
            <a:extLst>
              <a:ext uri="{FF2B5EF4-FFF2-40B4-BE49-F238E27FC236}">
                <a16:creationId xmlns:a16="http://schemas.microsoft.com/office/drawing/2014/main" id="{65B0E3A2-9837-4721-B977-7E5ACCB2B06E}"/>
              </a:ext>
            </a:extLst>
          </p:cNvPr>
          <p:cNvSpPr txBox="1"/>
          <p:nvPr/>
        </p:nvSpPr>
        <p:spPr>
          <a:xfrm>
            <a:off x="8324057" y="866051"/>
            <a:ext cx="1168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15-34s</a:t>
            </a:r>
          </a:p>
        </p:txBody>
      </p:sp>
      <p:pic>
        <p:nvPicPr>
          <p:cNvPr id="6" name="Picture 5">
            <a:extLst>
              <a:ext uri="{FF2B5EF4-FFF2-40B4-BE49-F238E27FC236}">
                <a16:creationId xmlns:a16="http://schemas.microsoft.com/office/drawing/2014/main" id="{81CD389B-F7B2-4B50-B4AD-73F0D73B6E9D}"/>
              </a:ext>
            </a:extLst>
          </p:cNvPr>
          <p:cNvPicPr>
            <a:picLocks noChangeAspect="1"/>
          </p:cNvPicPr>
          <p:nvPr/>
        </p:nvPicPr>
        <p:blipFill>
          <a:blip r:embed="rId5"/>
          <a:stretch>
            <a:fillRect/>
          </a:stretch>
        </p:blipFill>
        <p:spPr>
          <a:xfrm>
            <a:off x="4317521" y="5012690"/>
            <a:ext cx="3486150" cy="352425"/>
          </a:xfrm>
          <a:prstGeom prst="rect">
            <a:avLst/>
          </a:prstGeom>
        </p:spPr>
      </p:pic>
      <p:sp>
        <p:nvSpPr>
          <p:cNvPr id="11" name="TextBox 10">
            <a:extLst>
              <a:ext uri="{FF2B5EF4-FFF2-40B4-BE49-F238E27FC236}">
                <a16:creationId xmlns:a16="http://schemas.microsoft.com/office/drawing/2014/main" id="{8FB1DAE0-8C33-49CC-98A8-6CF7F7F79513}"/>
              </a:ext>
            </a:extLst>
          </p:cNvPr>
          <p:cNvSpPr txBox="1"/>
          <p:nvPr/>
        </p:nvSpPr>
        <p:spPr>
          <a:xfrm>
            <a:off x="2130773" y="1255516"/>
            <a:ext cx="583814" cy="261610"/>
          </a:xfrm>
          <a:prstGeom prst="rect">
            <a:avLst/>
          </a:prstGeom>
          <a:noFill/>
        </p:spPr>
        <p:txBody>
          <a:bodyPr wrap="none" rtlCol="0">
            <a:spAutoFit/>
          </a:bodyPr>
          <a:lstStyle/>
          <a:p>
            <a:pPr algn="l"/>
            <a:r>
              <a:rPr lang="en-GB" sz="1100" b="1" dirty="0"/>
              <a:t>97.6%</a:t>
            </a:r>
          </a:p>
        </p:txBody>
      </p:sp>
      <p:sp>
        <p:nvSpPr>
          <p:cNvPr id="12" name="TextBox 11">
            <a:extLst>
              <a:ext uri="{FF2B5EF4-FFF2-40B4-BE49-F238E27FC236}">
                <a16:creationId xmlns:a16="http://schemas.microsoft.com/office/drawing/2014/main" id="{481514E5-9C23-4D32-9433-AA7C5B8BD622}"/>
              </a:ext>
            </a:extLst>
          </p:cNvPr>
          <p:cNvSpPr txBox="1"/>
          <p:nvPr/>
        </p:nvSpPr>
        <p:spPr>
          <a:xfrm>
            <a:off x="3427401" y="1347757"/>
            <a:ext cx="583814" cy="261610"/>
          </a:xfrm>
          <a:prstGeom prst="rect">
            <a:avLst/>
          </a:prstGeom>
          <a:noFill/>
        </p:spPr>
        <p:txBody>
          <a:bodyPr wrap="none" rtlCol="0">
            <a:spAutoFit/>
          </a:bodyPr>
          <a:lstStyle/>
          <a:p>
            <a:pPr algn="l"/>
            <a:r>
              <a:rPr lang="en-GB" sz="1100" b="1" dirty="0"/>
              <a:t>96.0%</a:t>
            </a:r>
          </a:p>
        </p:txBody>
      </p:sp>
      <p:sp>
        <p:nvSpPr>
          <p:cNvPr id="15" name="TextBox 14">
            <a:extLst>
              <a:ext uri="{FF2B5EF4-FFF2-40B4-BE49-F238E27FC236}">
                <a16:creationId xmlns:a16="http://schemas.microsoft.com/office/drawing/2014/main" id="{196A4B04-96F2-4486-B3EA-57A85AD6393E}"/>
              </a:ext>
            </a:extLst>
          </p:cNvPr>
          <p:cNvSpPr txBox="1"/>
          <p:nvPr/>
        </p:nvSpPr>
        <p:spPr>
          <a:xfrm>
            <a:off x="4712842" y="1269902"/>
            <a:ext cx="583814" cy="261610"/>
          </a:xfrm>
          <a:prstGeom prst="rect">
            <a:avLst/>
          </a:prstGeom>
          <a:noFill/>
        </p:spPr>
        <p:txBody>
          <a:bodyPr wrap="none" rtlCol="0">
            <a:spAutoFit/>
          </a:bodyPr>
          <a:lstStyle/>
          <a:p>
            <a:pPr algn="l"/>
            <a:r>
              <a:rPr lang="en-GB" sz="1100" b="1" dirty="0"/>
              <a:t>96.8%</a:t>
            </a:r>
          </a:p>
        </p:txBody>
      </p:sp>
      <p:sp>
        <p:nvSpPr>
          <p:cNvPr id="16" name="TextBox 15">
            <a:extLst>
              <a:ext uri="{FF2B5EF4-FFF2-40B4-BE49-F238E27FC236}">
                <a16:creationId xmlns:a16="http://schemas.microsoft.com/office/drawing/2014/main" id="{C74F2ADF-DB6E-49C8-9239-A669A67822B8}"/>
              </a:ext>
            </a:extLst>
          </p:cNvPr>
          <p:cNvSpPr txBox="1"/>
          <p:nvPr/>
        </p:nvSpPr>
        <p:spPr>
          <a:xfrm>
            <a:off x="7320340" y="1310164"/>
            <a:ext cx="583814" cy="261610"/>
          </a:xfrm>
          <a:prstGeom prst="rect">
            <a:avLst/>
          </a:prstGeom>
          <a:noFill/>
        </p:spPr>
        <p:txBody>
          <a:bodyPr wrap="none" rtlCol="0">
            <a:spAutoFit/>
          </a:bodyPr>
          <a:lstStyle/>
          <a:p>
            <a:pPr algn="l"/>
            <a:r>
              <a:rPr lang="en-GB" sz="1100" b="1" dirty="0"/>
              <a:t>95.3%</a:t>
            </a:r>
          </a:p>
        </p:txBody>
      </p:sp>
      <p:sp>
        <p:nvSpPr>
          <p:cNvPr id="17" name="TextBox 16">
            <a:extLst>
              <a:ext uri="{FF2B5EF4-FFF2-40B4-BE49-F238E27FC236}">
                <a16:creationId xmlns:a16="http://schemas.microsoft.com/office/drawing/2014/main" id="{56F209A4-E3F2-49E4-B5B4-9204AE9D3BFD}"/>
              </a:ext>
            </a:extLst>
          </p:cNvPr>
          <p:cNvSpPr txBox="1"/>
          <p:nvPr/>
        </p:nvSpPr>
        <p:spPr>
          <a:xfrm>
            <a:off x="8658169" y="1400707"/>
            <a:ext cx="583814" cy="261610"/>
          </a:xfrm>
          <a:prstGeom prst="rect">
            <a:avLst/>
          </a:prstGeom>
          <a:noFill/>
        </p:spPr>
        <p:txBody>
          <a:bodyPr wrap="none" rtlCol="0">
            <a:spAutoFit/>
          </a:bodyPr>
          <a:lstStyle/>
          <a:p>
            <a:pPr algn="l"/>
            <a:r>
              <a:rPr lang="en-GB" sz="1100" b="1" dirty="0"/>
              <a:t>93.1%</a:t>
            </a:r>
          </a:p>
        </p:txBody>
      </p:sp>
      <p:sp>
        <p:nvSpPr>
          <p:cNvPr id="18" name="TextBox 17">
            <a:extLst>
              <a:ext uri="{FF2B5EF4-FFF2-40B4-BE49-F238E27FC236}">
                <a16:creationId xmlns:a16="http://schemas.microsoft.com/office/drawing/2014/main" id="{6372F061-3013-4C30-A1B0-9F85B23D945B}"/>
              </a:ext>
            </a:extLst>
          </p:cNvPr>
          <p:cNvSpPr txBox="1"/>
          <p:nvPr/>
        </p:nvSpPr>
        <p:spPr>
          <a:xfrm>
            <a:off x="9995998" y="1379280"/>
            <a:ext cx="583814" cy="261610"/>
          </a:xfrm>
          <a:prstGeom prst="rect">
            <a:avLst/>
          </a:prstGeom>
          <a:noFill/>
        </p:spPr>
        <p:txBody>
          <a:bodyPr wrap="none" rtlCol="0">
            <a:spAutoFit/>
          </a:bodyPr>
          <a:lstStyle/>
          <a:p>
            <a:pPr algn="l"/>
            <a:r>
              <a:rPr lang="en-GB" sz="1100" b="1" dirty="0"/>
              <a:t>94.5%</a:t>
            </a:r>
          </a:p>
        </p:txBody>
      </p:sp>
    </p:spTree>
    <p:extLst>
      <p:ext uri="{BB962C8B-B14F-4D97-AF65-F5344CB8AC3E}">
        <p14:creationId xmlns:p14="http://schemas.microsoft.com/office/powerpoint/2010/main" val="383841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EE3D-FCE1-4124-9DFC-E69D056545C6}"/>
              </a:ext>
            </a:extLst>
          </p:cNvPr>
          <p:cNvSpPr>
            <a:spLocks noGrp="1"/>
          </p:cNvSpPr>
          <p:nvPr>
            <p:ph type="title"/>
          </p:nvPr>
        </p:nvSpPr>
        <p:spPr/>
        <p:txBody>
          <a:bodyPr/>
          <a:lstStyle/>
          <a:p>
            <a:r>
              <a:rPr lang="en-US" dirty="0"/>
              <a:t>Viewing to TV content is predominantly done on the larger screen</a:t>
            </a:r>
            <a:endParaRPr lang="en-GB" dirty="0"/>
          </a:p>
        </p:txBody>
      </p:sp>
      <p:sp>
        <p:nvSpPr>
          <p:cNvPr id="3" name="Text Placeholder 2">
            <a:extLst>
              <a:ext uri="{FF2B5EF4-FFF2-40B4-BE49-F238E27FC236}">
                <a16:creationId xmlns:a16="http://schemas.microsoft.com/office/drawing/2014/main" id="{0738A130-91BC-4AE8-888B-841DC03A9989}"/>
              </a:ext>
            </a:extLst>
          </p:cNvPr>
          <p:cNvSpPr>
            <a:spLocks noGrp="1"/>
          </p:cNvSpPr>
          <p:nvPr>
            <p:ph type="body" sz="quarter" idx="15"/>
          </p:nvPr>
        </p:nvSpPr>
        <p:spPr>
          <a:xfrm>
            <a:off x="378000" y="5364000"/>
            <a:ext cx="11334817" cy="304800"/>
          </a:xfrm>
        </p:spPr>
        <p:txBody>
          <a:bodyPr/>
          <a:lstStyle/>
          <a:p>
            <a:r>
              <a:rPr lang="en-GB" dirty="0"/>
              <a:t>Source: </a:t>
            </a:r>
            <a:r>
              <a:rPr lang="fr-FR" dirty="0" err="1"/>
              <a:t>Barb</a:t>
            </a:r>
            <a:r>
              <a:rPr lang="fr-FR" dirty="0"/>
              <a:t> 2023, live +3 mins, 16-34</a:t>
            </a:r>
            <a:endParaRPr lang="en-GB" dirty="0"/>
          </a:p>
        </p:txBody>
      </p:sp>
      <p:graphicFrame>
        <p:nvGraphicFramePr>
          <p:cNvPr id="43" name="Table 42">
            <a:extLst>
              <a:ext uri="{FF2B5EF4-FFF2-40B4-BE49-F238E27FC236}">
                <a16:creationId xmlns:a16="http://schemas.microsoft.com/office/drawing/2014/main" id="{9DC0E843-AA69-4A0C-850F-F582E6128DE0}"/>
              </a:ext>
            </a:extLst>
          </p:cNvPr>
          <p:cNvGraphicFramePr>
            <a:graphicFrameLocks noGrp="1"/>
          </p:cNvGraphicFramePr>
          <p:nvPr/>
        </p:nvGraphicFramePr>
        <p:xfrm>
          <a:off x="479425" y="1083212"/>
          <a:ext cx="11233149" cy="4303177"/>
        </p:xfrm>
        <a:graphic>
          <a:graphicData uri="http://schemas.openxmlformats.org/drawingml/2006/table">
            <a:tbl>
              <a:tblPr firstRow="1" bandRow="1">
                <a:tableStyleId>{2D5ABB26-0587-4C30-8999-92F81FD0307C}</a:tableStyleId>
              </a:tblPr>
              <a:tblGrid>
                <a:gridCol w="1425945">
                  <a:extLst>
                    <a:ext uri="{9D8B030D-6E8A-4147-A177-3AD203B41FA5}">
                      <a16:colId xmlns:a16="http://schemas.microsoft.com/office/drawing/2014/main" val="3820613456"/>
                    </a:ext>
                  </a:extLst>
                </a:gridCol>
                <a:gridCol w="1477105">
                  <a:extLst>
                    <a:ext uri="{9D8B030D-6E8A-4147-A177-3AD203B41FA5}">
                      <a16:colId xmlns:a16="http://schemas.microsoft.com/office/drawing/2014/main" val="2444188"/>
                    </a:ext>
                  </a:extLst>
                </a:gridCol>
                <a:gridCol w="1324954">
                  <a:extLst>
                    <a:ext uri="{9D8B030D-6E8A-4147-A177-3AD203B41FA5}">
                      <a16:colId xmlns:a16="http://schemas.microsoft.com/office/drawing/2014/main" val="1702632238"/>
                    </a:ext>
                  </a:extLst>
                </a:gridCol>
                <a:gridCol w="1401029">
                  <a:extLst>
                    <a:ext uri="{9D8B030D-6E8A-4147-A177-3AD203B41FA5}">
                      <a16:colId xmlns:a16="http://schemas.microsoft.com/office/drawing/2014/main" val="2739698495"/>
                    </a:ext>
                  </a:extLst>
                </a:gridCol>
                <a:gridCol w="1401029">
                  <a:extLst>
                    <a:ext uri="{9D8B030D-6E8A-4147-A177-3AD203B41FA5}">
                      <a16:colId xmlns:a16="http://schemas.microsoft.com/office/drawing/2014/main" val="3427061447"/>
                    </a:ext>
                  </a:extLst>
                </a:gridCol>
                <a:gridCol w="1401029">
                  <a:extLst>
                    <a:ext uri="{9D8B030D-6E8A-4147-A177-3AD203B41FA5}">
                      <a16:colId xmlns:a16="http://schemas.microsoft.com/office/drawing/2014/main" val="1759464420"/>
                    </a:ext>
                  </a:extLst>
                </a:gridCol>
                <a:gridCol w="1401029">
                  <a:extLst>
                    <a:ext uri="{9D8B030D-6E8A-4147-A177-3AD203B41FA5}">
                      <a16:colId xmlns:a16="http://schemas.microsoft.com/office/drawing/2014/main" val="2763439279"/>
                    </a:ext>
                  </a:extLst>
                </a:gridCol>
                <a:gridCol w="1401029">
                  <a:extLst>
                    <a:ext uri="{9D8B030D-6E8A-4147-A177-3AD203B41FA5}">
                      <a16:colId xmlns:a16="http://schemas.microsoft.com/office/drawing/2014/main" val="1305008996"/>
                    </a:ext>
                  </a:extLst>
                </a:gridCol>
              </a:tblGrid>
              <a:tr h="5700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chemeClr val="tx2"/>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Live TV</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Playback / BVOD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SVOD / Other AVOD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YouTube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TikTok</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All other online video</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accent1"/>
                          </a:solidFill>
                        </a:rPr>
                        <a:t>% of all video time</a:t>
                      </a:r>
                    </a:p>
                  </a:txBody>
                  <a:tcPr anchor="ctr">
                    <a:lnL>
                      <a:noFill/>
                    </a:lnL>
                    <a:lnR>
                      <a:noFill/>
                    </a:lnR>
                    <a:lnT>
                      <a:noFill/>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8193701"/>
                  </a:ext>
                </a:extLst>
              </a:tr>
              <a:tr h="381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accent1"/>
                          </a:solidFill>
                        </a:rPr>
                        <a:t>% of all video time*</a:t>
                      </a: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15.4%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10.8%</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23.4%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27.7%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12.3%</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5.4%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GB" sz="1400" b="1">
                        <a:solidFill>
                          <a:schemeClr val="tx2"/>
                        </a:solidFill>
                      </a:endParaRP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3999653"/>
                  </a:ext>
                </a:extLst>
              </a:tr>
              <a:tr h="803730">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98.3%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90.3%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81.4%</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29.1%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5.1%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60.5%</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12187"/>
                  </a:ext>
                </a:extLst>
              </a:tr>
              <a:tr h="803730">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10.1%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20.0%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59.9%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9.9%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4420210"/>
                  </a:ext>
                </a:extLst>
              </a:tr>
              <a:tr h="803730">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0.4%</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3.0%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8.6%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3.7%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9387049"/>
                  </a:ext>
                </a:extLst>
              </a:tr>
              <a:tr h="803730">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0.6%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4.8%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5.5%</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42.3%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97.1%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33.7%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1" i="0" u="none" strike="noStrike">
                          <a:solidFill>
                            <a:schemeClr val="tx2"/>
                          </a:solidFill>
                          <a:effectLst/>
                          <a:latin typeface="+mn-lt"/>
                        </a:rPr>
                        <a:t>25.9%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641730711"/>
                  </a:ext>
                </a:extLst>
              </a:tr>
            </a:tbl>
          </a:graphicData>
        </a:graphic>
      </p:graphicFrame>
      <p:pic>
        <p:nvPicPr>
          <p:cNvPr id="44" name="Picture 43">
            <a:extLst>
              <a:ext uri="{FF2B5EF4-FFF2-40B4-BE49-F238E27FC236}">
                <a16:creationId xmlns:a16="http://schemas.microsoft.com/office/drawing/2014/main" id="{9C420A0A-4EFD-4AB4-9658-D83D554A3E62}"/>
              </a:ext>
            </a:extLst>
          </p:cNvPr>
          <p:cNvPicPr>
            <a:picLocks noChangeAspect="1"/>
          </p:cNvPicPr>
          <p:nvPr/>
        </p:nvPicPr>
        <p:blipFill rotWithShape="1">
          <a:blip r:embed="rId4">
            <a:extLst>
              <a:ext uri="{28A0092B-C50C-407E-A947-70E740481C1C}">
                <a14:useLocalDpi xmlns:a14="http://schemas.microsoft.com/office/drawing/2010/main" val="0"/>
              </a:ext>
            </a:extLst>
          </a:blip>
          <a:srcRect l="12264" t="41698" r="16087" b="-1"/>
          <a:stretch/>
        </p:blipFill>
        <p:spPr>
          <a:xfrm>
            <a:off x="708976" y="3844698"/>
            <a:ext cx="1001062" cy="576369"/>
          </a:xfrm>
          <a:prstGeom prst="rect">
            <a:avLst/>
          </a:prstGeom>
        </p:spPr>
      </p:pic>
      <p:pic>
        <p:nvPicPr>
          <p:cNvPr id="45" name="Picture 44">
            <a:extLst>
              <a:ext uri="{FF2B5EF4-FFF2-40B4-BE49-F238E27FC236}">
                <a16:creationId xmlns:a16="http://schemas.microsoft.com/office/drawing/2014/main" id="{D07B9F12-2F9F-4D17-931C-8A2409EC4E29}"/>
              </a:ext>
            </a:extLst>
          </p:cNvPr>
          <p:cNvPicPr>
            <a:picLocks noChangeAspect="1"/>
          </p:cNvPicPr>
          <p:nvPr/>
        </p:nvPicPr>
        <p:blipFill rotWithShape="1">
          <a:blip r:embed="rId5">
            <a:extLst>
              <a:ext uri="{28A0092B-C50C-407E-A947-70E740481C1C}">
                <a14:useLocalDpi xmlns:a14="http://schemas.microsoft.com/office/drawing/2010/main" val="0"/>
              </a:ext>
            </a:extLst>
          </a:blip>
          <a:srcRect l="30084" t="71111" r="29953"/>
          <a:stretch/>
        </p:blipFill>
        <p:spPr>
          <a:xfrm>
            <a:off x="873668" y="4722180"/>
            <a:ext cx="696533" cy="356260"/>
          </a:xfrm>
          <a:prstGeom prst="rect">
            <a:avLst/>
          </a:prstGeom>
        </p:spPr>
      </p:pic>
      <p:pic>
        <p:nvPicPr>
          <p:cNvPr id="46" name="Picture 45">
            <a:extLst>
              <a:ext uri="{FF2B5EF4-FFF2-40B4-BE49-F238E27FC236}">
                <a16:creationId xmlns:a16="http://schemas.microsoft.com/office/drawing/2014/main" id="{64265809-EF92-4D99-8730-F75CFD6553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443" y="2972310"/>
            <a:ext cx="910128" cy="643969"/>
          </a:xfrm>
          <a:prstGeom prst="rect">
            <a:avLst/>
          </a:prstGeom>
        </p:spPr>
      </p:pic>
      <p:pic>
        <p:nvPicPr>
          <p:cNvPr id="47" name="Picture 46">
            <a:extLst>
              <a:ext uri="{FF2B5EF4-FFF2-40B4-BE49-F238E27FC236}">
                <a16:creationId xmlns:a16="http://schemas.microsoft.com/office/drawing/2014/main" id="{637D055A-8C8D-4D77-BD08-3EE23DE46B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641" y="2272278"/>
            <a:ext cx="814589" cy="576369"/>
          </a:xfrm>
          <a:prstGeom prst="rect">
            <a:avLst/>
          </a:prstGeom>
        </p:spPr>
      </p:pic>
    </p:spTree>
    <p:custDataLst>
      <p:tags r:id="rId1"/>
    </p:custDataLst>
    <p:extLst>
      <p:ext uri="{BB962C8B-B14F-4D97-AF65-F5344CB8AC3E}">
        <p14:creationId xmlns:p14="http://schemas.microsoft.com/office/powerpoint/2010/main" val="148771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1BF5-8D2A-B8AF-890C-3CEA88C01C48}"/>
              </a:ext>
            </a:extLst>
          </p:cNvPr>
          <p:cNvSpPr>
            <a:spLocks noGrp="1"/>
          </p:cNvSpPr>
          <p:nvPr>
            <p:ph type="title"/>
          </p:nvPr>
        </p:nvSpPr>
        <p:spPr/>
        <p:txBody>
          <a:bodyPr/>
          <a:lstStyle/>
          <a:p>
            <a:r>
              <a:rPr lang="en-GB"/>
              <a:t>Competition is more even amongst younger audiences</a:t>
            </a:r>
          </a:p>
        </p:txBody>
      </p:sp>
      <p:sp>
        <p:nvSpPr>
          <p:cNvPr id="3" name="Text Placeholder 2">
            <a:extLst>
              <a:ext uri="{FF2B5EF4-FFF2-40B4-BE49-F238E27FC236}">
                <a16:creationId xmlns:a16="http://schemas.microsoft.com/office/drawing/2014/main" id="{11279058-1E6F-0149-8876-56ED3E416181}"/>
              </a:ext>
            </a:extLst>
          </p:cNvPr>
          <p:cNvSpPr>
            <a:spLocks noGrp="1"/>
          </p:cNvSpPr>
          <p:nvPr>
            <p:ph type="body" sz="quarter" idx="15"/>
          </p:nvPr>
        </p:nvSpPr>
        <p:spPr/>
        <p:txBody>
          <a:bodyPr/>
          <a:lstStyle/>
          <a:p>
            <a:r>
              <a:rPr lang="en-GB"/>
              <a:t>Source: Barb / 16-34s, all devices – 2023</a:t>
            </a:r>
          </a:p>
        </p:txBody>
      </p:sp>
      <p:graphicFrame>
        <p:nvGraphicFramePr>
          <p:cNvPr id="4" name="Chart 3">
            <a:extLst>
              <a:ext uri="{FF2B5EF4-FFF2-40B4-BE49-F238E27FC236}">
                <a16:creationId xmlns:a16="http://schemas.microsoft.com/office/drawing/2014/main" id="{90AAD90B-4F4D-2094-AD0E-651E7242CB23}"/>
              </a:ext>
            </a:extLst>
          </p:cNvPr>
          <p:cNvGraphicFramePr>
            <a:graphicFrameLocks noGrp="1"/>
          </p:cNvGraphicFramePr>
          <p:nvPr/>
        </p:nvGraphicFramePr>
        <p:xfrm>
          <a:off x="694800" y="13824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B4092AE-B74E-6AE4-A3F0-E0462112CC58}"/>
              </a:ext>
            </a:extLst>
          </p:cNvPr>
          <p:cNvSpPr txBox="1"/>
          <p:nvPr/>
        </p:nvSpPr>
        <p:spPr>
          <a:xfrm>
            <a:off x="4843093" y="5341125"/>
            <a:ext cx="2505814" cy="230832"/>
          </a:xfrm>
          <a:prstGeom prst="rect">
            <a:avLst/>
          </a:prstGeom>
          <a:noFill/>
        </p:spPr>
        <p:txBody>
          <a:bodyPr wrap="none" rtlCol="0">
            <a:spAutoFit/>
          </a:bodyPr>
          <a:lstStyle/>
          <a:p>
            <a:r>
              <a:rPr lang="en-GB" sz="900" b="1">
                <a:latin typeface="+mj-lt"/>
              </a:rPr>
              <a:t>AVE TIME VIEWED PER </a:t>
            </a:r>
            <a:r>
              <a:rPr lang="en-GB" sz="900" b="1" u="sng">
                <a:latin typeface="+mj-lt"/>
              </a:rPr>
              <a:t>VIEWER</a:t>
            </a:r>
            <a:r>
              <a:rPr lang="en-GB" sz="900" b="1">
                <a:latin typeface="+mj-lt"/>
              </a:rPr>
              <a:t> PER DAY</a:t>
            </a:r>
          </a:p>
        </p:txBody>
      </p:sp>
      <p:sp>
        <p:nvSpPr>
          <p:cNvPr id="6" name="TextBox 5">
            <a:extLst>
              <a:ext uri="{FF2B5EF4-FFF2-40B4-BE49-F238E27FC236}">
                <a16:creationId xmlns:a16="http://schemas.microsoft.com/office/drawing/2014/main" id="{983D6A5C-E74F-37EC-8165-14D802A85BFA}"/>
              </a:ext>
            </a:extLst>
          </p:cNvPr>
          <p:cNvSpPr txBox="1"/>
          <p:nvPr/>
        </p:nvSpPr>
        <p:spPr>
          <a:xfrm rot="16200000">
            <a:off x="-606767" y="3073277"/>
            <a:ext cx="1941557" cy="230832"/>
          </a:xfrm>
          <a:prstGeom prst="rect">
            <a:avLst/>
          </a:prstGeom>
          <a:noFill/>
        </p:spPr>
        <p:txBody>
          <a:bodyPr wrap="none" rtlCol="0">
            <a:spAutoFit/>
          </a:bodyPr>
          <a:lstStyle/>
          <a:p>
            <a:r>
              <a:rPr lang="en-GB" sz="900" b="1">
                <a:latin typeface="+mj-lt"/>
              </a:rPr>
              <a:t>AVERAGE DAILY REACH (000s)</a:t>
            </a:r>
          </a:p>
        </p:txBody>
      </p:sp>
      <p:sp>
        <p:nvSpPr>
          <p:cNvPr id="7" name="TextBox 2">
            <a:extLst>
              <a:ext uri="{FF2B5EF4-FFF2-40B4-BE49-F238E27FC236}">
                <a16:creationId xmlns:a16="http://schemas.microsoft.com/office/drawing/2014/main" id="{03C5E957-A23D-FB23-4013-68E91AEF21F2}"/>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a:solidFill>
                  <a:schemeClr val="bg2"/>
                </a:solidFill>
              </a:rPr>
              <a:t>16-34s – All devices</a:t>
            </a:r>
          </a:p>
        </p:txBody>
      </p:sp>
      <p:sp>
        <p:nvSpPr>
          <p:cNvPr id="8" name="TextBox 1">
            <a:extLst>
              <a:ext uri="{FF2B5EF4-FFF2-40B4-BE49-F238E27FC236}">
                <a16:creationId xmlns:a16="http://schemas.microsoft.com/office/drawing/2014/main" id="{4DE32780-28D4-D9B1-4BA9-AE326760D775}"/>
              </a:ext>
            </a:extLst>
          </p:cNvPr>
          <p:cNvSpPr txBox="1"/>
          <p:nvPr/>
        </p:nvSpPr>
        <p:spPr>
          <a:xfrm>
            <a:off x="1908421" y="2870826"/>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a:t>Bubble</a:t>
            </a:r>
            <a:r>
              <a:rPr lang="en-GB" sz="1100" b="1" baseline="0"/>
              <a:t> area represents total volume of daily viewing </a:t>
            </a:r>
            <a:endParaRPr lang="en-GB" sz="1100" b="1"/>
          </a:p>
        </p:txBody>
      </p:sp>
      <p:sp>
        <p:nvSpPr>
          <p:cNvPr id="9" name="TextBox 1">
            <a:extLst>
              <a:ext uri="{FF2B5EF4-FFF2-40B4-BE49-F238E27FC236}">
                <a16:creationId xmlns:a16="http://schemas.microsoft.com/office/drawing/2014/main" id="{F39E5E5B-93A0-B1A9-6306-158F8B95AC4F}"/>
              </a:ext>
            </a:extLst>
          </p:cNvPr>
          <p:cNvSpPr txBox="1"/>
          <p:nvPr/>
        </p:nvSpPr>
        <p:spPr>
          <a:xfrm>
            <a:off x="2977864" y="4589574"/>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AVOD</a:t>
            </a:r>
          </a:p>
        </p:txBody>
      </p:sp>
      <p:cxnSp>
        <p:nvCxnSpPr>
          <p:cNvPr id="10" name="Straight Arrow Connector 9">
            <a:extLst>
              <a:ext uri="{FF2B5EF4-FFF2-40B4-BE49-F238E27FC236}">
                <a16:creationId xmlns:a16="http://schemas.microsoft.com/office/drawing/2014/main" id="{DEC5FB4F-EA9E-5FA8-4CC5-C4C1F237F95F}"/>
              </a:ext>
            </a:extLst>
          </p:cNvPr>
          <p:cNvCxnSpPr>
            <a:cxnSpLocks/>
          </p:cNvCxnSpPr>
          <p:nvPr/>
        </p:nvCxnSpPr>
        <p:spPr>
          <a:xfrm>
            <a:off x="3701655" y="4846235"/>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
            <a:extLst>
              <a:ext uri="{FF2B5EF4-FFF2-40B4-BE49-F238E27FC236}">
                <a16:creationId xmlns:a16="http://schemas.microsoft.com/office/drawing/2014/main" id="{738C9DFE-AE8E-908D-651D-C080BDEF78E8}"/>
              </a:ext>
            </a:extLst>
          </p:cNvPr>
          <p:cNvSpPr txBox="1"/>
          <p:nvPr/>
        </p:nvSpPr>
        <p:spPr>
          <a:xfrm>
            <a:off x="5479157" y="4627169"/>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t>
            </a:r>
          </a:p>
          <a:p>
            <a:pPr algn="ctr"/>
            <a:r>
              <a:rPr lang="en-GB" sz="1000" b="1"/>
              <a:t>SVOD</a:t>
            </a:r>
          </a:p>
        </p:txBody>
      </p:sp>
      <p:cxnSp>
        <p:nvCxnSpPr>
          <p:cNvPr id="12" name="Straight Arrow Connector 11">
            <a:extLst>
              <a:ext uri="{FF2B5EF4-FFF2-40B4-BE49-F238E27FC236}">
                <a16:creationId xmlns:a16="http://schemas.microsoft.com/office/drawing/2014/main" id="{C5DF1905-A17C-08FA-4D3B-F0BF3A1D8212}"/>
              </a:ext>
            </a:extLst>
          </p:cNvPr>
          <p:cNvCxnSpPr>
            <a:cxnSpLocks/>
          </p:cNvCxnSpPr>
          <p:nvPr/>
        </p:nvCxnSpPr>
        <p:spPr>
          <a:xfrm>
            <a:off x="6159438" y="4817627"/>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
            <a:extLst>
              <a:ext uri="{FF2B5EF4-FFF2-40B4-BE49-F238E27FC236}">
                <a16:creationId xmlns:a16="http://schemas.microsoft.com/office/drawing/2014/main" id="{64C24C4E-1369-58B1-0C5C-A02A3FD9EC74}"/>
              </a:ext>
            </a:extLst>
          </p:cNvPr>
          <p:cNvSpPr txBox="1"/>
          <p:nvPr/>
        </p:nvSpPr>
        <p:spPr>
          <a:xfrm>
            <a:off x="1924496" y="4849025"/>
            <a:ext cx="1076998"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a:t>Dailymotion</a:t>
            </a:r>
          </a:p>
        </p:txBody>
      </p:sp>
    </p:spTree>
    <p:extLst>
      <p:ext uri="{BB962C8B-B14F-4D97-AF65-F5344CB8AC3E}">
        <p14:creationId xmlns:p14="http://schemas.microsoft.com/office/powerpoint/2010/main" val="304620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4E2BE-BD97-25FA-8A2A-5010B4AAE695}"/>
              </a:ext>
            </a:extLst>
          </p:cNvPr>
          <p:cNvSpPr>
            <a:spLocks noGrp="1"/>
          </p:cNvSpPr>
          <p:nvPr>
            <p:ph type="title"/>
          </p:nvPr>
        </p:nvSpPr>
        <p:spPr/>
        <p:txBody>
          <a:bodyPr/>
          <a:lstStyle/>
          <a:p>
            <a:r>
              <a:rPr lang="en-GB"/>
              <a:t>Commercial broadcasters deliver the most scale for 16-34s on the TV set</a:t>
            </a:r>
          </a:p>
        </p:txBody>
      </p:sp>
      <p:sp>
        <p:nvSpPr>
          <p:cNvPr id="3" name="Text Placeholder 2">
            <a:extLst>
              <a:ext uri="{FF2B5EF4-FFF2-40B4-BE49-F238E27FC236}">
                <a16:creationId xmlns:a16="http://schemas.microsoft.com/office/drawing/2014/main" id="{9A5E2309-6554-45FF-3207-EE5AFAE6617B}"/>
              </a:ext>
            </a:extLst>
          </p:cNvPr>
          <p:cNvSpPr>
            <a:spLocks noGrp="1"/>
          </p:cNvSpPr>
          <p:nvPr>
            <p:ph type="body" sz="quarter" idx="15"/>
          </p:nvPr>
        </p:nvSpPr>
        <p:spPr/>
        <p:txBody>
          <a:bodyPr/>
          <a:lstStyle/>
          <a:p>
            <a:r>
              <a:rPr lang="en-GB"/>
              <a:t>Source: Barb / 16-34s, TV sets– 2023</a:t>
            </a:r>
          </a:p>
          <a:p>
            <a:endParaRPr lang="en-GB"/>
          </a:p>
        </p:txBody>
      </p:sp>
      <p:graphicFrame>
        <p:nvGraphicFramePr>
          <p:cNvPr id="4" name="Chart 3">
            <a:extLst>
              <a:ext uri="{FF2B5EF4-FFF2-40B4-BE49-F238E27FC236}">
                <a16:creationId xmlns:a16="http://schemas.microsoft.com/office/drawing/2014/main" id="{C73B74A8-B923-1897-AC29-20A2476E8CB5}"/>
              </a:ext>
            </a:extLst>
          </p:cNvPr>
          <p:cNvGraphicFramePr>
            <a:graphicFrameLocks noGrp="1"/>
          </p:cNvGraphicFramePr>
          <p:nvPr/>
        </p:nvGraphicFramePr>
        <p:xfrm>
          <a:off x="694800" y="13824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8739BCB-88DE-3037-7147-6F48DBCF57D7}"/>
              </a:ext>
            </a:extLst>
          </p:cNvPr>
          <p:cNvSpPr txBox="1"/>
          <p:nvPr/>
        </p:nvSpPr>
        <p:spPr>
          <a:xfrm>
            <a:off x="4843093" y="5341125"/>
            <a:ext cx="2505814" cy="230832"/>
          </a:xfrm>
          <a:prstGeom prst="rect">
            <a:avLst/>
          </a:prstGeom>
          <a:noFill/>
        </p:spPr>
        <p:txBody>
          <a:bodyPr wrap="none" rtlCol="0">
            <a:spAutoFit/>
          </a:bodyPr>
          <a:lstStyle/>
          <a:p>
            <a:r>
              <a:rPr lang="en-GB" sz="900" b="1">
                <a:latin typeface="+mj-lt"/>
              </a:rPr>
              <a:t>AVE TIME VIEWED PER </a:t>
            </a:r>
            <a:r>
              <a:rPr lang="en-GB" sz="900" b="1" u="sng">
                <a:latin typeface="+mj-lt"/>
              </a:rPr>
              <a:t>VIEWER</a:t>
            </a:r>
            <a:r>
              <a:rPr lang="en-GB" sz="900" b="1">
                <a:latin typeface="+mj-lt"/>
              </a:rPr>
              <a:t> PER DAY</a:t>
            </a:r>
          </a:p>
        </p:txBody>
      </p:sp>
      <p:sp>
        <p:nvSpPr>
          <p:cNvPr id="6" name="TextBox 5">
            <a:extLst>
              <a:ext uri="{FF2B5EF4-FFF2-40B4-BE49-F238E27FC236}">
                <a16:creationId xmlns:a16="http://schemas.microsoft.com/office/drawing/2014/main" id="{596CE578-AB01-D20A-703A-1A761E516626}"/>
              </a:ext>
            </a:extLst>
          </p:cNvPr>
          <p:cNvSpPr txBox="1"/>
          <p:nvPr/>
        </p:nvSpPr>
        <p:spPr>
          <a:xfrm rot="16200000">
            <a:off x="-606767" y="3073277"/>
            <a:ext cx="1941557" cy="230832"/>
          </a:xfrm>
          <a:prstGeom prst="rect">
            <a:avLst/>
          </a:prstGeom>
          <a:noFill/>
        </p:spPr>
        <p:txBody>
          <a:bodyPr wrap="none" rtlCol="0">
            <a:spAutoFit/>
          </a:bodyPr>
          <a:lstStyle/>
          <a:p>
            <a:r>
              <a:rPr lang="en-GB" sz="900" b="1">
                <a:latin typeface="+mj-lt"/>
              </a:rPr>
              <a:t>AVERAGE DAILY REACH (000s)</a:t>
            </a:r>
          </a:p>
        </p:txBody>
      </p:sp>
      <p:sp>
        <p:nvSpPr>
          <p:cNvPr id="7" name="TextBox 2">
            <a:extLst>
              <a:ext uri="{FF2B5EF4-FFF2-40B4-BE49-F238E27FC236}">
                <a16:creationId xmlns:a16="http://schemas.microsoft.com/office/drawing/2014/main" id="{C0C1B17F-67A9-25F9-550D-D27B4C00D76A}"/>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a:solidFill>
                  <a:schemeClr val="bg2"/>
                </a:solidFill>
              </a:rPr>
              <a:t>16-34s – TV set viewing</a:t>
            </a:r>
          </a:p>
        </p:txBody>
      </p:sp>
      <p:sp>
        <p:nvSpPr>
          <p:cNvPr id="8" name="TextBox 1">
            <a:extLst>
              <a:ext uri="{FF2B5EF4-FFF2-40B4-BE49-F238E27FC236}">
                <a16:creationId xmlns:a16="http://schemas.microsoft.com/office/drawing/2014/main" id="{A7BE1387-5557-27B6-1123-F7696A6A5179}"/>
              </a:ext>
            </a:extLst>
          </p:cNvPr>
          <p:cNvSpPr txBox="1"/>
          <p:nvPr/>
        </p:nvSpPr>
        <p:spPr>
          <a:xfrm>
            <a:off x="1908421" y="2870826"/>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a:t>Bubble</a:t>
            </a:r>
            <a:r>
              <a:rPr lang="en-GB" sz="1100" b="1" baseline="0"/>
              <a:t> area represents total volume of daily viewing </a:t>
            </a:r>
            <a:endParaRPr lang="en-GB" sz="1100" b="1"/>
          </a:p>
        </p:txBody>
      </p:sp>
      <p:sp>
        <p:nvSpPr>
          <p:cNvPr id="9" name="TextBox 1">
            <a:extLst>
              <a:ext uri="{FF2B5EF4-FFF2-40B4-BE49-F238E27FC236}">
                <a16:creationId xmlns:a16="http://schemas.microsoft.com/office/drawing/2014/main" id="{5DC49C4C-A613-9E8A-DCE2-500C470042CB}"/>
              </a:ext>
            </a:extLst>
          </p:cNvPr>
          <p:cNvSpPr txBox="1"/>
          <p:nvPr/>
        </p:nvSpPr>
        <p:spPr>
          <a:xfrm>
            <a:off x="3165404" y="4589574"/>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AVOD</a:t>
            </a:r>
          </a:p>
        </p:txBody>
      </p:sp>
      <p:cxnSp>
        <p:nvCxnSpPr>
          <p:cNvPr id="10" name="Straight Arrow Connector 9">
            <a:extLst>
              <a:ext uri="{FF2B5EF4-FFF2-40B4-BE49-F238E27FC236}">
                <a16:creationId xmlns:a16="http://schemas.microsoft.com/office/drawing/2014/main" id="{79D289EC-0913-93B5-8182-FE46B066DD34}"/>
              </a:ext>
            </a:extLst>
          </p:cNvPr>
          <p:cNvCxnSpPr>
            <a:cxnSpLocks/>
          </p:cNvCxnSpPr>
          <p:nvPr/>
        </p:nvCxnSpPr>
        <p:spPr>
          <a:xfrm>
            <a:off x="3889195" y="4846235"/>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
            <a:extLst>
              <a:ext uri="{FF2B5EF4-FFF2-40B4-BE49-F238E27FC236}">
                <a16:creationId xmlns:a16="http://schemas.microsoft.com/office/drawing/2014/main" id="{22C09A3B-D5D6-A8E9-C9FA-4510DA65FACB}"/>
              </a:ext>
            </a:extLst>
          </p:cNvPr>
          <p:cNvSpPr txBox="1"/>
          <p:nvPr/>
        </p:nvSpPr>
        <p:spPr>
          <a:xfrm>
            <a:off x="4843093" y="4492421"/>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t>
            </a:r>
          </a:p>
          <a:p>
            <a:pPr algn="ctr"/>
            <a:r>
              <a:rPr lang="en-GB" sz="1000" b="1"/>
              <a:t>SVOD</a:t>
            </a:r>
          </a:p>
        </p:txBody>
      </p:sp>
      <p:cxnSp>
        <p:nvCxnSpPr>
          <p:cNvPr id="12" name="Straight Arrow Connector 11">
            <a:extLst>
              <a:ext uri="{FF2B5EF4-FFF2-40B4-BE49-F238E27FC236}">
                <a16:creationId xmlns:a16="http://schemas.microsoft.com/office/drawing/2014/main" id="{F919540D-4B7F-03F6-65F6-2BA7B9BBD496}"/>
              </a:ext>
            </a:extLst>
          </p:cNvPr>
          <p:cNvCxnSpPr>
            <a:cxnSpLocks/>
          </p:cNvCxnSpPr>
          <p:nvPr/>
        </p:nvCxnSpPr>
        <p:spPr>
          <a:xfrm>
            <a:off x="5523374" y="4682879"/>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
            <a:extLst>
              <a:ext uri="{FF2B5EF4-FFF2-40B4-BE49-F238E27FC236}">
                <a16:creationId xmlns:a16="http://schemas.microsoft.com/office/drawing/2014/main" id="{EA166EC3-60A5-F9F5-C906-10EEB523BE39}"/>
              </a:ext>
            </a:extLst>
          </p:cNvPr>
          <p:cNvSpPr txBox="1"/>
          <p:nvPr/>
        </p:nvSpPr>
        <p:spPr>
          <a:xfrm>
            <a:off x="6425973" y="4674506"/>
            <a:ext cx="640079"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Twitch</a:t>
            </a:r>
          </a:p>
        </p:txBody>
      </p:sp>
      <p:cxnSp>
        <p:nvCxnSpPr>
          <p:cNvPr id="14" name="Straight Arrow Connector 13">
            <a:extLst>
              <a:ext uri="{FF2B5EF4-FFF2-40B4-BE49-F238E27FC236}">
                <a16:creationId xmlns:a16="http://schemas.microsoft.com/office/drawing/2014/main" id="{12628B47-C588-B798-E791-52416EF58F9A}"/>
              </a:ext>
            </a:extLst>
          </p:cNvPr>
          <p:cNvCxnSpPr/>
          <p:nvPr/>
        </p:nvCxnSpPr>
        <p:spPr>
          <a:xfrm flipH="1">
            <a:off x="6353681" y="4871491"/>
            <a:ext cx="177642" cy="87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
            <a:extLst>
              <a:ext uri="{FF2B5EF4-FFF2-40B4-BE49-F238E27FC236}">
                <a16:creationId xmlns:a16="http://schemas.microsoft.com/office/drawing/2014/main" id="{B2FC3CBE-2E85-2AB1-3D89-79013AE73A92}"/>
              </a:ext>
            </a:extLst>
          </p:cNvPr>
          <p:cNvSpPr txBox="1"/>
          <p:nvPr/>
        </p:nvSpPr>
        <p:spPr>
          <a:xfrm>
            <a:off x="1821214" y="4816803"/>
            <a:ext cx="640079"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TikTok</a:t>
            </a:r>
          </a:p>
        </p:txBody>
      </p:sp>
    </p:spTree>
    <p:extLst>
      <p:ext uri="{BB962C8B-B14F-4D97-AF65-F5344CB8AC3E}">
        <p14:creationId xmlns:p14="http://schemas.microsoft.com/office/powerpoint/2010/main" val="53623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A94EE45A-63D0-49AC-85F8-CB3E850C9013"/>
  <p:tag name="ISPRINGONLINEFOLDERID" val="0"/>
  <p:tag name="ISPRINGONLINEFOLDERPATH" val="Content List"/>
  <p:tag name="ISPRINGCLOUDFOLDERID" val="26"/>
  <p:tag name="ISPRINGCLOUDFOLDERPATH" val="Repository/Nickable Charts/TV  viewing &amp; audiences/"/>
  <p:tag name="ISPRINGCLOUDFOLDERDOMAIN" val="https://thinkbox.ispringcloud.eu"/>
  <p:tag name="ISPRING_PLAYERS_CUSTOMIZATION" val="UEsDBBQAAgAIAHV0+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Z0AUmzuqfRhAQAAFARAAAdAAAAdW5pdmVyc2FsL2NvbW1vbl9tZXNzYWdlcy5sbmetWG1v2zYQ/l6g/4EQUGADtrQd0KIYEgW0xNhCZMmV6DjZMAiMxNhEKDHVi9vs037Nfth+yY6U7dhNC0lJAdswad1zx3t57ujj0y+5RGteVkIVJ9bbozcW4kWqMlEsT6w5Pfv1g4WqmhUZk6rgJ1ahLHRqv3xxLFmxbNiSw/eXLxA6znlVwbKy9ephjUR2Ys1GiRNOZzi4SvxwHCYjb2zZjsrvWHGPfLVUP/32/sOXt+/e/3z8eiPXByaeYt8/BEIG6d2bHkABjUI/ATTiJwG5pJatP4fJhXPqewGx7M2XYdKziFxYtv7slJtHEQloEvueSxIvToKQGl/4hBLXsq9Ug1ZszVGt0Frwz6hecYhjLUqOKiky80OqYKNoeJcyN5xiL0giEtPIc6gXBpYdq7K8/8XAsqZeqRLUVSgTFbuWPDM6IWPM73clr0A1qyGjELzqlYAnVc5EcdSpOsILLxgnNAz9OCGBu92xbFJkyC2ZVjMQJcIxiQCgZBUvnyCbmCwz4ghLOQxh4o0nPrypNmEilisJ73qoHTMCMZjxoksKcoREkF1xvAgjVzsNVCGG7lhVfVZldpAf+4HqAvYCJ4QUdOgeONUYW2CIsQDeKEue1l1gUxLHeEySUXgJiQx1Fw6RCM+h3M6HSFyRGEqExF0yAb7wxlgnvC6xbf5v6ytlOp3lPWJpCnLafWuhmgp2tEuhCkylVcO0xOTjHKLmYf8bVdwCgmNNvJZizcGEMuvOHuAUh7g6fz7OvT+SM+z5xE0godxwkVBDdloZA3ooVI2YlEofAPSybM2KlKNrnrIGEv4eHstEZh7TwTaWfGrE34jVG2p5tWGlwCWXr44GmnZAZI8tzJsKzKtrnt/VXar3zH+KFTqxv2tCn6M/TX/skABHXvjdIOXsvg1Sn8hUIm9kS73Pjs/OsqEx6jTimZ7qH60fbUncEuzIA9YaCdVfgkBL1U0EuqDsL+UFZ6Bo1vI0ELlX3AzQGYQbgEChp2JcgKsOTLgAFw6QX5BR7FEYkBb8uhJ15+xhqrEN0LdDm8KwJ3nNH4rxmt8o4DHJ2bodQaAVmUh3BnRvwjnoF9SjPpgcAOCyTR6AlCIH+7MemPMp2XqgpfmDkyxUIzNTvFLcGqoH3zY5fzw73ZQqN7uSVdvkbTvN6XOsaA8XtUpnA2aAXf31js9e+T09SjHBkTNJHBw4RE/7ulZlTyEoAe0Kn8aJj0daHGohZ3W6grZ6o5oi6wnUDuwuOcMAtjlzzFmZrv7759+eGF9Z0u6ize7vg0CgsDULkh3Yn4GqefVXFwjFo0M5s+gjtbngbOV63neoB1n4Qy4SrG0tucph66hbLyT5JmiYUuxMplAHsUl71ZRp95S2jzDF0TlwmRnFLXvKylsgQqqUHIRiXG3ZF3qwM9EaIvxw0YS7unbSEOHnNRR9bOrNEuy65toNJShFett2zgwuF+nm/i3h/t0XzJngANj2KzyeiXooYETI7lrth9g1l0VfMf0PRo/aNA1uy2VAF+36gSzWj/vdblWZ/z6OX+/9FfI/UEsDBBQAAgAIACZ0AUlHS1cD/AMAABcRAAAnAAAAdW5pdmVyc2FsL2ZsYXNoX3B1Ymxpc2hpbmdfc2V0dGluZ3MueG1s1VjvctpGEP/OU9yok49BdmrXDgN4PLYYM8FAkdwm0+l4Dt2Crj7dqboThHzq0/TB+iTd02EMASciKZ1kGA/otPvbv79dyc2L96kgM8g1V7LlHdePPAIyVozLacu7izovzz2iDZWMCiWh5UnlkYt2rZkVY8F1EoIxKKoJwkjdyEzLS4zJGr4/n8/rXGe5vatEYRBf12OV+lkOGqSB3M8EXeCXWWSgvSVCBQD8S5VcqrVrNUKaDulWsUIA4Qw9l9wGRUVHUJ14vhMb0/hhmqtCsislVE7y6bjl/XB+aT+PMg7qmqcgbU50Gw/tsWlQxrj1goqQfwCSAJ8m6O7ZiUfmnJmk5b06sSgo7W+jlNgudGpRrhTmQJolfAqGMmqou3T2DLw3+vHAHbGFpCmPI7xDbPwt7zq6D3vd6+C+P4iC8P4muu05H/ZQioK30R5KUTfqBfvIV4W/eTcMRr1u/819NBj0ou7wSQszupGQpr+ZsSZmVhV5DKuENU1SpGNJucAe/SiNGgx2uaD5FCLV4VjECRUaPPJHBtOfCyq4WSAZjpAMDwDZpc4gNiNbtpZn8gK8JzgHiI5hLVctcfp61RJn5xuh+876U1g7vWxSY2icYPPgWela018/ehSbKLkRmr0mYyXYKiBIx8D6NIU1SoQPXHZQ8tgjEyyCwFAHGUgSUok05AbDj1cAuhhrw01Jv85S+jLnVBDEwzkB5DbcSkec0FxvZH2Vedv8cfu3vjKgf3fpcEfPif6qCsHIQhVE8AcgRhEsdZHirwTIOqHIJFdpeYqUN0QLjs7NOMyBXVQx9A5NpAVq4nzJBBhn4c+CfyBjmKgccYHOcBrhOdcOv74XcEa1fgKljz6+cDTp9q+Dty9sgJTNqIz3BMf+gDQzh8CnGLtUaEIIhdlcg8DMxLTQUNaHcVaKVQmz/uUV0TwthKv4f12XNegDVucwVujC1ahKYT7rQWWzCZ2VnLQ8K6GRjRxL4jDxRoyDhssCqgLGVBIlxYLQGIe5tgyfcVVoPHFcdtD6ixx0qoTL0tUpzkM0ljPIq6AdHb/68eT0p7Pz1426/89ff7/8pNJywQ0Ftdbchrt6doNW0/poj35G6RPbdEu3o/LUtijbMrr7CWG5ybbnfNO3O2j3Sio357e6kcLgcnR1Q0ZBeNeLwkaVhugrZJ2JE+yoiX2mrKIzuIuwJEEV0eEo+KWSG1ibSmwIwkpwg0pxvKkiNXKberi2pSu5gON86sYTDnTBU46d+V1Q9Dm2fD27/xeGfvVDo6P4gRgKNI8TrOrBOuG7mIKHTPG3lDV3tXrd23i/a/o736TtnZRLnmIu7aZfvX63T0+O8I1x561aDdE2/5nRrv0LUEsDBBQAAgAIACZ0AUllFrXe5AIAAI8KAAAhAAAAdW5pdmVyc2FsL2ZsYXNoX3NraW5fc2V0dGluZ3MueG1slVbBbuIwEL3vV0TpvenSbstKAQkolSp1u9UW9e4kQ2Lh2JHtQPn7tWOnsYFAGgspnnnPMx4/T4jFBtPpjyCI05pzoHIFZUWQhICiEibhK+yCVYHpJmGfAX6vOKZ58EbQHngYGR4jjL+DlMojtKW1BTibhEktJaPXKaNSLX5NGS8RCadXN80TRw3yEottVbTp1VPzXOCsUQpdmOEUG+PXgx59hJSVFaL7F5az6wSlm5yzmmYX4xT7CjhRRdQb//2wWPYGIFjIZwmll9NyrMcwSsVBCNAp3S/1uMgiKAHSRjp/KgecLtT53R/Qtlhg2dBmP/Xoo1UoB7/I45ke/XiqVvcIN8vR6Pb+PEHCp1TQ25EevdBG8N9anFV19R2NVJzluqA+Z36/mPWr5YtDGMrU9VOE0fzuaXx3kaA3pAMpxuNYjz6GLc/dox4OyL669z7W15Uz8qbretAQ9KEnBKaS1xBH7cz4RMF2f2up7kfrdy0dRnedN1QLmK4RERbWGTvgP9hhmrkoa+kgH4zUJSxMwi7Sd3SExWLeNAsnwy+TkyKH7RHOMXbIV1XXI6Rj7JDvBGfwl5K99TjJHroMqT3kObLHeb7+ygsUqWlmve2s9epIL/rqCidVa2gxJctgKnQ6K1yCPrg4amwmpegop5iiLc6RxIz+0bhk32xGxNGBw2rttLJiiSWBU4JrclRt2i1XM/f1aL2+IM1noducmQdSdfFJyIwuw8ByJmGzhvkYHsMpkyCGgpGUKC1K9ckbTNFNWOGBP9M1G0oqEd8AXzFGeuPEkVOFODpd59gW49QB0LpMgC/VuWFohePbDK7AeUHUT35g2EHmE3qchikLtRxF+EuXjsGKABBPi1a1ZmI8ZU0kJrAFYr2Oodlw385ioVTaJ7iZfIG1dCVnLYM0aXtFd5xen/McJwgfKi/mdx3XMUD2EiWi2Zl389s+7OTitea2n2mduyBjsFryllb+4xoqo/4j+h9QSwMEFAACAAgAJnQBSalgkB/oAwAAqBAAACYAAAB1bml2ZXJzYWwvaHRtbF9wdWJsaXNoaW5nX3NldHRpbmdzLnhtbNVY727aSBD/zlOsfOrH4rSXXlJkiKLEKKgEOOzctaqqaPEOeC/rXde7htJP9zR9sD7Jjb2EQCCpacvlTigCj2d+8/e3Y8c7+ZQIMoVMcyWbzov6gUNARopxOWk6V2H7+bFDtKGSUaEkNB2pHHLSqnlpPhJcxwEYg6qaIIzUjdQ0ndiYtOG6s9msznWaFXeVyA3i63qkEjfNQIM0kLmpoHP8MvMUtLNAqACAf4mSC7NWrUaIZ5EuFcsFEM4wcsmLpKi4MIlwXKs1otHNJFO5ZGdKqIxkk1HT+eX4tPjc6likc56ALEqiWygsxKZBGeNFEFQE/DOQGPgkxmiPDh0y48zETeflYYGC2u4mSoltM6cFypnCEkizgE/AUEYNtZfWn4FPRt8KrIjNJU14FOIdUqTfdM7D66DbOfeve/3QD64vwsuujWEHo9B/G+5gFHbCrr+LflX4i3cDf9jt9N5ch/1+N+wM7qywomsF8dz1inlYWZVnESwL5pk4T0aScoEjeq+MGgwOuaDZBELV5tjEMRUaHPJXCpPfcyq4mSMXDpALNwDpqU4hMsOibU3HZDk4d3AWEAPDXi5H4tXr5UgcHa+l7lrvd2ltjdKjxtAoxuFBWRma566KbtXGSq6lVlyTkRJsmRAkI2A9mmCBB23pkDFWXWBu/RQkCahE2nGD+UZLC52PtOGmpFt7oX2acSoIUgrPBSCXwUb+UUwzvVbmZamLaY9a73vKgP5g87eih1T/VLlgZK5yIvgNEKMI9jZP8FcMZJVBZJyppJQKqg3RgmNwUw4zYCdVHL1DF0mOlniepAKM9fAx55/JCMYqQ1ygUzx9UM61xa/vBJxSre9A6W2MzywvOr1z/+2zIkHKplRGO4LjQECSmn3gU8xdKnQhhMJqrkBgZSKaayj7wzgr1aqkWf/+jmie5MJ2/Gf3ZQV6j93Zjxc6tz2q0phvRlDZbUynJScLnpXQyEaOLbGYeCPCM4jLHKoCRlQSJcWc0AhPb10wfMpVrlFiuWyh9XcFaE0Jl2WoE3wkQGcZg6wK2sGLl78evvrt6Ph1o+5+/fvL80eNFhttIGjhza60swdXZjWre4vzG0aPrM8N27bKkmJE2YbT7Y8Ei9W1ec57brF0tu+gclXeW0Gjp9tBgX86PLsgQz+46oZBo8oI9BTyzEQxztC4eGysYtO/CrEJfhXVwdD/o1IY2I1K8+8HleD6lfJ4U0VraHfzYGUvVwoBD/CJPZDwCBc84TiL/wtSPsSPH+fzv8LJrc+F/FFSWhrviZNAsyjGPu6t90930j1dVf9LhbJXy9e2tfc0z936RlxD+fp/F1q1fwBQSwMEFAACAAgAJnQBSTJio4uQAQAAAwYAAB8AAAB1bml2ZXJzYWwvaHRtbF9za2luX3NldHRpbmdzLmpzjZTLbsIwEEX3fEWUbivUBgppdzyCVIlFpXZXdeGEIUQ4tmU7KSni34sTHrbjtHg28dXJHc9Ynn3POy4/8b0Xb19/1/s3c19roDTJC7g3ddyh50r3Bc5W8JHlgDMCvoWU518v8uFKuIx9UpvG1buyFZqfTx00U9oaYaGL3AEKF1g6wG8XuHOAPxewp9XV1KQ1Oi6kpKSfUCKByD6hPEc149891Esv0YJpCbxBF/VyoGuUgGH6N3l1fBqr0LmE5gyRaklT2o9Rsk05Lciqy3VTMeDHK9+eankezyLDDmdCvkrI7cRRqKKbZByEgFPeUaTCCWMUA9Z82920UMO4XZBFl5nI5JmePKrQaYZSaHUpnKgwMXL0srmHKAgGozYnYScbYhCoMAiMKuC3WFFWsBsukHGaqo600OloNjGv8oJiilYZSRsumA4X4dDJqcMq2wachyp08FrocK7CN54QtZ7QxvH68q7R4Xr3liaNoXTOKqysS9cgwC6RuETqElnnFGoPEmkPErX/9L7+O41t1zv8AlBLAwQUAAIACABTY3NNyzqQQKMPAABwJAAAFwAAAHVuaXZlcnNhbC91bml2ZXJzYWwucG5n7Zr7X9LJ/sfxdNn2kp5q7bKK1uZ+27bU1fZ4vxzbFN1SU0uPqZCV2qp4TVQUsPa7x61Uij2JpmBXLyGSkagosLu2sC0KbXIRUajIiIuwikiCwAFrfzj/gz98PvOYec5n3u+Zec/Max6Pz8WjcaCNH3zyAQAA2BgTfSgRAFgbAwCsKdyw3layq///X9sSh9JE0EFAD8dVYcuszYmIjQAAetEfLmeus+XfL4pOLQUAHEfsjwOrsPMMAOCxLuZQxLEK8Oy09LK6HMGaK73dmFwf63nLrz6WCL3+KGmL86FHgoM3e2eeuG+IOOsVupNHWUu7snnzpY/Fx/YupHzQd/JR4wfgtd94PtxUtWt7RMmmLxcORtzBRljPK1Q0kWGOLK2GwXLKYVy8iOXi1opr1o6qDcFksg6hGW3dR8jEV1m+5+tBbmmhb57oQ0k01bTNU0Dw7RaQHq3cKZv6waOtYvmiotnBVgo7rr+Cp0XP87B4vNcGW8F91b3L6kiMFqk1jdt7CPC6rNydogwNIG9x+CunQUj7FBftEBupv7qPvGWlnsvVtbZk56HNtnfN32PsZQc97N9sWAWrYBWsglWwClbBKlgFq2AVrIJVsApWwSpYBatgFayC/wU/bInEBPcgT+q7uGGDxkkhY9CoMdAZvi2xUPIkrG9jXhqH4mOrl3N6qoPGb6fL5/2tC7/WL+7JEwXFt1mTcUYJtwQCl0WXaE09RPDyz04GRmjpZBc0VXyOQrRZmOgxIP8cCdaxLJNt3fpmoryzUdRnfkPdiCZrWiYDMCH6ux0GxmdkYhc0SCz4aWm7FXO/HtIE9lwPKPLhu3eWf3ZlIcR8jRQnLDvGVr/gQQdntwHzXWOGL50xJdltnCeXC0gNBPZirg+gpoVkqdBP6bzV4YfFxGai9iy2o2AcaskskUWf4mRni41fFaBUQ8mFQ9rzfBXqecb4eI4Erl1TJXdBV8m86aXaEg3SdFgzYMK9F5czJPmTgi3onxTotRVVw0tYSaUMNqDCv5dMMi0tQYcKBmVg5lM1PUGOYHtbX88zTVGeaXLFeC6NqXMrH6Q2GMNUJje0tF1XUdaactkBMFWt/0KagRMZG2AIJQVHNMT84LHtjM2pO7kgHZ5gIGlM10xO04EZ95oS5alukGC68ze5OX1eKotJK/18+H4zdSy3SkjpgUIcbjaQmp7053TV+H74nqoxWJO1HwiTduoEWQszfN8yYNkJhNT5qPLNiTaqZGYJfaLHi+DF8Opv3MHtj5XPKQNIW9cABgaV5H2wymxVyKS+Sy4WG6s3X315YTQ/re3YbL6AobJcYBxDEcM5hEN+g0f8kvrTIs/PDRC0A1YmYS9TnPPRNuctQZ92pxVMf6tytdtu+Lm7sStLZSJqq9IpAoIW65yiDDvHK9EXeiapYI1XXw5nw6YBgFYafB+zB+H4uCRbFUr9KKlwqJloaj+E+dCXDEWcaFlbL9nRhvO7x1hABzPzufvXL0ADhjxVx0P1hdNuwBSBZ7/mYZnjUOF+bjCyzTYvkwMFzolf1Lj2TVFlFMVfJjLMT54W29vfn2T9dS7f7L8Lk36lGaoavz77MZcHWTRBgSrevnWNpHMnq7J9TtY5ssUlWwMEnuVT7O3EocLWrzAPZV7+wQUtnLxs4UbATyKq5bfTJi4TVpWtCqMe0T0BuTUXfCfbHOP12yhF/+0Y7FIOsz/Atd1iZEzdzBp61+R8yKePqaZ/Rz8Qjfa4AGrIpQLr5eeR10VGtNd46yIKO7z36ss0qVGgbM7BD2YGIoyXvekDqNHDB7wYw3UJOBJP2DeV3yicw2mr5cwlLHm4FVzwcBnsjxNRwoiiuLlEVJNc/TCZ9H+d3LYAjrg4YPDSJnaK0lV+ICZqJSge3ta47DEfwcCmZgqyPZYmWGEUuNUkRY2MOIUPG3SSJLRL2dTAEVxHA4SjpjoAAoI7lrRIlnlMRJdQzSx8GIJn6soKRDST5RjQWL4ZtKdZsp6NUIJrLWGssk/4dRD0OAstLv62ktYy+m1Y28up3Y9x5ZJBasnM7w790zCxkg2xzFs2E2jA+iC632gArTrW+8C4Sx+9ZyabPNwAckcsMJfCDYPcWaDwf7snO4SR9OJwyUFXeDMPi1lNs/fOPhH3n4pgPL3VQDj5x8171pQmI/VU1HQcyB4Szbaelhm3lxmRiRDhHPCM0uQSLrxDFwZpOmcmxy55qNxOK7dFdLF6RAp9QH+rqGwNoMhPSd4bd4Asv6Bn9eKLrb0ZNLj+n8/+hQfnMnobCSTspmeTfXlVLLSJycKJ/LbjzjChX/akaPOEftudvPk8PwKJhVAbqQ2E2aKJSvaAExITqJD/2JrnoQhOhNYZqQtRBFw9nu7T+Pymf3JsCpFb/eqAvxfZEeuVWrac6QKrBMpww7AipS+8ETvO1uv1ZXj7DvUw9z1D542E4N9pI0FJwYrDKlhrII7q+YUrD9aDYp086nAK5sKbk+3zdUzTdI43NlAL//OBK6ISmPsNQlq2hJisCO8eAUYJPIXKEhZbQhEtrCkPd+NxUeHZvNOxseEwfXEZ3JxWq+J7sJsz/AEAseHZ10JD23lctXEQMlsooJ+y9jLKF6usvfgtAiGt+vsGfFB6o6me5hQcltMtUw0UMyp+bIbW/hHTLuyqUx1XJbD4cHQtCzGfmGTLHVOqwtLZwjAEUDNjGjwHbQuqvp6CWeAhMimhgsD+6Kf+8MK6Yris3Ec1QsusMi7LeL5l6bic1pEGbSoYJH1sekP/Oa8Rm1TL9sux7+7+LcgaL5nseGgU/zTzTQVlOTKZEaBamFlZU7NipjW7dMJySrvHy0moexRU3WpmIr0C6cYBa7S/6bS4OJsCjNrTfAILB08l3O6P1OYZqIbnxdMsRRnhBg91Vq1rIE+9EjdRvUcprCD51hj4CD8KzJl3hE0wu2S/B9RO7wRNH2WrXmtvEsDTm4yfRbLZXSOI9ODZUco/ihazx8NlbMDTcbR31iIgvMUeV/cR4qYZm0NTQsupWG24YK7viLvbbhDQi2zzLC9WW7o407bA30Ke/TLo8YLfa8RLCVYr/8UcMuAkLJWDuVlqBfsT75xA2pFCHXQsv6q7VHP1TnJ1IKJWWV/9zqcMDVVFsA0WyqlsoOCJkarp/Ifdq8MdtqWzniPJN8qN91loZPVe8/YS3l/jtGB5kQiql6Bc+RxrQlvM03FSz+vXieczFwdhtviG2eIb7sLjUflCPcJQ+jzLY4dnG6j87F4ah61QBWt0KhnH7swucMzThBe3DmHgS+NvMLdmZnjPH4w1Q/OeqcfapaUnmP0cnjctKN26qJCZDuQxIXWyt/ZNdlVh/Uj9ctx0uc96AiJ0f8JyOjZrZgURIc6JDpmtSHpAC5Idi2NI75U+7Z/kjVJGXnuMi2+0g5/bljSyBMVgRyeyue0GEkhWqsbT6RKQlPkuqoROBcR6nzSFZJdCllP+QLK3i71dft/lZadLbuWauqt3sqvjRfMlyiLRK9tuHUSyiAgE9yozlwguMwHf4xWXTapDfmKPtbs7fWM+1T1y141gdM42TxxV+hDitM+GltelHhgqAAAo2i3o8F57H8hTkPS4cEg3Kq+Wgd8joCvV1zxqY7WGRUbH0o2n78ZyYaF0OowuoL3qRGjDILQLdyAJiarh1tuUpZh2zYfk2V7OYBSGvpuP66B7IWq3Q07wvEM/wao2UrrzbEGHqM6Iwgng8rvepMIai4TpcgebCrZUpAePAanZFGLOFzXHPho0nDd0W5a9Lbn6Je/quZr4MOMbJad/ur+/7l9/A7XEmm+psB978U9/gwOH6/T6/Oa5uVs5KwdkPQlhbjFxf4nz01f34IVAyojEhNYXjlGdCmYRTF+N/2Ll72rgtpbRfJe6OF/aRrjReZc51EB1p2hD8X49kHAumD7bTtLeh9IVPMRJimdDSc/VO+3aI7cno9m/Pen7lof6GdjhD5duCEUsJ0qvsF1uMEhz63dAEsPBSHf/oNmNgWLBYVIlew0hRbLIpP19frYQZToqrVgU0bJyRUFc9YMabHfLjOxoqGOd98Zukqn3jufXBdyVQ8qlPN38k/JX9+Uia/PEq5W50IYvWrJiGYAb5RbT0vOzlZVAoKOptcEWsm/9Zyq2ffUfsOFER1jBsfGIM1NSEkk1cMIwd80fBNXFtheYqE6jlF8TOKEYHi+qy7mwNhZ6H5w95SP61SYa7qaYeTiCFPXaqT3zTHsjUTfq9WHF48qxtyemU9g5hM0PDdd2PGKhbsbfdo/PFrn6f4ZpwnLz09DIFzkacZXL2P5/d5cahlClegHEepsfKrTUpY2OoIwkAsrKtPYyIRYdKg4F9isGr4QaR9ARZnppIfdO40VUm1qwi+QO8bOBtzIp9J7TGSJ3Z2rUFTTKCEl2N8pQE0kQ73jUC1JbOk0BZARPvy9/0fK9g+N183D+i79EkRyPyrTuEGk4+TQQNkuJIgcqxPnXo0sibPEEIlXMuiRb9VKu64adKAMPNZzfQW1wwVa+IljJVHOPYTg/sGAj+fOfIsht2NhW4VtBU27T/DilLqbg+2ai4fWD0arwN88VxsKDHoM7D4gFt1OGX3U4PUL7iru82DPIeU55LFb2oiXynVshyExB2Uo7uoS2hF72gTT5H1lNKnSIX4Yh9uKKMIZ7YNLj/jLKq9rKhceZ6NEAQJw2BG+Y7rbre2FOC7ffv8FjyOJ7t8WHtbRPp5710+/wYOOUM3JMxdAYEbp1XcDZRd2Di2TkUlYGLIO1Mm8QiMnob2i7O8vhyYtGBfa7hZIHDUqT/2i7k6hLEEOppa3K49ZrWvV3aeHGN/JC9VGhkD2u+i5N+mZRGnZfNkY8/a7hLrj2ReryL93sKabpUwfAREPGcjVGpo7XKJHLqcsRtqtHyY6whVch8gF/ZfzwEp5PcxqWZ216+bnW0idNm9YT3HGamtLe0D9vxsffBoTPF3KXtQvydQCAYxLq0eQ1xKRME695gawmct+2lshRknqwUD/zPt0+iOEVf487ovqTr7PfLhv7PyKEjImO6XOoEuyizN82lq2fY4pKh42ccjXC77G75TGrI+EOQibKMdjlegiZ/TfbN46bYwp8nENtc4mU9SNzVvaTrPMvC60Wd4OkMYm9wcNWqaj608eeSpb0nEF5vF/aa4CsQSsHgqAwNxt7VvTp+7bkn+kim7BdY69M6AormTHuRsfG26+eA/vvodMrNUvb2vfY7aVv5YN6eFaf5YustiYvwLtfYnjqSMz1eMTiY8UFe9HQPXg0tz46UbeQQqfC/7ypGj9gv7KqLynd+RHIrwh865oJS1IMjGXcb68eExl3qOfgyQv/BVBLAwQUAAIACABTY3NNKwvAbUoAAABrAAAAGwAAAHVuaXZlcnNhbC91bml2ZXJzYWwucG5nLnhtbLOxr8jNUShLLSrOzM+zVTLUM1Cyt+PlsikoSi3LTC1XqACKGekZQICSQiUqtzwzpSQDKGRgbowQzEjNTM8osVWyMDCFC+oDzQQAUEsBAgAAFAACAAgAdXT5SKkBxHb7AgAAsAgAABQAAAAAAAAAAQAAAAAAAAAAAHVuaXZlcnNhbC9wbGF5ZXIueG1sUEsBAgAAFAACAAgAJnQBSbO6p9GEBAAAUBEAAB0AAAAAAAAAAQAAAAAALQMAAHVuaXZlcnNhbC9jb21tb25fbWVzc2FnZXMubG5nUEsBAgAAFAACAAgAJnQBSUdLVwP8AwAAFxEAACcAAAAAAAAAAQAAAAAA7AcAAHVuaXZlcnNhbC9mbGFzaF9wdWJsaXNoaW5nX3NldHRpbmdzLnhtbFBLAQIAABQAAgAIACZ0AUllFrXe5AIAAI8KAAAhAAAAAAAAAAEAAAAAAC0MAAB1bml2ZXJzYWwvZmxhc2hfc2tpbl9zZXR0aW5ncy54bWxQSwECAAAUAAIACAAmdAFJqWCQH+gDAACoEAAAJgAAAAAAAAABAAAAAABQDwAAdW5pdmVyc2FsL2h0bWxfcHVibGlzaGluZ19zZXR0aW5ncy54bWxQSwECAAAUAAIACAAmdAFJMmKji5ABAAADBgAAHwAAAAAAAAABAAAAAAB8EwAAdW5pdmVyc2FsL2h0bWxfc2tpbl9zZXR0aW5ncy5qc1BLAQIAABQAAgAIAFNjc03LOpBAow8AAHAkAAAXAAAAAAAAAAAAAAAAAEkVAAB1bml2ZXJzYWwvdW5pdmVyc2FsLnBuZ1BLAQIAABQAAgAIAFNjc00rC8BtSgAAAGsAAAAbAAAAAAAAAAEAAAAAACElAAB1bml2ZXJzYWwvdW5pdmVyc2FsLnBuZy54bWxQSwUGAAAAAAgACABgAgAApCUAAAAA"/>
  <p:tag name="ISPRING_PRESENTATION_TITLE" val="Young people and TV"/>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2446</Words>
  <Application>Microsoft Office PowerPoint</Application>
  <PresentationFormat>Widescreen</PresentationFormat>
  <Paragraphs>588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proxima-nova</vt:lpstr>
      <vt:lpstr>Thinkbox</vt:lpstr>
      <vt:lpstr>Young people &amp; TV</vt:lpstr>
      <vt:lpstr>Broadcaster TV accounts for 26% of 16-34s’ video day</vt:lpstr>
      <vt:lpstr>PowerPoint Presentation</vt:lpstr>
      <vt:lpstr>Total TV weekly reach (linear TV + BVOD)</vt:lpstr>
      <vt:lpstr>BVOD drives 13% incremental weekly TV reach for 15-34s</vt:lpstr>
      <vt:lpstr>Incremental reach achieved by TV + VOD</vt:lpstr>
      <vt:lpstr>Viewing to TV content is predominantly done on the larger screen</vt:lpstr>
      <vt:lpstr>Competition is more even amongst younger audiences</vt:lpstr>
      <vt:lpstr>Commercial broadcasters deliver the most scale for 16-34s on the TV set</vt:lpstr>
      <vt:lpstr>The TV set remains the home for viewing to high-quality content</vt:lpstr>
      <vt:lpstr>Among 16-34s, VOD is critical for several genres</vt:lpstr>
      <vt:lpstr>16-34s have an affinity for entertainment, drama and films</vt:lpstr>
      <vt:lpstr>SVODs play a significant role in the top shows for 16-34s</vt:lpstr>
      <vt:lpstr>16-34s welcomed in the new year with the London Fireworks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people and TV</dc:title>
  <dc:creator>Oliver Robertson</dc:creator>
  <cp:lastModifiedBy>Nailah Uddin</cp:lastModifiedBy>
  <cp:revision>79</cp:revision>
  <dcterms:created xsi:type="dcterms:W3CDTF">2018-03-14T15:31:23Z</dcterms:created>
  <dcterms:modified xsi:type="dcterms:W3CDTF">2024-12-12T12:26:21Z</dcterms:modified>
</cp:coreProperties>
</file>