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3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8" r:id="rId2"/>
    <p:sldId id="2147376340" r:id="rId3"/>
    <p:sldId id="2147376128" r:id="rId4"/>
    <p:sldId id="2147377164" r:id="rId5"/>
    <p:sldId id="2147377165" r:id="rId6"/>
    <p:sldId id="2147377089" r:id="rId7"/>
    <p:sldId id="2147377062" r:id="rId8"/>
    <p:sldId id="2147376824" r:id="rId9"/>
    <p:sldId id="2147377137" r:id="rId10"/>
    <p:sldId id="2147376871" r:id="rId11"/>
    <p:sldId id="2147377057" r:id="rId12"/>
    <p:sldId id="2147377134" r:id="rId13"/>
    <p:sldId id="2147376336" r:id="rId14"/>
    <p:sldId id="2147377090" r:id="rId15"/>
    <p:sldId id="2147377078"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63A548-8AD3-460E-BEF7-1F484DEBBA80}">
          <p14:sldIdLst>
            <p14:sldId id="258"/>
            <p14:sldId id="2147376340"/>
            <p14:sldId id="2147376128"/>
            <p14:sldId id="2147377164"/>
            <p14:sldId id="2147377165"/>
            <p14:sldId id="2147377089"/>
            <p14:sldId id="2147377062"/>
            <p14:sldId id="2147376824"/>
            <p14:sldId id="2147377137"/>
            <p14:sldId id="2147376871"/>
            <p14:sldId id="2147377057"/>
            <p14:sldId id="2147377134"/>
            <p14:sldId id="2147376336"/>
            <p14:sldId id="2147377090"/>
            <p14:sldId id="21473770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8450" autoAdjust="0"/>
  </p:normalViewPr>
  <p:slideViewPr>
    <p:cSldViewPr snapToGrid="0">
      <p:cViewPr varScale="1">
        <p:scale>
          <a:sx n="87" d="100"/>
          <a:sy n="87" d="100"/>
        </p:scale>
        <p:origin x="16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oleObject" Target="NULL" TargetMode="External"/><Relationship Id="rId4" Type="http://schemas.openxmlformats.org/officeDocument/2006/relationships/image" Target="../media/image9.png"/><Relationship Id="rId9" Type="http://schemas.openxmlformats.org/officeDocument/2006/relationships/image" Target="../media/image14.png"/></Relationships>
</file>

<file path=ppt/charts/_rels/chart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oleObject" Target="NULL" TargetMode="External"/><Relationship Id="rId2" Type="http://schemas.openxmlformats.org/officeDocument/2006/relationships/image" Target="../media/image16.png"/><Relationship Id="rId1" Type="http://schemas.openxmlformats.org/officeDocument/2006/relationships/image" Target="../media/image21.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33.345800411119889</c:v>
                </c:pt>
                <c:pt idx="1">
                  <c:v>95.221213789020453</c:v>
                </c:pt>
                <c:pt idx="2" formatCode="0.0">
                  <c:v>16.180641401216292</c:v>
                </c:pt>
                <c:pt idx="3" formatCode="0.0">
                  <c:v>9.7499759539672262</c:v>
                </c:pt>
                <c:pt idx="4" formatCode="0.0">
                  <c:v>1.639706536586016</c:v>
                </c:pt>
                <c:pt idx="5" formatCode="0.0">
                  <c:v>0.31666666666666665</c:v>
                </c:pt>
                <c:pt idx="6" formatCode="0.0">
                  <c:v>56.15539754556675</c:v>
                </c:pt>
                <c:pt idx="7" formatCode="0.0">
                  <c:v>58.947008928571421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13.621679402711834</c:v>
                </c:pt>
                <c:pt idx="1">
                  <c:v>63.210831037369282</c:v>
                </c:pt>
                <c:pt idx="2" formatCode="0.0">
                  <c:v>6.775314571115346</c:v>
                </c:pt>
                <c:pt idx="3" formatCode="0.0">
                  <c:v>5.1083333333333334</c:v>
                </c:pt>
                <c:pt idx="4" formatCode="0.0">
                  <c:v>0.86781524389813558</c:v>
                </c:pt>
                <c:pt idx="5" formatCode="0.0">
                  <c:v>0.98333333333333328</c:v>
                </c:pt>
                <c:pt idx="6" formatCode="0.0">
                  <c:v>40.713708238374423</c:v>
                </c:pt>
                <c:pt idx="7" formatCode="0.0">
                  <c:v>155.83892857142857</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2507788490175"/>
          <c:y val="0.10237531080620181"/>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40000"/>
                  <a:lumOff val="60000"/>
                </a:srgbClr>
              </a:solidFill>
            </c:spPr>
            <c:extLst>
              <c:ext xmlns:c16="http://schemas.microsoft.com/office/drawing/2014/chart" uri="{C3380CC4-5D6E-409C-BE32-E72D297353CC}">
                <c16:uniqueId val="{00000001-AAFF-45A3-A865-F04D69EBD962}"/>
              </c:ext>
            </c:extLst>
          </c:dPt>
          <c:dPt>
            <c:idx val="1"/>
            <c:bubble3D val="0"/>
            <c:spPr>
              <a:solidFill>
                <a:srgbClr val="0069B4"/>
              </a:solidFill>
            </c:spPr>
            <c:extLst>
              <c:ext xmlns:c16="http://schemas.microsoft.com/office/drawing/2014/chart" uri="{C3380CC4-5D6E-409C-BE32-E72D297353CC}">
                <c16:uniqueId val="{00000003-AAFF-45A3-A865-F04D69EBD962}"/>
              </c:ext>
            </c:extLst>
          </c:dPt>
          <c:dPt>
            <c:idx val="2"/>
            <c:bubble3D val="0"/>
            <c:spPr>
              <a:solidFill>
                <a:srgbClr val="372D87"/>
              </a:solidFill>
            </c:spPr>
            <c:extLst>
              <c:ext xmlns:c16="http://schemas.microsoft.com/office/drawing/2014/chart" uri="{C3380CC4-5D6E-409C-BE32-E72D297353CC}">
                <c16:uniqueId val="{00000005-AAFF-45A3-A865-F04D69EBD962}"/>
              </c:ext>
            </c:extLst>
          </c:dPt>
          <c:dPt>
            <c:idx val="3"/>
            <c:bubble3D val="0"/>
            <c:spPr>
              <a:solidFill>
                <a:srgbClr val="009B3C"/>
              </a:solidFill>
            </c:spPr>
            <c:extLst>
              <c:ext xmlns:c16="http://schemas.microsoft.com/office/drawing/2014/chart" uri="{C3380CC4-5D6E-409C-BE32-E72D297353CC}">
                <c16:uniqueId val="{00000007-AAFF-45A3-A865-F04D69EBD962}"/>
              </c:ext>
            </c:extLst>
          </c:dPt>
          <c:dPt>
            <c:idx val="4"/>
            <c:bubble3D val="0"/>
            <c:spPr>
              <a:solidFill>
                <a:srgbClr val="C00000"/>
              </a:solidFill>
              <a:ln>
                <a:noFill/>
              </a:ln>
            </c:spPr>
            <c:extLst>
              <c:ext xmlns:c16="http://schemas.microsoft.com/office/drawing/2014/chart" uri="{C3380CC4-5D6E-409C-BE32-E72D297353CC}">
                <c16:uniqueId val="{00000009-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0-DA6B-47CB-B25D-940A3E552215}"/>
              </c:ext>
            </c:extLst>
          </c:dPt>
          <c:dPt>
            <c:idx val="6"/>
            <c:bubble3D val="0"/>
            <c:spPr>
              <a:solidFill>
                <a:srgbClr val="C00000"/>
              </a:solidFill>
            </c:spPr>
            <c:extLst>
              <c:ext xmlns:c16="http://schemas.microsoft.com/office/drawing/2014/chart" uri="{C3380CC4-5D6E-409C-BE32-E72D297353CC}">
                <c16:uniqueId val="{0000000D-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0F-AAFF-45A3-A865-F04D69EBD962}"/>
              </c:ext>
            </c:extLst>
          </c:dPt>
          <c:dPt>
            <c:idx val="8"/>
            <c:bubble3D val="0"/>
            <c:spPr>
              <a:solidFill>
                <a:srgbClr val="EB7305"/>
              </a:solidFill>
            </c:spPr>
            <c:extLst>
              <c:ext xmlns:c16="http://schemas.microsoft.com/office/drawing/2014/chart" uri="{C3380CC4-5D6E-409C-BE32-E72D297353CC}">
                <c16:uniqueId val="{00000011-AAFF-45A3-A865-F04D69EBD962}"/>
              </c:ext>
            </c:extLst>
          </c:dPt>
          <c:dPt>
            <c:idx val="9"/>
            <c:bubble3D val="0"/>
            <c:spPr>
              <a:solidFill>
                <a:schemeClr val="tx2"/>
              </a:solidFill>
            </c:spPr>
            <c:extLst>
              <c:ext xmlns:c16="http://schemas.microsoft.com/office/drawing/2014/chart" uri="{C3380CC4-5D6E-409C-BE32-E72D297353CC}">
                <c16:uniqueId val="{00000013-AAFF-45A3-A865-F04D69EBD962}"/>
              </c:ext>
            </c:extLst>
          </c:dPt>
          <c:dLbls>
            <c:dLbl>
              <c:idx val="0"/>
              <c:layout>
                <c:manualLayout>
                  <c:x val="4.3391186350339979E-3"/>
                  <c:y val="4.5715396459576098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FF-45A3-A865-F04D69EBD962}"/>
                </c:ext>
              </c:extLst>
            </c:dLbl>
            <c:dLbl>
              <c:idx val="1"/>
              <c:layout>
                <c:manualLayout>
                  <c:x val="1.115643206005012E-3"/>
                  <c:y val="-1.9290457450935154E-3"/>
                </c:manualLayout>
              </c:layout>
              <c:numFmt formatCode="0.0%" sourceLinked="0"/>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5.6104803950989594E-2"/>
                      <c:h val="4.2286741725108275E-2"/>
                    </c:manualLayout>
                  </c15:layout>
                </c:ext>
                <c:ext xmlns:c16="http://schemas.microsoft.com/office/drawing/2014/chart" uri="{C3380CC4-5D6E-409C-BE32-E72D297353CC}">
                  <c16:uniqueId val="{00000003-AAFF-45A3-A865-F04D69EBD962}"/>
                </c:ext>
              </c:extLst>
            </c:dLbl>
            <c:dLbl>
              <c:idx val="2"/>
              <c:layout>
                <c:manualLayout>
                  <c:x val="3.9052067715305928E-2"/>
                  <c:y val="6.8573094689364775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1.3017355905101995E-2"/>
                  <c:y val="7.3144634335322437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4.571539645957735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2.1695593175170044E-2"/>
                  <c:y val="-7.771617398128000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F-AAFF-45A3-A865-F04D69EBD962}"/>
                </c:ext>
              </c:extLst>
            </c:dLbl>
            <c:dLbl>
              <c:idx val="9"/>
              <c:layout>
                <c:manualLayout>
                  <c:x val="-1.7728317646261638E-2"/>
                  <c:y val="6.60058332125954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Sheet1!$B$2:$B$6</c:f>
              <c:numCache>
                <c:formatCode>0.00</c:formatCode>
                <c:ptCount val="5"/>
                <c:pt idx="0">
                  <c:v>1.1322000000000001</c:v>
                </c:pt>
                <c:pt idx="1">
                  <c:v>3.0116520000000002</c:v>
                </c:pt>
                <c:pt idx="2">
                  <c:v>0.34875102344119602</c:v>
                </c:pt>
                <c:pt idx="3">
                  <c:v>0.153722487804939</c:v>
                </c:pt>
                <c:pt idx="4">
                  <c:v>5.1752199802654033</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Sheet1!$C$2:$C$6</c:f>
              <c:numCache>
                <c:formatCode>General</c:formatCode>
                <c:ptCount val="5"/>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0069B4">
                  <a:lumMod val="40000"/>
                  <a:lumOff val="60000"/>
                </a:srgbClr>
              </a:solidFill>
            </c:spPr>
            <c:extLst>
              <c:ext xmlns:c16="http://schemas.microsoft.com/office/drawing/2014/chart" uri="{C3380CC4-5D6E-409C-BE32-E72D297353CC}">
                <c16:uniqueId val="{00000019-AAFF-45A3-A865-F04D69EBD962}"/>
              </c:ext>
            </c:extLst>
          </c:dPt>
          <c:dPt>
            <c:idx val="1"/>
            <c:bubble3D val="0"/>
            <c:spPr>
              <a:solidFill>
                <a:srgbClr val="0069B4"/>
              </a:solidFill>
            </c:spPr>
            <c:extLst>
              <c:ext xmlns:c16="http://schemas.microsoft.com/office/drawing/2014/chart" uri="{C3380CC4-5D6E-409C-BE32-E72D297353CC}">
                <c16:uniqueId val="{0000001B-AAFF-45A3-A865-F04D69EBD962}"/>
              </c:ext>
            </c:extLst>
          </c:dPt>
          <c:dPt>
            <c:idx val="2"/>
            <c:bubble3D val="0"/>
            <c:spPr>
              <a:solidFill>
                <a:srgbClr val="372D87"/>
              </a:solidFill>
            </c:spPr>
            <c:extLst>
              <c:ext xmlns:c16="http://schemas.microsoft.com/office/drawing/2014/chart" uri="{C3380CC4-5D6E-409C-BE32-E72D297353CC}">
                <c16:uniqueId val="{0000001D-AAFF-45A3-A865-F04D69EBD962}"/>
              </c:ext>
            </c:extLst>
          </c:dPt>
          <c:dPt>
            <c:idx val="3"/>
            <c:bubble3D val="0"/>
            <c:spPr>
              <a:solidFill>
                <a:srgbClr val="009B3C"/>
              </a:solidFill>
            </c:spPr>
            <c:extLst>
              <c:ext xmlns:c16="http://schemas.microsoft.com/office/drawing/2014/chart" uri="{C3380CC4-5D6E-409C-BE32-E72D297353CC}">
                <c16:uniqueId val="{0000001F-AAFF-45A3-A865-F04D69EBD962}"/>
              </c:ext>
            </c:extLst>
          </c:dPt>
          <c:dPt>
            <c:idx val="4"/>
            <c:bubble3D val="0"/>
            <c:spPr>
              <a:solidFill>
                <a:srgbClr val="C00000"/>
              </a:solidFill>
            </c:spPr>
            <c:extLst>
              <c:ext xmlns:c16="http://schemas.microsoft.com/office/drawing/2014/chart" uri="{C3380CC4-5D6E-409C-BE32-E72D297353CC}">
                <c16:uniqueId val="{00000021-AAFF-45A3-A865-F04D69EBD962}"/>
              </c:ext>
            </c:extLst>
          </c:dPt>
          <c:dPt>
            <c:idx val="5"/>
            <c:bubble3D val="0"/>
            <c:spPr>
              <a:solidFill>
                <a:srgbClr val="E10514">
                  <a:lumMod val="60000"/>
                  <a:lumOff val="40000"/>
                </a:srgbClr>
              </a:solidFill>
            </c:spPr>
            <c:extLst>
              <c:ext xmlns:c16="http://schemas.microsoft.com/office/drawing/2014/chart" uri="{C3380CC4-5D6E-409C-BE32-E72D297353CC}">
                <c16:uniqueId val="{00000001-DA6B-47CB-B25D-940A3E552215}"/>
              </c:ext>
            </c:extLst>
          </c:dPt>
          <c:dPt>
            <c:idx val="6"/>
            <c:bubble3D val="0"/>
            <c:spPr>
              <a:solidFill>
                <a:srgbClr val="C00000"/>
              </a:solidFill>
            </c:spPr>
            <c:extLst>
              <c:ext xmlns:c16="http://schemas.microsoft.com/office/drawing/2014/chart" uri="{C3380CC4-5D6E-409C-BE32-E72D297353CC}">
                <c16:uniqueId val="{00000025-AAFF-45A3-A865-F04D69EBD962}"/>
              </c:ext>
            </c:extLst>
          </c:dPt>
          <c:dPt>
            <c:idx val="7"/>
            <c:bubble3D val="0"/>
            <c:spPr>
              <a:solidFill>
                <a:schemeClr val="accent2">
                  <a:lumMod val="60000"/>
                  <a:lumOff val="40000"/>
                </a:schemeClr>
              </a:solidFill>
            </c:spPr>
            <c:extLst>
              <c:ext xmlns:c16="http://schemas.microsoft.com/office/drawing/2014/chart" uri="{C3380CC4-5D6E-409C-BE32-E72D297353CC}">
                <c16:uniqueId val="{00000027-AAFF-45A3-A865-F04D69EBD962}"/>
              </c:ext>
            </c:extLst>
          </c:dPt>
          <c:dPt>
            <c:idx val="8"/>
            <c:bubble3D val="0"/>
            <c:spPr>
              <a:solidFill>
                <a:schemeClr val="accent2"/>
              </a:solidFill>
            </c:spPr>
            <c:extLst>
              <c:ext xmlns:c16="http://schemas.microsoft.com/office/drawing/2014/chart" uri="{C3380CC4-5D6E-409C-BE32-E72D297353CC}">
                <c16:uniqueId val="{00000029-AAFF-45A3-A865-F04D69EBD962}"/>
              </c:ext>
            </c:extLst>
          </c:dPt>
          <c:dPt>
            <c:idx val="9"/>
            <c:bubble3D val="0"/>
            <c:spPr>
              <a:solidFill>
                <a:schemeClr val="tx2"/>
              </a:solidFill>
            </c:spPr>
            <c:extLst>
              <c:ext xmlns:c16="http://schemas.microsoft.com/office/drawing/2014/chart" uri="{C3380CC4-5D6E-409C-BE32-E72D297353CC}">
                <c16:uniqueId val="{0000002B-AAFF-45A3-A865-F04D69EBD962}"/>
              </c:ext>
            </c:extLst>
          </c:dPt>
          <c:dLbls>
            <c:dLbl>
              <c:idx val="0"/>
              <c:layout>
                <c:manualLayout>
                  <c:x val="4.339118635033945E-3"/>
                  <c:y val="-4.5715396459576523E-3"/>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9-AAFF-45A3-A865-F04D69EBD962}"/>
                </c:ext>
              </c:extLst>
            </c:dLbl>
            <c:dLbl>
              <c:idx val="1"/>
              <c:layout>
                <c:manualLayout>
                  <c:x val="5.7854915133786645E-3"/>
                  <c:y val="0"/>
                </c:manualLayout>
              </c:layout>
              <c:numFmt formatCode="0.0%" sourceLinked="0"/>
              <c:spPr>
                <a:noFill/>
              </c:spPr>
              <c:txPr>
                <a:bodyPr/>
                <a:lstStyle/>
                <a:p>
                  <a:pPr>
                    <a:defRPr sz="10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2"/>
              <c:layout>
                <c:manualLayout>
                  <c:x val="8.8228745579024631E-2"/>
                  <c:y val="-5.4858475751491824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D-AAFF-45A3-A865-F04D69EBD962}"/>
                </c:ext>
              </c:extLst>
            </c:dLbl>
            <c:dLbl>
              <c:idx val="3"/>
              <c:layout>
                <c:manualLayout>
                  <c:x val="9.2567864214058632E-2"/>
                  <c:y val="-2.0571928406809433E-2"/>
                </c:manualLayout>
              </c:layout>
              <c:numFmt formatCode="0.0%" sourceLinked="0"/>
              <c:spPr>
                <a:noFill/>
                <a:ln>
                  <a:noFill/>
                </a:ln>
                <a:effectLst/>
              </c:spPr>
              <c:txPr>
                <a:bodyPr wrap="square" lIns="38100" tIns="19050" rIns="38100" bIns="19050" anchor="ctr">
                  <a:spAutoFit/>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9.2567864214058632E-2"/>
                  <c:y val="-0.16457542725447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5.7854915133786641E-2"/>
                  <c:y val="-1.8286158583830609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6B-47CB-B25D-940A3E552215}"/>
                </c:ext>
              </c:extLst>
            </c:dLbl>
            <c:dLbl>
              <c:idx val="7"/>
              <c:numFmt formatCode="0.0%" sourceLinked="0"/>
              <c:spPr>
                <a:noFill/>
                <a:ln>
                  <a:noFill/>
                </a:ln>
                <a:effectLst/>
              </c:spPr>
              <c:txPr>
                <a:bodyPr/>
                <a:lstStyle/>
                <a:p>
                  <a:pPr>
                    <a:defRPr sz="1000">
                      <a:solidFill>
                        <a:schemeClr val="bg2"/>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27-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TikTok*</c:v>
                </c:pt>
                <c:pt idx="1">
                  <c:v>YouTube**</c:v>
                </c:pt>
                <c:pt idx="2">
                  <c:v>Other online video**</c:v>
                </c:pt>
                <c:pt idx="3">
                  <c:v>Cinema</c:v>
                </c:pt>
                <c:pt idx="4">
                  <c:v>Broadcaster TV + SVOD</c:v>
                </c:pt>
              </c:strCache>
            </c:strRef>
          </c:cat>
          <c:val>
            <c:numRef>
              <c:f>Sheet1!$D$2:$D$6</c:f>
              <c:numCache>
                <c:formatCode>0.00</c:formatCode>
                <c:ptCount val="5"/>
                <c:pt idx="0">
                  <c:v>0.46240000000000003</c:v>
                </c:pt>
                <c:pt idx="1">
                  <c:v>1.9993320000000001</c:v>
                </c:pt>
                <c:pt idx="2">
                  <c:v>0.16194553802911188</c:v>
                </c:pt>
                <c:pt idx="3">
                  <c:v>8.1357679115450207E-2</c:v>
                </c:pt>
                <c:pt idx="4" formatCode="0.0">
                  <c:v>15.38385462071866</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32"/>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Linear TV</c:v>
                </c:pt>
              </c:strCache>
            </c:strRef>
          </c:tx>
          <c:spPr>
            <a:solidFill>
              <a:schemeClr val="accent1"/>
            </a:solidFill>
            <a:ln>
              <a:noFill/>
            </a:ln>
            <a:effectLst/>
          </c:spPr>
          <c:invertIfNegative val="0"/>
          <c:cat>
            <c:numRef>
              <c:f>Sheet1!$A$5:$A$7</c:f>
              <c:numCache>
                <c:formatCode>General</c:formatCode>
                <c:ptCount val="3"/>
                <c:pt idx="0">
                  <c:v>2023</c:v>
                </c:pt>
                <c:pt idx="1">
                  <c:v>2024</c:v>
                </c:pt>
                <c:pt idx="2">
                  <c:v>2025</c:v>
                </c:pt>
              </c:numCache>
            </c:numRef>
          </c:cat>
          <c:val>
            <c:numRef>
              <c:f>Sheet1!$B$5:$B$7</c:f>
              <c:numCache>
                <c:formatCode>0%</c:formatCode>
                <c:ptCount val="3"/>
                <c:pt idx="0">
                  <c:v>0.64280000000000004</c:v>
                </c:pt>
                <c:pt idx="1">
                  <c:v>0.68230000000000002</c:v>
                </c:pt>
                <c:pt idx="2">
                  <c:v>0.60650000000000004</c:v>
                </c:pt>
              </c:numCache>
            </c:numRef>
          </c:val>
          <c:extLst>
            <c:ext xmlns:c16="http://schemas.microsoft.com/office/drawing/2014/chart" uri="{C3380CC4-5D6E-409C-BE32-E72D297353CC}">
              <c16:uniqueId val="{00000000-83D4-4E2F-9C43-8DDD52D8939F}"/>
            </c:ext>
          </c:extLst>
        </c:ser>
        <c:ser>
          <c:idx val="1"/>
          <c:order val="1"/>
          <c:tx>
            <c:strRef>
              <c:f>Sheet1!$C$1</c:f>
              <c:strCache>
                <c:ptCount val="1"/>
                <c:pt idx="0">
                  <c:v>BVOD</c:v>
                </c:pt>
              </c:strCache>
            </c:strRef>
          </c:tx>
          <c:spPr>
            <a:solidFill>
              <a:schemeClr val="accent2"/>
            </a:solidFill>
            <a:ln>
              <a:noFill/>
            </a:ln>
            <a:effectLst/>
          </c:spPr>
          <c:invertIfNegative val="0"/>
          <c:cat>
            <c:numRef>
              <c:f>Sheet1!$A$5:$A$7</c:f>
              <c:numCache>
                <c:formatCode>General</c:formatCode>
                <c:ptCount val="3"/>
                <c:pt idx="0">
                  <c:v>2023</c:v>
                </c:pt>
                <c:pt idx="1">
                  <c:v>2024</c:v>
                </c:pt>
                <c:pt idx="2">
                  <c:v>2025</c:v>
                </c:pt>
              </c:numCache>
            </c:numRef>
          </c:cat>
          <c:val>
            <c:numRef>
              <c:f>Sheet1!$C$5:$C$7</c:f>
              <c:numCache>
                <c:formatCode>0%</c:formatCode>
                <c:ptCount val="3"/>
                <c:pt idx="0">
                  <c:v>0.49940000000000001</c:v>
                </c:pt>
                <c:pt idx="1">
                  <c:v>0.57010000000000005</c:v>
                </c:pt>
                <c:pt idx="2">
                  <c:v>0.55569999999999997</c:v>
                </c:pt>
              </c:numCache>
            </c:numRef>
          </c:val>
          <c:extLst>
            <c:ext xmlns:c16="http://schemas.microsoft.com/office/drawing/2014/chart" uri="{C3380CC4-5D6E-409C-BE32-E72D297353CC}">
              <c16:uniqueId val="{00000001-83D4-4E2F-9C43-8DDD52D8939F}"/>
            </c:ext>
          </c:extLst>
        </c:ser>
        <c:ser>
          <c:idx val="2"/>
          <c:order val="2"/>
          <c:tx>
            <c:strRef>
              <c:f>Sheet1!$D$1</c:f>
              <c:strCache>
                <c:ptCount val="1"/>
                <c:pt idx="0">
                  <c:v>Linear TV + BVOD</c:v>
                </c:pt>
              </c:strCache>
            </c:strRef>
          </c:tx>
          <c:spPr>
            <a:solidFill>
              <a:schemeClr val="accent3"/>
            </a:solidFill>
            <a:ln>
              <a:noFill/>
            </a:ln>
            <a:effectLst/>
          </c:spPr>
          <c:invertIfNegative val="0"/>
          <c:cat>
            <c:numRef>
              <c:f>Sheet1!$A$5:$A$7</c:f>
              <c:numCache>
                <c:formatCode>General</c:formatCode>
                <c:ptCount val="3"/>
                <c:pt idx="0">
                  <c:v>2023</c:v>
                </c:pt>
                <c:pt idx="1">
                  <c:v>2024</c:v>
                </c:pt>
                <c:pt idx="2">
                  <c:v>2025</c:v>
                </c:pt>
              </c:numCache>
            </c:numRef>
          </c:cat>
          <c:val>
            <c:numRef>
              <c:f>Sheet1!$D$5:$D$7</c:f>
              <c:numCache>
                <c:formatCode>0%</c:formatCode>
                <c:ptCount val="3"/>
                <c:pt idx="0">
                  <c:v>0.76380000000000003</c:v>
                </c:pt>
                <c:pt idx="1">
                  <c:v>0.80689999999999995</c:v>
                </c:pt>
                <c:pt idx="2">
                  <c:v>0.76859999999999995</c:v>
                </c:pt>
              </c:numCache>
            </c:numRef>
          </c:val>
          <c:extLst>
            <c:ext xmlns:c16="http://schemas.microsoft.com/office/drawing/2014/chart" uri="{C3380CC4-5D6E-409C-BE32-E72D297353CC}">
              <c16:uniqueId val="{00000002-83D4-4E2F-9C43-8DDD52D8939F}"/>
            </c:ext>
          </c:extLst>
        </c:ser>
        <c:dLbls>
          <c:showLegendKey val="0"/>
          <c:showVal val="0"/>
          <c:showCatName val="0"/>
          <c:showSerName val="0"/>
          <c:showPercent val="0"/>
          <c:showBubbleSize val="0"/>
        </c:dLbls>
        <c:gapWidth val="219"/>
        <c:overlap val="-27"/>
        <c:axId val="784892479"/>
        <c:axId val="784894879"/>
      </c:barChart>
      <c:catAx>
        <c:axId val="78489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894879"/>
        <c:crosses val="autoZero"/>
        <c:auto val="1"/>
        <c:lblAlgn val="ctr"/>
        <c:lblOffset val="100"/>
        <c:noMultiLvlLbl val="0"/>
      </c:catAx>
      <c:valAx>
        <c:axId val="784894879"/>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r>
                  <a:rPr lang="en-GB" sz="1200" b="1" i="0" u="none" strike="noStrike" kern="1200" baseline="0">
                    <a:solidFill>
                      <a:schemeClr val="bg2"/>
                    </a:solidFill>
                  </a:rPr>
                  <a:t>% - WEEKLY REACH 15-34s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89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02962962962966E-2"/>
          <c:y val="3.5277777777777776E-2"/>
          <c:w val="0.89604981481481483"/>
          <c:h val="0.87631363636363635"/>
        </c:manualLayout>
      </c:layout>
      <c:bubbleChart>
        <c:varyColors val="0"/>
        <c:ser>
          <c:idx val="0"/>
          <c:order val="0"/>
          <c:tx>
            <c:strRef>
              <c:f>Table!$D$3</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52B0-428D-927A-E6B9C86569AE}"/>
              </c:ext>
            </c:extLst>
          </c:dPt>
          <c:dPt>
            <c:idx val="1"/>
            <c:invertIfNegative val="0"/>
            <c:bubble3D val="1"/>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52B0-428D-927A-E6B9C86569AE}"/>
              </c:ext>
            </c:extLst>
          </c:dPt>
          <c:dPt>
            <c:idx val="2"/>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52B0-428D-927A-E6B9C86569AE}"/>
              </c:ext>
            </c:extLst>
          </c:dPt>
          <c:dPt>
            <c:idx val="3"/>
            <c:invertIfNegative val="0"/>
            <c:bubble3D val="1"/>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52B0-428D-927A-E6B9C86569AE}"/>
              </c:ext>
            </c:extLst>
          </c:dPt>
          <c:dPt>
            <c:idx val="4"/>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52B0-428D-927A-E6B9C86569AE}"/>
              </c:ext>
            </c:extLst>
          </c:dPt>
          <c:dPt>
            <c:idx val="6"/>
            <c:invertIfNegative val="0"/>
            <c:bubble3D val="1"/>
            <c:spPr>
              <a:solidFill>
                <a:schemeClr val="accent6"/>
              </a:solidFill>
              <a:ln>
                <a:noFill/>
              </a:ln>
              <a:effectLst/>
            </c:spPr>
            <c:extLst>
              <c:ext xmlns:c16="http://schemas.microsoft.com/office/drawing/2014/chart" uri="{C3380CC4-5D6E-409C-BE32-E72D297353CC}">
                <c16:uniqueId val="{00000010-52B0-428D-927A-E6B9C86569AE}"/>
              </c:ext>
            </c:extLst>
          </c:dPt>
          <c:dPt>
            <c:idx val="7"/>
            <c:invertIfNegative val="0"/>
            <c:bubble3D val="1"/>
            <c:spPr>
              <a:solidFill>
                <a:srgbClr val="00B0F0"/>
              </a:solidFill>
              <a:ln>
                <a:noFill/>
              </a:ln>
              <a:effectLst/>
            </c:spPr>
            <c:extLst>
              <c:ext xmlns:c16="http://schemas.microsoft.com/office/drawing/2014/chart" uri="{C3380CC4-5D6E-409C-BE32-E72D297353CC}">
                <c16:uniqueId val="{00000011-52B0-428D-927A-E6B9C86569AE}"/>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0B-52B0-428D-927A-E6B9C86569AE}"/>
              </c:ext>
            </c:extLst>
          </c:dPt>
          <c:dPt>
            <c:idx val="9"/>
            <c:invertIfNegative val="0"/>
            <c:bubble3D val="1"/>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0D-52B0-428D-927A-E6B9C86569AE}"/>
              </c:ext>
            </c:extLst>
          </c:dPt>
          <c:dPt>
            <c:idx val="10"/>
            <c:invertIfNegative val="0"/>
            <c:bubble3D val="1"/>
            <c:spPr>
              <a:solidFill>
                <a:srgbClr val="FFCD00"/>
              </a:solidFill>
              <a:ln>
                <a:noFill/>
              </a:ln>
              <a:effectLst/>
            </c:spPr>
            <c:extLst>
              <c:ext xmlns:c16="http://schemas.microsoft.com/office/drawing/2014/chart" uri="{C3380CC4-5D6E-409C-BE32-E72D297353CC}">
                <c16:uniqueId val="{0000000F-52B0-428D-927A-E6B9C86569AE}"/>
              </c:ext>
            </c:extLst>
          </c:dPt>
          <c:xVal>
            <c:numRef>
              <c:f>Table!$C$4:$C$14</c:f>
              <c:numCache>
                <c:formatCode>[$-F400]h:mm:ss\ AM/PM</c:formatCode>
                <c:ptCount val="11"/>
                <c:pt idx="0">
                  <c:v>9.3506606413413115E-2</c:v>
                </c:pt>
                <c:pt idx="1">
                  <c:v>6.8357190508301677E-2</c:v>
                </c:pt>
                <c:pt idx="2">
                  <c:v>8.0920841929926379E-2</c:v>
                </c:pt>
                <c:pt idx="3">
                  <c:v>6.1482017384248806E-2</c:v>
                </c:pt>
                <c:pt idx="4">
                  <c:v>8.2400988915540388E-2</c:v>
                </c:pt>
                <c:pt idx="6">
                  <c:v>5.5577243891736412E-2</c:v>
                </c:pt>
                <c:pt idx="7">
                  <c:v>3.5808498873168192E-2</c:v>
                </c:pt>
                <c:pt idx="8">
                  <c:v>9.1133859443076906E-2</c:v>
                </c:pt>
                <c:pt idx="9">
                  <c:v>6.1786799966503957E-2</c:v>
                </c:pt>
                <c:pt idx="10">
                  <c:v>0.15633583045018298</c:v>
                </c:pt>
              </c:numCache>
            </c:numRef>
          </c:xVal>
          <c:yVal>
            <c:numRef>
              <c:f>Table!$D$4:$D$14</c:f>
              <c:numCache>
                <c:formatCode>_-* #,##0\ _k_r_-;\-* #,##0\ _k_r_-;_-* "-"??\ _k_r_-;_-@_-</c:formatCode>
                <c:ptCount val="11"/>
                <c:pt idx="0">
                  <c:v>3990.6013579234973</c:v>
                </c:pt>
                <c:pt idx="1">
                  <c:v>2673.3386338797814</c:v>
                </c:pt>
                <c:pt idx="2">
                  <c:v>3897.107133879781</c:v>
                </c:pt>
                <c:pt idx="3">
                  <c:v>1471.7836092896175</c:v>
                </c:pt>
                <c:pt idx="4">
                  <c:v>1917.3917868852459</c:v>
                </c:pt>
                <c:pt idx="6">
                  <c:v>422.67840163934432</c:v>
                </c:pt>
                <c:pt idx="7">
                  <c:v>79.825319672131158</c:v>
                </c:pt>
                <c:pt idx="8">
                  <c:v>6141.4395956284152</c:v>
                </c:pt>
                <c:pt idx="9">
                  <c:v>3858.2183142076501</c:v>
                </c:pt>
                <c:pt idx="10">
                  <c:v>330.62286885245902</c:v>
                </c:pt>
              </c:numCache>
            </c:numRef>
          </c:yVal>
          <c:bubbleSize>
            <c:numRef>
              <c:f>Table!$E$4:$E$14</c:f>
              <c:numCache>
                <c:formatCode>_-* #,##0\ _k_r_-;\-* #,##0\ _k_r_-;_-* "-"??\ _k_r_-;_-@_-</c:formatCode>
                <c:ptCount val="11"/>
                <c:pt idx="0">
                  <c:v>376.16939890710381</c:v>
                </c:pt>
                <c:pt idx="1">
                  <c:v>186.16420765027323</c:v>
                </c:pt>
                <c:pt idx="2">
                  <c:v>316.39098360655737</c:v>
                </c:pt>
                <c:pt idx="3">
                  <c:v>90.935519125683058</c:v>
                </c:pt>
                <c:pt idx="4">
                  <c:v>158.7327868852459</c:v>
                </c:pt>
                <c:pt idx="6">
                  <c:v>23.625683060109289</c:v>
                </c:pt>
                <c:pt idx="7">
                  <c:v>2.8898907103825136</c:v>
                </c:pt>
                <c:pt idx="8">
                  <c:v>559.43579234972674</c:v>
                </c:pt>
                <c:pt idx="9">
                  <c:v>238.31748633879781</c:v>
                </c:pt>
                <c:pt idx="10">
                  <c:v>51.695901639344264</c:v>
                </c:pt>
              </c:numCache>
            </c:numRef>
          </c:bubbleSize>
          <c:bubble3D val="1"/>
          <c:extLst>
            <c:ext xmlns:c16="http://schemas.microsoft.com/office/drawing/2014/chart" uri="{C3380CC4-5D6E-409C-BE32-E72D297353CC}">
              <c16:uniqueId val="{0000000E-52B0-428D-927A-E6B9C86569AE}"/>
            </c:ext>
          </c:extLst>
        </c:ser>
        <c:dLbls>
          <c:showLegendKey val="0"/>
          <c:showVal val="0"/>
          <c:showCatName val="0"/>
          <c:showSerName val="0"/>
          <c:showPercent val="0"/>
          <c:showBubbleSize val="0"/>
        </c:dLbls>
        <c:bubbleScale val="100"/>
        <c:showNegBubbles val="0"/>
        <c:axId val="262601440"/>
        <c:axId val="262601920"/>
      </c:bubbleChart>
      <c:valAx>
        <c:axId val="262601440"/>
        <c:scaling>
          <c:orientation val="minMax"/>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62601920"/>
        <c:crosses val="autoZero"/>
        <c:crossBetween val="midCat"/>
        <c:majorUnit val="2.0833000000000001E-2"/>
      </c:valAx>
      <c:valAx>
        <c:axId val="262601920"/>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6260144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0">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97407407407402E-2"/>
          <c:y val="3.5277777777777776E-2"/>
          <c:w val="0.87135537037037036"/>
          <c:h val="0.85065707070707075"/>
        </c:manualLayout>
      </c:layout>
      <c:bubbleChart>
        <c:varyColors val="0"/>
        <c:ser>
          <c:idx val="1"/>
          <c:order val="0"/>
          <c:tx>
            <c:strRef>
              <c:f>Table!$D$21</c:f>
              <c:strCache>
                <c:ptCount val="1"/>
                <c:pt idx="0">
                  <c:v> Ave reach per day </c:v>
                </c:pt>
              </c:strCache>
            </c:strRef>
          </c:tx>
          <c:spPr>
            <a:solidFill>
              <a:schemeClr val="accent2">
                <a:alpha val="75000"/>
              </a:schemeClr>
            </a:solidFill>
            <a:ln w="25400">
              <a:noFill/>
            </a:ln>
            <a:effectLst/>
          </c:spPr>
          <c:invertIfNegative val="0"/>
          <c:dPt>
            <c:idx val="0"/>
            <c:invertIfNegative val="0"/>
            <c:bubble3D val="1"/>
            <c:spPr>
              <a:blipFill>
                <a:blip xmlns:r="http://schemas.openxmlformats.org/officeDocument/2006/relationships" r:embed="rId3"/>
                <a:stretch>
                  <a:fillRect/>
                </a:stretch>
              </a:blipFill>
              <a:ln w="25400">
                <a:noFill/>
              </a:ln>
              <a:effectLst/>
            </c:spPr>
            <c:extLst>
              <c:ext xmlns:c16="http://schemas.microsoft.com/office/drawing/2014/chart" uri="{C3380CC4-5D6E-409C-BE32-E72D297353CC}">
                <c16:uniqueId val="{00000001-A122-495B-B0DC-44741EEA8360}"/>
              </c:ext>
            </c:extLst>
          </c:dPt>
          <c:dPt>
            <c:idx val="1"/>
            <c:invertIfNegative val="0"/>
            <c:bubble3D val="1"/>
            <c:spPr>
              <a:blipFill>
                <a:blip xmlns:r="http://schemas.openxmlformats.org/officeDocument/2006/relationships" r:embed="rId4"/>
                <a:stretch>
                  <a:fillRect/>
                </a:stretch>
              </a:blipFill>
              <a:ln w="25400">
                <a:noFill/>
              </a:ln>
              <a:effectLst/>
            </c:spPr>
            <c:extLst>
              <c:ext xmlns:c16="http://schemas.microsoft.com/office/drawing/2014/chart" uri="{C3380CC4-5D6E-409C-BE32-E72D297353CC}">
                <c16:uniqueId val="{00000003-A122-495B-B0DC-44741EEA8360}"/>
              </c:ext>
            </c:extLst>
          </c:dPt>
          <c:dPt>
            <c:idx val="2"/>
            <c:invertIfNegative val="0"/>
            <c:bubble3D val="1"/>
            <c:spPr>
              <a:blipFill>
                <a:blip xmlns:r="http://schemas.openxmlformats.org/officeDocument/2006/relationships" r:embed="rId5"/>
                <a:stretch>
                  <a:fillRect/>
                </a:stretch>
              </a:blipFill>
              <a:ln w="25400">
                <a:noFill/>
              </a:ln>
              <a:effectLst/>
            </c:spPr>
            <c:extLst>
              <c:ext xmlns:c16="http://schemas.microsoft.com/office/drawing/2014/chart" uri="{C3380CC4-5D6E-409C-BE32-E72D297353CC}">
                <c16:uniqueId val="{00000005-A122-495B-B0DC-44741EEA8360}"/>
              </c:ext>
            </c:extLst>
          </c:dPt>
          <c:dPt>
            <c:idx val="3"/>
            <c:invertIfNegative val="0"/>
            <c:bubble3D val="1"/>
            <c:spPr>
              <a:blipFill>
                <a:blip xmlns:r="http://schemas.openxmlformats.org/officeDocument/2006/relationships" r:embed="rId6"/>
                <a:stretch>
                  <a:fillRect/>
                </a:stretch>
              </a:blipFill>
              <a:ln w="25400">
                <a:noFill/>
              </a:ln>
              <a:effectLst/>
            </c:spPr>
            <c:extLst>
              <c:ext xmlns:c16="http://schemas.microsoft.com/office/drawing/2014/chart" uri="{C3380CC4-5D6E-409C-BE32-E72D297353CC}">
                <c16:uniqueId val="{00000007-A122-495B-B0DC-44741EEA8360}"/>
              </c:ext>
            </c:extLst>
          </c:dPt>
          <c:dPt>
            <c:idx val="4"/>
            <c:invertIfNegative val="0"/>
            <c:bubble3D val="1"/>
            <c:spPr>
              <a:blipFill>
                <a:blip xmlns:r="http://schemas.openxmlformats.org/officeDocument/2006/relationships" r:embed="rId7"/>
                <a:stretch>
                  <a:fillRect/>
                </a:stretch>
              </a:blipFill>
              <a:ln w="25400">
                <a:noFill/>
              </a:ln>
              <a:effectLst/>
            </c:spPr>
            <c:extLst>
              <c:ext xmlns:c16="http://schemas.microsoft.com/office/drawing/2014/chart" uri="{C3380CC4-5D6E-409C-BE32-E72D297353CC}">
                <c16:uniqueId val="{00000009-A122-495B-B0DC-44741EEA8360}"/>
              </c:ext>
            </c:extLst>
          </c:dPt>
          <c:dPt>
            <c:idx val="5"/>
            <c:invertIfNegative val="0"/>
            <c:bubble3D val="1"/>
            <c:spPr>
              <a:solidFill>
                <a:schemeClr val="accent5"/>
              </a:solidFill>
              <a:ln w="25400">
                <a:noFill/>
              </a:ln>
              <a:effectLst/>
            </c:spPr>
            <c:extLst>
              <c:ext xmlns:c16="http://schemas.microsoft.com/office/drawing/2014/chart" uri="{C3380CC4-5D6E-409C-BE32-E72D297353CC}">
                <c16:uniqueId val="{0000000B-A122-495B-B0DC-44741EEA8360}"/>
              </c:ext>
            </c:extLst>
          </c:dPt>
          <c:dPt>
            <c:idx val="6"/>
            <c:invertIfNegative val="0"/>
            <c:bubble3D val="1"/>
            <c:spPr>
              <a:solidFill>
                <a:schemeClr val="accent6"/>
              </a:solidFill>
              <a:ln w="25400">
                <a:noFill/>
              </a:ln>
              <a:effectLst/>
            </c:spPr>
            <c:extLst>
              <c:ext xmlns:c16="http://schemas.microsoft.com/office/drawing/2014/chart" uri="{C3380CC4-5D6E-409C-BE32-E72D297353CC}">
                <c16:uniqueId val="{0000000D-A122-495B-B0DC-44741EEA8360}"/>
              </c:ext>
            </c:extLst>
          </c:dPt>
          <c:dPt>
            <c:idx val="7"/>
            <c:invertIfNegative val="0"/>
            <c:bubble3D val="1"/>
            <c:spPr>
              <a:solidFill>
                <a:schemeClr val="accent2"/>
              </a:solidFill>
              <a:ln w="25400">
                <a:noFill/>
              </a:ln>
              <a:effectLst/>
            </c:spPr>
            <c:extLst>
              <c:ext xmlns:c16="http://schemas.microsoft.com/office/drawing/2014/chart" uri="{C3380CC4-5D6E-409C-BE32-E72D297353CC}">
                <c16:uniqueId val="{0000000F-A122-495B-B0DC-44741EEA8360}"/>
              </c:ext>
            </c:extLst>
          </c:dPt>
          <c:dPt>
            <c:idx val="8"/>
            <c:invertIfNegative val="0"/>
            <c:bubble3D val="1"/>
            <c:spPr>
              <a:blipFill>
                <a:blip xmlns:r="http://schemas.openxmlformats.org/officeDocument/2006/relationships" r:embed="rId8"/>
                <a:stretch>
                  <a:fillRect/>
                </a:stretch>
              </a:blipFill>
              <a:ln w="25400">
                <a:noFill/>
              </a:ln>
              <a:effectLst/>
            </c:spPr>
            <c:extLst>
              <c:ext xmlns:c16="http://schemas.microsoft.com/office/drawing/2014/chart" uri="{C3380CC4-5D6E-409C-BE32-E72D297353CC}">
                <c16:uniqueId val="{00000011-A122-495B-B0DC-44741EEA8360}"/>
              </c:ext>
            </c:extLst>
          </c:dPt>
          <c:dPt>
            <c:idx val="9"/>
            <c:invertIfNegative val="0"/>
            <c:bubble3D val="1"/>
            <c:spPr>
              <a:solidFill>
                <a:schemeClr val="accent1"/>
              </a:solidFill>
              <a:ln w="25400">
                <a:noFill/>
              </a:ln>
              <a:effectLst/>
            </c:spPr>
            <c:extLst>
              <c:ext xmlns:c16="http://schemas.microsoft.com/office/drawing/2014/chart" uri="{C3380CC4-5D6E-409C-BE32-E72D297353CC}">
                <c16:uniqueId val="{00000013-A122-495B-B0DC-44741EEA8360}"/>
              </c:ext>
            </c:extLst>
          </c:dPt>
          <c:dPt>
            <c:idx val="10"/>
            <c:invertIfNegative val="0"/>
            <c:bubble3D val="1"/>
            <c:spPr>
              <a:solidFill>
                <a:schemeClr val="accent4"/>
              </a:solidFill>
              <a:ln w="25400">
                <a:noFill/>
              </a:ln>
              <a:effectLst/>
            </c:spPr>
            <c:extLst>
              <c:ext xmlns:c16="http://schemas.microsoft.com/office/drawing/2014/chart" uri="{C3380CC4-5D6E-409C-BE32-E72D297353CC}">
                <c16:uniqueId val="{00000015-A122-495B-B0DC-44741EEA8360}"/>
              </c:ext>
            </c:extLst>
          </c:dPt>
          <c:xVal>
            <c:numRef>
              <c:f>Table!$C$22:$C$33</c:f>
              <c:numCache>
                <c:formatCode>[$-F400]h:mm:ss\ AM/PM</c:formatCode>
                <c:ptCount val="12"/>
                <c:pt idx="0">
                  <c:v>9.3696423045499425E-2</c:v>
                </c:pt>
                <c:pt idx="1">
                  <c:v>6.8752762022660396E-2</c:v>
                </c:pt>
                <c:pt idx="2">
                  <c:v>8.2173730396215644E-2</c:v>
                </c:pt>
                <c:pt idx="3">
                  <c:v>6.1285308507539486E-2</c:v>
                </c:pt>
                <c:pt idx="4">
                  <c:v>8.4814258306466259E-2</c:v>
                </c:pt>
                <c:pt idx="6">
                  <c:v>5.3022511151771208E-2</c:v>
                </c:pt>
                <c:pt idx="7">
                  <c:v>3.2657594333027416E-2</c:v>
                </c:pt>
                <c:pt idx="8">
                  <c:v>9.1092766505898426E-2</c:v>
                </c:pt>
                <c:pt idx="9">
                  <c:v>1.8360482932531355E-2</c:v>
                </c:pt>
                <c:pt idx="10">
                  <c:v>6.4584404470431289E-2</c:v>
                </c:pt>
                <c:pt idx="11">
                  <c:v>3.9233000978980874E-3</c:v>
                </c:pt>
              </c:numCache>
            </c:numRef>
          </c:xVal>
          <c:yVal>
            <c:numRef>
              <c:f>Table!$D$22:$D$33</c:f>
              <c:numCache>
                <c:formatCode>_-* #,##0\ _k_r_-;\-* #,##0\ _k_r_-;_-* "-"??\ _k_r_-;_-@_-</c:formatCode>
                <c:ptCount val="12"/>
                <c:pt idx="0">
                  <c:v>3770.6751693989072</c:v>
                </c:pt>
                <c:pt idx="1">
                  <c:v>2448.1881284153005</c:v>
                </c:pt>
                <c:pt idx="2">
                  <c:v>3198.9676502732241</c:v>
                </c:pt>
                <c:pt idx="3">
                  <c:v>1215.8280382513663</c:v>
                </c:pt>
                <c:pt idx="4">
                  <c:v>1583.6208360655739</c:v>
                </c:pt>
                <c:pt idx="6">
                  <c:v>319.45048633879782</c:v>
                </c:pt>
                <c:pt idx="7">
                  <c:v>68.028213114754095</c:v>
                </c:pt>
                <c:pt idx="8">
                  <c:v>2177.3949234972674</c:v>
                </c:pt>
                <c:pt idx="9">
                  <c:v>148.47025409836067</c:v>
                </c:pt>
                <c:pt idx="10">
                  <c:v>12.672437158469945</c:v>
                </c:pt>
                <c:pt idx="11">
                  <c:v>1.9036092896174863</c:v>
                </c:pt>
              </c:numCache>
            </c:numRef>
          </c:yVal>
          <c:bubbleSize>
            <c:numRef>
              <c:f>Table!$E$22:$E$33</c:f>
              <c:numCache>
                <c:formatCode>_-* #,##0\ _k_r_-;\-* #,##0\ _k_r_-;_-* "-"??\ _k_r_-;_-@_-</c:formatCode>
                <c:ptCount val="12"/>
                <c:pt idx="0">
                  <c:v>356.37103825136614</c:v>
                </c:pt>
                <c:pt idx="1">
                  <c:v>171.7535519125683</c:v>
                </c:pt>
                <c:pt idx="2">
                  <c:v>263.65819672131147</c:v>
                </c:pt>
                <c:pt idx="3">
                  <c:v>75.038524590163931</c:v>
                </c:pt>
                <c:pt idx="4">
                  <c:v>134.58907103825138</c:v>
                </c:pt>
                <c:pt idx="6">
                  <c:v>17.061748633879784</c:v>
                </c:pt>
                <c:pt idx="7">
                  <c:v>2.1939890710382515</c:v>
                </c:pt>
                <c:pt idx="8">
                  <c:v>198.54890710382512</c:v>
                </c:pt>
                <c:pt idx="9">
                  <c:v>2.7051912568306009</c:v>
                </c:pt>
                <c:pt idx="10">
                  <c:v>0.90901639344262297</c:v>
                </c:pt>
                <c:pt idx="11">
                  <c:v>4.8907103825136612E-2</c:v>
                </c:pt>
              </c:numCache>
            </c:numRef>
          </c:bubbleSize>
          <c:bubble3D val="1"/>
          <c:extLst>
            <c:ext xmlns:c16="http://schemas.microsoft.com/office/drawing/2014/chart" uri="{C3380CC4-5D6E-409C-BE32-E72D297353CC}">
              <c16:uniqueId val="{00000016-A122-495B-B0DC-44741EEA8360}"/>
            </c:ext>
          </c:extLst>
        </c:ser>
        <c:dLbls>
          <c:showLegendKey val="0"/>
          <c:showVal val="0"/>
          <c:showCatName val="0"/>
          <c:showSerName val="0"/>
          <c:showPercent val="0"/>
          <c:showBubbleSize val="0"/>
        </c:dLbls>
        <c:bubbleScale val="100"/>
        <c:showNegBubbles val="0"/>
        <c:axId val="791031215"/>
        <c:axId val="791030735"/>
      </c:bubbleChart>
      <c:valAx>
        <c:axId val="791031215"/>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Calibri" panose="020F0502020204030204" pitchFamily="34" charset="0"/>
                <a:cs typeface="Calibri" panose="020F0502020204030204" pitchFamily="34" charset="0"/>
              </a:defRPr>
            </a:pPr>
            <a:endParaRPr lang="en-US"/>
          </a:p>
        </c:txPr>
        <c:crossAx val="791030735"/>
        <c:crosses val="autoZero"/>
        <c:crossBetween val="midCat"/>
        <c:majorUnit val="2.0833000000000001E-2"/>
      </c:valAx>
      <c:valAx>
        <c:axId val="791030735"/>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Calibri" panose="020F0502020204030204" pitchFamily="34" charset="0"/>
                <a:cs typeface="Calibri" panose="020F0502020204030204" pitchFamily="34" charset="0"/>
              </a:defRPr>
            </a:pPr>
            <a:endParaRPr lang="en-US"/>
          </a:p>
        </c:txPr>
        <c:crossAx val="791031215"/>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9">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34074074074072E-2"/>
          <c:y val="3.5277777777777776E-2"/>
          <c:w val="0.89530046296296295"/>
          <c:h val="0.87584873737373747"/>
        </c:manualLayout>
      </c:layout>
      <c:bubbleChart>
        <c:varyColors val="0"/>
        <c:ser>
          <c:idx val="0"/>
          <c:order val="0"/>
          <c:tx>
            <c:strRef>
              <c:f>'16-34'!$D$3</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1"/>
                <a:stretch>
                  <a:fillRect/>
                </a:stretch>
              </a:blipFill>
              <a:ln>
                <a:noFill/>
              </a:ln>
              <a:effectLst/>
            </c:spPr>
            <c:pictureOptions>
              <c:pictureFormat val="stretch"/>
            </c:pictureOptions>
            <c:extLst>
              <c:ext xmlns:c16="http://schemas.microsoft.com/office/drawing/2014/chart" uri="{C3380CC4-5D6E-409C-BE32-E72D297353CC}">
                <c16:uniqueId val="{00000001-E9A5-4827-8A70-C85B34552FFB}"/>
              </c:ext>
            </c:extLst>
          </c:dPt>
          <c:dPt>
            <c:idx val="1"/>
            <c:invertIfNegative val="0"/>
            <c:bubble3D val="1"/>
            <c:spPr>
              <a:blipFill>
                <a:blip xmlns:r="http://schemas.openxmlformats.org/officeDocument/2006/relationships" r:embed="rId2"/>
                <a:stretch>
                  <a:fillRect/>
                </a:stretch>
              </a:blipFill>
              <a:ln>
                <a:noFill/>
              </a:ln>
              <a:effectLst/>
            </c:spPr>
            <c:pictureOptions>
              <c:pictureFormat val="stretch"/>
            </c:pictureOptions>
            <c:extLst>
              <c:ext xmlns:c16="http://schemas.microsoft.com/office/drawing/2014/chart" uri="{C3380CC4-5D6E-409C-BE32-E72D297353CC}">
                <c16:uniqueId val="{00000003-E9A5-4827-8A70-C85B34552FFB}"/>
              </c:ext>
            </c:extLst>
          </c:dPt>
          <c:dPt>
            <c:idx val="2"/>
            <c:invertIfNegative val="0"/>
            <c:bubble3D val="1"/>
            <c:spPr>
              <a:blipFill>
                <a:blip xmlns:r="http://schemas.openxmlformats.org/officeDocument/2006/relationships" r:embed="rId3"/>
                <a:stretch>
                  <a:fillRect/>
                </a:stretch>
              </a:blipFill>
              <a:ln>
                <a:noFill/>
              </a:ln>
              <a:effectLst/>
            </c:spPr>
            <c:pictureOptions>
              <c:pictureFormat val="stretch"/>
            </c:pictureOptions>
            <c:extLst>
              <c:ext xmlns:c16="http://schemas.microsoft.com/office/drawing/2014/chart" uri="{C3380CC4-5D6E-409C-BE32-E72D297353CC}">
                <c16:uniqueId val="{00000005-E9A5-4827-8A70-C85B34552FFB}"/>
              </c:ext>
            </c:extLst>
          </c:dPt>
          <c:dPt>
            <c:idx val="3"/>
            <c:invertIfNegative val="0"/>
            <c:bubble3D val="1"/>
            <c:spPr>
              <a:blipFill>
                <a:blip xmlns:r="http://schemas.openxmlformats.org/officeDocument/2006/relationships" r:embed="rId4"/>
                <a:stretch>
                  <a:fillRect/>
                </a:stretch>
              </a:blipFill>
              <a:ln>
                <a:noFill/>
              </a:ln>
              <a:effectLst/>
            </c:spPr>
            <c:pictureOptions>
              <c:pictureFormat val="stretch"/>
            </c:pictureOptions>
            <c:extLst>
              <c:ext xmlns:c16="http://schemas.microsoft.com/office/drawing/2014/chart" uri="{C3380CC4-5D6E-409C-BE32-E72D297353CC}">
                <c16:uniqueId val="{00000007-E9A5-4827-8A70-C85B34552FFB}"/>
              </c:ext>
            </c:extLst>
          </c:dPt>
          <c:dPt>
            <c:idx val="4"/>
            <c:invertIfNegative val="0"/>
            <c:bubble3D val="1"/>
            <c:spPr>
              <a:blipFill>
                <a:blip xmlns:r="http://schemas.openxmlformats.org/officeDocument/2006/relationships" r:embed="rId5"/>
                <a:stretch>
                  <a:fillRect/>
                </a:stretch>
              </a:blipFill>
              <a:ln>
                <a:noFill/>
              </a:ln>
              <a:effectLst/>
            </c:spPr>
            <c:pictureOptions>
              <c:pictureFormat val="stretch"/>
            </c:pictureOptions>
            <c:extLst>
              <c:ext xmlns:c16="http://schemas.microsoft.com/office/drawing/2014/chart" uri="{C3380CC4-5D6E-409C-BE32-E72D297353CC}">
                <c16:uniqueId val="{00000009-E9A5-4827-8A70-C85B34552FFB}"/>
              </c:ext>
            </c:extLst>
          </c:dPt>
          <c:dPt>
            <c:idx val="8"/>
            <c:invertIfNegative val="0"/>
            <c:bubble3D val="1"/>
            <c:spPr>
              <a:blipFill>
                <a:blip xmlns:r="http://schemas.openxmlformats.org/officeDocument/2006/relationships" r:embed="rId6"/>
                <a:stretch>
                  <a:fillRect/>
                </a:stretch>
              </a:blipFill>
              <a:ln>
                <a:noFill/>
              </a:ln>
              <a:effectLst/>
            </c:spPr>
            <c:pictureOptions>
              <c:pictureFormat val="stretch"/>
            </c:pictureOptions>
            <c:extLst>
              <c:ext xmlns:c16="http://schemas.microsoft.com/office/drawing/2014/chart" uri="{C3380CC4-5D6E-409C-BE32-E72D297353CC}">
                <c16:uniqueId val="{0000000B-E9A5-4827-8A70-C85B34552FFB}"/>
              </c:ext>
            </c:extLst>
          </c:dPt>
          <c:xVal>
            <c:numRef>
              <c:f>'16-34'!$C$4:$C$15</c:f>
              <c:numCache>
                <c:formatCode>General</c:formatCode>
                <c:ptCount val="12"/>
                <c:pt idx="0" formatCode="[$-F400]h:mm:ss\ AM/PM">
                  <c:v>9.7080830136529114E-2</c:v>
                </c:pt>
                <c:pt idx="2" formatCode="[$-F400]h:mm:ss\ AM/PM">
                  <c:v>8.2248701780741618E-2</c:v>
                </c:pt>
                <c:pt idx="3" formatCode="[$-F400]h:mm:ss\ AM/PM">
                  <c:v>6.7741469101592386E-2</c:v>
                </c:pt>
                <c:pt idx="7" formatCode="[$-F400]h:mm:ss\ AM/PM">
                  <c:v>2.8955569777763326E-2</c:v>
                </c:pt>
                <c:pt idx="8" formatCode="[$-F400]h:mm:ss\ AM/PM">
                  <c:v>9.3969890950043322E-2</c:v>
                </c:pt>
                <c:pt idx="9" formatCode="[$-F400]h:mm:ss\ AM/PM">
                  <c:v>1.5945180949696214E-2</c:v>
                </c:pt>
                <c:pt idx="10" formatCode="[$-F400]h:mm:ss\ AM/PM">
                  <c:v>7.4528693457244541E-2</c:v>
                </c:pt>
                <c:pt idx="11" formatCode="[$-F400]h:mm:ss\ AM/PM">
                  <c:v>6.7043560495623419E-3</c:v>
                </c:pt>
              </c:numCache>
            </c:numRef>
          </c:xVal>
          <c:yVal>
            <c:numRef>
              <c:f>'16-34'!$D$4:$D$15</c:f>
              <c:numCache>
                <c:formatCode>_-* #,##0\ _k_r_-;\-* #,##0\ _k_r_-;_-* "-"??\ _k_r_-;_-@_-</c:formatCode>
                <c:ptCount val="12"/>
                <c:pt idx="0">
                  <c:v>3860.4125978260868</c:v>
                </c:pt>
                <c:pt idx="1">
                  <c:v>0</c:v>
                </c:pt>
                <c:pt idx="2">
                  <c:v>608.01969565217394</c:v>
                </c:pt>
                <c:pt idx="3">
                  <c:v>862.03523913043477</c:v>
                </c:pt>
                <c:pt idx="4">
                  <c:v>0</c:v>
                </c:pt>
                <c:pt idx="6">
                  <c:v>0</c:v>
                </c:pt>
                <c:pt idx="7">
                  <c:v>82.869326086956534</c:v>
                </c:pt>
                <c:pt idx="8">
                  <c:v>2291.7119673913044</c:v>
                </c:pt>
                <c:pt idx="9">
                  <c:v>158.29332608695651</c:v>
                </c:pt>
                <c:pt idx="10">
                  <c:v>10.288282608695653</c:v>
                </c:pt>
                <c:pt idx="11">
                  <c:v>1.8239239130434783</c:v>
                </c:pt>
              </c:numCache>
            </c:numRef>
          </c:yVal>
          <c:bubbleSize>
            <c:numRef>
              <c:f>'16-34'!$E$4:$E$15</c:f>
              <c:numCache>
                <c:formatCode>_-* #,##0\ _k_r_-;\-* #,##0\ _k_r_-;_-* "-"??\ _k_r_-;_-@_-</c:formatCode>
                <c:ptCount val="12"/>
                <c:pt idx="0">
                  <c:v>378.01630434782612</c:v>
                </c:pt>
                <c:pt idx="1">
                  <c:v>0</c:v>
                </c:pt>
                <c:pt idx="2">
                  <c:v>50.493478260869566</c:v>
                </c:pt>
                <c:pt idx="3">
                  <c:v>58.981521739130429</c:v>
                </c:pt>
                <c:pt idx="4">
                  <c:v>0</c:v>
                </c:pt>
                <c:pt idx="6">
                  <c:v>0</c:v>
                </c:pt>
                <c:pt idx="7">
                  <c:v>2.4152173913043482</c:v>
                </c:pt>
                <c:pt idx="8">
                  <c:v>215.63695652173914</c:v>
                </c:pt>
                <c:pt idx="9">
                  <c:v>2.4619565217391304</c:v>
                </c:pt>
                <c:pt idx="10">
                  <c:v>0.83043478260869563</c:v>
                </c:pt>
                <c:pt idx="11">
                  <c:v>6.1956521739130438E-2</c:v>
                </c:pt>
              </c:numCache>
            </c:numRef>
          </c:bubbleSize>
          <c:bubble3D val="1"/>
          <c:extLst>
            <c:ext xmlns:c16="http://schemas.microsoft.com/office/drawing/2014/chart" uri="{C3380CC4-5D6E-409C-BE32-E72D297353CC}">
              <c16:uniqueId val="{0000000C-E9A5-4827-8A70-C85B34552FFB}"/>
            </c:ext>
          </c:extLst>
        </c:ser>
        <c:dLbls>
          <c:showLegendKey val="0"/>
          <c:showVal val="0"/>
          <c:showCatName val="0"/>
          <c:showSerName val="0"/>
          <c:showPercent val="0"/>
          <c:showBubbleSize val="0"/>
        </c:dLbls>
        <c:bubbleScale val="100"/>
        <c:showNegBubbles val="0"/>
        <c:axId val="1535302144"/>
        <c:axId val="1"/>
      </c:bubbleChart>
      <c:valAx>
        <c:axId val="1535302144"/>
        <c:scaling>
          <c:orientation val="minMax"/>
          <c:min val="0"/>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1"/>
        <c:crosses val="autoZero"/>
        <c:crossBetween val="midCat"/>
        <c:majorUnit val="2.0833333000000002E-2"/>
      </c:valAx>
      <c:valAx>
        <c:axId val="1"/>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535302144"/>
        <c:crosses val="autoZero"/>
        <c:crossBetween val="midCat"/>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1">
          <a:solidFill>
            <a:schemeClr val="tx1">
              <a:lumMod val="65000"/>
              <a:lumOff val="35000"/>
            </a:schemeClr>
          </a:solidFill>
          <a:latin typeface="Arial" panose="020B0604020202020204" pitchFamily="34" charset="0"/>
          <a:cs typeface="Arial" panose="020B0604020202020204" pitchFamily="34" charset="0"/>
        </a:defRPr>
      </a:pPr>
      <a:endParaRPr lang="en-US"/>
    </a:p>
  </c:txPr>
  <c:externalData r:id="rId7">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6-FFC8-4F4E-9A70-7A2640BC6F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FFC8-4F4E-9A70-7A2640BC6F39}"/>
              </c:ext>
            </c:extLst>
          </c:dPt>
          <c:dPt>
            <c:idx val="2"/>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8-FFC8-4F4E-9A70-7A2640BC6F39}"/>
              </c:ext>
            </c:extLst>
          </c:dPt>
          <c:dPt>
            <c:idx val="3"/>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7-FFC8-4F4E-9A70-7A2640BC6F39}"/>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FFC8-4F4E-9A70-7A2640BC6F39}"/>
              </c:ext>
            </c:extLst>
          </c:dPt>
          <c:dPt>
            <c:idx val="5"/>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4-FFC8-4F4E-9A70-7A2640BC6F39}"/>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3-FFC8-4F4E-9A70-7A2640BC6F39}"/>
              </c:ext>
            </c:extLst>
          </c:dPt>
          <c:dPt>
            <c:idx val="7"/>
            <c:bubble3D val="0"/>
            <c:spPr>
              <a:solidFill>
                <a:srgbClr val="C00000"/>
              </a:solidFill>
              <a:ln w="19050">
                <a:solidFill>
                  <a:schemeClr val="lt1"/>
                </a:solidFill>
              </a:ln>
              <a:effectLst/>
            </c:spPr>
            <c:extLst>
              <c:ext xmlns:c16="http://schemas.microsoft.com/office/drawing/2014/chart" uri="{C3380CC4-5D6E-409C-BE32-E72D297353CC}">
                <c16:uniqueId val="{00000002-FFC8-4F4E-9A70-7A2640BC6F39}"/>
              </c:ext>
            </c:extLst>
          </c:dPt>
          <c:dLbls>
            <c:dLbl>
              <c:idx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FFC8-4F4E-9A70-7A2640BC6F39}"/>
                </c:ext>
              </c:extLst>
            </c:dLbl>
            <c:dLbl>
              <c:idx val="1"/>
              <c:layout>
                <c:manualLayout>
                  <c:x val="7.8029375764993886E-2"/>
                  <c:y val="-0.17189037801742457"/>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FC8-4F4E-9A70-7A2640BC6F39}"/>
                </c:ext>
              </c:extLst>
            </c:dLbl>
            <c:dLbl>
              <c:idx val="2"/>
              <c:layout>
                <c:manualLayout>
                  <c:x val="7.649938800489596E-2"/>
                  <c:y val="-0.1411040416560948"/>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FFC8-4F4E-9A70-7A2640BC6F39}"/>
                </c:ext>
              </c:extLst>
            </c:dLbl>
            <c:dLbl>
              <c:idx val="3"/>
              <c:layout>
                <c:manualLayout>
                  <c:x val="7.3439412484700123E-2"/>
                  <c:y val="-0.10775217726465422"/>
                </c:manualLayout>
              </c:layout>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FC8-4F4E-9A70-7A2640BC6F39}"/>
                </c:ext>
              </c:extLst>
            </c:dLbl>
            <c:dLbl>
              <c:idx val="4"/>
              <c:layout>
                <c:manualLayout>
                  <c:x val="9.1799265605875154E-3"/>
                  <c:y val="-2.052422424088651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FC8-4F4E-9A70-7A2640BC6F39}"/>
                </c:ext>
              </c:extLst>
            </c:dLbl>
            <c:dLbl>
              <c:idx val="5"/>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4-FFC8-4F4E-9A70-7A2640BC6F39}"/>
                </c:ext>
              </c:extLst>
            </c:dLbl>
            <c:dLbl>
              <c:idx val="6"/>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FFC8-4F4E-9A70-7A2640BC6F39}"/>
                </c:ext>
              </c:extLst>
            </c:dLbl>
            <c:dLbl>
              <c:idx val="7"/>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2-FFC8-4F4E-9A70-7A2640BC6F39}"/>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YouTube</c:v>
                </c:pt>
                <c:pt idx="1">
                  <c:v>Other AVOD/SVOD</c:v>
                </c:pt>
                <c:pt idx="2">
                  <c:v>Apple TV+</c:v>
                </c:pt>
                <c:pt idx="3">
                  <c:v>Paramount +</c:v>
                </c:pt>
                <c:pt idx="4">
                  <c:v>Amazon</c:v>
                </c:pt>
                <c:pt idx="5">
                  <c:v>Disney+</c:v>
                </c:pt>
                <c:pt idx="6">
                  <c:v>Netflix</c:v>
                </c:pt>
                <c:pt idx="7">
                  <c:v>Broadcaster TV</c:v>
                </c:pt>
              </c:strCache>
            </c:strRef>
          </c:cat>
          <c:val>
            <c:numRef>
              <c:f>Sheet1!$B$2:$B$9</c:f>
              <c:numCache>
                <c:formatCode>h:mm:ss</c:formatCode>
                <c:ptCount val="8"/>
                <c:pt idx="0">
                  <c:v>1.275462962962963E-2</c:v>
                </c:pt>
                <c:pt idx="1">
                  <c:v>2.3148148148148149E-4</c:v>
                </c:pt>
                <c:pt idx="2">
                  <c:v>3.3564814814814812E-4</c:v>
                </c:pt>
                <c:pt idx="3">
                  <c:v>6.7129629629629625E-4</c:v>
                </c:pt>
                <c:pt idx="4">
                  <c:v>4.8263888888888887E-3</c:v>
                </c:pt>
                <c:pt idx="5">
                  <c:v>8.6574074074074071E-3</c:v>
                </c:pt>
                <c:pt idx="6">
                  <c:v>1.6944444444444446E-2</c:v>
                </c:pt>
                <c:pt idx="7" formatCode="[h]:mm:ss">
                  <c:v>3.3900462962962966E-2</c:v>
                </c:pt>
              </c:numCache>
            </c:numRef>
          </c:val>
          <c:extLst>
            <c:ext xmlns:c16="http://schemas.microsoft.com/office/drawing/2014/chart" uri="{C3380CC4-5D6E-409C-BE32-E72D297353CC}">
              <c16:uniqueId val="{00000000-FFC8-4F4E-9A70-7A2640BC6F39}"/>
            </c:ext>
          </c:extLst>
        </c:ser>
        <c:dLbls>
          <c:showLegendKey val="0"/>
          <c:showVal val="0"/>
          <c:showCatName val="0"/>
          <c:showSerName val="0"/>
          <c:showPercent val="1"/>
          <c:showBubbleSize val="0"/>
          <c:showLeaderLines val="1"/>
        </c:dLbls>
        <c:firstSliceAng val="0"/>
        <c:holeSize val="49"/>
      </c:doughnutChart>
      <c:spPr>
        <a:noFill/>
        <a:ln>
          <a:noFill/>
        </a:ln>
        <a:effectLst/>
      </c:spPr>
    </c:plotArea>
    <c:legend>
      <c:legendPos val="r"/>
      <c:layout>
        <c:manualLayout>
          <c:xMode val="edge"/>
          <c:yMode val="edge"/>
          <c:x val="0.71285527038618335"/>
          <c:y val="0.20590584552531513"/>
          <c:w val="0.24736504785127073"/>
          <c:h val="0.621540173340810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0542670041557"/>
          <c:y val="9.7054681529608666E-2"/>
          <c:w val="0.79249889962934561"/>
          <c:h val="0.74723000269703832"/>
        </c:manualLayout>
      </c:layout>
      <c:barChart>
        <c:barDir val="bar"/>
        <c:grouping val="stacked"/>
        <c:varyColors val="0"/>
        <c:ser>
          <c:idx val="0"/>
          <c:order val="0"/>
          <c:tx>
            <c:strRef>
              <c:f>Sheet1!$B$1</c:f>
              <c:strCache>
                <c:ptCount val="1"/>
                <c:pt idx="0">
                  <c:v>Linear</c:v>
                </c:pt>
              </c:strCache>
            </c:strRef>
          </c:tx>
          <c:spPr>
            <a:solidFill>
              <a:schemeClr val="accent1"/>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Children</c:v>
                </c:pt>
                <c:pt idx="6">
                  <c:v>Sports</c:v>
                </c:pt>
                <c:pt idx="7">
                  <c:v>Films</c:v>
                </c:pt>
                <c:pt idx="8">
                  <c:v>Drama</c:v>
                </c:pt>
                <c:pt idx="9">
                  <c:v>Entertainment</c:v>
                </c:pt>
              </c:strCache>
            </c:strRef>
          </c:cat>
          <c:val>
            <c:numRef>
              <c:f>Sheet1!$B$2:$B$11</c:f>
              <c:numCache>
                <c:formatCode>0.0</c:formatCode>
                <c:ptCount val="10"/>
                <c:pt idx="0">
                  <c:v>0.6</c:v>
                </c:pt>
                <c:pt idx="1">
                  <c:v>0.7</c:v>
                </c:pt>
                <c:pt idx="2">
                  <c:v>1.2</c:v>
                </c:pt>
                <c:pt idx="3">
                  <c:v>2.1</c:v>
                </c:pt>
                <c:pt idx="4">
                  <c:v>2.2000000000000002</c:v>
                </c:pt>
                <c:pt idx="5">
                  <c:v>2</c:v>
                </c:pt>
                <c:pt idx="6">
                  <c:v>5.9</c:v>
                </c:pt>
                <c:pt idx="7">
                  <c:v>2</c:v>
                </c:pt>
                <c:pt idx="8">
                  <c:v>2.2999999999999998</c:v>
                </c:pt>
                <c:pt idx="9">
                  <c:v>7.8</c:v>
                </c:pt>
              </c:numCache>
            </c:numRef>
          </c:val>
          <c:extLst>
            <c:ext xmlns:c16="http://schemas.microsoft.com/office/drawing/2014/chart" uri="{C3380CC4-5D6E-409C-BE32-E72D297353CC}">
              <c16:uniqueId val="{00000000-73AE-4BC0-B119-7BA2B8D859CE}"/>
            </c:ext>
          </c:extLst>
        </c:ser>
        <c:ser>
          <c:idx val="1"/>
          <c:order val="1"/>
          <c:tx>
            <c:strRef>
              <c:f>Sheet1!$C$1</c:f>
              <c:strCache>
                <c:ptCount val="1"/>
                <c:pt idx="0">
                  <c:v>BVOD</c:v>
                </c:pt>
              </c:strCache>
            </c:strRef>
          </c:tx>
          <c:spPr>
            <a:solidFill>
              <a:schemeClr val="accent3"/>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Children</c:v>
                </c:pt>
                <c:pt idx="6">
                  <c:v>Sports</c:v>
                </c:pt>
                <c:pt idx="7">
                  <c:v>Films</c:v>
                </c:pt>
                <c:pt idx="8">
                  <c:v>Drama</c:v>
                </c:pt>
                <c:pt idx="9">
                  <c:v>Entertainment</c:v>
                </c:pt>
              </c:strCache>
            </c:strRef>
          </c:cat>
          <c:val>
            <c:numRef>
              <c:f>Sheet1!$C$2:$C$11</c:f>
              <c:numCache>
                <c:formatCode>0.0</c:formatCode>
                <c:ptCount val="10"/>
                <c:pt idx="0">
                  <c:v>0.1</c:v>
                </c:pt>
                <c:pt idx="1">
                  <c:v>0.1</c:v>
                </c:pt>
                <c:pt idx="2">
                  <c:v>0.5</c:v>
                </c:pt>
                <c:pt idx="3">
                  <c:v>0.3</c:v>
                </c:pt>
                <c:pt idx="4">
                  <c:v>1.1000000000000001</c:v>
                </c:pt>
                <c:pt idx="5">
                  <c:v>1.2</c:v>
                </c:pt>
                <c:pt idx="6">
                  <c:v>1.3</c:v>
                </c:pt>
                <c:pt idx="7">
                  <c:v>1</c:v>
                </c:pt>
                <c:pt idx="8">
                  <c:v>4.0999999999999996</c:v>
                </c:pt>
                <c:pt idx="9">
                  <c:v>4.7</c:v>
                </c:pt>
              </c:numCache>
            </c:numRef>
          </c:val>
          <c:extLst>
            <c:ext xmlns:c16="http://schemas.microsoft.com/office/drawing/2014/chart" uri="{C3380CC4-5D6E-409C-BE32-E72D297353CC}">
              <c16:uniqueId val="{00000001-73AE-4BC0-B119-7BA2B8D859CE}"/>
            </c:ext>
          </c:extLst>
        </c:ser>
        <c:ser>
          <c:idx val="2"/>
          <c:order val="2"/>
          <c:tx>
            <c:strRef>
              <c:f>Sheet1!$D$1</c:f>
              <c:strCache>
                <c:ptCount val="1"/>
                <c:pt idx="0">
                  <c:v>SVOD</c:v>
                </c:pt>
              </c:strCache>
            </c:strRef>
          </c:tx>
          <c:spPr>
            <a:solidFill>
              <a:schemeClr val="accent5"/>
            </a:solidFill>
            <a:ln>
              <a:noFill/>
            </a:ln>
            <a:effectLst/>
          </c:spPr>
          <c:invertIfNegative val="0"/>
          <c:cat>
            <c:strRef>
              <c:f>Sheet1!$A$2:$A$11</c:f>
              <c:strCache>
                <c:ptCount val="10"/>
                <c:pt idx="0">
                  <c:v>Current Affairs</c:v>
                </c:pt>
                <c:pt idx="1">
                  <c:v>Music</c:v>
                </c:pt>
                <c:pt idx="2">
                  <c:v>Hobbies/Leisure</c:v>
                </c:pt>
                <c:pt idx="3">
                  <c:v>News/Weather</c:v>
                </c:pt>
                <c:pt idx="4">
                  <c:v>Documentaries</c:v>
                </c:pt>
                <c:pt idx="5">
                  <c:v>Children</c:v>
                </c:pt>
                <c:pt idx="6">
                  <c:v>Sports</c:v>
                </c:pt>
                <c:pt idx="7">
                  <c:v>Films</c:v>
                </c:pt>
                <c:pt idx="8">
                  <c:v>Drama</c:v>
                </c:pt>
                <c:pt idx="9">
                  <c:v>Entertainment</c:v>
                </c:pt>
              </c:strCache>
            </c:strRef>
          </c:cat>
          <c:val>
            <c:numRef>
              <c:f>Sheet1!$D$2:$D$11</c:f>
              <c:numCache>
                <c:formatCode>0.0</c:formatCode>
                <c:ptCount val="10"/>
                <c:pt idx="0">
                  <c:v>0</c:v>
                </c:pt>
                <c:pt idx="1">
                  <c:v>0</c:v>
                </c:pt>
                <c:pt idx="2">
                  <c:v>0.6</c:v>
                </c:pt>
                <c:pt idx="3">
                  <c:v>0</c:v>
                </c:pt>
                <c:pt idx="4">
                  <c:v>1.2</c:v>
                </c:pt>
                <c:pt idx="5">
                  <c:v>3.2</c:v>
                </c:pt>
                <c:pt idx="6">
                  <c:v>0.1</c:v>
                </c:pt>
                <c:pt idx="7">
                  <c:v>8.6999999999999993</c:v>
                </c:pt>
                <c:pt idx="8">
                  <c:v>13.8</c:v>
                </c:pt>
                <c:pt idx="9">
                  <c:v>9.4</c:v>
                </c:pt>
              </c:numCache>
            </c:numRef>
          </c:val>
          <c:extLst>
            <c:ext xmlns:c16="http://schemas.microsoft.com/office/drawing/2014/chart" uri="{C3380CC4-5D6E-409C-BE32-E72D297353CC}">
              <c16:uniqueId val="{00000002-73AE-4BC0-B119-7BA2B8D859CE}"/>
            </c:ext>
          </c:extLst>
        </c:ser>
        <c:dLbls>
          <c:showLegendKey val="0"/>
          <c:showVal val="0"/>
          <c:showCatName val="0"/>
          <c:showSerName val="0"/>
          <c:showPercent val="0"/>
          <c:showBubbleSize val="0"/>
        </c:dLbls>
        <c:gapWidth val="48"/>
        <c:overlap val="100"/>
        <c:axId val="2132583439"/>
        <c:axId val="2132580943"/>
      </c:barChart>
      <c:catAx>
        <c:axId val="2132583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2580943"/>
        <c:crosses val="autoZero"/>
        <c:auto val="1"/>
        <c:lblAlgn val="ctr"/>
        <c:lblOffset val="100"/>
        <c:noMultiLvlLbl val="0"/>
      </c:catAx>
      <c:valAx>
        <c:axId val="2132580943"/>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2583439"/>
        <c:crosses val="autoZero"/>
        <c:crossBetween val="between"/>
      </c:valAx>
      <c:spPr>
        <a:noFill/>
        <a:ln>
          <a:noFill/>
        </a:ln>
        <a:effectLst/>
      </c:spPr>
    </c:plotArea>
    <c:legend>
      <c:legendPos val="b"/>
      <c:layout>
        <c:manualLayout>
          <c:xMode val="edge"/>
          <c:yMode val="edge"/>
          <c:x val="0.61604267629552389"/>
          <c:y val="0.39302055065148767"/>
          <c:w val="0.18448917172637191"/>
          <c:h val="5.30081959156466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EE973-8707-4D10-9453-C51BB5EDFAB0}" type="datetimeFigureOut">
              <a:rPr lang="en-GB" smtClean="0"/>
              <a:t>01/10/2025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C3D0-CB30-40EF-940B-D8B32998417B}" type="slidenum">
              <a:rPr lang="en-GB" smtClean="0"/>
              <a:t>‹#›</a:t>
            </a:fld>
            <a:endParaRPr lang="en-GB"/>
          </a:p>
        </p:txBody>
      </p:sp>
    </p:spTree>
    <p:extLst>
      <p:ext uri="{BB962C8B-B14F-4D97-AF65-F5344CB8AC3E}">
        <p14:creationId xmlns:p14="http://schemas.microsoft.com/office/powerpoint/2010/main" val="186055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D3C3D0-CB30-40EF-940B-D8B32998417B}" type="slidenum">
              <a:rPr lang="en-GB" smtClean="0"/>
              <a:t>1</a:t>
            </a:fld>
            <a:endParaRPr lang="en-GB"/>
          </a:p>
        </p:txBody>
      </p:sp>
    </p:spTree>
    <p:extLst>
      <p:ext uri="{BB962C8B-B14F-4D97-AF65-F5344CB8AC3E}">
        <p14:creationId xmlns:p14="http://schemas.microsoft.com/office/powerpoint/2010/main" val="19049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5F68-C635-63C9-4C91-DD72570DF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1339A-AF51-A619-0780-D5E4221DD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7B65E-EAAD-B4C8-D13D-D702E7223D0A}"/>
              </a:ext>
            </a:extLst>
          </p:cNvPr>
          <p:cNvSpPr>
            <a:spLocks noGrp="1"/>
          </p:cNvSpPr>
          <p:nvPr>
            <p:ph type="body" idx="1"/>
          </p:nvPr>
        </p:nvSpPr>
        <p:spPr/>
        <p:txBody>
          <a:bodyPr/>
          <a:lstStyle/>
          <a:p>
            <a:r>
              <a:rPr lang="en-GB" dirty="0"/>
              <a:t>Looking at the breakdown of TV set viewing, to provide a bit more granularity, professionally produced content takes up the vast majority of time.  </a:t>
            </a:r>
          </a:p>
          <a:p>
            <a:endParaRPr lang="en-GB" dirty="0"/>
          </a:p>
          <a:p>
            <a:r>
              <a:rPr lang="en-GB" dirty="0"/>
              <a:t>43% is Broadcaster TV, 40% is SVOD and 16% is YouTube.  The emerging AVOD players, Pluto TV, Samsung TV, </a:t>
            </a:r>
            <a:r>
              <a:rPr lang="en-GB" dirty="0" err="1"/>
              <a:t>Rakutun</a:t>
            </a:r>
            <a:r>
              <a:rPr lang="en-GB" dirty="0"/>
              <a:t> TV, Tubi who are big in the states are yet to make a meaningful impact in the UK – they account for less than 0.3% of total TV viewing time. </a:t>
            </a:r>
          </a:p>
          <a:p>
            <a:endParaRPr lang="en-GB" dirty="0"/>
          </a:p>
          <a:p>
            <a:endParaRPr lang="en-GB" dirty="0"/>
          </a:p>
        </p:txBody>
      </p:sp>
      <p:sp>
        <p:nvSpPr>
          <p:cNvPr id="4" name="Slide Number Placeholder 3">
            <a:extLst>
              <a:ext uri="{FF2B5EF4-FFF2-40B4-BE49-F238E27FC236}">
                <a16:creationId xmlns:a16="http://schemas.microsoft.com/office/drawing/2014/main" id="{347CD0E9-6CE6-9AAD-F5A5-1ED7F72FB6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9CACF-CA70-446E-A87E-F1B38C1B6C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15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1288A-134A-701A-E8F2-B9526BD6C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054E0-9C11-7904-6558-DA56364B7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8FA3D-C856-E2EE-DC62-E2E968CF3D11}"/>
              </a:ext>
            </a:extLst>
          </p:cNvPr>
          <p:cNvSpPr>
            <a:spLocks noGrp="1"/>
          </p:cNvSpPr>
          <p:nvPr>
            <p:ph type="body" idx="1"/>
          </p:nvPr>
        </p:nvSpPr>
        <p:spPr/>
        <p:txBody>
          <a:bodyPr/>
          <a:lstStyle/>
          <a:p>
            <a:r>
              <a:rPr lang="en-US" dirty="0"/>
              <a:t>This data highlights how both the content 16-34s watch and the way they watch it are changing. </a:t>
            </a:r>
          </a:p>
          <a:p>
            <a:endParaRPr lang="en-US" dirty="0"/>
          </a:p>
          <a:p>
            <a:r>
              <a:rPr lang="en-US" dirty="0"/>
              <a:t>Last year, 16-34s spent more time watching Entertainment, Drama, and Film, </a:t>
            </a:r>
            <a:r>
              <a:rPr lang="en-GB" dirty="0"/>
              <a:t>and video on demand was a key driver</a:t>
            </a:r>
            <a:r>
              <a:rPr lang="en-US" dirty="0"/>
              <a:t>. VOD offers the choice and control that viewers seek for this type of content. </a:t>
            </a:r>
          </a:p>
          <a:p>
            <a:endParaRPr lang="en-US" dirty="0"/>
          </a:p>
          <a:p>
            <a:r>
              <a:rPr lang="en-US" dirty="0"/>
              <a:t>However, Sport, News, Hobbies, and Current Affairs are still predominantly consumed through linear TV.</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A02A91F-2AD8-A63E-9029-C44693F36227}"/>
              </a:ext>
            </a:extLst>
          </p:cNvPr>
          <p:cNvSpPr>
            <a:spLocks noGrp="1"/>
          </p:cNvSpPr>
          <p:nvPr>
            <p:ph type="sldNum" sz="quarter" idx="5"/>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38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5A247-2633-4828-95AB-4BD37EB841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60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 original content dominates the top series for 16-34s in 2024. </a:t>
            </a:r>
            <a:r>
              <a:rPr lang="en-US" i="0" dirty="0"/>
              <a:t>Baby Reindeer </a:t>
            </a:r>
            <a:r>
              <a:rPr lang="en-US" dirty="0"/>
              <a:t>on Netflix was the most-watched series of the year for this age group, averaging 3.2 million viewers per episode.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97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16-34s, sport and entertainment are primarily watched live, while films are regularly consumed on-demand.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94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9367A-F3E3-5B0A-C3FE-3286F2BBD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A304D-A175-4AA3-729D-53420CDC1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6A040-522D-57E5-F5F9-22C4AC856C73}"/>
              </a:ext>
            </a:extLst>
          </p:cNvPr>
          <p:cNvSpPr>
            <a:spLocks noGrp="1"/>
          </p:cNvSpPr>
          <p:nvPr>
            <p:ph type="body" idx="1"/>
          </p:nvPr>
        </p:nvSpPr>
        <p:spPr/>
        <p:txBody>
          <a:bodyPr/>
          <a:lstStyle/>
          <a:p>
            <a:r>
              <a:rPr lang="en-GB"/>
              <a:t>Top TV programme 2024 for 16-34’s (TV set &amp; device). </a:t>
            </a:r>
          </a:p>
          <a:p>
            <a:endParaRPr lang="en-GB"/>
          </a:p>
          <a:p>
            <a:r>
              <a:rPr lang="en-GB"/>
              <a:t>I</a:t>
            </a:r>
            <a:r>
              <a:rPr lang="en-GB">
                <a:effectLst/>
              </a:rPr>
              <a:t>n 2024, Gavin &amp; Stacey emerged as the top TV programme of the year, pulling an average audience of 4.5 million viewers.</a:t>
            </a:r>
            <a:br>
              <a:rPr lang="en-GB" b="0" i="0">
                <a:solidFill>
                  <a:srgbClr val="FFFFFF"/>
                </a:solidFill>
                <a:effectLst/>
                <a:latin typeface="Söhne"/>
              </a:rPr>
            </a:br>
            <a:endParaRPr lang="en-GB"/>
          </a:p>
          <a:p>
            <a:endParaRPr lang="en-GB"/>
          </a:p>
        </p:txBody>
      </p:sp>
      <p:sp>
        <p:nvSpPr>
          <p:cNvPr id="4" name="Slide Number Placeholder 3">
            <a:extLst>
              <a:ext uri="{FF2B5EF4-FFF2-40B4-BE49-F238E27FC236}">
                <a16:creationId xmlns:a16="http://schemas.microsoft.com/office/drawing/2014/main" id="{B1B3D245-7638-FEAE-F8DC-F7C5BFF116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24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54.3% of video viewing for all individuals and 21.7%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r>
              <a:rPr lang="en-GB" sz="1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800" i="0" u="sng" dirty="0">
                <a:solidFill>
                  <a:srgbClr val="0563C1"/>
                </a:solidFill>
                <a:effectLst/>
                <a:latin typeface="Calibri" panose="020F0502020204030204" pitchFamily="34" charset="0"/>
                <a:ea typeface="Aptos" panose="020B0004020202020204" pitchFamily="34" charset="0"/>
                <a:hlinkClick r:id="rId3"/>
              </a:rPr>
              <a:t>here</a:t>
            </a:r>
            <a:r>
              <a:rPr lang="en-GB" sz="1800" i="0" dirty="0">
                <a:effectLst/>
                <a:latin typeface="Calibri" panose="020F0502020204030204" pitchFamily="34" charset="0"/>
                <a:ea typeface="Aptos" panose="020B0004020202020204" pitchFamily="34" charset="0"/>
              </a:rPr>
              <a:t>.</a:t>
            </a:r>
            <a:endParaRPr lang="en-US" sz="1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0" u="none" strike="noStrike" kern="1200" cap="none" spc="0" normalizeH="0" baseline="0" noProof="0" dirty="0">
                <a:ln>
                  <a:noFill/>
                </a:ln>
                <a:solidFill>
                  <a:srgbClr val="372D87"/>
                </a:solidFill>
                <a:effectLst/>
                <a:uLnTx/>
                <a:uFillTx/>
                <a:latin typeface="Arial"/>
                <a:ea typeface="+mj-ea"/>
                <a:cs typeface="+mj-cs"/>
              </a:rPr>
              <a:t>Broadcaster TV &amp; SVOD accounts for 85.0% of all AV advertising time</a:t>
            </a:r>
          </a:p>
        </p:txBody>
      </p:sp>
      <p:sp>
        <p:nvSpPr>
          <p:cNvPr id="4" name="Slide Number Placeholder 3"/>
          <p:cNvSpPr>
            <a:spLocks noGrp="1"/>
          </p:cNvSpPr>
          <p:nvPr>
            <p:ph type="sldNum" sz="quarter" idx="10"/>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99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24C00-85C6-4295-BE2C-B41F9E304FE2}" type="slidenum">
              <a:rPr lang="en-GB" smtClean="0"/>
              <a:t>4</a:t>
            </a:fld>
            <a:endParaRPr lang="en-GB"/>
          </a:p>
        </p:txBody>
      </p:sp>
    </p:spTree>
    <p:extLst>
      <p:ext uri="{BB962C8B-B14F-4D97-AF65-F5344CB8AC3E}">
        <p14:creationId xmlns:p14="http://schemas.microsoft.com/office/powerpoint/2010/main" val="349166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D3C3D0-CB30-40EF-940B-D8B32998417B}" type="slidenum">
              <a:rPr lang="en-GB" smtClean="0"/>
              <a:t>5</a:t>
            </a:fld>
            <a:endParaRPr lang="en-GB"/>
          </a:p>
        </p:txBody>
      </p:sp>
    </p:spTree>
    <p:extLst>
      <p:ext uri="{BB962C8B-B14F-4D97-AF65-F5344CB8AC3E}">
        <p14:creationId xmlns:p14="http://schemas.microsoft.com/office/powerpoint/2010/main" val="232245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D7191-9115-D3A2-71D7-2D2099FC1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51FFC-6188-1F9B-FCB7-C86DA3AFA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56F18-0886-9816-F060-6F1462457A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D45FCE0-BBA2-C1F8-6B89-D957A03E0D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79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D6E4-A9DC-F40F-910E-9A7F24B8D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E1A87-C4DF-EFFF-EAE7-2EC9346AC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208F0-DE3C-F9B2-A9FB-97BAE279E03E}"/>
              </a:ext>
            </a:extLst>
          </p:cNvPr>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2024 shows that the commercial broadcasters (linear and on demand) collectively reach 4.0 million viewers every day, with each of those viewers watching for an average of 2hrs, 15 mins a day. The combined portfolio of BBC channels (linear and on demand) has a daily reach of 2.7 million and an average view time of 1hr 38 mins.  YouTube has a daily reach of 6.2 million people and a view time of 2 hours 11 mins (Barb only measure in-home viewing, we estimate that YouTube would be larger in viewing time if out of home viewing was included).</a:t>
            </a:r>
          </a:p>
          <a:p>
            <a:pPr algn="l"/>
            <a:endParaRPr lang="en-GB" sz="1200" b="0" i="0" dirty="0">
              <a:solidFill>
                <a:srgbClr val="323A4E"/>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A4E"/>
                </a:solidFill>
                <a:effectLst/>
                <a:latin typeface="proxima-nova"/>
              </a:rPr>
              <a:t>SVOD services such as Netflix has a daily reach of 3.9 million 16-34s and a view time of 1hr 57 mins. </a:t>
            </a:r>
            <a:endParaRPr lang="en-GB" dirty="0"/>
          </a:p>
          <a:p>
            <a:pPr algn="l"/>
            <a:endParaRPr lang="en-GB" sz="1200" b="0" i="0" dirty="0">
              <a:solidFill>
                <a:srgbClr val="323A4E"/>
              </a:solidFill>
              <a:effectLst/>
              <a:latin typeface="proxima-nova"/>
            </a:endParaRPr>
          </a:p>
          <a:p>
            <a:endParaRPr lang="en-GB" dirty="0"/>
          </a:p>
        </p:txBody>
      </p:sp>
      <p:sp>
        <p:nvSpPr>
          <p:cNvPr id="4" name="Slide Number Placeholder 3">
            <a:extLst>
              <a:ext uri="{FF2B5EF4-FFF2-40B4-BE49-F238E27FC236}">
                <a16:creationId xmlns:a16="http://schemas.microsoft.com/office/drawing/2014/main" id="{189792D0-33AF-CEDA-24DF-7B7FD9B118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22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16-34s watching per day (for at least 3 minutes) on a TV set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2024 shows that the commercial broadcasters (linear and on demand) collectively reach 3.8 million viewers every day, with each of those viewers watching for an average of 2hrs, 16 mins a day. The combined portfolio of BBC channels (linear and on demand) has a daily reach of 2.4 million and an average view time of 1hr 39 mins.  YouTube has a daily reach of 2.2 million people and a view time of 2hr 11 mins.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323A4E"/>
                </a:solidFill>
                <a:effectLst/>
                <a:latin typeface="proxima-nova"/>
              </a:rPr>
              <a:t>SVOD services such as Netflix has a daily reach of 3.2 million people and a view time of 1hr 58 mins. </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09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2966-0D08-E743-70EF-0E32D022E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B76F5-A889-128B-B298-92702A52F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74D65-A06E-CA1C-E95B-884EF4649E51}"/>
              </a:ext>
            </a:extLst>
          </p:cNvPr>
          <p:cNvSpPr>
            <a:spLocks noGrp="1"/>
          </p:cNvSpPr>
          <p:nvPr>
            <p:ph type="body" idx="1"/>
          </p:nvPr>
        </p:nvSpPr>
        <p:spPr/>
        <p:txBody>
          <a:bodyPr/>
          <a:lstStyle/>
          <a:p>
            <a:pPr algn="l"/>
            <a:r>
              <a:rPr lang="en-GB" sz="1200" b="0" i="0">
                <a:solidFill>
                  <a:srgbClr val="323A4E"/>
                </a:solidFill>
                <a:effectLst/>
                <a:latin typeface="proxima-nova"/>
              </a:rPr>
              <a:t>This chart breaks down viewing to the various commercial platforms in terms of the average number of 16-34s watching per day (for at least 3 minutes) on a TV set compared with the average time spent watching per viewer (i.e. only counting those who watched on that day). This analysis covers Q4 2024 to utilise Barbs ad tier data for Netflix &amp; Amazon Prime.</a:t>
            </a:r>
          </a:p>
          <a:p>
            <a:pPr algn="l"/>
            <a:endParaRPr lang="en-GB" sz="1200" b="0" i="0">
              <a:solidFill>
                <a:srgbClr val="323A4E"/>
              </a:solidFill>
              <a:effectLst/>
              <a:latin typeface="proxima-nova"/>
            </a:endParaRPr>
          </a:p>
          <a:p>
            <a:pPr algn="l"/>
            <a:r>
              <a:rPr lang="en-US" sz="1200" b="0" i="0">
                <a:solidFill>
                  <a:srgbClr val="323A4E"/>
                </a:solidFill>
                <a:effectLst/>
                <a:latin typeface="proxima-nova"/>
              </a:rPr>
              <a:t>Analysis of Q4 2024 shows that SVOD services like Netflix have a much smaller commercial daily reach of 0.6 million (ad tier) compared to their total TV set reach of 3.2 million (all tiers). Amazon Prime has a commercial reach of 0.9 million, compared to a total TV set reach of 1.2 million.</a:t>
            </a:r>
            <a:endParaRPr lang="en-GB" sz="1200" b="0" i="0">
              <a:solidFill>
                <a:srgbClr val="323A4E"/>
              </a:solidFill>
              <a:effectLst/>
              <a:latin typeface="proxima-nova"/>
            </a:endParaRPr>
          </a:p>
          <a:p>
            <a:pPr algn="l"/>
            <a:endParaRPr lang="en-GB" sz="1200" b="0" i="0">
              <a:solidFill>
                <a:srgbClr val="323A4E"/>
              </a:solidFill>
              <a:effectLst/>
              <a:latin typeface="proxima-nova"/>
            </a:endParaRPr>
          </a:p>
          <a:p>
            <a:pPr algn="l"/>
            <a:r>
              <a:rPr lang="en-GB" sz="1200" b="0" i="0">
                <a:solidFill>
                  <a:srgbClr val="323A4E"/>
                </a:solidFill>
                <a:effectLst/>
                <a:latin typeface="proxima-nova"/>
              </a:rPr>
              <a:t>The commercial broadcasters (linear and on demand) collectively reach 3.9 million 16-34s every day, with each of those viewers watching for an average of 2hrs, 20 mins a day. YouTube follows, with a daily reach of 2.3 million people and a view time of 2hrs 15 mins. </a:t>
            </a:r>
          </a:p>
          <a:p>
            <a:endParaRPr lang="en-US"/>
          </a:p>
          <a:p>
            <a:endParaRPr lang="en-US"/>
          </a:p>
        </p:txBody>
      </p:sp>
      <p:sp>
        <p:nvSpPr>
          <p:cNvPr id="4" name="Slide Number Placeholder 3">
            <a:extLst>
              <a:ext uri="{FF2B5EF4-FFF2-40B4-BE49-F238E27FC236}">
                <a16:creationId xmlns:a16="http://schemas.microsoft.com/office/drawing/2014/main" id="{D55289E3-A4B4-4EF6-E270-7DAE97B304F1}"/>
              </a:ext>
            </a:extLst>
          </p:cNvPr>
          <p:cNvSpPr>
            <a:spLocks noGrp="1"/>
          </p:cNvSpPr>
          <p:nvPr>
            <p:ph type="sldNum" sz="quarter" idx="5"/>
          </p:nvPr>
        </p:nvSpPr>
        <p:spPr/>
        <p:txBody>
          <a:bodyPr/>
          <a:lstStyle/>
          <a:p>
            <a:fld id="{DBC01CE4-3762-45B6-9736-1C63892740C8}" type="slidenum">
              <a:rPr lang="en-GB" smtClean="0"/>
              <a:t>9</a:t>
            </a:fld>
            <a:endParaRPr lang="en-GB"/>
          </a:p>
        </p:txBody>
      </p:sp>
    </p:spTree>
    <p:extLst>
      <p:ext uri="{BB962C8B-B14F-4D97-AF65-F5344CB8AC3E}">
        <p14:creationId xmlns:p14="http://schemas.microsoft.com/office/powerpoint/2010/main" val="150139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38408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25567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2960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82411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2174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14208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173431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5138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7D4F53B-E777-4D22-BF14-5A6FF8D3BEAE}"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9013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477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28422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224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87D4F53B-E777-4D22-BF14-5A6FF8D3BEAE}"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Tree>
    <p:custDataLst>
      <p:tags r:id="rId1"/>
    </p:custDataLst>
    <p:extLst>
      <p:ext uri="{BB962C8B-B14F-4D97-AF65-F5344CB8AC3E}">
        <p14:creationId xmlns:p14="http://schemas.microsoft.com/office/powerpoint/2010/main" val="365776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FBDBA1E-F2E9-4EAB-A2DA-23DB5AEB00CA}"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10153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7742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0931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8178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480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0522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5338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F53B-E777-4D22-BF14-5A6FF8D3BEAE}"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BDBA1E-F2E9-4EAB-A2DA-23DB5AEB00C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15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7D4F53B-E777-4D22-BF14-5A6FF8D3BEAE}"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2446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7598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F67E03-C16F-4D47-BA0F-C964DEC7C6A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3B5EE3-1294-4C67-BFA9-F819AB347851}" type="slidenum">
              <a:rPr lang="en-GB" smtClean="0"/>
              <a:t>‹#›</a:t>
            </a:fld>
            <a:endParaRPr lang="en-GB"/>
          </a:p>
        </p:txBody>
      </p:sp>
    </p:spTree>
    <p:extLst>
      <p:ext uri="{BB962C8B-B14F-4D97-AF65-F5344CB8AC3E}">
        <p14:creationId xmlns:p14="http://schemas.microsoft.com/office/powerpoint/2010/main" val="270662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2" name="Text Placeholder 6">
            <a:extLst>
              <a:ext uri="{FF2B5EF4-FFF2-40B4-BE49-F238E27FC236}">
                <a16:creationId xmlns:a16="http://schemas.microsoft.com/office/drawing/2014/main" id="{9C8B26C0-A80C-691B-592F-DF64977168B2}"/>
              </a:ext>
            </a:extLst>
          </p:cNvPr>
          <p:cNvSpPr>
            <a:spLocks noGrp="1"/>
          </p:cNvSpPr>
          <p:nvPr>
            <p:ph type="body" sz="quarter" idx="34" hasCustomPrompt="1"/>
          </p:nvPr>
        </p:nvSpPr>
        <p:spPr>
          <a:xfrm>
            <a:off x="279263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6" name="Picture Placeholder 5">
            <a:extLst>
              <a:ext uri="{FF2B5EF4-FFF2-40B4-BE49-F238E27FC236}">
                <a16:creationId xmlns:a16="http://schemas.microsoft.com/office/drawing/2014/main" id="{CAD97536-789A-7744-C13B-53E10C02D1D3}"/>
              </a:ext>
            </a:extLst>
          </p:cNvPr>
          <p:cNvSpPr>
            <a:spLocks noGrp="1"/>
          </p:cNvSpPr>
          <p:nvPr>
            <p:ph type="pic" sz="quarter" idx="13"/>
          </p:nvPr>
        </p:nvSpPr>
        <p:spPr>
          <a:xfrm>
            <a:off x="614885" y="1149559"/>
            <a:ext cx="1184400" cy="1184400"/>
          </a:xfrm>
          <a:solidFill>
            <a:schemeClr val="bg1">
              <a:lumMod val="85000"/>
            </a:schemeClr>
          </a:solidFill>
        </p:spPr>
        <p:txBody>
          <a:bodyPr/>
          <a:lstStyle/>
          <a:p>
            <a:endParaRPr lang="en-GB"/>
          </a:p>
        </p:txBody>
      </p:sp>
      <p:sp>
        <p:nvSpPr>
          <p:cNvPr id="39" name="Picture Placeholder 5">
            <a:extLst>
              <a:ext uri="{FF2B5EF4-FFF2-40B4-BE49-F238E27FC236}">
                <a16:creationId xmlns:a16="http://schemas.microsoft.com/office/drawing/2014/main" id="{9B94EB92-59A2-CAE0-A920-38D56FEEE97A}"/>
              </a:ext>
            </a:extLst>
          </p:cNvPr>
          <p:cNvSpPr>
            <a:spLocks noGrp="1"/>
          </p:cNvSpPr>
          <p:nvPr>
            <p:ph type="pic" sz="quarter" idx="14"/>
          </p:nvPr>
        </p:nvSpPr>
        <p:spPr>
          <a:xfrm>
            <a:off x="3077087" y="1149559"/>
            <a:ext cx="1184400" cy="1184400"/>
          </a:xfrm>
          <a:solidFill>
            <a:schemeClr val="bg1">
              <a:lumMod val="85000"/>
            </a:schemeClr>
          </a:solidFill>
        </p:spPr>
        <p:txBody>
          <a:bodyPr/>
          <a:lstStyle/>
          <a:p>
            <a:endParaRPr lang="en-GB"/>
          </a:p>
        </p:txBody>
      </p:sp>
      <p:sp>
        <p:nvSpPr>
          <p:cNvPr id="40" name="Picture Placeholder 5">
            <a:extLst>
              <a:ext uri="{FF2B5EF4-FFF2-40B4-BE49-F238E27FC236}">
                <a16:creationId xmlns:a16="http://schemas.microsoft.com/office/drawing/2014/main" id="{A2037EF0-46C5-5ECD-6D7D-8B423B135415}"/>
              </a:ext>
            </a:extLst>
          </p:cNvPr>
          <p:cNvSpPr>
            <a:spLocks noGrp="1"/>
          </p:cNvSpPr>
          <p:nvPr>
            <p:ph type="pic" sz="quarter" idx="15"/>
          </p:nvPr>
        </p:nvSpPr>
        <p:spPr>
          <a:xfrm>
            <a:off x="5539289" y="1149559"/>
            <a:ext cx="1184400" cy="1184400"/>
          </a:xfrm>
          <a:solidFill>
            <a:schemeClr val="bg1">
              <a:lumMod val="85000"/>
            </a:schemeClr>
          </a:solidFill>
        </p:spPr>
        <p:txBody>
          <a:bodyPr/>
          <a:lstStyle/>
          <a:p>
            <a:endParaRPr lang="en-GB"/>
          </a:p>
        </p:txBody>
      </p:sp>
      <p:sp>
        <p:nvSpPr>
          <p:cNvPr id="41" name="Picture Placeholder 5">
            <a:extLst>
              <a:ext uri="{FF2B5EF4-FFF2-40B4-BE49-F238E27FC236}">
                <a16:creationId xmlns:a16="http://schemas.microsoft.com/office/drawing/2014/main" id="{691DB60B-EBF1-0394-56AB-9271D3584436}"/>
              </a:ext>
            </a:extLst>
          </p:cNvPr>
          <p:cNvSpPr>
            <a:spLocks noGrp="1"/>
          </p:cNvSpPr>
          <p:nvPr>
            <p:ph type="pic" sz="quarter" idx="16"/>
          </p:nvPr>
        </p:nvSpPr>
        <p:spPr>
          <a:xfrm>
            <a:off x="8001491" y="1149559"/>
            <a:ext cx="1184400" cy="1184400"/>
          </a:xfrm>
          <a:solidFill>
            <a:schemeClr val="bg1">
              <a:lumMod val="85000"/>
            </a:schemeClr>
          </a:solidFill>
        </p:spPr>
        <p:txBody>
          <a:bodyPr/>
          <a:lstStyle/>
          <a:p>
            <a:endParaRPr lang="en-GB"/>
          </a:p>
        </p:txBody>
      </p:sp>
      <p:sp>
        <p:nvSpPr>
          <p:cNvPr id="42" name="Picture Placeholder 5">
            <a:extLst>
              <a:ext uri="{FF2B5EF4-FFF2-40B4-BE49-F238E27FC236}">
                <a16:creationId xmlns:a16="http://schemas.microsoft.com/office/drawing/2014/main" id="{0743C6B7-447D-329E-04CC-831A65AA2BDF}"/>
              </a:ext>
            </a:extLst>
          </p:cNvPr>
          <p:cNvSpPr>
            <a:spLocks noGrp="1"/>
          </p:cNvSpPr>
          <p:nvPr>
            <p:ph type="pic" sz="quarter" idx="17"/>
          </p:nvPr>
        </p:nvSpPr>
        <p:spPr>
          <a:xfrm>
            <a:off x="10463691" y="1149559"/>
            <a:ext cx="1184400" cy="1184400"/>
          </a:xfrm>
          <a:solidFill>
            <a:schemeClr val="bg1">
              <a:lumMod val="85000"/>
            </a:schemeClr>
          </a:solidFill>
        </p:spPr>
        <p:txBody>
          <a:bodyPr/>
          <a:lstStyle/>
          <a:p>
            <a:endParaRPr lang="en-GB"/>
          </a:p>
        </p:txBody>
      </p:sp>
      <p:sp>
        <p:nvSpPr>
          <p:cNvPr id="43" name="Picture Placeholder 5">
            <a:extLst>
              <a:ext uri="{FF2B5EF4-FFF2-40B4-BE49-F238E27FC236}">
                <a16:creationId xmlns:a16="http://schemas.microsoft.com/office/drawing/2014/main" id="{97885C51-DAF8-CFE4-E07E-4A77D20A2D0B}"/>
              </a:ext>
            </a:extLst>
          </p:cNvPr>
          <p:cNvSpPr>
            <a:spLocks noGrp="1"/>
          </p:cNvSpPr>
          <p:nvPr>
            <p:ph type="pic" sz="quarter" idx="18"/>
          </p:nvPr>
        </p:nvSpPr>
        <p:spPr>
          <a:xfrm>
            <a:off x="614259" y="3346575"/>
            <a:ext cx="1184400" cy="1184400"/>
          </a:xfrm>
          <a:solidFill>
            <a:schemeClr val="bg1">
              <a:lumMod val="85000"/>
            </a:schemeClr>
          </a:solidFill>
        </p:spPr>
        <p:txBody>
          <a:bodyPr/>
          <a:lstStyle/>
          <a:p>
            <a:endParaRPr lang="en-GB"/>
          </a:p>
        </p:txBody>
      </p:sp>
      <p:sp>
        <p:nvSpPr>
          <p:cNvPr id="44" name="Picture Placeholder 5">
            <a:extLst>
              <a:ext uri="{FF2B5EF4-FFF2-40B4-BE49-F238E27FC236}">
                <a16:creationId xmlns:a16="http://schemas.microsoft.com/office/drawing/2014/main" id="{85B93E8A-559B-3B56-D8B2-697FFE006976}"/>
              </a:ext>
            </a:extLst>
          </p:cNvPr>
          <p:cNvSpPr>
            <a:spLocks noGrp="1"/>
          </p:cNvSpPr>
          <p:nvPr>
            <p:ph type="pic" sz="quarter" idx="19"/>
          </p:nvPr>
        </p:nvSpPr>
        <p:spPr>
          <a:xfrm>
            <a:off x="3076461" y="3346575"/>
            <a:ext cx="1184400" cy="1184400"/>
          </a:xfrm>
          <a:solidFill>
            <a:schemeClr val="bg1">
              <a:lumMod val="85000"/>
            </a:schemeClr>
          </a:solidFill>
        </p:spPr>
        <p:txBody>
          <a:bodyPr/>
          <a:lstStyle/>
          <a:p>
            <a:endParaRPr lang="en-GB"/>
          </a:p>
        </p:txBody>
      </p:sp>
      <p:sp>
        <p:nvSpPr>
          <p:cNvPr id="45" name="Picture Placeholder 5">
            <a:extLst>
              <a:ext uri="{FF2B5EF4-FFF2-40B4-BE49-F238E27FC236}">
                <a16:creationId xmlns:a16="http://schemas.microsoft.com/office/drawing/2014/main" id="{CABD96A4-7320-AAC4-F94F-6763511A79E3}"/>
              </a:ext>
            </a:extLst>
          </p:cNvPr>
          <p:cNvSpPr>
            <a:spLocks noGrp="1"/>
          </p:cNvSpPr>
          <p:nvPr>
            <p:ph type="pic" sz="quarter" idx="20"/>
          </p:nvPr>
        </p:nvSpPr>
        <p:spPr>
          <a:xfrm>
            <a:off x="5538663" y="3346575"/>
            <a:ext cx="1184400" cy="1184400"/>
          </a:xfrm>
          <a:solidFill>
            <a:schemeClr val="bg1">
              <a:lumMod val="85000"/>
            </a:schemeClr>
          </a:solidFill>
        </p:spPr>
        <p:txBody>
          <a:bodyPr/>
          <a:lstStyle/>
          <a:p>
            <a:endParaRPr lang="en-GB"/>
          </a:p>
        </p:txBody>
      </p:sp>
      <p:sp>
        <p:nvSpPr>
          <p:cNvPr id="46" name="Picture Placeholder 5">
            <a:extLst>
              <a:ext uri="{FF2B5EF4-FFF2-40B4-BE49-F238E27FC236}">
                <a16:creationId xmlns:a16="http://schemas.microsoft.com/office/drawing/2014/main" id="{4877BC27-3D51-9663-2237-14A93A7CC097}"/>
              </a:ext>
            </a:extLst>
          </p:cNvPr>
          <p:cNvSpPr>
            <a:spLocks noGrp="1"/>
          </p:cNvSpPr>
          <p:nvPr>
            <p:ph type="pic" sz="quarter" idx="21"/>
          </p:nvPr>
        </p:nvSpPr>
        <p:spPr>
          <a:xfrm>
            <a:off x="8000865" y="3346575"/>
            <a:ext cx="1184400" cy="1184400"/>
          </a:xfrm>
          <a:solidFill>
            <a:schemeClr val="bg1">
              <a:lumMod val="85000"/>
            </a:schemeClr>
          </a:solidFill>
        </p:spPr>
        <p:txBody>
          <a:bodyPr/>
          <a:lstStyle/>
          <a:p>
            <a:endParaRPr lang="en-GB"/>
          </a:p>
        </p:txBody>
      </p:sp>
      <p:sp>
        <p:nvSpPr>
          <p:cNvPr id="47" name="Picture Placeholder 5">
            <a:extLst>
              <a:ext uri="{FF2B5EF4-FFF2-40B4-BE49-F238E27FC236}">
                <a16:creationId xmlns:a16="http://schemas.microsoft.com/office/drawing/2014/main" id="{14626682-DD25-49BD-144A-69E8DC53596B}"/>
              </a:ext>
            </a:extLst>
          </p:cNvPr>
          <p:cNvSpPr>
            <a:spLocks noGrp="1"/>
          </p:cNvSpPr>
          <p:nvPr>
            <p:ph type="pic" sz="quarter" idx="22"/>
          </p:nvPr>
        </p:nvSpPr>
        <p:spPr>
          <a:xfrm>
            <a:off x="10463065" y="3346575"/>
            <a:ext cx="1184400" cy="1184400"/>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21E1C2C8-4790-21AB-D95A-92CA8FA8C069}"/>
              </a:ext>
            </a:extLst>
          </p:cNvPr>
          <p:cNvSpPr>
            <a:spLocks noGrp="1"/>
          </p:cNvSpPr>
          <p:nvPr>
            <p:ph type="title"/>
          </p:nvPr>
        </p:nvSpPr>
        <p:spPr>
          <a:xfrm>
            <a:off x="371475" y="359944"/>
            <a:ext cx="11518423" cy="701501"/>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761C70-B041-4A23-4BCB-F5CB4E9443EB}"/>
              </a:ext>
            </a:extLst>
          </p:cNvPr>
          <p:cNvSpPr>
            <a:spLocks noGrp="1"/>
          </p:cNvSpPr>
          <p:nvPr>
            <p:ph type="dt" sz="half" idx="10"/>
          </p:nvPr>
        </p:nvSpPr>
        <p:spPr/>
        <p:txBody>
          <a:bodyPr/>
          <a:lstStyle/>
          <a:p>
            <a:fld id="{2E6EF22D-7DBE-4099-99F0-B83DD9779912}" type="datetimeFigureOut">
              <a:rPr lang="en-GB" smtClean="0"/>
              <a:pPr/>
              <a:t>01/10/2025</a:t>
            </a:fld>
            <a:endParaRPr lang="en-GB"/>
          </a:p>
        </p:txBody>
      </p:sp>
      <p:sp>
        <p:nvSpPr>
          <p:cNvPr id="4" name="Footer Placeholder 3">
            <a:extLst>
              <a:ext uri="{FF2B5EF4-FFF2-40B4-BE49-F238E27FC236}">
                <a16:creationId xmlns:a16="http://schemas.microsoft.com/office/drawing/2014/main" id="{4D52B300-B434-691D-3D76-E4AF774AA4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C6692B-927B-4B22-9C5F-35CB3A5ACA82}"/>
              </a:ext>
            </a:extLst>
          </p:cNvPr>
          <p:cNvSpPr>
            <a:spLocks noGrp="1"/>
          </p:cNvSpPr>
          <p:nvPr>
            <p:ph type="sldNum" sz="quarter" idx="12"/>
          </p:nvPr>
        </p:nvSpPr>
        <p:spPr/>
        <p:txBody>
          <a:bodyPr/>
          <a:lstStyle/>
          <a:p>
            <a:fld id="{6623F64F-6692-49A2-80FF-3D660AAAEE7A}" type="slidenum">
              <a:rPr lang="en-GB" smtClean="0"/>
              <a:pPr/>
              <a:t>‹#›</a:t>
            </a:fld>
            <a:endParaRPr lang="en-GB"/>
          </a:p>
        </p:txBody>
      </p:sp>
      <p:cxnSp>
        <p:nvCxnSpPr>
          <p:cNvPr id="21" name="Straight Connector 20">
            <a:extLst>
              <a:ext uri="{FF2B5EF4-FFF2-40B4-BE49-F238E27FC236}">
                <a16:creationId xmlns:a16="http://schemas.microsoft.com/office/drawing/2014/main" id="{9C8CFFC5-56C6-267B-E772-EFDE38E880EE}"/>
              </a:ext>
            </a:extLst>
          </p:cNvPr>
          <p:cNvCxnSpPr>
            <a:cxnSpLocks/>
          </p:cNvCxnSpPr>
          <p:nvPr userDrawn="1"/>
        </p:nvCxnSpPr>
        <p:spPr>
          <a:xfrm>
            <a:off x="382866"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C87480-7EC0-E06B-80CE-A5E61F866A2B}"/>
              </a:ext>
            </a:extLst>
          </p:cNvPr>
          <p:cNvCxnSpPr>
            <a:cxnSpLocks/>
          </p:cNvCxnSpPr>
          <p:nvPr userDrawn="1"/>
        </p:nvCxnSpPr>
        <p:spPr>
          <a:xfrm>
            <a:off x="2893461"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5449B5-F0DD-5201-E55C-9CC82C0210E2}"/>
              </a:ext>
            </a:extLst>
          </p:cNvPr>
          <p:cNvCxnSpPr>
            <a:cxnSpLocks/>
          </p:cNvCxnSpPr>
          <p:nvPr userDrawn="1"/>
        </p:nvCxnSpPr>
        <p:spPr>
          <a:xfrm>
            <a:off x="5302129"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C37246-3AD9-B2AC-76D9-17FDAD4B05C9}"/>
              </a:ext>
            </a:extLst>
          </p:cNvPr>
          <p:cNvCxnSpPr>
            <a:cxnSpLocks/>
          </p:cNvCxnSpPr>
          <p:nvPr userDrawn="1"/>
        </p:nvCxnSpPr>
        <p:spPr>
          <a:xfrm>
            <a:off x="7766244"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1A764D-3E43-45CC-0191-A353558094A7}"/>
              </a:ext>
            </a:extLst>
          </p:cNvPr>
          <p:cNvCxnSpPr>
            <a:cxnSpLocks/>
          </p:cNvCxnSpPr>
          <p:nvPr userDrawn="1"/>
        </p:nvCxnSpPr>
        <p:spPr>
          <a:xfrm>
            <a:off x="10220687" y="2415546"/>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9FA8FC-3DAD-0365-DCC6-0F32E87173AA}"/>
              </a:ext>
            </a:extLst>
          </p:cNvPr>
          <p:cNvCxnSpPr>
            <a:cxnSpLocks/>
          </p:cNvCxnSpPr>
          <p:nvPr userDrawn="1"/>
        </p:nvCxnSpPr>
        <p:spPr>
          <a:xfrm>
            <a:off x="2898438"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4215D00-4EC5-ED6C-6901-9C80C4842851}"/>
              </a:ext>
            </a:extLst>
          </p:cNvPr>
          <p:cNvCxnSpPr>
            <a:cxnSpLocks/>
          </p:cNvCxnSpPr>
          <p:nvPr userDrawn="1"/>
        </p:nvCxnSpPr>
        <p:spPr>
          <a:xfrm>
            <a:off x="532714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CDA88-7F72-6884-E098-8EF2A6E29414}"/>
              </a:ext>
            </a:extLst>
          </p:cNvPr>
          <p:cNvCxnSpPr>
            <a:cxnSpLocks/>
          </p:cNvCxnSpPr>
          <p:nvPr userDrawn="1"/>
        </p:nvCxnSpPr>
        <p:spPr>
          <a:xfrm>
            <a:off x="10263495" y="462994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279A4DB-0427-0A66-AF0B-093378DC095E}"/>
              </a:ext>
            </a:extLst>
          </p:cNvPr>
          <p:cNvCxnSpPr>
            <a:cxnSpLocks/>
          </p:cNvCxnSpPr>
          <p:nvPr userDrawn="1"/>
        </p:nvCxnSpPr>
        <p:spPr>
          <a:xfrm>
            <a:off x="7803150" y="4624675"/>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D02220-F018-1969-3164-6BFF4EA1B235}"/>
              </a:ext>
            </a:extLst>
          </p:cNvPr>
          <p:cNvCxnSpPr>
            <a:cxnSpLocks/>
          </p:cNvCxnSpPr>
          <p:nvPr userDrawn="1"/>
        </p:nvCxnSpPr>
        <p:spPr>
          <a:xfrm>
            <a:off x="484036" y="4647739"/>
            <a:ext cx="1626404"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71" name="Text Placeholder 6">
            <a:extLst>
              <a:ext uri="{FF2B5EF4-FFF2-40B4-BE49-F238E27FC236}">
                <a16:creationId xmlns:a16="http://schemas.microsoft.com/office/drawing/2014/main" id="{19EADE65-C122-EB2C-19EB-19D10330B91B}"/>
              </a:ext>
            </a:extLst>
          </p:cNvPr>
          <p:cNvSpPr>
            <a:spLocks noGrp="1"/>
          </p:cNvSpPr>
          <p:nvPr>
            <p:ph type="body" sz="quarter" idx="33" hasCustomPrompt="1"/>
          </p:nvPr>
        </p:nvSpPr>
        <p:spPr>
          <a:xfrm>
            <a:off x="34284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3" name="Text Placeholder 6">
            <a:extLst>
              <a:ext uri="{FF2B5EF4-FFF2-40B4-BE49-F238E27FC236}">
                <a16:creationId xmlns:a16="http://schemas.microsoft.com/office/drawing/2014/main" id="{CB9D182C-F076-5175-7385-DE48C8E9FF5A}"/>
              </a:ext>
            </a:extLst>
          </p:cNvPr>
          <p:cNvSpPr>
            <a:spLocks noGrp="1"/>
          </p:cNvSpPr>
          <p:nvPr>
            <p:ph type="body" sz="quarter" idx="35" hasCustomPrompt="1"/>
          </p:nvPr>
        </p:nvSpPr>
        <p:spPr>
          <a:xfrm>
            <a:off x="5226317"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4" name="Text Placeholder 6">
            <a:extLst>
              <a:ext uri="{FF2B5EF4-FFF2-40B4-BE49-F238E27FC236}">
                <a16:creationId xmlns:a16="http://schemas.microsoft.com/office/drawing/2014/main" id="{88730061-9A2D-BBD8-79B7-3F41D535AE99}"/>
              </a:ext>
            </a:extLst>
          </p:cNvPr>
          <p:cNvSpPr>
            <a:spLocks noGrp="1"/>
          </p:cNvSpPr>
          <p:nvPr>
            <p:ph type="body" sz="quarter" idx="36" hasCustomPrompt="1"/>
          </p:nvPr>
        </p:nvSpPr>
        <p:spPr>
          <a:xfrm>
            <a:off x="7729449"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5" name="Text Placeholder 6">
            <a:extLst>
              <a:ext uri="{FF2B5EF4-FFF2-40B4-BE49-F238E27FC236}">
                <a16:creationId xmlns:a16="http://schemas.microsoft.com/office/drawing/2014/main" id="{97C1F9A3-D059-7259-C0FB-DF8D338811A8}"/>
              </a:ext>
            </a:extLst>
          </p:cNvPr>
          <p:cNvSpPr>
            <a:spLocks noGrp="1"/>
          </p:cNvSpPr>
          <p:nvPr>
            <p:ph type="body" sz="quarter" idx="37" hasCustomPrompt="1"/>
          </p:nvPr>
        </p:nvSpPr>
        <p:spPr>
          <a:xfrm>
            <a:off x="10170273" y="2428621"/>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6" name="Text Placeholder 6">
            <a:extLst>
              <a:ext uri="{FF2B5EF4-FFF2-40B4-BE49-F238E27FC236}">
                <a16:creationId xmlns:a16="http://schemas.microsoft.com/office/drawing/2014/main" id="{B6A037C9-0C42-CE2B-896B-AF6B848B534A}"/>
              </a:ext>
            </a:extLst>
          </p:cNvPr>
          <p:cNvSpPr>
            <a:spLocks noGrp="1"/>
          </p:cNvSpPr>
          <p:nvPr>
            <p:ph type="body" sz="quarter" idx="38" hasCustomPrompt="1"/>
          </p:nvPr>
        </p:nvSpPr>
        <p:spPr>
          <a:xfrm>
            <a:off x="279263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7" name="Text Placeholder 6">
            <a:extLst>
              <a:ext uri="{FF2B5EF4-FFF2-40B4-BE49-F238E27FC236}">
                <a16:creationId xmlns:a16="http://schemas.microsoft.com/office/drawing/2014/main" id="{D83EABD8-8716-2269-4367-B8B667FDE791}"/>
              </a:ext>
            </a:extLst>
          </p:cNvPr>
          <p:cNvSpPr>
            <a:spLocks noGrp="1"/>
          </p:cNvSpPr>
          <p:nvPr>
            <p:ph type="body" sz="quarter" idx="39" hasCustomPrompt="1"/>
          </p:nvPr>
        </p:nvSpPr>
        <p:spPr>
          <a:xfrm>
            <a:off x="34284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8" name="Text Placeholder 6">
            <a:extLst>
              <a:ext uri="{FF2B5EF4-FFF2-40B4-BE49-F238E27FC236}">
                <a16:creationId xmlns:a16="http://schemas.microsoft.com/office/drawing/2014/main" id="{EA92B77D-AE99-9AE0-42D8-2D2A16ED3C1D}"/>
              </a:ext>
            </a:extLst>
          </p:cNvPr>
          <p:cNvSpPr>
            <a:spLocks noGrp="1"/>
          </p:cNvSpPr>
          <p:nvPr>
            <p:ph type="body" sz="quarter" idx="40" hasCustomPrompt="1"/>
          </p:nvPr>
        </p:nvSpPr>
        <p:spPr>
          <a:xfrm>
            <a:off x="5226317"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79" name="Text Placeholder 6">
            <a:extLst>
              <a:ext uri="{FF2B5EF4-FFF2-40B4-BE49-F238E27FC236}">
                <a16:creationId xmlns:a16="http://schemas.microsoft.com/office/drawing/2014/main" id="{ADC7C694-3541-85F1-A4EC-DA4E64C5A090}"/>
              </a:ext>
            </a:extLst>
          </p:cNvPr>
          <p:cNvSpPr>
            <a:spLocks noGrp="1"/>
          </p:cNvSpPr>
          <p:nvPr>
            <p:ph type="body" sz="quarter" idx="41" hasCustomPrompt="1"/>
          </p:nvPr>
        </p:nvSpPr>
        <p:spPr>
          <a:xfrm>
            <a:off x="7729449"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
        <p:nvSpPr>
          <p:cNvPr id="80" name="Text Placeholder 6">
            <a:extLst>
              <a:ext uri="{FF2B5EF4-FFF2-40B4-BE49-F238E27FC236}">
                <a16:creationId xmlns:a16="http://schemas.microsoft.com/office/drawing/2014/main" id="{B724C0B8-9B99-F1BB-62EB-0C571FF3E752}"/>
              </a:ext>
            </a:extLst>
          </p:cNvPr>
          <p:cNvSpPr>
            <a:spLocks noGrp="1"/>
          </p:cNvSpPr>
          <p:nvPr>
            <p:ph type="body" sz="quarter" idx="42" hasCustomPrompt="1"/>
          </p:nvPr>
        </p:nvSpPr>
        <p:spPr>
          <a:xfrm>
            <a:off x="10170273" y="4654203"/>
            <a:ext cx="1727232" cy="812103"/>
          </a:xfrm>
        </p:spPr>
        <p:txBody>
          <a:bodyPr>
            <a:normAutofit/>
          </a:bodyPr>
          <a:lstStyle>
            <a:lvl1pPr marL="0" indent="0">
              <a:spcBef>
                <a:spcPts val="200"/>
              </a:spcBef>
              <a:buFont typeface="Arial" panose="020B0604020202020204" pitchFamily="34" charset="0"/>
              <a:buNone/>
              <a:defRPr sz="1100" b="0">
                <a:solidFill>
                  <a:schemeClr val="tx1"/>
                </a:solidFill>
              </a:defRPr>
            </a:lvl1pPr>
            <a:lvl2pPr marL="0" indent="0">
              <a:spcBef>
                <a:spcPts val="200"/>
              </a:spcBef>
              <a:buFont typeface="Arial" panose="020B0604020202020204" pitchFamily="34" charset="0"/>
              <a:buNone/>
              <a:defRPr sz="1100" b="0">
                <a:solidFill>
                  <a:schemeClr val="tx1"/>
                </a:solidFill>
              </a:defRPr>
            </a:lvl2pPr>
            <a:lvl3pPr>
              <a:defRPr sz="1200"/>
            </a:lvl3pPr>
            <a:lvl4pPr>
              <a:defRPr sz="1200"/>
            </a:lvl4pPr>
          </a:lstStyle>
          <a:p>
            <a:pPr lvl="0"/>
            <a:r>
              <a:rPr lang="en-US"/>
              <a:t>Edit Master text</a:t>
            </a:r>
          </a:p>
          <a:p>
            <a:pPr lvl="1"/>
            <a:r>
              <a:rPr lang="en-US"/>
              <a:t>Second level</a:t>
            </a:r>
          </a:p>
        </p:txBody>
      </p:sp>
    </p:spTree>
    <p:extLst>
      <p:ext uri="{BB962C8B-B14F-4D97-AF65-F5344CB8AC3E}">
        <p14:creationId xmlns:p14="http://schemas.microsoft.com/office/powerpoint/2010/main" val="83709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3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81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96668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08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4491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7D4F53B-E777-4D22-BF14-5A6FF8D3BEAE}"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BDBA1E-F2E9-4EAB-A2DA-23DB5AEB00C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5789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7D4F53B-E777-4D22-BF14-5A6FF8D3BEAE}" type="datetimeFigureOut">
              <a:rPr lang="en-GB" smtClean="0"/>
              <a:t>01/10/2025</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FBDBA1E-F2E9-4EAB-A2DA-23DB5AEB00CA}"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3"/>
    </p:custDataLst>
    <p:extLst>
      <p:ext uri="{BB962C8B-B14F-4D97-AF65-F5344CB8AC3E}">
        <p14:creationId xmlns:p14="http://schemas.microsoft.com/office/powerpoint/2010/main" val="42220702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en sitting at a table&#10;&#10;AI-generated content may be incorrect.">
            <a:extLst>
              <a:ext uri="{FF2B5EF4-FFF2-40B4-BE49-F238E27FC236}">
                <a16:creationId xmlns:a16="http://schemas.microsoft.com/office/drawing/2014/main" id="{16436932-2A0E-A990-3A38-7D05CE98CEB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0"/>
            <a:ext cx="12191999" cy="6858001"/>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a:xfrm>
            <a:off x="358588" y="814395"/>
            <a:ext cx="5298141" cy="2411176"/>
          </a:xfrm>
        </p:spPr>
        <p:txBody>
          <a:bodyPr/>
          <a:lstStyle/>
          <a:p>
            <a:r>
              <a:rPr lang="en-GB" dirty="0"/>
              <a:t>Young people &amp; TV</a:t>
            </a:r>
          </a:p>
        </p:txBody>
      </p:sp>
      <p:sp>
        <p:nvSpPr>
          <p:cNvPr id="10" name="TextBox 9">
            <a:extLst>
              <a:ext uri="{FF2B5EF4-FFF2-40B4-BE49-F238E27FC236}">
                <a16:creationId xmlns:a16="http://schemas.microsoft.com/office/drawing/2014/main" id="{275BC8C2-D022-4F4D-A1A3-88002DB63A22}"/>
              </a:ext>
            </a:extLst>
          </p:cNvPr>
          <p:cNvSpPr txBox="1"/>
          <p:nvPr/>
        </p:nvSpPr>
        <p:spPr>
          <a:xfrm rot="16200000">
            <a:off x="10281306" y="4118655"/>
            <a:ext cx="3393740" cy="246221"/>
          </a:xfrm>
          <a:prstGeom prst="rect">
            <a:avLst/>
          </a:prstGeom>
          <a:noFill/>
        </p:spPr>
        <p:txBody>
          <a:bodyPr wrap="square" rtlCol="0">
            <a:spAutoFit/>
          </a:bodyPr>
          <a:lstStyle/>
          <a:p>
            <a:pPr algn="l"/>
            <a:r>
              <a:rPr lang="en-GB" sz="1000" dirty="0">
                <a:solidFill>
                  <a:schemeClr val="bg1"/>
                </a:solidFill>
              </a:rPr>
              <a:t>Adidas – Hey Jude</a:t>
            </a:r>
          </a:p>
        </p:txBody>
      </p:sp>
    </p:spTree>
    <p:custDataLst>
      <p:tags r:id="rId1"/>
    </p:custDataLst>
    <p:extLst>
      <p:ext uri="{BB962C8B-B14F-4D97-AF65-F5344CB8AC3E}">
        <p14:creationId xmlns:p14="http://schemas.microsoft.com/office/powerpoint/2010/main" val="12435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7C603-552B-822B-3C7C-5696082FD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AF5B8-B398-CF28-5DF7-C24B8183EF70}"/>
              </a:ext>
            </a:extLst>
          </p:cNvPr>
          <p:cNvSpPr>
            <a:spLocks noGrp="1"/>
          </p:cNvSpPr>
          <p:nvPr>
            <p:ph type="title"/>
          </p:nvPr>
        </p:nvSpPr>
        <p:spPr>
          <a:xfrm>
            <a:off x="189827" y="176952"/>
            <a:ext cx="11891645" cy="1021181"/>
          </a:xfrm>
        </p:spPr>
        <p:txBody>
          <a:bodyPr/>
          <a:lstStyle/>
          <a:p>
            <a:r>
              <a:rPr lang="en-GB"/>
              <a:t>The TV set remains the home for viewing to high-quality content</a:t>
            </a:r>
          </a:p>
        </p:txBody>
      </p:sp>
      <p:sp>
        <p:nvSpPr>
          <p:cNvPr id="3" name="Text Placeholder 2">
            <a:extLst>
              <a:ext uri="{FF2B5EF4-FFF2-40B4-BE49-F238E27FC236}">
                <a16:creationId xmlns:a16="http://schemas.microsoft.com/office/drawing/2014/main" id="{28B8E016-0D5A-5393-B0F3-F5F25ED83790}"/>
              </a:ext>
            </a:extLst>
          </p:cNvPr>
          <p:cNvSpPr>
            <a:spLocks noGrp="1"/>
          </p:cNvSpPr>
          <p:nvPr>
            <p:ph type="body" sz="quarter" idx="15"/>
          </p:nvPr>
        </p:nvSpPr>
        <p:spPr/>
        <p:txBody>
          <a:bodyPr/>
          <a:lstStyle/>
          <a:p>
            <a:r>
              <a:rPr lang="en-GB"/>
              <a:t>Source: Barb</a:t>
            </a:r>
          </a:p>
        </p:txBody>
      </p:sp>
      <p:graphicFrame>
        <p:nvGraphicFramePr>
          <p:cNvPr id="6" name="Chart 5">
            <a:extLst>
              <a:ext uri="{FF2B5EF4-FFF2-40B4-BE49-F238E27FC236}">
                <a16:creationId xmlns:a16="http://schemas.microsoft.com/office/drawing/2014/main" id="{656F15B0-1E6F-B91E-7C42-05B9C812B10B}"/>
              </a:ext>
            </a:extLst>
          </p:cNvPr>
          <p:cNvGraphicFramePr/>
          <p:nvPr/>
        </p:nvGraphicFramePr>
        <p:xfrm>
          <a:off x="2286000" y="883285"/>
          <a:ext cx="8300720" cy="49502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294E20E-9936-5F41-4095-F4D7F885ED4B}"/>
              </a:ext>
            </a:extLst>
          </p:cNvPr>
          <p:cNvSpPr txBox="1"/>
          <p:nvPr/>
        </p:nvSpPr>
        <p:spPr>
          <a:xfrm>
            <a:off x="4765040" y="3167390"/>
            <a:ext cx="1422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1hr 53 mins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D4D4D"/>
                </a:solidFill>
                <a:effectLst/>
                <a:uLnTx/>
                <a:uFillTx/>
                <a:latin typeface="Arial"/>
                <a:ea typeface="+mn-ea"/>
                <a:cs typeface="+mn-cs"/>
              </a:rPr>
              <a:t>PER DAY</a:t>
            </a:r>
            <a:endParaRPr kumimoji="0" lang="en-GB" sz="1600" b="1" i="0" u="none" strike="noStrike" kern="1200" cap="none" spc="0" normalizeH="0" baseline="0" noProof="0">
              <a:ln>
                <a:noFill/>
              </a:ln>
              <a:solidFill>
                <a:srgbClr val="4D4D4D"/>
              </a:solidFill>
              <a:effectLst/>
              <a:uLnTx/>
              <a:uFillTx/>
              <a:latin typeface="Arial"/>
              <a:ea typeface="+mn-ea"/>
              <a:cs typeface="+mn-cs"/>
            </a:endParaRPr>
          </a:p>
        </p:txBody>
      </p:sp>
      <p:sp>
        <p:nvSpPr>
          <p:cNvPr id="8" name="TextBox 7">
            <a:extLst>
              <a:ext uri="{FF2B5EF4-FFF2-40B4-BE49-F238E27FC236}">
                <a16:creationId xmlns:a16="http://schemas.microsoft.com/office/drawing/2014/main" id="{1E4D7B9C-374D-C3E9-49F8-958351C53CA3}"/>
              </a:ext>
            </a:extLst>
          </p:cNvPr>
          <p:cNvSpPr txBox="1"/>
          <p:nvPr/>
        </p:nvSpPr>
        <p:spPr>
          <a:xfrm>
            <a:off x="300355" y="1092200"/>
            <a:ext cx="4131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TV set viewing time by platform</a:t>
            </a:r>
            <a:endParaRPr kumimoji="0" lang="en-GB" sz="1200" b="1" i="0" u="none" strike="noStrike" kern="1200" cap="none" spc="0" normalizeH="0" baseline="0" noProof="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D4D4D"/>
                </a:solidFill>
                <a:effectLst/>
                <a:uLnTx/>
                <a:uFillTx/>
                <a:latin typeface="Arial"/>
                <a:ea typeface="+mn-ea"/>
                <a:cs typeface="+mn-cs"/>
              </a:rPr>
              <a:t>2024, 16-34</a:t>
            </a: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085418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7C90-CA8F-6AC9-E276-CC232C309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41B14-6F02-9F92-6954-4872C1CE9DF0}"/>
              </a:ext>
            </a:extLst>
          </p:cNvPr>
          <p:cNvSpPr>
            <a:spLocks noGrp="1"/>
          </p:cNvSpPr>
          <p:nvPr>
            <p:ph type="title"/>
          </p:nvPr>
        </p:nvSpPr>
        <p:spPr/>
        <p:txBody>
          <a:bodyPr/>
          <a:lstStyle/>
          <a:p>
            <a:r>
              <a:rPr lang="en-GB" dirty="0"/>
              <a:t>VOD enabling 16-34s to watch more entertainment, drama &amp; films</a:t>
            </a:r>
          </a:p>
        </p:txBody>
      </p:sp>
      <p:sp>
        <p:nvSpPr>
          <p:cNvPr id="3" name="Text Placeholder 2">
            <a:extLst>
              <a:ext uri="{FF2B5EF4-FFF2-40B4-BE49-F238E27FC236}">
                <a16:creationId xmlns:a16="http://schemas.microsoft.com/office/drawing/2014/main" id="{736B02EB-171C-690B-89B0-2359621D9D60}"/>
              </a:ext>
            </a:extLst>
          </p:cNvPr>
          <p:cNvSpPr>
            <a:spLocks noGrp="1"/>
          </p:cNvSpPr>
          <p:nvPr>
            <p:ph type="body" sz="quarter" idx="15"/>
          </p:nvPr>
        </p:nvSpPr>
        <p:spPr/>
        <p:txBody>
          <a:bodyPr/>
          <a:lstStyle/>
          <a:p>
            <a:r>
              <a:rPr lang="en-GB"/>
              <a:t>Source: Barb, 2024, TV set only, 16-34</a:t>
            </a:r>
          </a:p>
        </p:txBody>
      </p:sp>
      <p:sp>
        <p:nvSpPr>
          <p:cNvPr id="7" name="TextBox 1">
            <a:extLst>
              <a:ext uri="{FF2B5EF4-FFF2-40B4-BE49-F238E27FC236}">
                <a16:creationId xmlns:a16="http://schemas.microsoft.com/office/drawing/2014/main" id="{AD517D32-70C7-0C71-0906-BB57DACB3254}"/>
              </a:ext>
            </a:extLst>
          </p:cNvPr>
          <p:cNvSpPr txBox="1"/>
          <p:nvPr/>
        </p:nvSpPr>
        <p:spPr>
          <a:xfrm>
            <a:off x="4407614" y="5200439"/>
            <a:ext cx="337677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4D4D4D"/>
                </a:solidFill>
                <a:effectLst/>
                <a:uLnTx/>
                <a:uFillTx/>
                <a:latin typeface="Arial"/>
                <a:ea typeface="+mn-ea"/>
                <a:cs typeface="+mn-cs"/>
              </a:rPr>
              <a:t>MINUTES PER PERSON PER DAY</a:t>
            </a:r>
          </a:p>
        </p:txBody>
      </p:sp>
      <p:graphicFrame>
        <p:nvGraphicFramePr>
          <p:cNvPr id="8" name="Content Placeholder 7">
            <a:extLst>
              <a:ext uri="{FF2B5EF4-FFF2-40B4-BE49-F238E27FC236}">
                <a16:creationId xmlns:a16="http://schemas.microsoft.com/office/drawing/2014/main" id="{90FF51F5-8655-E237-9DD4-E57022D6E574}"/>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76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24D205C-3DA7-33DC-1F53-646EED3AAC4E}"/>
              </a:ext>
            </a:extLst>
          </p:cNvPr>
          <p:cNvGraphicFramePr>
            <a:graphicFrameLocks noGrp="1"/>
          </p:cNvGraphicFramePr>
          <p:nvPr/>
        </p:nvGraphicFramePr>
        <p:xfrm>
          <a:off x="1768090" y="1709853"/>
          <a:ext cx="8655820" cy="3116150"/>
        </p:xfrm>
        <a:graphic>
          <a:graphicData uri="http://schemas.openxmlformats.org/drawingml/2006/table">
            <a:tbl>
              <a:tblPr/>
              <a:tblGrid>
                <a:gridCol w="2163955">
                  <a:extLst>
                    <a:ext uri="{9D8B030D-6E8A-4147-A177-3AD203B41FA5}">
                      <a16:colId xmlns:a16="http://schemas.microsoft.com/office/drawing/2014/main" val="3570605917"/>
                    </a:ext>
                  </a:extLst>
                </a:gridCol>
                <a:gridCol w="2163955">
                  <a:extLst>
                    <a:ext uri="{9D8B030D-6E8A-4147-A177-3AD203B41FA5}">
                      <a16:colId xmlns:a16="http://schemas.microsoft.com/office/drawing/2014/main" val="1321553909"/>
                    </a:ext>
                  </a:extLst>
                </a:gridCol>
                <a:gridCol w="2163955">
                  <a:extLst>
                    <a:ext uri="{9D8B030D-6E8A-4147-A177-3AD203B41FA5}">
                      <a16:colId xmlns:a16="http://schemas.microsoft.com/office/drawing/2014/main" val="2581901573"/>
                    </a:ext>
                  </a:extLst>
                </a:gridCol>
                <a:gridCol w="2163955">
                  <a:extLst>
                    <a:ext uri="{9D8B030D-6E8A-4147-A177-3AD203B41FA5}">
                      <a16:colId xmlns:a16="http://schemas.microsoft.com/office/drawing/2014/main" val="1909017946"/>
                    </a:ext>
                  </a:extLst>
                </a:gridCol>
              </a:tblGrid>
              <a:tr h="345173">
                <a:tc gridSpan="4">
                  <a:txBody>
                    <a:bodyPr/>
                    <a:lstStyle/>
                    <a:p>
                      <a:pPr algn="ctr" fontAlgn="ctr"/>
                      <a:r>
                        <a:rPr lang="en-GB" sz="1000" b="1" i="0" u="none" strike="noStrike" dirty="0">
                          <a:solidFill>
                            <a:srgbClr val="FFFFFF"/>
                          </a:solidFill>
                          <a:effectLst/>
                          <a:latin typeface="Arial" panose="020B0604020202020204" pitchFamily="34" charset="0"/>
                        </a:rPr>
                        <a:t>% of all viewing</a:t>
                      </a:r>
                    </a:p>
                  </a:txBody>
                  <a:tcPr marL="6350" marR="6350" marT="635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372D87"/>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47372107"/>
                  </a:ext>
                </a:extLst>
              </a:tr>
              <a:tr h="316409">
                <a:tc>
                  <a:txBody>
                    <a:bodyPr/>
                    <a:lstStyle/>
                    <a:p>
                      <a:pPr algn="ctr" fontAlgn="ctr"/>
                      <a:r>
                        <a:rPr lang="en-GB" sz="1000" b="1" i="0" u="none" strike="noStrike">
                          <a:solidFill>
                            <a:srgbClr val="000000"/>
                          </a:solidFill>
                          <a:effectLst/>
                          <a:latin typeface="Arial" panose="020B0604020202020204" pitchFamily="34" charset="0"/>
                        </a:rPr>
                        <a:t>Genre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fontAlgn="ctr"/>
                      <a:r>
                        <a:rPr lang="en-GB" sz="1000" b="1" i="0" u="none" strike="noStrike" dirty="0">
                          <a:solidFill>
                            <a:srgbClr val="000000"/>
                          </a:solidFill>
                          <a:effectLst/>
                          <a:latin typeface="Arial" panose="020B0604020202020204" pitchFamily="34" charset="0"/>
                        </a:rPr>
                        <a:t>Individuals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fontAlgn="ctr"/>
                      <a:r>
                        <a:rPr lang="en-GB" sz="1000" b="1" i="0" u="none" strike="noStrike" dirty="0">
                          <a:solidFill>
                            <a:srgbClr val="000000"/>
                          </a:solidFill>
                          <a:effectLst/>
                          <a:latin typeface="Arial" panose="020B0604020202020204" pitchFamily="34" charset="0"/>
                        </a:rPr>
                        <a:t>16-34s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tc>
                  <a:txBody>
                    <a:bodyPr/>
                    <a:lstStyle/>
                    <a:p>
                      <a:pPr algn="ctr" fontAlgn="ctr"/>
                      <a:r>
                        <a:rPr lang="en-GB" sz="1000" b="1" i="0" u="none" strike="noStrike">
                          <a:solidFill>
                            <a:srgbClr val="000000"/>
                          </a:solidFill>
                          <a:effectLst/>
                          <a:latin typeface="Arial" panose="020B0604020202020204" pitchFamily="34" charset="0"/>
                        </a:rPr>
                        <a:t>Index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DD9"/>
                    </a:solidFill>
                  </a:tcPr>
                </a:tc>
                <a:extLst>
                  <a:ext uri="{0D108BD9-81ED-4DB2-BD59-A6C34878D82A}">
                    <a16:rowId xmlns:a16="http://schemas.microsoft.com/office/drawing/2014/main" val="2265127623"/>
                  </a:ext>
                </a:extLst>
              </a:tr>
              <a:tr h="306821">
                <a:tc>
                  <a:txBody>
                    <a:bodyPr/>
                    <a:lstStyle/>
                    <a:p>
                      <a:pPr algn="ctr" fontAlgn="b"/>
                      <a:r>
                        <a:rPr lang="en-GB" sz="1100" b="0" i="0" u="none" strike="noStrike" dirty="0">
                          <a:solidFill>
                            <a:schemeClr val="bg1"/>
                          </a:solidFill>
                          <a:effectLst/>
                          <a:latin typeface="Aptos Narrow" panose="020B0004020202020204" pitchFamily="34" charset="0"/>
                        </a:rPr>
                        <a:t>Entertainment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chemeClr val="bg1"/>
                          </a:solidFill>
                          <a:effectLst/>
                          <a:latin typeface="Aptos Narrow" panose="020B0004020202020204" pitchFamily="34" charset="0"/>
                        </a:rPr>
                        <a:t>134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4240073940"/>
                  </a:ext>
                </a:extLst>
              </a:tr>
              <a:tr h="306821">
                <a:tc>
                  <a:txBody>
                    <a:bodyPr/>
                    <a:lstStyle/>
                    <a:p>
                      <a:pPr algn="ctr" fontAlgn="b"/>
                      <a:r>
                        <a:rPr lang="en-GB" sz="1100" b="0" i="0" u="none" strike="noStrike">
                          <a:solidFill>
                            <a:schemeClr val="tx1"/>
                          </a:solidFill>
                          <a:effectLst/>
                          <a:latin typeface="Aptos Narrow" panose="020B0004020202020204" pitchFamily="34" charset="0"/>
                        </a:rPr>
                        <a:t>Drama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chemeClr val="tx1"/>
                          </a:solidFill>
                          <a:effectLst/>
                          <a:latin typeface="Aptos Narrow" panose="020B0004020202020204" pitchFamily="34" charset="0"/>
                        </a:rPr>
                        <a:t>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chemeClr val="tx1"/>
                          </a:solidFill>
                          <a:effectLst/>
                          <a:latin typeface="Aptos Narrow" panose="020B0004020202020204" pitchFamily="34" charset="0"/>
                        </a:rPr>
                        <a:t>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b"/>
                      <a:r>
                        <a:rPr lang="en-GB" sz="1100" b="0" i="0" u="none" strike="noStrike" dirty="0">
                          <a:solidFill>
                            <a:schemeClr val="tx1"/>
                          </a:solidFill>
                          <a:effectLst/>
                          <a:latin typeface="Aptos Narrow" panose="020B0004020202020204" pitchFamily="34" charset="0"/>
                        </a:rPr>
                        <a:t>76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558948901"/>
                  </a:ext>
                </a:extLst>
              </a:tr>
              <a:tr h="306821">
                <a:tc>
                  <a:txBody>
                    <a:bodyPr/>
                    <a:lstStyle/>
                    <a:p>
                      <a:pPr algn="ctr" fontAlgn="b"/>
                      <a:r>
                        <a:rPr lang="en-GB" sz="1100" b="0" i="0" u="none" strike="noStrike">
                          <a:solidFill>
                            <a:schemeClr val="bg1"/>
                          </a:solidFill>
                          <a:effectLst/>
                          <a:latin typeface="Aptos Narrow" panose="020B0004020202020204" pitchFamily="34" charset="0"/>
                        </a:rPr>
                        <a:t>Sport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chemeClr val="bg1"/>
                          </a:solidFill>
                          <a:effectLst/>
                          <a:latin typeface="Aptos Narrow" panose="020B0004020202020204" pitchFamily="34" charset="0"/>
                        </a:rPr>
                        <a:t>155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901460706"/>
                  </a:ext>
                </a:extLst>
              </a:tr>
              <a:tr h="306821">
                <a:tc>
                  <a:txBody>
                    <a:bodyPr/>
                    <a:lstStyle/>
                    <a:p>
                      <a:pPr algn="ctr" fontAlgn="b"/>
                      <a:r>
                        <a:rPr lang="en-GB" sz="1100" b="0" i="0" u="none" strike="noStrike">
                          <a:solidFill>
                            <a:schemeClr val="bg1"/>
                          </a:solidFill>
                          <a:effectLst/>
                          <a:latin typeface="Aptos Narrow" panose="020B0004020202020204" pitchFamily="34" charset="0"/>
                        </a:rPr>
                        <a:t>Films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chemeClr val="bg1"/>
                          </a:solidFill>
                          <a:effectLst/>
                          <a:latin typeface="Aptos Narrow" panose="020B0004020202020204" pitchFamily="34" charset="0"/>
                        </a:rPr>
                        <a:t>107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899753857"/>
                  </a:ext>
                </a:extLst>
              </a:tr>
              <a:tr h="306821">
                <a:tc>
                  <a:txBody>
                    <a:bodyPr/>
                    <a:lstStyle/>
                    <a:p>
                      <a:pPr algn="ctr" fontAlgn="b"/>
                      <a:r>
                        <a:rPr lang="en-GB" sz="1100" b="0" i="0" u="none" strike="noStrike">
                          <a:solidFill>
                            <a:srgbClr val="000000"/>
                          </a:solidFill>
                          <a:effectLst/>
                          <a:latin typeface="Aptos Narrow" panose="020B0004020202020204" pitchFamily="34" charset="0"/>
                        </a:rPr>
                        <a:t>Documentaries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b"/>
                      <a:r>
                        <a:rPr lang="en-GB" sz="1100" b="0" i="0" u="none" strike="noStrike" dirty="0">
                          <a:solidFill>
                            <a:srgbClr val="000000"/>
                          </a:solidFill>
                          <a:effectLst/>
                          <a:latin typeface="Aptos Narrow" panose="020B0004020202020204" pitchFamily="34" charset="0"/>
                        </a:rPr>
                        <a:t>75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3453046137"/>
                  </a:ext>
                </a:extLst>
              </a:tr>
              <a:tr h="306821">
                <a:tc>
                  <a:txBody>
                    <a:bodyPr/>
                    <a:lstStyle/>
                    <a:p>
                      <a:pPr algn="ctr" fontAlgn="b"/>
                      <a:r>
                        <a:rPr lang="en-GB" sz="1100" b="0" i="0" u="none" strike="noStrike">
                          <a:solidFill>
                            <a:schemeClr val="bg1"/>
                          </a:solidFill>
                          <a:effectLst/>
                          <a:latin typeface="Aptos Narrow" panose="020B0004020202020204" pitchFamily="34" charset="0"/>
                        </a:rPr>
                        <a:t>Children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ctr"/>
                      <a:r>
                        <a:rPr lang="en-GB" sz="1100" b="0" i="0" u="none" strike="noStrike">
                          <a:solidFill>
                            <a:schemeClr val="bg1"/>
                          </a:solidFill>
                          <a:effectLst/>
                          <a:latin typeface="Aptos Narrow" panose="020B0004020202020204"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algn="ctr" fontAlgn="b"/>
                      <a:r>
                        <a:rPr lang="en-GB" sz="1100" b="0" i="0" u="none" strike="noStrike" dirty="0">
                          <a:solidFill>
                            <a:schemeClr val="bg1"/>
                          </a:solidFill>
                          <a:effectLst/>
                          <a:latin typeface="Aptos Narrow" panose="020B0004020202020204" pitchFamily="34" charset="0"/>
                        </a:rPr>
                        <a:t>191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08649398"/>
                  </a:ext>
                </a:extLst>
              </a:tr>
              <a:tr h="306821">
                <a:tc>
                  <a:txBody>
                    <a:bodyPr/>
                    <a:lstStyle/>
                    <a:p>
                      <a:pPr algn="ctr" fontAlgn="b"/>
                      <a:r>
                        <a:rPr lang="en-GB" sz="1100" b="0" i="0" u="none" strike="noStrike">
                          <a:solidFill>
                            <a:srgbClr val="000000"/>
                          </a:solidFill>
                          <a:effectLst/>
                          <a:latin typeface="Aptos Narrow" panose="020B0004020202020204" pitchFamily="34" charset="0"/>
                        </a:rPr>
                        <a:t>Hobbies/Leisure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b"/>
                      <a:r>
                        <a:rPr lang="en-GB" sz="1100" b="0" i="0" u="none" strike="noStrike" dirty="0">
                          <a:solidFill>
                            <a:srgbClr val="000000"/>
                          </a:solidFill>
                          <a:effectLst/>
                          <a:latin typeface="Aptos Narrow" panose="020B0004020202020204" pitchFamily="34" charset="0"/>
                        </a:rPr>
                        <a:t>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2332836273"/>
                  </a:ext>
                </a:extLst>
              </a:tr>
              <a:tr h="306821">
                <a:tc>
                  <a:txBody>
                    <a:bodyPr/>
                    <a:lstStyle/>
                    <a:p>
                      <a:pPr algn="ctr" fontAlgn="b"/>
                      <a:r>
                        <a:rPr lang="en-GB" sz="1100" b="0" i="0" u="none" strike="noStrike">
                          <a:solidFill>
                            <a:srgbClr val="000000"/>
                          </a:solidFill>
                          <a:effectLst/>
                          <a:latin typeface="Aptos Narrow" panose="020B0004020202020204" pitchFamily="34" charset="0"/>
                        </a:rPr>
                        <a:t>News/Weather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ctr"/>
                      <a:r>
                        <a:rPr lang="en-GB" sz="1100" b="0" i="0" u="none" strike="noStrike">
                          <a:solidFill>
                            <a:srgbClr val="000000"/>
                          </a:solidFill>
                          <a:effectLst/>
                          <a:latin typeface="Aptos Narrow"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tc>
                  <a:txBody>
                    <a:bodyPr/>
                    <a:lstStyle/>
                    <a:p>
                      <a:pPr algn="ctr" fontAlgn="b"/>
                      <a:r>
                        <a:rPr lang="en-GB" sz="1100" b="0" i="0" u="none" strike="noStrike" dirty="0">
                          <a:solidFill>
                            <a:srgbClr val="000000"/>
                          </a:solidFill>
                          <a:effectLst/>
                          <a:latin typeface="Aptos Narrow" panose="020B0004020202020204" pitchFamily="34" charset="0"/>
                        </a:rPr>
                        <a:t>51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D"/>
                    </a:solidFill>
                  </a:tcPr>
                </a:tc>
                <a:extLst>
                  <a:ext uri="{0D108BD9-81ED-4DB2-BD59-A6C34878D82A}">
                    <a16:rowId xmlns:a16="http://schemas.microsoft.com/office/drawing/2014/main" val="669627853"/>
                  </a:ext>
                </a:extLst>
              </a:tr>
            </a:tbl>
          </a:graphicData>
        </a:graphic>
      </p:graphicFrame>
      <p:sp>
        <p:nvSpPr>
          <p:cNvPr id="2" name="Title 1">
            <a:extLst>
              <a:ext uri="{FF2B5EF4-FFF2-40B4-BE49-F238E27FC236}">
                <a16:creationId xmlns:a16="http://schemas.microsoft.com/office/drawing/2014/main" id="{FF0CBA66-4B6E-47EB-3475-54134A7E2660}"/>
              </a:ext>
            </a:extLst>
          </p:cNvPr>
          <p:cNvSpPr>
            <a:spLocks noGrp="1"/>
          </p:cNvSpPr>
          <p:nvPr>
            <p:ph type="title"/>
          </p:nvPr>
        </p:nvSpPr>
        <p:spPr/>
        <p:txBody>
          <a:bodyPr/>
          <a:lstStyle/>
          <a:p>
            <a:r>
              <a:rPr lang="en-GB" dirty="0"/>
              <a:t>16-34s have an affinity for entertainment, sport, and films </a:t>
            </a:r>
          </a:p>
        </p:txBody>
      </p:sp>
      <p:sp>
        <p:nvSpPr>
          <p:cNvPr id="3" name="Text Placeholder 2">
            <a:extLst>
              <a:ext uri="{FF2B5EF4-FFF2-40B4-BE49-F238E27FC236}">
                <a16:creationId xmlns:a16="http://schemas.microsoft.com/office/drawing/2014/main" id="{8954196E-BA0F-F33F-F089-180DB22414E3}"/>
              </a:ext>
            </a:extLst>
          </p:cNvPr>
          <p:cNvSpPr>
            <a:spLocks noGrp="1"/>
          </p:cNvSpPr>
          <p:nvPr>
            <p:ph type="body" sz="quarter" idx="15"/>
          </p:nvPr>
        </p:nvSpPr>
        <p:spPr/>
        <p:txBody>
          <a:bodyPr/>
          <a:lstStyle/>
          <a:p>
            <a:r>
              <a:rPr lang="en-GB" dirty="0"/>
              <a:t>Source: Barb 2024, % of all commercial broadcaster viewing, 16-34s index vs individuals.</a:t>
            </a:r>
          </a:p>
        </p:txBody>
      </p:sp>
    </p:spTree>
    <p:extLst>
      <p:ext uri="{BB962C8B-B14F-4D97-AF65-F5344CB8AC3E}">
        <p14:creationId xmlns:p14="http://schemas.microsoft.com/office/powerpoint/2010/main" val="8075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10F4-C83C-ECC4-826A-01A9C27ECBBD}"/>
              </a:ext>
            </a:extLst>
          </p:cNvPr>
          <p:cNvSpPr>
            <a:spLocks noGrp="1"/>
          </p:cNvSpPr>
          <p:nvPr>
            <p:ph type="title"/>
          </p:nvPr>
        </p:nvSpPr>
        <p:spPr/>
        <p:txBody>
          <a:bodyPr/>
          <a:lstStyle/>
          <a:p>
            <a:r>
              <a:rPr lang="en-GB"/>
              <a:t>16-34’s: SVOD’s strong; UK original content dominates</a:t>
            </a:r>
          </a:p>
        </p:txBody>
      </p:sp>
      <p:sp>
        <p:nvSpPr>
          <p:cNvPr id="3" name="Text Placeholder 2">
            <a:extLst>
              <a:ext uri="{FF2B5EF4-FFF2-40B4-BE49-F238E27FC236}">
                <a16:creationId xmlns:a16="http://schemas.microsoft.com/office/drawing/2014/main" id="{E4EED61C-3001-4037-EE3D-1073D4F11D7B}"/>
              </a:ext>
            </a:extLst>
          </p:cNvPr>
          <p:cNvSpPr>
            <a:spLocks noGrp="1"/>
          </p:cNvSpPr>
          <p:nvPr>
            <p:ph type="body" sz="quarter" idx="15"/>
          </p:nvPr>
        </p:nvSpPr>
        <p:spPr>
          <a:xfrm>
            <a:off x="377758" y="5365115"/>
            <a:ext cx="7540946" cy="304800"/>
          </a:xfrm>
        </p:spPr>
        <p:txBody>
          <a:bodyPr/>
          <a:lstStyle/>
          <a:p>
            <a:r>
              <a:rPr kumimoji="0" lang="en-GB" sz="1000" b="0" i="0" u="none" strike="noStrike" kern="1200" cap="none" spc="0" normalizeH="0" baseline="0" noProof="0">
                <a:ln>
                  <a:noFill/>
                </a:ln>
                <a:solidFill>
                  <a:srgbClr val="4D4D4D"/>
                </a:solidFill>
                <a:effectLst/>
                <a:uLnTx/>
                <a:uFillTx/>
                <a:latin typeface="Arial"/>
                <a:ea typeface="+mn-ea"/>
                <a:cs typeface="+mn-cs"/>
              </a:rPr>
              <a:t>Source: Barb, 2024, 16-34. TV set viewing,  Average audience per episode (excludes one-offs, kids, films and sports)</a:t>
            </a:r>
          </a:p>
          <a:p>
            <a:endParaRPr lang="en-GB"/>
          </a:p>
        </p:txBody>
      </p:sp>
      <p:graphicFrame>
        <p:nvGraphicFramePr>
          <p:cNvPr id="4" name="Table 3">
            <a:extLst>
              <a:ext uri="{FF2B5EF4-FFF2-40B4-BE49-F238E27FC236}">
                <a16:creationId xmlns:a16="http://schemas.microsoft.com/office/drawing/2014/main" id="{6E642C83-32BB-C1E3-4615-2613E23FB817}"/>
              </a:ext>
            </a:extLst>
          </p:cNvPr>
          <p:cNvGraphicFramePr>
            <a:graphicFrameLocks noGrp="1"/>
          </p:cNvGraphicFramePr>
          <p:nvPr/>
        </p:nvGraphicFramePr>
        <p:xfrm>
          <a:off x="479426" y="1586618"/>
          <a:ext cx="5387971" cy="3667374"/>
        </p:xfrm>
        <a:graphic>
          <a:graphicData uri="http://schemas.openxmlformats.org/drawingml/2006/table">
            <a:tbl>
              <a:tblPr firstRow="1" bandRow="1">
                <a:tableStyleId>{5C22544A-7EE6-4342-B048-85BDC9FD1C3A}</a:tableStyleId>
              </a:tblPr>
              <a:tblGrid>
                <a:gridCol w="415701">
                  <a:extLst>
                    <a:ext uri="{9D8B030D-6E8A-4147-A177-3AD203B41FA5}">
                      <a16:colId xmlns:a16="http://schemas.microsoft.com/office/drawing/2014/main" val="1243905112"/>
                    </a:ext>
                  </a:extLst>
                </a:gridCol>
                <a:gridCol w="648440">
                  <a:extLst>
                    <a:ext uri="{9D8B030D-6E8A-4147-A177-3AD203B41FA5}">
                      <a16:colId xmlns:a16="http://schemas.microsoft.com/office/drawing/2014/main" val="426341309"/>
                    </a:ext>
                  </a:extLst>
                </a:gridCol>
                <a:gridCol w="2162105">
                  <a:extLst>
                    <a:ext uri="{9D8B030D-6E8A-4147-A177-3AD203B41FA5}">
                      <a16:colId xmlns:a16="http://schemas.microsoft.com/office/drawing/2014/main" val="4255610345"/>
                    </a:ext>
                  </a:extLst>
                </a:gridCol>
                <a:gridCol w="700717">
                  <a:extLst>
                    <a:ext uri="{9D8B030D-6E8A-4147-A177-3AD203B41FA5}">
                      <a16:colId xmlns:a16="http://schemas.microsoft.com/office/drawing/2014/main" val="803764460"/>
                    </a:ext>
                  </a:extLst>
                </a:gridCol>
                <a:gridCol w="730504">
                  <a:extLst>
                    <a:ext uri="{9D8B030D-6E8A-4147-A177-3AD203B41FA5}">
                      <a16:colId xmlns:a16="http://schemas.microsoft.com/office/drawing/2014/main" val="3169464012"/>
                    </a:ext>
                  </a:extLst>
                </a:gridCol>
                <a:gridCol w="730504">
                  <a:extLst>
                    <a:ext uri="{9D8B030D-6E8A-4147-A177-3AD203B41FA5}">
                      <a16:colId xmlns:a16="http://schemas.microsoft.com/office/drawing/2014/main" val="1399811645"/>
                    </a:ext>
                  </a:extLst>
                </a:gridCol>
              </a:tblGrid>
              <a:tr h="596254">
                <a:tc>
                  <a:txBody>
                    <a:bodyPr/>
                    <a:lstStyle/>
                    <a:p>
                      <a:pPr algn="ctr" fontAlgn="ctr"/>
                      <a:r>
                        <a:rPr lang="en-GB" sz="1050" b="1" i="0" u="none" strike="noStrike">
                          <a:solidFill>
                            <a:schemeClr val="bg1"/>
                          </a:solidFill>
                          <a:effectLst/>
                          <a:latin typeface="+mj-lt"/>
                        </a:rPr>
                        <a:t>Rank</a:t>
                      </a:r>
                    </a:p>
                  </a:txBody>
                  <a:tcPr marL="9525" marR="9525" marT="9525" marB="0" anchor="ctr"/>
                </a:tc>
                <a:tc>
                  <a:txBody>
                    <a:bodyPr/>
                    <a:lstStyle/>
                    <a:p>
                      <a:pPr algn="ctr" fontAlgn="ctr"/>
                      <a:r>
                        <a:rPr lang="en-GB" sz="1050" b="1" i="0" u="none" strike="noStrike">
                          <a:solidFill>
                            <a:schemeClr val="bg1"/>
                          </a:solidFill>
                          <a:effectLst/>
                          <a:latin typeface="+mj-lt"/>
                        </a:rPr>
                        <a:t>Channel Group</a:t>
                      </a:r>
                    </a:p>
                  </a:txBody>
                  <a:tcPr marL="9525" marR="9525" marT="9525" marB="0" anchor="ctr"/>
                </a:tc>
                <a:tc>
                  <a:txBody>
                    <a:bodyPr/>
                    <a:lstStyle/>
                    <a:p>
                      <a:pPr algn="ctr" fontAlgn="ctr"/>
                      <a:r>
                        <a:rPr lang="en-GB" sz="1050" b="1" i="0" u="none" strike="noStrike">
                          <a:solidFill>
                            <a:schemeClr val="bg1"/>
                          </a:solidFill>
                          <a:effectLst/>
                          <a:latin typeface="+mj-lt"/>
                        </a:rPr>
                        <a:t>Programme Title</a:t>
                      </a:r>
                    </a:p>
                  </a:txBody>
                  <a:tcPr marL="9525" marR="9525" marT="9525" marB="0" anchor="ctr"/>
                </a:tc>
                <a:tc>
                  <a:txBody>
                    <a:bodyPr/>
                    <a:lstStyle/>
                    <a:p>
                      <a:pPr algn="ctr" fontAlgn="ctr"/>
                      <a:r>
                        <a:rPr lang="en-GB" sz="1050" b="1" i="0" u="none" strike="noStrike">
                          <a:solidFill>
                            <a:schemeClr val="bg1"/>
                          </a:solidFill>
                          <a:effectLst/>
                          <a:latin typeface="+mj-lt"/>
                        </a:rPr>
                        <a:t>Series</a:t>
                      </a:r>
                    </a:p>
                  </a:txBody>
                  <a:tcPr marL="9525" marR="9525" marT="9525" marB="0" anchor="ctr"/>
                </a:tc>
                <a:tc>
                  <a:txBody>
                    <a:bodyPr/>
                    <a:lstStyle/>
                    <a:p>
                      <a:pPr algn="ctr" fontAlgn="ctr"/>
                      <a:r>
                        <a:rPr lang="en-GB" sz="1050" b="1" i="0" u="none" strike="noStrike">
                          <a:solidFill>
                            <a:schemeClr val="bg1"/>
                          </a:solidFill>
                          <a:effectLst/>
                          <a:latin typeface="+mj-lt"/>
                        </a:rPr>
                        <a:t>Average Audience (m)</a:t>
                      </a:r>
                    </a:p>
                  </a:txBody>
                  <a:tcPr marL="9525" marR="9525" marT="9525" marB="0" anchor="ctr"/>
                </a:tc>
                <a:tc>
                  <a:txBody>
                    <a:bodyPr/>
                    <a:lstStyle/>
                    <a:p>
                      <a:pPr algn="ctr" fontAlgn="ctr"/>
                      <a:r>
                        <a:rPr lang="en-GB" sz="1050" b="1" i="0" u="none" strike="noStrike">
                          <a:solidFill>
                            <a:schemeClr val="bg1"/>
                          </a:solidFill>
                          <a:effectLst/>
                          <a:latin typeface="+mj-lt"/>
                        </a:rPr>
                        <a:t>Origin</a:t>
                      </a:r>
                    </a:p>
                  </a:txBody>
                  <a:tcPr marL="9525" marR="9525" marT="9525" marB="0" anchor="ctr"/>
                </a:tc>
                <a:extLst>
                  <a:ext uri="{0D108BD9-81ED-4DB2-BD59-A6C34878D82A}">
                    <a16:rowId xmlns:a16="http://schemas.microsoft.com/office/drawing/2014/main" val="3880646190"/>
                  </a:ext>
                </a:extLst>
              </a:tr>
              <a:tr h="307112">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Baby Reindeer</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3.2</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3658541972"/>
                  </a:ext>
                </a:extLst>
              </a:tr>
              <a:tr h="307112">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ctr"/>
                      <a:r>
                        <a:rPr lang="en-GB" sz="1000" b="0" i="0" u="none" strike="noStrike">
                          <a:solidFill>
                            <a:srgbClr val="000000"/>
                          </a:solidFill>
                          <a:effectLst/>
                          <a:latin typeface="+mj-lt"/>
                        </a:rPr>
                        <a:t>Amazon</a:t>
                      </a:r>
                    </a:p>
                  </a:txBody>
                  <a:tcPr marL="9525" marR="9525" marT="9525" marB="0" anchor="ctr"/>
                </a:tc>
                <a:tc>
                  <a:txBody>
                    <a:bodyPr/>
                    <a:lstStyle/>
                    <a:p>
                      <a:pPr algn="ctr" fontAlgn="ctr"/>
                      <a:r>
                        <a:rPr lang="en-GB" sz="1000" b="0" i="0" u="none" strike="noStrike">
                          <a:solidFill>
                            <a:srgbClr val="000000"/>
                          </a:solidFill>
                          <a:effectLst/>
                          <a:latin typeface="+mj-lt"/>
                        </a:rPr>
                        <a:t>Clarkson's Farm</a:t>
                      </a:r>
                    </a:p>
                  </a:txBody>
                  <a:tcPr marL="9525" marR="9525" marT="9525" marB="0" anchor="ctr"/>
                </a:tc>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ctr"/>
                      <a:r>
                        <a:rPr lang="en-GB" sz="1000" b="0" i="0" u="none" strike="noStrike">
                          <a:solidFill>
                            <a:srgbClr val="000000"/>
                          </a:solidFill>
                          <a:effectLst/>
                          <a:latin typeface="+mj-lt"/>
                        </a:rPr>
                        <a:t>3.0</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2849016995"/>
                  </a:ext>
                </a:extLst>
              </a:tr>
              <a:tr h="307112">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Fool Me Once</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2.8</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2683553240"/>
                  </a:ext>
                </a:extLst>
              </a:tr>
              <a:tr h="307112">
                <a:tc>
                  <a:txBody>
                    <a:bodyPr/>
                    <a:lstStyle/>
                    <a:p>
                      <a:pPr algn="ctr" fontAlgn="ctr"/>
                      <a:r>
                        <a:rPr lang="en-GB" sz="1000" b="0" i="0" u="none" strike="noStrike">
                          <a:solidFill>
                            <a:srgbClr val="000000"/>
                          </a:solidFill>
                          <a:effectLst/>
                          <a:latin typeface="+mj-lt"/>
                        </a:rPr>
                        <a:t>4</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Bridgerton</a:t>
                      </a:r>
                    </a:p>
                  </a:txBody>
                  <a:tcPr marL="9525" marR="9525" marT="9525" marB="0" anchor="ctr"/>
                </a:tc>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ctr"/>
                      <a:r>
                        <a:rPr lang="en-GB" sz="1000" b="0" i="0" u="none" strike="noStrike">
                          <a:solidFill>
                            <a:srgbClr val="000000"/>
                          </a:solidFill>
                          <a:effectLst/>
                          <a:latin typeface="+mj-lt"/>
                        </a:rPr>
                        <a:t>2.3</a:t>
                      </a:r>
                    </a:p>
                  </a:txBody>
                  <a:tcPr marL="9525" marR="9525" marT="9525" marB="0" anchor="ctr"/>
                </a:tc>
                <a:tc>
                  <a:txBody>
                    <a:bodyPr/>
                    <a:lstStyle/>
                    <a:p>
                      <a:pPr algn="ctr" fontAlgn="ctr"/>
                      <a:r>
                        <a:rPr lang="en-GB" sz="1000" b="0" i="0" u="none" strike="noStrike">
                          <a:solidFill>
                            <a:srgbClr val="000000"/>
                          </a:solidFill>
                          <a:effectLst/>
                          <a:latin typeface="+mj-lt"/>
                        </a:rPr>
                        <a:t> UK / USA </a:t>
                      </a:r>
                    </a:p>
                  </a:txBody>
                  <a:tcPr marL="9525" marR="9525" marT="9525" marB="0" anchor="ctr"/>
                </a:tc>
                <a:extLst>
                  <a:ext uri="{0D108BD9-81ED-4DB2-BD59-A6C34878D82A}">
                    <a16:rowId xmlns:a16="http://schemas.microsoft.com/office/drawing/2014/main" val="4027536426"/>
                  </a:ext>
                </a:extLst>
              </a:tr>
              <a:tr h="307112">
                <a:tc>
                  <a:txBody>
                    <a:bodyPr/>
                    <a:lstStyle/>
                    <a:p>
                      <a:pPr algn="ctr" fontAlgn="ctr"/>
                      <a:r>
                        <a:rPr lang="en-GB" sz="1000" b="0" i="0" u="none" strike="noStrike">
                          <a:solidFill>
                            <a:srgbClr val="000000"/>
                          </a:solidFill>
                          <a:effectLst/>
                          <a:latin typeface="+mj-lt"/>
                        </a:rPr>
                        <a:t>5</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The Gentlemen</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2.2</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04969396"/>
                  </a:ext>
                </a:extLst>
              </a:tr>
              <a:tr h="307112">
                <a:tc>
                  <a:txBody>
                    <a:bodyPr/>
                    <a:lstStyle/>
                    <a:p>
                      <a:pPr algn="ctr" fontAlgn="ctr"/>
                      <a:r>
                        <a:rPr lang="en-GB" sz="1000" b="0" i="0" u="none" strike="noStrike">
                          <a:solidFill>
                            <a:srgbClr val="000000"/>
                          </a:solidFill>
                          <a:effectLst/>
                          <a:latin typeface="+mj-lt"/>
                        </a:rPr>
                        <a:t>6</a:t>
                      </a:r>
                    </a:p>
                  </a:txBody>
                  <a:tcPr marL="9525" marR="9525" marT="9525" marB="0" anchor="ctr"/>
                </a:tc>
                <a:tc>
                  <a:txBody>
                    <a:bodyPr/>
                    <a:lstStyle/>
                    <a:p>
                      <a:pPr algn="ctr" fontAlgn="ctr"/>
                      <a:r>
                        <a:rPr lang="en-GB" sz="1000" b="0" i="0" u="none" strike="noStrike">
                          <a:solidFill>
                            <a:srgbClr val="000000"/>
                          </a:solidFill>
                          <a:effectLst/>
                          <a:latin typeface="+mj-lt"/>
                        </a:rPr>
                        <a:t>ITV</a:t>
                      </a:r>
                    </a:p>
                  </a:txBody>
                  <a:tcPr marL="9525" marR="9525" marT="9525" marB="0" anchor="ctr"/>
                </a:tc>
                <a:tc>
                  <a:txBody>
                    <a:bodyPr/>
                    <a:lstStyle/>
                    <a:p>
                      <a:pPr algn="ctr" fontAlgn="ctr"/>
                      <a:r>
                        <a:rPr lang="en-GB" sz="1000" b="0" i="0" u="none" strike="noStrike">
                          <a:solidFill>
                            <a:srgbClr val="000000"/>
                          </a:solidFill>
                          <a:effectLst/>
                          <a:latin typeface="+mj-lt"/>
                        </a:rPr>
                        <a:t>I'm a Celebrity... Get Me Out of Here!</a:t>
                      </a:r>
                    </a:p>
                  </a:txBody>
                  <a:tcPr marL="9525" marR="9525" marT="9525" marB="0" anchor="ctr"/>
                </a:tc>
                <a:tc>
                  <a:txBody>
                    <a:bodyPr/>
                    <a:lstStyle/>
                    <a:p>
                      <a:pPr algn="ctr" fontAlgn="ctr"/>
                      <a:r>
                        <a:rPr lang="en-GB" sz="1000" b="0" i="0" u="none" strike="noStrike">
                          <a:solidFill>
                            <a:srgbClr val="000000"/>
                          </a:solidFill>
                          <a:effectLst/>
                          <a:latin typeface="+mj-lt"/>
                        </a:rPr>
                        <a:t>24</a:t>
                      </a:r>
                    </a:p>
                  </a:txBody>
                  <a:tcPr marL="9525" marR="9525" marT="9525" marB="0" anchor="ctr"/>
                </a:tc>
                <a:tc>
                  <a:txBody>
                    <a:bodyPr/>
                    <a:lstStyle/>
                    <a:p>
                      <a:pPr algn="ctr" fontAlgn="ctr"/>
                      <a:r>
                        <a:rPr lang="en-GB" sz="1000" b="0" i="0" u="none" strike="noStrike">
                          <a:solidFill>
                            <a:srgbClr val="000000"/>
                          </a:solidFill>
                          <a:effectLst/>
                          <a:latin typeface="+mj-lt"/>
                        </a:rPr>
                        <a:t>1.9</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425297455"/>
                  </a:ext>
                </a:extLst>
              </a:tr>
              <a:tr h="307112">
                <a:tc>
                  <a:txBody>
                    <a:bodyPr/>
                    <a:lstStyle/>
                    <a:p>
                      <a:pPr algn="ctr" fontAlgn="ctr"/>
                      <a:r>
                        <a:rPr lang="en-GB" sz="1000" b="0" i="0" u="none" strike="noStrike">
                          <a:solidFill>
                            <a:srgbClr val="000000"/>
                          </a:solidFill>
                          <a:effectLst/>
                          <a:latin typeface="+mj-lt"/>
                        </a:rPr>
                        <a:t>7</a:t>
                      </a:r>
                    </a:p>
                  </a:txBody>
                  <a:tcPr marL="9525" marR="9525" marT="9525" marB="0" anchor="ctr"/>
                </a:tc>
                <a:tc>
                  <a:txBody>
                    <a:bodyPr/>
                    <a:lstStyle/>
                    <a:p>
                      <a:pPr algn="ctr" fontAlgn="ctr"/>
                      <a:r>
                        <a:rPr lang="en-GB" sz="1000" b="0" i="0" u="none" strike="noStrike">
                          <a:solidFill>
                            <a:srgbClr val="000000"/>
                          </a:solidFill>
                          <a:effectLst/>
                          <a:latin typeface="+mj-lt"/>
                        </a:rPr>
                        <a:t>BBC</a:t>
                      </a:r>
                    </a:p>
                  </a:txBody>
                  <a:tcPr marL="9525" marR="9525" marT="9525" marB="0" anchor="ctr"/>
                </a:tc>
                <a:tc>
                  <a:txBody>
                    <a:bodyPr/>
                    <a:lstStyle/>
                    <a:p>
                      <a:pPr algn="ctr" fontAlgn="ctr"/>
                      <a:r>
                        <a:rPr lang="en-GB" sz="1000" b="0" i="0" u="none" strike="noStrike">
                          <a:solidFill>
                            <a:srgbClr val="000000"/>
                          </a:solidFill>
                          <a:effectLst/>
                          <a:latin typeface="+mj-lt"/>
                        </a:rPr>
                        <a:t>The Traitors</a:t>
                      </a:r>
                    </a:p>
                  </a:txBody>
                  <a:tcPr marL="9525" marR="9525" marT="9525" marB="0" anchor="ctr"/>
                </a:tc>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784658869"/>
                  </a:ext>
                </a:extLst>
              </a:tr>
              <a:tr h="307112">
                <a:tc>
                  <a:txBody>
                    <a:bodyPr/>
                    <a:lstStyle/>
                    <a:p>
                      <a:pPr algn="ctr" fontAlgn="ctr"/>
                      <a:r>
                        <a:rPr lang="en-GB" sz="1000" b="0" i="0" u="none" strike="noStrike">
                          <a:solidFill>
                            <a:srgbClr val="000000"/>
                          </a:solidFill>
                          <a:effectLst/>
                          <a:latin typeface="+mj-lt"/>
                        </a:rPr>
                        <a:t>8</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Friday Night Dinner</a:t>
                      </a:r>
                    </a:p>
                  </a:txBody>
                  <a:tcPr marL="9525" marR="9525" marT="9525" marB="0" anchor="ctr"/>
                </a:tc>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664278321"/>
                  </a:ext>
                </a:extLst>
              </a:tr>
              <a:tr h="307112">
                <a:tc>
                  <a:txBody>
                    <a:bodyPr/>
                    <a:lstStyle/>
                    <a:p>
                      <a:pPr algn="ctr" fontAlgn="ctr"/>
                      <a:r>
                        <a:rPr lang="en-GB" sz="1000" b="0" i="0" u="none" strike="noStrike">
                          <a:solidFill>
                            <a:srgbClr val="000000"/>
                          </a:solidFill>
                          <a:effectLst/>
                          <a:latin typeface="+mj-lt"/>
                        </a:rPr>
                        <a:t>9</a:t>
                      </a:r>
                    </a:p>
                  </a:txBody>
                  <a:tcPr marL="9525" marR="9525" marT="9525" marB="0" anchor="ctr"/>
                </a:tc>
                <a:tc>
                  <a:txBody>
                    <a:bodyPr/>
                    <a:lstStyle/>
                    <a:p>
                      <a:pPr algn="ctr" fontAlgn="ctr"/>
                      <a:r>
                        <a:rPr lang="en-GB" sz="1000" b="0" i="0" u="none" strike="noStrike">
                          <a:solidFill>
                            <a:srgbClr val="000000"/>
                          </a:solidFill>
                          <a:effectLst/>
                          <a:latin typeface="+mj-lt"/>
                        </a:rPr>
                        <a:t>Amazon</a:t>
                      </a:r>
                    </a:p>
                  </a:txBody>
                  <a:tcPr marL="9525" marR="9525" marT="9525" marB="0" anchor="ctr"/>
                </a:tc>
                <a:tc>
                  <a:txBody>
                    <a:bodyPr/>
                    <a:lstStyle/>
                    <a:p>
                      <a:pPr algn="ctr" fontAlgn="ctr"/>
                      <a:r>
                        <a:rPr lang="en-GB" sz="1000" b="0" i="0" u="none" strike="noStrike">
                          <a:solidFill>
                            <a:srgbClr val="000000"/>
                          </a:solidFill>
                          <a:effectLst/>
                          <a:latin typeface="+mj-lt"/>
                        </a:rPr>
                        <a:t>Fallout</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337213795"/>
                  </a:ext>
                </a:extLst>
              </a:tr>
              <a:tr h="307112">
                <a:tc>
                  <a:txBody>
                    <a:bodyPr/>
                    <a:lstStyle/>
                    <a:p>
                      <a:pPr algn="ctr" fontAlgn="ctr"/>
                      <a:r>
                        <a:rPr lang="en-GB" sz="1000" b="0" i="0" u="none" strike="noStrike">
                          <a:solidFill>
                            <a:srgbClr val="000000"/>
                          </a:solidFill>
                          <a:effectLst/>
                          <a:latin typeface="+mj-lt"/>
                        </a:rPr>
                        <a:t>10</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Friday Night Dinner</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2109770944"/>
                  </a:ext>
                </a:extLst>
              </a:tr>
            </a:tbl>
          </a:graphicData>
        </a:graphic>
      </p:graphicFrame>
      <p:graphicFrame>
        <p:nvGraphicFramePr>
          <p:cNvPr id="5" name="Table 4">
            <a:extLst>
              <a:ext uri="{FF2B5EF4-FFF2-40B4-BE49-F238E27FC236}">
                <a16:creationId xmlns:a16="http://schemas.microsoft.com/office/drawing/2014/main" id="{A7533B4D-232D-1607-3C19-E08A17B63BE3}"/>
              </a:ext>
            </a:extLst>
          </p:cNvPr>
          <p:cNvGraphicFramePr>
            <a:graphicFrameLocks noGrp="1"/>
          </p:cNvGraphicFramePr>
          <p:nvPr/>
        </p:nvGraphicFramePr>
        <p:xfrm>
          <a:off x="6324605" y="1586618"/>
          <a:ext cx="5280018" cy="3674587"/>
        </p:xfrm>
        <a:graphic>
          <a:graphicData uri="http://schemas.openxmlformats.org/drawingml/2006/table">
            <a:tbl>
              <a:tblPr firstRow="1" bandRow="1">
                <a:tableStyleId>{5C22544A-7EE6-4342-B048-85BDC9FD1C3A}</a:tableStyleId>
              </a:tblPr>
              <a:tblGrid>
                <a:gridCol w="407372">
                  <a:extLst>
                    <a:ext uri="{9D8B030D-6E8A-4147-A177-3AD203B41FA5}">
                      <a16:colId xmlns:a16="http://schemas.microsoft.com/office/drawing/2014/main" val="1243905112"/>
                    </a:ext>
                  </a:extLst>
                </a:gridCol>
                <a:gridCol w="707048">
                  <a:extLst>
                    <a:ext uri="{9D8B030D-6E8A-4147-A177-3AD203B41FA5}">
                      <a16:colId xmlns:a16="http://schemas.microsoft.com/office/drawing/2014/main" val="426341309"/>
                    </a:ext>
                  </a:extLst>
                </a:gridCol>
                <a:gridCol w="2047185">
                  <a:extLst>
                    <a:ext uri="{9D8B030D-6E8A-4147-A177-3AD203B41FA5}">
                      <a16:colId xmlns:a16="http://schemas.microsoft.com/office/drawing/2014/main" val="4255610345"/>
                    </a:ext>
                  </a:extLst>
                </a:gridCol>
                <a:gridCol w="686677">
                  <a:extLst>
                    <a:ext uri="{9D8B030D-6E8A-4147-A177-3AD203B41FA5}">
                      <a16:colId xmlns:a16="http://schemas.microsoft.com/office/drawing/2014/main" val="803764460"/>
                    </a:ext>
                  </a:extLst>
                </a:gridCol>
                <a:gridCol w="715868">
                  <a:extLst>
                    <a:ext uri="{9D8B030D-6E8A-4147-A177-3AD203B41FA5}">
                      <a16:colId xmlns:a16="http://schemas.microsoft.com/office/drawing/2014/main" val="3169464012"/>
                    </a:ext>
                  </a:extLst>
                </a:gridCol>
                <a:gridCol w="715868">
                  <a:extLst>
                    <a:ext uri="{9D8B030D-6E8A-4147-A177-3AD203B41FA5}">
                      <a16:colId xmlns:a16="http://schemas.microsoft.com/office/drawing/2014/main" val="1399811645"/>
                    </a:ext>
                  </a:extLst>
                </a:gridCol>
              </a:tblGrid>
              <a:tr h="596254">
                <a:tc>
                  <a:txBody>
                    <a:bodyPr/>
                    <a:lstStyle/>
                    <a:p>
                      <a:pPr algn="ctr" fontAlgn="ctr"/>
                      <a:r>
                        <a:rPr lang="en-GB" sz="1000" b="1" i="0" u="none" strike="noStrike">
                          <a:solidFill>
                            <a:schemeClr val="bg1"/>
                          </a:solidFill>
                          <a:effectLst/>
                          <a:latin typeface="+mj-lt"/>
                        </a:rPr>
                        <a:t>Rank</a:t>
                      </a:r>
                    </a:p>
                  </a:txBody>
                  <a:tcPr marL="9525" marR="9525" marT="9525" marB="0" anchor="ctr"/>
                </a:tc>
                <a:tc>
                  <a:txBody>
                    <a:bodyPr/>
                    <a:lstStyle/>
                    <a:p>
                      <a:pPr algn="ctr" fontAlgn="ctr"/>
                      <a:r>
                        <a:rPr lang="en-GB" sz="1000" b="1" i="0" u="none" strike="noStrike">
                          <a:solidFill>
                            <a:schemeClr val="bg1"/>
                          </a:solidFill>
                          <a:effectLst/>
                          <a:latin typeface="+mj-lt"/>
                        </a:rPr>
                        <a:t>Channel Group</a:t>
                      </a:r>
                    </a:p>
                  </a:txBody>
                  <a:tcPr marL="9525" marR="9525" marT="9525" marB="0" anchor="ctr"/>
                </a:tc>
                <a:tc>
                  <a:txBody>
                    <a:bodyPr/>
                    <a:lstStyle/>
                    <a:p>
                      <a:pPr algn="ctr" fontAlgn="ctr"/>
                      <a:r>
                        <a:rPr lang="en-GB" sz="1000" b="1" i="0" u="none" strike="noStrike">
                          <a:solidFill>
                            <a:schemeClr val="bg1"/>
                          </a:solidFill>
                          <a:effectLst/>
                          <a:latin typeface="+mj-lt"/>
                        </a:rPr>
                        <a:t>Programme Title</a:t>
                      </a:r>
                    </a:p>
                  </a:txBody>
                  <a:tcPr marL="9525" marR="9525" marT="9525" marB="0" anchor="ctr"/>
                </a:tc>
                <a:tc>
                  <a:txBody>
                    <a:bodyPr/>
                    <a:lstStyle/>
                    <a:p>
                      <a:pPr algn="ctr" fontAlgn="ctr"/>
                      <a:r>
                        <a:rPr lang="en-GB" sz="1000" b="1" i="0" u="none" strike="noStrike">
                          <a:solidFill>
                            <a:schemeClr val="bg1"/>
                          </a:solidFill>
                          <a:effectLst/>
                          <a:latin typeface="+mj-lt"/>
                        </a:rPr>
                        <a:t>Series</a:t>
                      </a:r>
                    </a:p>
                  </a:txBody>
                  <a:tcPr marL="9525" marR="9525" marT="9525" marB="0" anchor="ctr"/>
                </a:tc>
                <a:tc>
                  <a:txBody>
                    <a:bodyPr/>
                    <a:lstStyle/>
                    <a:p>
                      <a:pPr algn="ctr" fontAlgn="ctr"/>
                      <a:r>
                        <a:rPr lang="en-GB" sz="1000" b="1" i="0" u="none" strike="noStrike" kern="1200">
                          <a:solidFill>
                            <a:schemeClr val="bg1"/>
                          </a:solidFill>
                          <a:effectLst/>
                          <a:latin typeface="+mj-lt"/>
                          <a:ea typeface="+mn-ea"/>
                          <a:cs typeface="+mn-cs"/>
                        </a:rPr>
                        <a:t>Average Audience (m)</a:t>
                      </a:r>
                    </a:p>
                  </a:txBody>
                  <a:tcPr marL="9525" marR="9525" marT="9525" marB="0" anchor="ctr"/>
                </a:tc>
                <a:tc>
                  <a:txBody>
                    <a:bodyPr/>
                    <a:lstStyle/>
                    <a:p>
                      <a:pPr algn="ctr" fontAlgn="ctr"/>
                      <a:r>
                        <a:rPr lang="en-GB" sz="1000" b="1" i="0" u="none" strike="noStrike">
                          <a:solidFill>
                            <a:schemeClr val="bg1"/>
                          </a:solidFill>
                          <a:effectLst/>
                          <a:latin typeface="+mj-lt"/>
                        </a:rPr>
                        <a:t>Origin</a:t>
                      </a:r>
                    </a:p>
                  </a:txBody>
                  <a:tcPr marL="9525" marR="9525" marT="9525" marB="0" anchor="ctr"/>
                </a:tc>
                <a:extLst>
                  <a:ext uri="{0D108BD9-81ED-4DB2-BD59-A6C34878D82A}">
                    <a16:rowId xmlns:a16="http://schemas.microsoft.com/office/drawing/2014/main" val="3880646190"/>
                  </a:ext>
                </a:extLst>
              </a:tr>
              <a:tr h="307112">
                <a:tc>
                  <a:txBody>
                    <a:bodyPr/>
                    <a:lstStyle/>
                    <a:p>
                      <a:pPr algn="ctr" fontAlgn="ctr"/>
                      <a:r>
                        <a:rPr lang="en-GB" sz="1000" b="0" i="0" u="none" strike="noStrike">
                          <a:solidFill>
                            <a:srgbClr val="000000"/>
                          </a:solidFill>
                          <a:effectLst/>
                          <a:latin typeface="+mj-lt"/>
                        </a:rPr>
                        <a:t>11</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American Nightmare</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1.4</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1216293842"/>
                  </a:ext>
                </a:extLst>
              </a:tr>
              <a:tr h="307112">
                <a:tc>
                  <a:txBody>
                    <a:bodyPr/>
                    <a:lstStyle/>
                    <a:p>
                      <a:pPr algn="ctr" fontAlgn="ctr"/>
                      <a:r>
                        <a:rPr lang="en-GB" sz="1000" b="0" i="0" u="none" strike="noStrike">
                          <a:solidFill>
                            <a:srgbClr val="000000"/>
                          </a:solidFill>
                          <a:effectLst/>
                          <a:latin typeface="+mj-lt"/>
                        </a:rPr>
                        <a:t>12</a:t>
                      </a:r>
                    </a:p>
                  </a:txBody>
                  <a:tcPr marL="9525" marR="9525" marT="9525" marB="0" anchor="ctr"/>
                </a:tc>
                <a:tc>
                  <a:txBody>
                    <a:bodyPr/>
                    <a:lstStyle/>
                    <a:p>
                      <a:pPr algn="ctr" fontAlgn="ctr"/>
                      <a:r>
                        <a:rPr lang="en-GB" sz="1000" b="0" i="0" u="none" strike="noStrike">
                          <a:solidFill>
                            <a:srgbClr val="000000"/>
                          </a:solidFill>
                          <a:effectLst/>
                          <a:latin typeface="+mj-lt"/>
                        </a:rPr>
                        <a:t>BBC</a:t>
                      </a:r>
                    </a:p>
                  </a:txBody>
                  <a:tcPr marL="9525" marR="9525" marT="9525" marB="0" anchor="ctr"/>
                </a:tc>
                <a:tc>
                  <a:txBody>
                    <a:bodyPr/>
                    <a:lstStyle/>
                    <a:p>
                      <a:pPr algn="ctr" fontAlgn="ctr"/>
                      <a:r>
                        <a:rPr lang="en-GB" sz="1000" b="0" i="0" u="none" strike="noStrike">
                          <a:solidFill>
                            <a:srgbClr val="000000"/>
                          </a:solidFill>
                          <a:effectLst/>
                          <a:latin typeface="+mj-lt"/>
                        </a:rPr>
                        <a:t>The Apprentice</a:t>
                      </a:r>
                    </a:p>
                  </a:txBody>
                  <a:tcPr marL="9525" marR="9525" marT="9525" marB="0" anchor="ctr"/>
                </a:tc>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1.4</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95090774"/>
                  </a:ext>
                </a:extLst>
              </a:tr>
              <a:tr h="307112">
                <a:tc>
                  <a:txBody>
                    <a:bodyPr/>
                    <a:lstStyle/>
                    <a:p>
                      <a:pPr algn="ctr" fontAlgn="ctr"/>
                      <a:r>
                        <a:rPr lang="en-GB" sz="1000" b="0" i="0" u="none" strike="noStrike">
                          <a:solidFill>
                            <a:srgbClr val="000000"/>
                          </a:solidFill>
                          <a:effectLst/>
                          <a:latin typeface="+mj-lt"/>
                        </a:rPr>
                        <a:t>13</a:t>
                      </a:r>
                    </a:p>
                  </a:txBody>
                  <a:tcPr marL="9525" marR="9525" marT="9525" marB="0" anchor="ctr"/>
                </a:tc>
                <a:tc>
                  <a:txBody>
                    <a:bodyPr/>
                    <a:lstStyle/>
                    <a:p>
                      <a:pPr algn="ctr" fontAlgn="ctr"/>
                      <a:r>
                        <a:rPr lang="en-GB" sz="1000" b="0" i="0" u="none" strike="noStrike">
                          <a:solidFill>
                            <a:srgbClr val="000000"/>
                          </a:solidFill>
                          <a:effectLst/>
                          <a:latin typeface="+mj-lt"/>
                        </a:rPr>
                        <a:t>ITV</a:t>
                      </a:r>
                    </a:p>
                  </a:txBody>
                  <a:tcPr marL="9525" marR="9525" marT="9525" marB="0" anchor="ctr"/>
                </a:tc>
                <a:tc>
                  <a:txBody>
                    <a:bodyPr/>
                    <a:lstStyle/>
                    <a:p>
                      <a:pPr algn="ctr" fontAlgn="ctr"/>
                      <a:r>
                        <a:rPr lang="en-GB" sz="1000" b="0" i="0" u="none" strike="noStrike">
                          <a:solidFill>
                            <a:srgbClr val="000000"/>
                          </a:solidFill>
                          <a:effectLst/>
                          <a:latin typeface="+mj-lt"/>
                        </a:rPr>
                        <a:t>Mr Bates vs The Post Office</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1.3</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165259960"/>
                  </a:ext>
                </a:extLst>
              </a:tr>
              <a:tr h="307112">
                <a:tc>
                  <a:txBody>
                    <a:bodyPr/>
                    <a:lstStyle/>
                    <a:p>
                      <a:pPr algn="ctr" fontAlgn="ctr"/>
                      <a:r>
                        <a:rPr lang="en-GB" sz="1000" b="0" i="0" u="none" strike="noStrike">
                          <a:solidFill>
                            <a:schemeClr val="tx1"/>
                          </a:solidFill>
                          <a:effectLst/>
                          <a:latin typeface="+mj-lt"/>
                        </a:rPr>
                        <a:t>14</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One Day</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1.3</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1867555915"/>
                  </a:ext>
                </a:extLst>
              </a:tr>
              <a:tr h="307112">
                <a:tc>
                  <a:txBody>
                    <a:bodyPr/>
                    <a:lstStyle/>
                    <a:p>
                      <a:pPr algn="ctr" fontAlgn="ctr"/>
                      <a:r>
                        <a:rPr lang="en-GB" sz="1000" b="0" i="0" u="none" strike="noStrike">
                          <a:solidFill>
                            <a:srgbClr val="000000"/>
                          </a:solidFill>
                          <a:effectLst/>
                          <a:latin typeface="+mj-lt"/>
                        </a:rPr>
                        <a:t>15</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Monsters: The Lyle and Erik Menendez Story</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1.2</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1359991089"/>
                  </a:ext>
                </a:extLst>
              </a:tr>
              <a:tr h="307112">
                <a:tc>
                  <a:txBody>
                    <a:bodyPr/>
                    <a:lstStyle/>
                    <a:p>
                      <a:pPr algn="ctr" fontAlgn="ctr"/>
                      <a:r>
                        <a:rPr lang="en-GB" sz="1000" b="0" i="0" u="none" strike="noStrike">
                          <a:solidFill>
                            <a:srgbClr val="000000"/>
                          </a:solidFill>
                          <a:effectLst/>
                          <a:latin typeface="+mj-lt"/>
                        </a:rPr>
                        <a:t>16</a:t>
                      </a:r>
                    </a:p>
                  </a:txBody>
                  <a:tcPr marL="9525" marR="9525" marT="9525" marB="0" anchor="ctr"/>
                </a:tc>
                <a:tc>
                  <a:txBody>
                    <a:bodyPr/>
                    <a:lstStyle/>
                    <a:p>
                      <a:pPr algn="ctr" fontAlgn="ctr"/>
                      <a:r>
                        <a:rPr lang="en-GB" sz="1000" b="0" i="0" u="none" strike="noStrike">
                          <a:solidFill>
                            <a:srgbClr val="000000"/>
                          </a:solidFill>
                          <a:effectLst/>
                          <a:latin typeface="+mj-lt"/>
                        </a:rPr>
                        <a:t>CH4</a:t>
                      </a:r>
                    </a:p>
                  </a:txBody>
                  <a:tcPr marL="9525" marR="9525" marT="9525" marB="0" anchor="ctr"/>
                </a:tc>
                <a:tc>
                  <a:txBody>
                    <a:bodyPr/>
                    <a:lstStyle/>
                    <a:p>
                      <a:pPr algn="ctr" fontAlgn="ctr"/>
                      <a:r>
                        <a:rPr lang="en-GB" sz="1000" b="0" i="0" u="none" strike="noStrike">
                          <a:solidFill>
                            <a:srgbClr val="000000"/>
                          </a:solidFill>
                          <a:effectLst/>
                          <a:latin typeface="+mj-lt"/>
                        </a:rPr>
                        <a:t>The Great British Bake Off</a:t>
                      </a:r>
                    </a:p>
                  </a:txBody>
                  <a:tcPr marL="9525" marR="9525" marT="9525" marB="0" anchor="ctr"/>
                </a:tc>
                <a:tc>
                  <a:txBody>
                    <a:bodyPr/>
                    <a:lstStyle/>
                    <a:p>
                      <a:pPr algn="ctr" fontAlgn="ctr"/>
                      <a:r>
                        <a:rPr lang="en-GB" sz="1000" b="0" i="0" u="none" strike="noStrike">
                          <a:solidFill>
                            <a:srgbClr val="000000"/>
                          </a:solidFill>
                          <a:effectLst/>
                          <a:latin typeface="+mj-lt"/>
                        </a:rPr>
                        <a:t>15</a:t>
                      </a:r>
                    </a:p>
                  </a:txBody>
                  <a:tcPr marL="9525" marR="9525" marT="9525" marB="0" anchor="ctr"/>
                </a:tc>
                <a:tc>
                  <a:txBody>
                    <a:bodyPr/>
                    <a:lstStyle/>
                    <a:p>
                      <a:pPr algn="ctr" fontAlgn="ctr"/>
                      <a:r>
                        <a:rPr lang="en-GB" sz="1000" b="0" i="0" u="none" strike="noStrike">
                          <a:solidFill>
                            <a:srgbClr val="000000"/>
                          </a:solidFill>
                          <a:effectLst/>
                          <a:latin typeface="+mj-lt"/>
                        </a:rPr>
                        <a:t>1.2</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3589464698"/>
                  </a:ext>
                </a:extLst>
              </a:tr>
              <a:tr h="307112">
                <a:tc>
                  <a:txBody>
                    <a:bodyPr/>
                    <a:lstStyle/>
                    <a:p>
                      <a:pPr algn="ctr" fontAlgn="ctr"/>
                      <a:r>
                        <a:rPr lang="en-GB" sz="1000" b="0" i="0" u="none" strike="noStrike">
                          <a:solidFill>
                            <a:srgbClr val="000000"/>
                          </a:solidFill>
                          <a:effectLst/>
                          <a:latin typeface="+mj-lt"/>
                        </a:rPr>
                        <a:t>17</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Friday Night Dinner</a:t>
                      </a:r>
                    </a:p>
                  </a:txBody>
                  <a:tcPr marL="9525" marR="9525" marT="9525" marB="0" anchor="ctr"/>
                </a:tc>
                <a:tc>
                  <a:txBody>
                    <a:bodyPr/>
                    <a:lstStyle/>
                    <a:p>
                      <a:pPr algn="ctr" fontAlgn="ctr"/>
                      <a:r>
                        <a:rPr lang="en-GB" sz="1000" b="0" i="0" u="none" strike="noStrike">
                          <a:solidFill>
                            <a:srgbClr val="000000"/>
                          </a:solidFill>
                          <a:effectLst/>
                          <a:latin typeface="+mj-lt"/>
                        </a:rPr>
                        <a:t>5</a:t>
                      </a:r>
                    </a:p>
                  </a:txBody>
                  <a:tcPr marL="9525" marR="9525" marT="9525" marB="0" anchor="ctr"/>
                </a:tc>
                <a:tc>
                  <a:txBody>
                    <a:bodyPr/>
                    <a:lstStyle/>
                    <a:p>
                      <a:pPr algn="ctr" fontAlgn="ctr"/>
                      <a:r>
                        <a:rPr lang="en-GB" sz="1000" b="0" i="0" u="none" strike="noStrike">
                          <a:solidFill>
                            <a:srgbClr val="000000"/>
                          </a:solidFill>
                          <a:effectLst/>
                          <a:latin typeface="+mj-lt"/>
                        </a:rPr>
                        <a:t>1.2</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731738898"/>
                  </a:ext>
                </a:extLst>
              </a:tr>
              <a:tr h="307112">
                <a:tc>
                  <a:txBody>
                    <a:bodyPr/>
                    <a:lstStyle/>
                    <a:p>
                      <a:pPr algn="ctr" fontAlgn="ctr"/>
                      <a:r>
                        <a:rPr lang="en-GB" sz="1000" b="0" i="0" u="none" strike="noStrike">
                          <a:solidFill>
                            <a:srgbClr val="000000"/>
                          </a:solidFill>
                          <a:effectLst/>
                          <a:latin typeface="+mj-lt"/>
                        </a:rPr>
                        <a:t>18</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Rick and Morty</a:t>
                      </a:r>
                    </a:p>
                  </a:txBody>
                  <a:tcPr marL="9525" marR="9525" marT="9525" marB="0" anchor="ctr"/>
                </a:tc>
                <a:tc>
                  <a:txBody>
                    <a:bodyPr/>
                    <a:lstStyle/>
                    <a:p>
                      <a:pPr algn="ctr" fontAlgn="ctr"/>
                      <a:r>
                        <a:rPr lang="en-GB" sz="1000" b="0" i="0" u="none" strike="noStrike">
                          <a:solidFill>
                            <a:srgbClr val="000000"/>
                          </a:solidFill>
                          <a:effectLst/>
                          <a:latin typeface="+mj-lt"/>
                        </a:rPr>
                        <a:t>7</a:t>
                      </a:r>
                    </a:p>
                  </a:txBody>
                  <a:tcPr marL="9525" marR="9525" marT="9525" marB="0" anchor="ctr"/>
                </a:tc>
                <a:tc>
                  <a:txBody>
                    <a:bodyPr/>
                    <a:lstStyle/>
                    <a:p>
                      <a:pPr algn="ctr" fontAlgn="ctr"/>
                      <a:r>
                        <a:rPr lang="en-GB" sz="1000" b="0" i="0" u="none" strike="noStrike">
                          <a:solidFill>
                            <a:srgbClr val="000000"/>
                          </a:solidFill>
                          <a:effectLst/>
                          <a:latin typeface="+mj-lt"/>
                        </a:rPr>
                        <a:t>1.1</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492125278"/>
                  </a:ext>
                </a:extLst>
              </a:tr>
              <a:tr h="307112">
                <a:tc>
                  <a:txBody>
                    <a:bodyPr/>
                    <a:lstStyle/>
                    <a:p>
                      <a:pPr algn="ctr" fontAlgn="ctr"/>
                      <a:r>
                        <a:rPr lang="en-GB" sz="1000" b="0" i="0" u="none" strike="noStrike">
                          <a:solidFill>
                            <a:srgbClr val="000000"/>
                          </a:solidFill>
                          <a:effectLst/>
                          <a:latin typeface="+mj-lt"/>
                        </a:rPr>
                        <a:t>19</a:t>
                      </a:r>
                    </a:p>
                  </a:txBody>
                  <a:tcPr marL="9525" marR="9525" marT="9525" marB="0" anchor="ctr"/>
                </a:tc>
                <a:tc>
                  <a:txBody>
                    <a:bodyPr/>
                    <a:lstStyle/>
                    <a:p>
                      <a:pPr algn="ctr" fontAlgn="ctr"/>
                      <a:r>
                        <a:rPr lang="en-GB" sz="1000" b="0" i="0" u="none" strike="noStrike">
                          <a:solidFill>
                            <a:srgbClr val="000000"/>
                          </a:solidFill>
                          <a:effectLst/>
                          <a:latin typeface="+mj-lt"/>
                        </a:rPr>
                        <a:t>Netflix</a:t>
                      </a:r>
                    </a:p>
                  </a:txBody>
                  <a:tcPr marL="9525" marR="9525" marT="9525" marB="0" anchor="ctr"/>
                </a:tc>
                <a:tc>
                  <a:txBody>
                    <a:bodyPr/>
                    <a:lstStyle/>
                    <a:p>
                      <a:pPr algn="ctr" fontAlgn="ctr"/>
                      <a:r>
                        <a:rPr lang="en-GB" sz="1000" b="0" i="0" u="none" strike="noStrike">
                          <a:solidFill>
                            <a:srgbClr val="000000"/>
                          </a:solidFill>
                          <a:effectLst/>
                          <a:latin typeface="+mj-lt"/>
                        </a:rPr>
                        <a:t>Supacell</a:t>
                      </a:r>
                    </a:p>
                  </a:txBody>
                  <a:tcPr marL="9525" marR="9525" marT="9525" marB="0" anchor="ctr"/>
                </a:tc>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ctr"/>
                      <a:r>
                        <a:rPr lang="en-GB" sz="1000" b="0" i="0" u="none" strike="noStrike">
                          <a:solidFill>
                            <a:srgbClr val="000000"/>
                          </a:solidFill>
                          <a:effectLst/>
                          <a:latin typeface="+mj-lt"/>
                        </a:rPr>
                        <a:t>1.1</a:t>
                      </a:r>
                    </a:p>
                  </a:txBody>
                  <a:tcPr marL="9525" marR="9525" marT="9525" marB="0" anchor="ctr"/>
                </a:tc>
                <a:tc>
                  <a:txBody>
                    <a:bodyPr/>
                    <a:lstStyle/>
                    <a:p>
                      <a:pPr algn="ctr" fontAlgn="ctr"/>
                      <a:r>
                        <a:rPr lang="en-GB" sz="1000" b="0" i="0" u="none" strike="noStrike">
                          <a:solidFill>
                            <a:srgbClr val="000000"/>
                          </a:solidFill>
                          <a:effectLst/>
                          <a:latin typeface="+mj-lt"/>
                        </a:rPr>
                        <a:t> UK </a:t>
                      </a:r>
                    </a:p>
                  </a:txBody>
                  <a:tcPr marL="9525" marR="9525" marT="9525" marB="0" anchor="ctr"/>
                </a:tc>
                <a:extLst>
                  <a:ext uri="{0D108BD9-81ED-4DB2-BD59-A6C34878D82A}">
                    <a16:rowId xmlns:a16="http://schemas.microsoft.com/office/drawing/2014/main" val="45249168"/>
                  </a:ext>
                </a:extLst>
              </a:tr>
              <a:tr h="307112">
                <a:tc>
                  <a:txBody>
                    <a:bodyPr/>
                    <a:lstStyle/>
                    <a:p>
                      <a:pPr algn="ctr" fontAlgn="b"/>
                      <a:r>
                        <a:rPr lang="en-GB" sz="1000" b="0" i="0" u="none" strike="noStrike">
                          <a:solidFill>
                            <a:srgbClr val="000000"/>
                          </a:solidFill>
                          <a:effectLst/>
                          <a:latin typeface="+mj-lt"/>
                        </a:rPr>
                        <a:t>20</a:t>
                      </a:r>
                    </a:p>
                  </a:txBody>
                  <a:tcPr marL="9525" marR="9525" marT="9525" marB="0" anchor="ctr"/>
                </a:tc>
                <a:tc>
                  <a:txBody>
                    <a:bodyPr/>
                    <a:lstStyle/>
                    <a:p>
                      <a:pPr algn="ctr" fontAlgn="ctr"/>
                      <a:r>
                        <a:rPr lang="en-GB" sz="1000" b="0" i="0" u="none" strike="noStrike">
                          <a:solidFill>
                            <a:srgbClr val="000000"/>
                          </a:solidFill>
                          <a:effectLst/>
                          <a:latin typeface="+mj-lt"/>
                        </a:rPr>
                        <a:t>Amazon</a:t>
                      </a:r>
                    </a:p>
                  </a:txBody>
                  <a:tcPr marL="9525" marR="9525" marT="9525" marB="0" anchor="ctr"/>
                </a:tc>
                <a:tc>
                  <a:txBody>
                    <a:bodyPr/>
                    <a:lstStyle/>
                    <a:p>
                      <a:pPr algn="ctr" fontAlgn="ctr"/>
                      <a:r>
                        <a:rPr lang="en-GB" sz="1000" b="0" i="0" u="none" strike="noStrike">
                          <a:solidFill>
                            <a:srgbClr val="000000"/>
                          </a:solidFill>
                          <a:effectLst/>
                          <a:latin typeface="+mj-lt"/>
                        </a:rPr>
                        <a:t>The Boys</a:t>
                      </a:r>
                    </a:p>
                  </a:txBody>
                  <a:tcPr marL="9525" marR="9525" marT="9525" marB="0" anchor="ctr"/>
                </a:tc>
                <a:tc>
                  <a:txBody>
                    <a:bodyPr/>
                    <a:lstStyle/>
                    <a:p>
                      <a:pPr algn="ctr" fontAlgn="ctr"/>
                      <a:r>
                        <a:rPr lang="en-GB" sz="1000" b="0" i="0" u="none" strike="noStrike">
                          <a:solidFill>
                            <a:srgbClr val="000000"/>
                          </a:solidFill>
                          <a:effectLst/>
                          <a:latin typeface="+mj-lt"/>
                        </a:rPr>
                        <a:t>4</a:t>
                      </a:r>
                    </a:p>
                  </a:txBody>
                  <a:tcPr marL="9525" marR="9525" marT="9525" marB="0" anchor="ctr"/>
                </a:tc>
                <a:tc>
                  <a:txBody>
                    <a:bodyPr/>
                    <a:lstStyle/>
                    <a:p>
                      <a:pPr algn="ctr" fontAlgn="ctr"/>
                      <a:r>
                        <a:rPr lang="en-GB" sz="1000" b="0" i="0" u="none" strike="noStrike">
                          <a:solidFill>
                            <a:srgbClr val="000000"/>
                          </a:solidFill>
                          <a:effectLst/>
                          <a:latin typeface="+mj-lt"/>
                        </a:rPr>
                        <a:t>1.1</a:t>
                      </a:r>
                    </a:p>
                  </a:txBody>
                  <a:tcPr marL="9525" marR="9525" marT="9525" marB="0" anchor="ctr"/>
                </a:tc>
                <a:tc>
                  <a:txBody>
                    <a:bodyPr/>
                    <a:lstStyle/>
                    <a:p>
                      <a:pPr algn="ctr" fontAlgn="ctr"/>
                      <a:r>
                        <a:rPr lang="en-GB" sz="1000" b="0" i="0" u="none" strike="noStrike">
                          <a:solidFill>
                            <a:srgbClr val="000000"/>
                          </a:solidFill>
                          <a:effectLst/>
                          <a:latin typeface="+mj-lt"/>
                        </a:rPr>
                        <a:t> USA </a:t>
                      </a:r>
                    </a:p>
                  </a:txBody>
                  <a:tcPr marL="9525" marR="9525" marT="9525" marB="0" anchor="ctr"/>
                </a:tc>
                <a:extLst>
                  <a:ext uri="{0D108BD9-81ED-4DB2-BD59-A6C34878D82A}">
                    <a16:rowId xmlns:a16="http://schemas.microsoft.com/office/drawing/2014/main" val="3207172085"/>
                  </a:ext>
                </a:extLst>
              </a:tr>
            </a:tbl>
          </a:graphicData>
        </a:graphic>
      </p:graphicFrame>
    </p:spTree>
    <p:extLst>
      <p:ext uri="{BB962C8B-B14F-4D97-AF65-F5344CB8AC3E}">
        <p14:creationId xmlns:p14="http://schemas.microsoft.com/office/powerpoint/2010/main" val="259841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12FC6-F705-D3CF-0599-43E1E14D7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AAF2E-7C01-1DD9-382B-6B86F1D7CA11}"/>
              </a:ext>
            </a:extLst>
          </p:cNvPr>
          <p:cNvSpPr>
            <a:spLocks noGrp="1"/>
          </p:cNvSpPr>
          <p:nvPr>
            <p:ph type="title"/>
          </p:nvPr>
        </p:nvSpPr>
        <p:spPr/>
        <p:txBody>
          <a:bodyPr/>
          <a:lstStyle/>
          <a:p>
            <a:r>
              <a:rPr lang="en-GB" dirty="0"/>
              <a:t>16-34’s: Sport &amp; Entertainment live; Films for on-demand</a:t>
            </a:r>
          </a:p>
        </p:txBody>
      </p:sp>
      <p:sp>
        <p:nvSpPr>
          <p:cNvPr id="3" name="Text Placeholder 2">
            <a:extLst>
              <a:ext uri="{FF2B5EF4-FFF2-40B4-BE49-F238E27FC236}">
                <a16:creationId xmlns:a16="http://schemas.microsoft.com/office/drawing/2014/main" id="{102D7C89-3049-9C94-2B63-BCEC93222E6E}"/>
              </a:ext>
            </a:extLst>
          </p:cNvPr>
          <p:cNvSpPr>
            <a:spLocks noGrp="1"/>
          </p:cNvSpPr>
          <p:nvPr>
            <p:ph type="body" sz="quarter" idx="15"/>
          </p:nvPr>
        </p:nvSpPr>
        <p:spPr/>
        <p:txBody>
          <a:bodyPr/>
          <a:lstStyle/>
          <a:p>
            <a:r>
              <a:rPr kumimoji="0" lang="en-GB" sz="1000" b="0" i="0" u="none" strike="noStrike" kern="1200" cap="none" spc="0" normalizeH="0" baseline="0" noProof="0">
                <a:ln>
                  <a:noFill/>
                </a:ln>
                <a:solidFill>
                  <a:srgbClr val="4D4D4D"/>
                </a:solidFill>
                <a:effectLst/>
                <a:uLnTx/>
                <a:uFillTx/>
                <a:latin typeface="Arial"/>
                <a:ea typeface="+mn-ea"/>
                <a:cs typeface="+mn-cs"/>
              </a:rPr>
              <a:t>Source: Barb, 2024, </a:t>
            </a:r>
            <a:r>
              <a:rPr lang="en-GB">
                <a:solidFill>
                  <a:srgbClr val="4D4D4D"/>
                </a:solidFill>
                <a:latin typeface="Arial"/>
              </a:rPr>
              <a:t>16-34, Live +3 mins,</a:t>
            </a:r>
            <a:r>
              <a:rPr kumimoji="0" lang="en-GB" sz="1000" b="0" i="0" u="none" strike="noStrike" kern="1200" cap="none" spc="0" normalizeH="0" baseline="0" noProof="0">
                <a:ln>
                  <a:noFill/>
                </a:ln>
                <a:solidFill>
                  <a:srgbClr val="4D4D4D"/>
                </a:solidFill>
                <a:effectLst/>
                <a:uLnTx/>
                <a:uFillTx/>
                <a:latin typeface="Arial"/>
                <a:ea typeface="+mn-ea"/>
                <a:cs typeface="+mn-cs"/>
              </a:rPr>
              <a:t> TV set viewing, Top performing episode.</a:t>
            </a:r>
          </a:p>
          <a:p>
            <a:endParaRPr lang="en-GB"/>
          </a:p>
        </p:txBody>
      </p:sp>
      <p:graphicFrame>
        <p:nvGraphicFramePr>
          <p:cNvPr id="4" name="Table 3">
            <a:extLst>
              <a:ext uri="{FF2B5EF4-FFF2-40B4-BE49-F238E27FC236}">
                <a16:creationId xmlns:a16="http://schemas.microsoft.com/office/drawing/2014/main" id="{D02779A2-B9E5-BEC7-52D1-36E42394BBAC}"/>
              </a:ext>
            </a:extLst>
          </p:cNvPr>
          <p:cNvGraphicFramePr>
            <a:graphicFrameLocks noGrp="1"/>
          </p:cNvGraphicFramePr>
          <p:nvPr/>
        </p:nvGraphicFramePr>
        <p:xfrm>
          <a:off x="479424" y="1614207"/>
          <a:ext cx="5457230" cy="3651533"/>
        </p:xfrm>
        <a:graphic>
          <a:graphicData uri="http://schemas.openxmlformats.org/drawingml/2006/table">
            <a:tbl>
              <a:tblPr firstRow="1" bandRow="1">
                <a:tableStyleId>{5C22544A-7EE6-4342-B048-85BDC9FD1C3A}</a:tableStyleId>
              </a:tblPr>
              <a:tblGrid>
                <a:gridCol w="479719">
                  <a:extLst>
                    <a:ext uri="{9D8B030D-6E8A-4147-A177-3AD203B41FA5}">
                      <a16:colId xmlns:a16="http://schemas.microsoft.com/office/drawing/2014/main" val="1243905112"/>
                    </a:ext>
                  </a:extLst>
                </a:gridCol>
                <a:gridCol w="748300">
                  <a:extLst>
                    <a:ext uri="{9D8B030D-6E8A-4147-A177-3AD203B41FA5}">
                      <a16:colId xmlns:a16="http://schemas.microsoft.com/office/drawing/2014/main" val="426341309"/>
                    </a:ext>
                  </a:extLst>
                </a:gridCol>
                <a:gridCol w="925513">
                  <a:extLst>
                    <a:ext uri="{9D8B030D-6E8A-4147-A177-3AD203B41FA5}">
                      <a16:colId xmlns:a16="http://schemas.microsoft.com/office/drawing/2014/main" val="2381183347"/>
                    </a:ext>
                  </a:extLst>
                </a:gridCol>
                <a:gridCol w="2495070">
                  <a:extLst>
                    <a:ext uri="{9D8B030D-6E8A-4147-A177-3AD203B41FA5}">
                      <a16:colId xmlns:a16="http://schemas.microsoft.com/office/drawing/2014/main" val="4255610345"/>
                    </a:ext>
                  </a:extLst>
                </a:gridCol>
                <a:gridCol w="808628">
                  <a:extLst>
                    <a:ext uri="{9D8B030D-6E8A-4147-A177-3AD203B41FA5}">
                      <a16:colId xmlns:a16="http://schemas.microsoft.com/office/drawing/2014/main" val="803764460"/>
                    </a:ext>
                  </a:extLst>
                </a:gridCol>
              </a:tblGrid>
              <a:tr h="373279">
                <a:tc gridSpan="5">
                  <a:txBody>
                    <a:bodyPr/>
                    <a:lstStyle/>
                    <a:p>
                      <a:pPr algn="ctr" fontAlgn="ctr"/>
                      <a:r>
                        <a:rPr lang="en-GB" sz="1000" b="1" i="0" u="none" strike="noStrike">
                          <a:solidFill>
                            <a:schemeClr val="bg1"/>
                          </a:solidFill>
                          <a:effectLst/>
                          <a:latin typeface="+mj-lt"/>
                        </a:rPr>
                        <a:t>Top 10 Programmes Viewed Live</a:t>
                      </a: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356055935"/>
                  </a:ext>
                </a:extLst>
              </a:tr>
              <a:tr h="332774">
                <a:tc>
                  <a:txBody>
                    <a:bodyPr/>
                    <a:lstStyle/>
                    <a:p>
                      <a:pPr algn="ctr" fontAlgn="ctr"/>
                      <a:r>
                        <a:rPr lang="en-GB" sz="1000" b="1" i="0" u="none" strike="noStrike">
                          <a:solidFill>
                            <a:schemeClr val="tx1"/>
                          </a:solidFill>
                          <a:effectLst/>
                          <a:latin typeface="+mj-lt"/>
                        </a:rPr>
                        <a:t>Rank</a:t>
                      </a:r>
                    </a:p>
                  </a:txBody>
                  <a:tcPr marL="9525" marR="9525" marT="9525" marB="0" anchor="ctr"/>
                </a:tc>
                <a:tc>
                  <a:txBody>
                    <a:bodyPr/>
                    <a:lstStyle/>
                    <a:p>
                      <a:pPr algn="ctr" fontAlgn="ctr"/>
                      <a:r>
                        <a:rPr lang="en-GB" sz="1000" b="1" i="0" u="none" strike="noStrike">
                          <a:solidFill>
                            <a:schemeClr val="tx1"/>
                          </a:solidFill>
                          <a:effectLst/>
                          <a:latin typeface="+mj-lt"/>
                        </a:rPr>
                        <a:t>Channel Group</a:t>
                      </a:r>
                    </a:p>
                  </a:txBody>
                  <a:tcPr marL="9525" marR="9525" marT="9525" marB="0" anchor="ctr"/>
                </a:tc>
                <a:tc>
                  <a:txBody>
                    <a:bodyPr/>
                    <a:lstStyle/>
                    <a:p>
                      <a:pPr algn="ctr" fontAlgn="ctr"/>
                      <a:r>
                        <a:rPr lang="en-GB" sz="1000" b="1" i="0" u="none" strike="noStrike">
                          <a:solidFill>
                            <a:schemeClr val="tx1"/>
                          </a:solidFill>
                          <a:effectLst/>
                          <a:latin typeface="+mj-lt"/>
                        </a:rPr>
                        <a:t>Genre</a:t>
                      </a:r>
                    </a:p>
                  </a:txBody>
                  <a:tcPr marL="9525" marR="9525" marT="9525" marB="0" anchor="ctr"/>
                </a:tc>
                <a:tc>
                  <a:txBody>
                    <a:bodyPr/>
                    <a:lstStyle/>
                    <a:p>
                      <a:pPr algn="ctr" fontAlgn="ctr"/>
                      <a:r>
                        <a:rPr lang="en-GB" sz="1000" b="1" i="0" u="none" strike="noStrike">
                          <a:solidFill>
                            <a:schemeClr val="tx1"/>
                          </a:solidFill>
                          <a:effectLst/>
                          <a:latin typeface="+mj-lt"/>
                        </a:rPr>
                        <a:t>Programme Title</a:t>
                      </a:r>
                    </a:p>
                  </a:txBody>
                  <a:tcPr marL="9525" marR="9525" marT="9525" marB="0" anchor="ctr"/>
                </a:tc>
                <a:tc>
                  <a:txBody>
                    <a:bodyPr/>
                    <a:lstStyle/>
                    <a:p>
                      <a:pPr algn="ctr" fontAlgn="ctr"/>
                      <a:r>
                        <a:rPr lang="en-GB" sz="1000" b="1" i="0" u="none" strike="noStrike">
                          <a:solidFill>
                            <a:schemeClr val="tx1"/>
                          </a:solidFill>
                          <a:effectLst/>
                          <a:latin typeface="+mj-lt"/>
                        </a:rPr>
                        <a:t>Audience (m)</a:t>
                      </a:r>
                    </a:p>
                  </a:txBody>
                  <a:tcPr marL="9525" marR="9525" marT="9525" marB="0" anchor="ctr"/>
                </a:tc>
                <a:extLst>
                  <a:ext uri="{0D108BD9-81ED-4DB2-BD59-A6C34878D82A}">
                    <a16:rowId xmlns:a16="http://schemas.microsoft.com/office/drawing/2014/main" val="3880646190"/>
                  </a:ext>
                </a:extLst>
              </a:tr>
              <a:tr h="294548">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 / ITV</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Euro 2024: Spain v England</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2.48</a:t>
                      </a:r>
                    </a:p>
                  </a:txBody>
                  <a:tcPr marL="6350" marR="6350" marT="6350" marB="0" anchor="ctr"/>
                </a:tc>
                <a:extLst>
                  <a:ext uri="{0D108BD9-81ED-4DB2-BD59-A6C34878D82A}">
                    <a16:rowId xmlns:a16="http://schemas.microsoft.com/office/drawing/2014/main" val="3658541972"/>
                  </a:ext>
                </a:extLst>
              </a:tr>
              <a:tr h="294548">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Entertainment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New Year's Eve Fireworks</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2.17</a:t>
                      </a:r>
                    </a:p>
                  </a:txBody>
                  <a:tcPr marL="6350" marR="6350" marT="6350" marB="0" anchor="ctr"/>
                </a:tc>
                <a:extLst>
                  <a:ext uri="{0D108BD9-81ED-4DB2-BD59-A6C34878D82A}">
                    <a16:rowId xmlns:a16="http://schemas.microsoft.com/office/drawing/2014/main" val="2849016995"/>
                  </a:ext>
                </a:extLst>
              </a:tr>
              <a:tr h="294548">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ITV</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de-DE" sz="1000" b="0" i="0" u="none" strike="noStrike">
                          <a:solidFill>
                            <a:srgbClr val="000000"/>
                          </a:solidFill>
                          <a:effectLst/>
                          <a:latin typeface="Arial" panose="020B0604020202020204" pitchFamily="34" charset="0"/>
                        </a:rPr>
                        <a:t>Euro 2024: Netherlands v England</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2.10</a:t>
                      </a:r>
                    </a:p>
                  </a:txBody>
                  <a:tcPr marL="6350" marR="6350" marT="6350" marB="0" anchor="ctr"/>
                </a:tc>
                <a:extLst>
                  <a:ext uri="{0D108BD9-81ED-4DB2-BD59-A6C34878D82A}">
                    <a16:rowId xmlns:a16="http://schemas.microsoft.com/office/drawing/2014/main" val="2683553240"/>
                  </a:ext>
                </a:extLst>
              </a:tr>
              <a:tr h="294548">
                <a:tc>
                  <a:txBody>
                    <a:bodyPr/>
                    <a:lstStyle/>
                    <a:p>
                      <a:pPr algn="ctr" fontAlgn="ctr"/>
                      <a:r>
                        <a:rPr lang="en-GB" sz="1000" b="0" i="0" u="none" strike="noStrike">
                          <a:solidFill>
                            <a:srgbClr val="000000"/>
                          </a:solidFill>
                          <a:effectLst/>
                          <a:latin typeface="+mj-lt"/>
                        </a:rPr>
                        <a:t>4</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ITV</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nn-NO" sz="1000" b="0" i="0" u="none" strike="noStrike">
                          <a:solidFill>
                            <a:srgbClr val="000000"/>
                          </a:solidFill>
                          <a:effectLst/>
                          <a:latin typeface="Arial" panose="020B0604020202020204" pitchFamily="34" charset="0"/>
                        </a:rPr>
                        <a:t>Euro 2024: England v Slovakia</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1.71</a:t>
                      </a:r>
                    </a:p>
                  </a:txBody>
                  <a:tcPr marL="6350" marR="6350" marT="6350" marB="0" anchor="ctr"/>
                </a:tc>
                <a:extLst>
                  <a:ext uri="{0D108BD9-81ED-4DB2-BD59-A6C34878D82A}">
                    <a16:rowId xmlns:a16="http://schemas.microsoft.com/office/drawing/2014/main" val="4027536426"/>
                  </a:ext>
                </a:extLst>
              </a:tr>
              <a:tr h="294548">
                <a:tc>
                  <a:txBody>
                    <a:bodyPr/>
                    <a:lstStyle/>
                    <a:p>
                      <a:pPr algn="ctr" fontAlgn="ctr"/>
                      <a:r>
                        <a:rPr lang="en-GB" sz="1000" b="0" i="0" u="none" strike="noStrike">
                          <a:solidFill>
                            <a:srgbClr val="000000"/>
                          </a:solidFill>
                          <a:effectLst/>
                          <a:latin typeface="+mj-lt"/>
                        </a:rPr>
                        <a:t>5</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Entertainment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Gavin &amp; Stacey</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1.62</a:t>
                      </a:r>
                    </a:p>
                  </a:txBody>
                  <a:tcPr marL="6350" marR="6350" marT="6350" marB="0" anchor="ctr"/>
                </a:tc>
                <a:extLst>
                  <a:ext uri="{0D108BD9-81ED-4DB2-BD59-A6C34878D82A}">
                    <a16:rowId xmlns:a16="http://schemas.microsoft.com/office/drawing/2014/main" val="104969396"/>
                  </a:ext>
                </a:extLst>
              </a:tr>
              <a:tr h="294548">
                <a:tc>
                  <a:txBody>
                    <a:bodyPr/>
                    <a:lstStyle/>
                    <a:p>
                      <a:pPr algn="ctr" fontAlgn="ctr"/>
                      <a:r>
                        <a:rPr lang="en-GB" sz="1000" b="0" i="0" u="none" strike="noStrike">
                          <a:solidFill>
                            <a:srgbClr val="000000"/>
                          </a:solidFill>
                          <a:effectLst/>
                          <a:latin typeface="+mj-lt"/>
                        </a:rPr>
                        <a:t>6</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Euro 2024: Serbia v England</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1.50</a:t>
                      </a:r>
                    </a:p>
                  </a:txBody>
                  <a:tcPr marL="6350" marR="6350" marT="6350" marB="0" anchor="ctr"/>
                </a:tc>
                <a:extLst>
                  <a:ext uri="{0D108BD9-81ED-4DB2-BD59-A6C34878D82A}">
                    <a16:rowId xmlns:a16="http://schemas.microsoft.com/office/drawing/2014/main" val="425297455"/>
                  </a:ext>
                </a:extLst>
              </a:tr>
              <a:tr h="294548">
                <a:tc>
                  <a:txBody>
                    <a:bodyPr/>
                    <a:lstStyle/>
                    <a:p>
                      <a:pPr algn="ctr" fontAlgn="ctr"/>
                      <a:r>
                        <a:rPr lang="en-GB" sz="1000" b="0" i="0" u="none" strike="noStrike">
                          <a:solidFill>
                            <a:srgbClr val="000000"/>
                          </a:solidFill>
                          <a:effectLst/>
                          <a:latin typeface="+mj-lt"/>
                        </a:rPr>
                        <a:t>7</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de-DE" sz="1000" b="0" i="0" u="none" strike="noStrike">
                          <a:solidFill>
                            <a:srgbClr val="000000"/>
                          </a:solidFill>
                          <a:effectLst/>
                          <a:latin typeface="Arial" panose="020B0604020202020204" pitchFamily="34" charset="0"/>
                        </a:rPr>
                        <a:t>Euro 2024: England v Switzerland</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1.42</a:t>
                      </a:r>
                    </a:p>
                  </a:txBody>
                  <a:tcPr marL="6350" marR="6350" marT="6350" marB="0" anchor="ctr"/>
                </a:tc>
                <a:extLst>
                  <a:ext uri="{0D108BD9-81ED-4DB2-BD59-A6C34878D82A}">
                    <a16:rowId xmlns:a16="http://schemas.microsoft.com/office/drawing/2014/main" val="1784658869"/>
                  </a:ext>
                </a:extLst>
              </a:tr>
              <a:tr h="294548">
                <a:tc>
                  <a:txBody>
                    <a:bodyPr/>
                    <a:lstStyle/>
                    <a:p>
                      <a:pPr algn="ctr" fontAlgn="ctr"/>
                      <a:r>
                        <a:rPr lang="en-GB" sz="1000" b="0" i="0" u="none" strike="noStrike">
                          <a:solidFill>
                            <a:srgbClr val="000000"/>
                          </a:solidFill>
                          <a:effectLst/>
                          <a:latin typeface="+mj-lt"/>
                        </a:rPr>
                        <a:t>8</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ITV</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Euro 2024: England v Slovenia</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1.40</a:t>
                      </a:r>
                    </a:p>
                  </a:txBody>
                  <a:tcPr marL="6350" marR="6350" marT="6350" marB="0" anchor="ctr"/>
                </a:tc>
                <a:extLst>
                  <a:ext uri="{0D108BD9-81ED-4DB2-BD59-A6C34878D82A}">
                    <a16:rowId xmlns:a16="http://schemas.microsoft.com/office/drawing/2014/main" val="664278321"/>
                  </a:ext>
                </a:extLst>
              </a:tr>
              <a:tr h="294548">
                <a:tc>
                  <a:txBody>
                    <a:bodyPr/>
                    <a:lstStyle/>
                    <a:p>
                      <a:pPr algn="ctr" fontAlgn="ctr"/>
                      <a:r>
                        <a:rPr lang="en-GB" sz="1000" b="0" i="0" u="none" strike="noStrike">
                          <a:solidFill>
                            <a:srgbClr val="000000"/>
                          </a:solidFill>
                          <a:effectLst/>
                          <a:latin typeface="+mj-lt"/>
                        </a:rPr>
                        <a:t>9</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Sport</a:t>
                      </a:r>
                    </a:p>
                  </a:txBody>
                  <a:tcPr marL="6350" marR="6350" marT="6350" marB="0" anchor="ctr"/>
                </a:tc>
                <a:tc>
                  <a:txBody>
                    <a:bodyPr/>
                    <a:lstStyle/>
                    <a:p>
                      <a:pPr algn="ctr" fontAlgn="b"/>
                      <a:r>
                        <a:rPr lang="it-IT" sz="1000" b="0" i="0" u="none" strike="noStrike">
                          <a:solidFill>
                            <a:srgbClr val="000000"/>
                          </a:solidFill>
                          <a:effectLst/>
                          <a:latin typeface="Arial" panose="020B0604020202020204" pitchFamily="34" charset="0"/>
                        </a:rPr>
                        <a:t>Euro 2024: Spain v France</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1.19</a:t>
                      </a:r>
                    </a:p>
                  </a:txBody>
                  <a:tcPr marL="6350" marR="6350" marT="6350" marB="0" anchor="ctr"/>
                </a:tc>
                <a:extLst>
                  <a:ext uri="{0D108BD9-81ED-4DB2-BD59-A6C34878D82A}">
                    <a16:rowId xmlns:a16="http://schemas.microsoft.com/office/drawing/2014/main" val="337213795"/>
                  </a:ext>
                </a:extLst>
              </a:tr>
              <a:tr h="294548">
                <a:tc>
                  <a:txBody>
                    <a:bodyPr/>
                    <a:lstStyle/>
                    <a:p>
                      <a:pPr algn="ctr" fontAlgn="ctr"/>
                      <a:r>
                        <a:rPr lang="en-GB" sz="1000" b="0" i="0" u="none" strike="noStrike">
                          <a:solidFill>
                            <a:srgbClr val="000000"/>
                          </a:solidFill>
                          <a:effectLst/>
                          <a:latin typeface="+mj-lt"/>
                        </a:rPr>
                        <a:t>10</a:t>
                      </a:r>
                    </a:p>
                  </a:txBody>
                  <a:tcPr marL="9525" marR="9525" marT="9525" marB="0" anchor="ctr"/>
                </a:tc>
                <a:tc>
                  <a:txBody>
                    <a:bodyPr/>
                    <a:lstStyle/>
                    <a:p>
                      <a:pPr algn="ctr" fontAlgn="b"/>
                      <a:r>
                        <a:rPr lang="en-US" sz="1000" b="0" i="0" u="none" strike="noStrike">
                          <a:solidFill>
                            <a:srgbClr val="000000"/>
                          </a:solidFill>
                          <a:effectLst/>
                          <a:latin typeface="Arial" panose="020B0604020202020204" pitchFamily="34" charset="0"/>
                        </a:rPr>
                        <a:t>BBC</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Entertainment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Eurovision Song Contest</a:t>
                      </a:r>
                    </a:p>
                  </a:txBody>
                  <a:tcPr marL="6350" marR="6350" marT="6350" marB="0" anchor="ctr"/>
                </a:tc>
                <a:tc>
                  <a:txBody>
                    <a:bodyPr/>
                    <a:lstStyle/>
                    <a:p>
                      <a:pPr algn="ctr" fontAlgn="b"/>
                      <a:r>
                        <a:rPr lang="en-US" sz="1000" b="0" i="0" u="none" strike="noStrike">
                          <a:solidFill>
                            <a:srgbClr val="000000"/>
                          </a:solidFill>
                          <a:effectLst/>
                          <a:latin typeface="Arial" panose="020B0604020202020204" pitchFamily="34" charset="0"/>
                        </a:rPr>
                        <a:t>1.10</a:t>
                      </a:r>
                    </a:p>
                  </a:txBody>
                  <a:tcPr marL="6350" marR="6350" marT="6350" marB="0" anchor="ctr"/>
                </a:tc>
                <a:extLst>
                  <a:ext uri="{0D108BD9-81ED-4DB2-BD59-A6C34878D82A}">
                    <a16:rowId xmlns:a16="http://schemas.microsoft.com/office/drawing/2014/main" val="2109770944"/>
                  </a:ext>
                </a:extLst>
              </a:tr>
            </a:tbl>
          </a:graphicData>
        </a:graphic>
      </p:graphicFrame>
      <p:graphicFrame>
        <p:nvGraphicFramePr>
          <p:cNvPr id="9" name="Table 8">
            <a:extLst>
              <a:ext uri="{FF2B5EF4-FFF2-40B4-BE49-F238E27FC236}">
                <a16:creationId xmlns:a16="http://schemas.microsoft.com/office/drawing/2014/main" id="{6B413CC8-AED8-B764-3FE5-60F2A09B58FF}"/>
              </a:ext>
            </a:extLst>
          </p:cNvPr>
          <p:cNvGraphicFramePr>
            <a:graphicFrameLocks noGrp="1"/>
          </p:cNvGraphicFramePr>
          <p:nvPr/>
        </p:nvGraphicFramePr>
        <p:xfrm>
          <a:off x="6255348" y="1614207"/>
          <a:ext cx="5457230" cy="3651536"/>
        </p:xfrm>
        <a:graphic>
          <a:graphicData uri="http://schemas.openxmlformats.org/drawingml/2006/table">
            <a:tbl>
              <a:tblPr firstRow="1" bandRow="1">
                <a:tableStyleId>{5C22544A-7EE6-4342-B048-85BDC9FD1C3A}</a:tableStyleId>
              </a:tblPr>
              <a:tblGrid>
                <a:gridCol w="479719">
                  <a:extLst>
                    <a:ext uri="{9D8B030D-6E8A-4147-A177-3AD203B41FA5}">
                      <a16:colId xmlns:a16="http://schemas.microsoft.com/office/drawing/2014/main" val="1243905112"/>
                    </a:ext>
                  </a:extLst>
                </a:gridCol>
                <a:gridCol w="748300">
                  <a:extLst>
                    <a:ext uri="{9D8B030D-6E8A-4147-A177-3AD203B41FA5}">
                      <a16:colId xmlns:a16="http://schemas.microsoft.com/office/drawing/2014/main" val="426341309"/>
                    </a:ext>
                  </a:extLst>
                </a:gridCol>
                <a:gridCol w="925513">
                  <a:extLst>
                    <a:ext uri="{9D8B030D-6E8A-4147-A177-3AD203B41FA5}">
                      <a16:colId xmlns:a16="http://schemas.microsoft.com/office/drawing/2014/main" val="2381183347"/>
                    </a:ext>
                  </a:extLst>
                </a:gridCol>
                <a:gridCol w="2495070">
                  <a:extLst>
                    <a:ext uri="{9D8B030D-6E8A-4147-A177-3AD203B41FA5}">
                      <a16:colId xmlns:a16="http://schemas.microsoft.com/office/drawing/2014/main" val="4255610345"/>
                    </a:ext>
                  </a:extLst>
                </a:gridCol>
                <a:gridCol w="808628">
                  <a:extLst>
                    <a:ext uri="{9D8B030D-6E8A-4147-A177-3AD203B41FA5}">
                      <a16:colId xmlns:a16="http://schemas.microsoft.com/office/drawing/2014/main" val="803764460"/>
                    </a:ext>
                  </a:extLst>
                </a:gridCol>
              </a:tblGrid>
              <a:tr h="370947">
                <a:tc gridSpan="5">
                  <a:txBody>
                    <a:bodyPr/>
                    <a:lstStyle/>
                    <a:p>
                      <a:pPr algn="ctr" fontAlgn="ctr"/>
                      <a:r>
                        <a:rPr lang="en-GB" sz="1000" b="1" i="0" u="none" strike="noStrike">
                          <a:solidFill>
                            <a:schemeClr val="bg1"/>
                          </a:solidFill>
                          <a:effectLst/>
                          <a:latin typeface="+mj-lt"/>
                        </a:rPr>
                        <a:t>Top 10 Programmes Viewed On Demand</a:t>
                      </a: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tc hMerge="1">
                  <a:txBody>
                    <a:bodyPr/>
                    <a:lstStyle/>
                    <a:p>
                      <a:pPr algn="ctr" fontAlgn="ctr"/>
                      <a:endParaRPr lang="en-GB" sz="1000" b="1" i="0" u="none" strike="noStrike">
                        <a:solidFill>
                          <a:schemeClr val="bg1"/>
                        </a:solidFill>
                        <a:effectLst/>
                        <a:latin typeface="+mj-lt"/>
                      </a:endParaRPr>
                    </a:p>
                  </a:txBody>
                  <a:tcPr marL="9525" marR="9525" marT="9525" marB="0" anchor="ctr"/>
                </a:tc>
                <a:extLst>
                  <a:ext uri="{0D108BD9-81ED-4DB2-BD59-A6C34878D82A}">
                    <a16:rowId xmlns:a16="http://schemas.microsoft.com/office/drawing/2014/main" val="356055935"/>
                  </a:ext>
                </a:extLst>
              </a:tr>
              <a:tr h="330695">
                <a:tc>
                  <a:txBody>
                    <a:bodyPr/>
                    <a:lstStyle/>
                    <a:p>
                      <a:pPr algn="ctr" fontAlgn="ctr"/>
                      <a:r>
                        <a:rPr lang="en-GB" sz="1000" b="1" i="0" u="none" strike="noStrike">
                          <a:solidFill>
                            <a:schemeClr val="tx1"/>
                          </a:solidFill>
                          <a:effectLst/>
                          <a:latin typeface="+mj-lt"/>
                        </a:rPr>
                        <a:t>Rank</a:t>
                      </a:r>
                    </a:p>
                  </a:txBody>
                  <a:tcPr marL="9525" marR="9525" marT="9525" marB="0" anchor="ctr"/>
                </a:tc>
                <a:tc>
                  <a:txBody>
                    <a:bodyPr/>
                    <a:lstStyle/>
                    <a:p>
                      <a:pPr algn="ctr" fontAlgn="ctr"/>
                      <a:r>
                        <a:rPr lang="en-GB" sz="1000" b="1" i="0" u="none" strike="noStrike">
                          <a:solidFill>
                            <a:schemeClr val="tx1"/>
                          </a:solidFill>
                          <a:effectLst/>
                          <a:latin typeface="+mj-lt"/>
                        </a:rPr>
                        <a:t>Channel Group</a:t>
                      </a:r>
                    </a:p>
                  </a:txBody>
                  <a:tcPr marL="9525" marR="9525" marT="9525" marB="0" anchor="ctr"/>
                </a:tc>
                <a:tc>
                  <a:txBody>
                    <a:bodyPr/>
                    <a:lstStyle/>
                    <a:p>
                      <a:pPr algn="ctr" fontAlgn="ctr"/>
                      <a:r>
                        <a:rPr lang="en-GB" sz="1000" b="1" i="0" u="none" strike="noStrike">
                          <a:solidFill>
                            <a:schemeClr val="tx1"/>
                          </a:solidFill>
                          <a:effectLst/>
                          <a:latin typeface="+mj-lt"/>
                        </a:rPr>
                        <a:t>Genre</a:t>
                      </a:r>
                    </a:p>
                  </a:txBody>
                  <a:tcPr marL="9525" marR="9525" marT="9525" marB="0" anchor="ctr"/>
                </a:tc>
                <a:tc>
                  <a:txBody>
                    <a:bodyPr/>
                    <a:lstStyle/>
                    <a:p>
                      <a:pPr algn="ctr" fontAlgn="ctr"/>
                      <a:r>
                        <a:rPr lang="en-GB" sz="1000" b="1" i="0" u="none" strike="noStrike">
                          <a:solidFill>
                            <a:schemeClr val="tx1"/>
                          </a:solidFill>
                          <a:effectLst/>
                          <a:latin typeface="+mj-lt"/>
                        </a:rPr>
                        <a:t>Programme Title</a:t>
                      </a:r>
                    </a:p>
                  </a:txBody>
                  <a:tcPr marL="9525" marR="9525" marT="9525" marB="0" anchor="ctr"/>
                </a:tc>
                <a:tc>
                  <a:txBody>
                    <a:bodyPr/>
                    <a:lstStyle/>
                    <a:p>
                      <a:pPr algn="ctr" fontAlgn="ctr"/>
                      <a:r>
                        <a:rPr lang="en-GB" sz="1000" b="1" i="0" u="none" strike="noStrike">
                          <a:solidFill>
                            <a:schemeClr val="tx1"/>
                          </a:solidFill>
                          <a:effectLst/>
                          <a:latin typeface="+mj-lt"/>
                        </a:rPr>
                        <a:t>Audience (m)</a:t>
                      </a:r>
                    </a:p>
                  </a:txBody>
                  <a:tcPr marL="9525" marR="9525" marT="9525" marB="0" anchor="ctr"/>
                </a:tc>
                <a:extLst>
                  <a:ext uri="{0D108BD9-81ED-4DB2-BD59-A6C34878D82A}">
                    <a16:rowId xmlns:a16="http://schemas.microsoft.com/office/drawing/2014/main" val="3880646190"/>
                  </a:ext>
                </a:extLst>
              </a:tr>
              <a:tr h="292709">
                <a:tc>
                  <a:txBody>
                    <a:bodyPr/>
                    <a:lstStyle/>
                    <a:p>
                      <a:pPr algn="ctr" fontAlgn="ctr"/>
                      <a:r>
                        <a:rPr lang="en-GB" sz="1000" b="0" i="0" u="none" strike="noStrike">
                          <a:solidFill>
                            <a:srgbClr val="000000"/>
                          </a:solidFill>
                          <a:effectLst/>
                          <a:latin typeface="+mj-lt"/>
                        </a:rPr>
                        <a:t>1</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Children</a:t>
                      </a:r>
                    </a:p>
                  </a:txBody>
                  <a:tcPr marL="9525" marR="9525" marT="9525" marB="0" anchor="ctr"/>
                </a:tc>
                <a:tc>
                  <a:txBody>
                    <a:bodyPr/>
                    <a:lstStyle/>
                    <a:p>
                      <a:pPr algn="ctr" fontAlgn="b"/>
                      <a:r>
                        <a:rPr lang="en-GB" sz="1000" b="0" i="0" u="none" strike="noStrike">
                          <a:solidFill>
                            <a:srgbClr val="000000"/>
                          </a:solidFill>
                          <a:effectLst/>
                          <a:latin typeface="+mj-lt"/>
                        </a:rPr>
                        <a:t>Bluey</a:t>
                      </a:r>
                    </a:p>
                  </a:txBody>
                  <a:tcPr marL="9525" marR="9525" marT="9525" marB="0" anchor="ctr"/>
                </a:tc>
                <a:tc>
                  <a:txBody>
                    <a:bodyPr/>
                    <a:lstStyle/>
                    <a:p>
                      <a:pPr algn="ctr" fontAlgn="b"/>
                      <a:r>
                        <a:rPr lang="en-GB" sz="1000" b="0" i="0" u="none" strike="noStrike">
                          <a:solidFill>
                            <a:srgbClr val="000000"/>
                          </a:solidFill>
                          <a:effectLst/>
                          <a:latin typeface="+mj-lt"/>
                        </a:rPr>
                        <a:t>4.72</a:t>
                      </a:r>
                    </a:p>
                  </a:txBody>
                  <a:tcPr marL="9525" marR="9525" marT="9525" marB="0" anchor="ctr"/>
                </a:tc>
                <a:extLst>
                  <a:ext uri="{0D108BD9-81ED-4DB2-BD59-A6C34878D82A}">
                    <a16:rowId xmlns:a16="http://schemas.microsoft.com/office/drawing/2014/main" val="3658541972"/>
                  </a:ext>
                </a:extLst>
              </a:tr>
              <a:tr h="292709">
                <a:tc>
                  <a:txBody>
                    <a:bodyPr/>
                    <a:lstStyle/>
                    <a:p>
                      <a:pPr algn="ctr" fontAlgn="ctr"/>
                      <a:r>
                        <a:rPr lang="en-GB" sz="1000" b="0" i="0" u="none" strike="noStrike">
                          <a:solidFill>
                            <a:srgbClr val="000000"/>
                          </a:solidFill>
                          <a:effectLst/>
                          <a:latin typeface="+mj-lt"/>
                        </a:rPr>
                        <a:t>2</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Moana Sing Along</a:t>
                      </a:r>
                    </a:p>
                  </a:txBody>
                  <a:tcPr marL="9525" marR="9525" marT="9525" marB="0" anchor="ctr"/>
                </a:tc>
                <a:tc>
                  <a:txBody>
                    <a:bodyPr/>
                    <a:lstStyle/>
                    <a:p>
                      <a:pPr algn="ctr" fontAlgn="b"/>
                      <a:r>
                        <a:rPr lang="en-GB" sz="1000" b="0" i="0" u="none" strike="noStrike">
                          <a:solidFill>
                            <a:srgbClr val="000000"/>
                          </a:solidFill>
                          <a:effectLst/>
                          <a:latin typeface="+mj-lt"/>
                        </a:rPr>
                        <a:t>4.49</a:t>
                      </a:r>
                    </a:p>
                  </a:txBody>
                  <a:tcPr marL="9525" marR="9525" marT="9525" marB="0" anchor="ctr"/>
                </a:tc>
                <a:extLst>
                  <a:ext uri="{0D108BD9-81ED-4DB2-BD59-A6C34878D82A}">
                    <a16:rowId xmlns:a16="http://schemas.microsoft.com/office/drawing/2014/main" val="2849016995"/>
                  </a:ext>
                </a:extLst>
              </a:tr>
              <a:tr h="292709">
                <a:tc>
                  <a:txBody>
                    <a:bodyPr/>
                    <a:lstStyle/>
                    <a:p>
                      <a:pPr algn="ctr" fontAlgn="ctr"/>
                      <a:r>
                        <a:rPr lang="en-GB" sz="1000" b="0" i="0" u="none" strike="noStrike">
                          <a:solidFill>
                            <a:srgbClr val="000000"/>
                          </a:solidFill>
                          <a:effectLst/>
                          <a:latin typeface="+mj-lt"/>
                        </a:rPr>
                        <a:t>3</a:t>
                      </a:r>
                    </a:p>
                  </a:txBody>
                  <a:tcPr marL="9525" marR="9525" marT="9525" marB="0" anchor="ctr"/>
                </a:tc>
                <a:tc>
                  <a:txBody>
                    <a:bodyPr/>
                    <a:lstStyle/>
                    <a:p>
                      <a:pPr algn="ctr" fontAlgn="b"/>
                      <a:r>
                        <a:rPr lang="en-GB" sz="1000" b="0" i="0" u="none" strike="noStrike">
                          <a:solidFill>
                            <a:srgbClr val="000000"/>
                          </a:solidFill>
                          <a:effectLst/>
                          <a:latin typeface="+mj-lt"/>
                        </a:rPr>
                        <a:t>Netflix</a:t>
                      </a:r>
                    </a:p>
                  </a:txBody>
                  <a:tcPr marL="9525" marR="9525" marT="9525" marB="0" anchor="ctr"/>
                </a:tc>
                <a:tc>
                  <a:txBody>
                    <a:bodyPr/>
                    <a:lstStyle/>
                    <a:p>
                      <a:pPr algn="ctr" fontAlgn="b"/>
                      <a:r>
                        <a:rPr lang="en-GB" sz="1000" b="0" i="0" u="none" strike="noStrike">
                          <a:solidFill>
                            <a:srgbClr val="000000"/>
                          </a:solidFill>
                          <a:effectLst/>
                          <a:latin typeface="+mj-lt"/>
                        </a:rPr>
                        <a:t>Drama</a:t>
                      </a:r>
                    </a:p>
                  </a:txBody>
                  <a:tcPr marL="9525" marR="9525" marT="9525" marB="0" anchor="ctr"/>
                </a:tc>
                <a:tc>
                  <a:txBody>
                    <a:bodyPr/>
                    <a:lstStyle/>
                    <a:p>
                      <a:pPr algn="ctr" fontAlgn="b"/>
                      <a:r>
                        <a:rPr lang="en-GB" sz="1000" b="0" i="0" u="none" strike="noStrike">
                          <a:solidFill>
                            <a:srgbClr val="000000"/>
                          </a:solidFill>
                          <a:effectLst/>
                          <a:latin typeface="+mj-lt"/>
                        </a:rPr>
                        <a:t>Baby Reindeer</a:t>
                      </a:r>
                    </a:p>
                  </a:txBody>
                  <a:tcPr marL="9525" marR="9525" marT="9525" marB="0" anchor="ctr"/>
                </a:tc>
                <a:tc>
                  <a:txBody>
                    <a:bodyPr/>
                    <a:lstStyle/>
                    <a:p>
                      <a:pPr algn="ctr" fontAlgn="b"/>
                      <a:r>
                        <a:rPr lang="en-GB" sz="1000" b="0" i="0" u="none" strike="noStrike">
                          <a:solidFill>
                            <a:srgbClr val="000000"/>
                          </a:solidFill>
                          <a:effectLst/>
                          <a:latin typeface="+mj-lt"/>
                        </a:rPr>
                        <a:t>3.71</a:t>
                      </a:r>
                    </a:p>
                  </a:txBody>
                  <a:tcPr marL="9525" marR="9525" marT="9525" marB="0" anchor="ctr"/>
                </a:tc>
                <a:extLst>
                  <a:ext uri="{0D108BD9-81ED-4DB2-BD59-A6C34878D82A}">
                    <a16:rowId xmlns:a16="http://schemas.microsoft.com/office/drawing/2014/main" val="2683553240"/>
                  </a:ext>
                </a:extLst>
              </a:tr>
              <a:tr h="315513">
                <a:tc>
                  <a:txBody>
                    <a:bodyPr/>
                    <a:lstStyle/>
                    <a:p>
                      <a:pPr algn="ctr" fontAlgn="ctr"/>
                      <a:r>
                        <a:rPr lang="en-GB" sz="1000" b="0" i="0" u="none" strike="noStrike">
                          <a:solidFill>
                            <a:srgbClr val="000000"/>
                          </a:solidFill>
                          <a:effectLst/>
                          <a:latin typeface="+mj-lt"/>
                        </a:rPr>
                        <a:t>4</a:t>
                      </a:r>
                    </a:p>
                  </a:txBody>
                  <a:tcPr marL="9525" marR="9525" marT="9525" marB="0" anchor="ctr"/>
                </a:tc>
                <a:tc>
                  <a:txBody>
                    <a:bodyPr/>
                    <a:lstStyle/>
                    <a:p>
                      <a:pPr algn="ctr" fontAlgn="b"/>
                      <a:r>
                        <a:rPr lang="en-GB" sz="1000" b="0" i="0" u="none" strike="noStrike">
                          <a:solidFill>
                            <a:srgbClr val="000000"/>
                          </a:solidFill>
                          <a:effectLst/>
                          <a:latin typeface="+mj-lt"/>
                        </a:rPr>
                        <a:t>Amazon</a:t>
                      </a:r>
                    </a:p>
                  </a:txBody>
                  <a:tcPr marL="9525" marR="9525" marT="9525" marB="0" anchor="ctr"/>
                </a:tc>
                <a:tc>
                  <a:txBody>
                    <a:bodyPr/>
                    <a:lstStyle/>
                    <a:p>
                      <a:pPr algn="ctr" fontAlgn="b"/>
                      <a:r>
                        <a:rPr lang="en-GB" sz="1000" b="0" i="0" u="none" strike="noStrike">
                          <a:solidFill>
                            <a:srgbClr val="000000"/>
                          </a:solidFill>
                          <a:effectLst/>
                          <a:latin typeface="+mj-lt"/>
                        </a:rPr>
                        <a:t>Hobbies &amp; Leisure</a:t>
                      </a:r>
                    </a:p>
                  </a:txBody>
                  <a:tcPr marL="9525" marR="9525" marT="9525" marB="0" anchor="ctr"/>
                </a:tc>
                <a:tc>
                  <a:txBody>
                    <a:bodyPr/>
                    <a:lstStyle/>
                    <a:p>
                      <a:pPr algn="ctr" fontAlgn="b"/>
                      <a:r>
                        <a:rPr lang="en-GB" sz="1000" b="0" i="0" u="none" strike="noStrike">
                          <a:solidFill>
                            <a:srgbClr val="000000"/>
                          </a:solidFill>
                          <a:effectLst/>
                          <a:latin typeface="+mj-lt"/>
                        </a:rPr>
                        <a:t>Clarkson's Farm</a:t>
                      </a:r>
                    </a:p>
                  </a:txBody>
                  <a:tcPr marL="9525" marR="9525" marT="9525" marB="0" anchor="ctr"/>
                </a:tc>
                <a:tc>
                  <a:txBody>
                    <a:bodyPr/>
                    <a:lstStyle/>
                    <a:p>
                      <a:pPr algn="ctr" fontAlgn="b"/>
                      <a:r>
                        <a:rPr lang="en-GB" sz="1000" b="0" i="0" u="none" strike="noStrike">
                          <a:solidFill>
                            <a:srgbClr val="000000"/>
                          </a:solidFill>
                          <a:effectLst/>
                          <a:latin typeface="+mj-lt"/>
                        </a:rPr>
                        <a:t>3.14</a:t>
                      </a:r>
                    </a:p>
                  </a:txBody>
                  <a:tcPr marL="9525" marR="9525" marT="9525" marB="0" anchor="ctr"/>
                </a:tc>
                <a:extLst>
                  <a:ext uri="{0D108BD9-81ED-4DB2-BD59-A6C34878D82A}">
                    <a16:rowId xmlns:a16="http://schemas.microsoft.com/office/drawing/2014/main" val="4027536426"/>
                  </a:ext>
                </a:extLst>
              </a:tr>
              <a:tr h="292709">
                <a:tc>
                  <a:txBody>
                    <a:bodyPr/>
                    <a:lstStyle/>
                    <a:p>
                      <a:pPr algn="ctr" fontAlgn="ctr"/>
                      <a:r>
                        <a:rPr lang="en-GB" sz="1000" b="0" i="0" u="none" strike="noStrike">
                          <a:solidFill>
                            <a:srgbClr val="000000"/>
                          </a:solidFill>
                          <a:effectLst/>
                          <a:latin typeface="+mj-lt"/>
                        </a:rPr>
                        <a:t>5</a:t>
                      </a:r>
                    </a:p>
                  </a:txBody>
                  <a:tcPr marL="9525" marR="9525" marT="9525" marB="0" anchor="ctr"/>
                </a:tc>
                <a:tc>
                  <a:txBody>
                    <a:bodyPr/>
                    <a:lstStyle/>
                    <a:p>
                      <a:pPr algn="ctr" fontAlgn="b"/>
                      <a:r>
                        <a:rPr lang="en-GB" sz="1000" b="0" i="0" u="none" strike="noStrike">
                          <a:solidFill>
                            <a:srgbClr val="000000"/>
                          </a:solidFill>
                          <a:effectLst/>
                          <a:latin typeface="+mj-lt"/>
                        </a:rPr>
                        <a:t>Netflix</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Minions The Rise of Gru</a:t>
                      </a:r>
                    </a:p>
                  </a:txBody>
                  <a:tcPr marL="9525" marR="9525" marT="9525" marB="0" anchor="ctr"/>
                </a:tc>
                <a:tc>
                  <a:txBody>
                    <a:bodyPr/>
                    <a:lstStyle/>
                    <a:p>
                      <a:pPr algn="ctr" fontAlgn="b"/>
                      <a:r>
                        <a:rPr lang="en-GB" sz="1000" b="0" i="0" u="none" strike="noStrike">
                          <a:solidFill>
                            <a:srgbClr val="000000"/>
                          </a:solidFill>
                          <a:effectLst/>
                          <a:latin typeface="+mj-lt"/>
                        </a:rPr>
                        <a:t>3.12</a:t>
                      </a:r>
                    </a:p>
                  </a:txBody>
                  <a:tcPr marL="9525" marR="9525" marT="9525" marB="0" anchor="ctr"/>
                </a:tc>
                <a:extLst>
                  <a:ext uri="{0D108BD9-81ED-4DB2-BD59-A6C34878D82A}">
                    <a16:rowId xmlns:a16="http://schemas.microsoft.com/office/drawing/2014/main" val="104969396"/>
                  </a:ext>
                </a:extLst>
              </a:tr>
              <a:tr h="292709">
                <a:tc>
                  <a:txBody>
                    <a:bodyPr/>
                    <a:lstStyle/>
                    <a:p>
                      <a:pPr algn="ctr" fontAlgn="ctr"/>
                      <a:r>
                        <a:rPr lang="en-GB" sz="1000" b="0" i="0" u="none" strike="noStrike">
                          <a:solidFill>
                            <a:srgbClr val="000000"/>
                          </a:solidFill>
                          <a:effectLst/>
                          <a:latin typeface="+mj-lt"/>
                        </a:rPr>
                        <a:t>6</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Frozen Sing Along</a:t>
                      </a:r>
                    </a:p>
                  </a:txBody>
                  <a:tcPr marL="9525" marR="9525" marT="9525" marB="0" anchor="ctr"/>
                </a:tc>
                <a:tc>
                  <a:txBody>
                    <a:bodyPr/>
                    <a:lstStyle/>
                    <a:p>
                      <a:pPr algn="ctr" fontAlgn="b"/>
                      <a:r>
                        <a:rPr lang="en-GB" sz="1000" b="0" i="0" u="none" strike="noStrike">
                          <a:solidFill>
                            <a:srgbClr val="000000"/>
                          </a:solidFill>
                          <a:effectLst/>
                          <a:latin typeface="+mj-lt"/>
                        </a:rPr>
                        <a:t>3.03</a:t>
                      </a:r>
                    </a:p>
                  </a:txBody>
                  <a:tcPr marL="9525" marR="9525" marT="9525" marB="0" anchor="ctr"/>
                </a:tc>
                <a:extLst>
                  <a:ext uri="{0D108BD9-81ED-4DB2-BD59-A6C34878D82A}">
                    <a16:rowId xmlns:a16="http://schemas.microsoft.com/office/drawing/2014/main" val="425297455"/>
                  </a:ext>
                </a:extLst>
              </a:tr>
              <a:tr h="292709">
                <a:tc>
                  <a:txBody>
                    <a:bodyPr/>
                    <a:lstStyle/>
                    <a:p>
                      <a:pPr algn="ctr" fontAlgn="ctr"/>
                      <a:r>
                        <a:rPr lang="en-GB" sz="1000" b="0" i="0" u="none" strike="noStrike">
                          <a:solidFill>
                            <a:srgbClr val="000000"/>
                          </a:solidFill>
                          <a:effectLst/>
                          <a:latin typeface="+mj-lt"/>
                        </a:rPr>
                        <a:t>7</a:t>
                      </a:r>
                    </a:p>
                  </a:txBody>
                  <a:tcPr marL="9525" marR="9525" marT="9525" marB="0" anchor="ctr"/>
                </a:tc>
                <a:tc>
                  <a:txBody>
                    <a:bodyPr/>
                    <a:lstStyle/>
                    <a:p>
                      <a:pPr algn="ctr" fontAlgn="b"/>
                      <a:r>
                        <a:rPr lang="en-GB" sz="1000" b="0" i="0" u="none" strike="noStrike">
                          <a:solidFill>
                            <a:srgbClr val="000000"/>
                          </a:solidFill>
                          <a:effectLst/>
                          <a:latin typeface="+mj-lt"/>
                        </a:rPr>
                        <a:t>Netflix</a:t>
                      </a:r>
                    </a:p>
                  </a:txBody>
                  <a:tcPr marL="9525" marR="9525" marT="9525" marB="0" anchor="ctr"/>
                </a:tc>
                <a:tc>
                  <a:txBody>
                    <a:bodyPr/>
                    <a:lstStyle/>
                    <a:p>
                      <a:pPr algn="ctr" fontAlgn="b"/>
                      <a:r>
                        <a:rPr lang="en-GB" sz="1000" b="0" i="0" u="none" strike="noStrike">
                          <a:solidFill>
                            <a:srgbClr val="000000"/>
                          </a:solidFill>
                          <a:effectLst/>
                          <a:latin typeface="+mj-lt"/>
                        </a:rPr>
                        <a:t>Drama</a:t>
                      </a:r>
                    </a:p>
                  </a:txBody>
                  <a:tcPr marL="9525" marR="9525" marT="9525" marB="0" anchor="ctr"/>
                </a:tc>
                <a:tc>
                  <a:txBody>
                    <a:bodyPr/>
                    <a:lstStyle/>
                    <a:p>
                      <a:pPr algn="ctr" fontAlgn="b"/>
                      <a:r>
                        <a:rPr lang="en-GB" sz="1000" b="0" i="0" u="none" strike="noStrike">
                          <a:solidFill>
                            <a:srgbClr val="000000"/>
                          </a:solidFill>
                          <a:effectLst/>
                          <a:latin typeface="+mj-lt"/>
                        </a:rPr>
                        <a:t>Fool Me Once</a:t>
                      </a:r>
                    </a:p>
                  </a:txBody>
                  <a:tcPr marL="9525" marR="9525" marT="9525" marB="0" anchor="ctr"/>
                </a:tc>
                <a:tc>
                  <a:txBody>
                    <a:bodyPr/>
                    <a:lstStyle/>
                    <a:p>
                      <a:pPr algn="ctr" fontAlgn="b"/>
                      <a:r>
                        <a:rPr lang="en-GB" sz="1000" b="0" i="0" u="none" strike="noStrike">
                          <a:solidFill>
                            <a:srgbClr val="000000"/>
                          </a:solidFill>
                          <a:effectLst/>
                          <a:latin typeface="+mj-lt"/>
                        </a:rPr>
                        <a:t>2.95</a:t>
                      </a:r>
                    </a:p>
                  </a:txBody>
                  <a:tcPr marL="9525" marR="9525" marT="9525" marB="0" anchor="ctr"/>
                </a:tc>
                <a:extLst>
                  <a:ext uri="{0D108BD9-81ED-4DB2-BD59-A6C34878D82A}">
                    <a16:rowId xmlns:a16="http://schemas.microsoft.com/office/drawing/2014/main" val="1784658869"/>
                  </a:ext>
                </a:extLst>
              </a:tr>
              <a:tr h="292709">
                <a:tc>
                  <a:txBody>
                    <a:bodyPr/>
                    <a:lstStyle/>
                    <a:p>
                      <a:pPr algn="ctr" fontAlgn="ctr"/>
                      <a:r>
                        <a:rPr lang="en-GB" sz="1000" b="0" i="0" u="none" strike="noStrike">
                          <a:solidFill>
                            <a:srgbClr val="000000"/>
                          </a:solidFill>
                          <a:effectLst/>
                          <a:latin typeface="+mj-lt"/>
                        </a:rPr>
                        <a:t>8</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Encanto</a:t>
                      </a:r>
                    </a:p>
                  </a:txBody>
                  <a:tcPr marL="9525" marR="9525" marT="9525" marB="0" anchor="ctr"/>
                </a:tc>
                <a:tc>
                  <a:txBody>
                    <a:bodyPr/>
                    <a:lstStyle/>
                    <a:p>
                      <a:pPr algn="ctr" fontAlgn="b"/>
                      <a:r>
                        <a:rPr lang="en-GB" sz="1000" b="0" i="0" u="none" strike="noStrike">
                          <a:solidFill>
                            <a:srgbClr val="000000"/>
                          </a:solidFill>
                          <a:effectLst/>
                          <a:latin typeface="+mj-lt"/>
                        </a:rPr>
                        <a:t>2.93</a:t>
                      </a:r>
                    </a:p>
                  </a:txBody>
                  <a:tcPr marL="9525" marR="9525" marT="9525" marB="0" anchor="ctr"/>
                </a:tc>
                <a:extLst>
                  <a:ext uri="{0D108BD9-81ED-4DB2-BD59-A6C34878D82A}">
                    <a16:rowId xmlns:a16="http://schemas.microsoft.com/office/drawing/2014/main" val="664278321"/>
                  </a:ext>
                </a:extLst>
              </a:tr>
              <a:tr h="292709">
                <a:tc>
                  <a:txBody>
                    <a:bodyPr/>
                    <a:lstStyle/>
                    <a:p>
                      <a:pPr algn="ctr" fontAlgn="ctr"/>
                      <a:r>
                        <a:rPr lang="en-GB" sz="1000" b="0" i="0" u="none" strike="noStrike">
                          <a:solidFill>
                            <a:srgbClr val="000000"/>
                          </a:solidFill>
                          <a:effectLst/>
                          <a:latin typeface="+mj-lt"/>
                        </a:rPr>
                        <a:t>9</a:t>
                      </a:r>
                    </a:p>
                  </a:txBody>
                  <a:tcPr marL="9525" marR="9525" marT="9525" marB="0" anchor="ctr"/>
                </a:tc>
                <a:tc>
                  <a:txBody>
                    <a:bodyPr/>
                    <a:lstStyle/>
                    <a:p>
                      <a:pPr algn="ctr" fontAlgn="b"/>
                      <a:r>
                        <a:rPr lang="en-GB" sz="1000" b="0" i="0" u="none" strike="noStrike">
                          <a:solidFill>
                            <a:srgbClr val="000000"/>
                          </a:solidFill>
                          <a:effectLst/>
                          <a:latin typeface="+mj-lt"/>
                        </a:rPr>
                        <a:t>Disney+</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Elemental</a:t>
                      </a:r>
                    </a:p>
                  </a:txBody>
                  <a:tcPr marL="9525" marR="9525" marT="9525" marB="0" anchor="ctr"/>
                </a:tc>
                <a:tc>
                  <a:txBody>
                    <a:bodyPr/>
                    <a:lstStyle/>
                    <a:p>
                      <a:pPr algn="ctr" fontAlgn="b"/>
                      <a:r>
                        <a:rPr lang="en-GB" sz="1000" b="0" i="0" u="none" strike="noStrike">
                          <a:solidFill>
                            <a:srgbClr val="000000"/>
                          </a:solidFill>
                          <a:effectLst/>
                          <a:latin typeface="+mj-lt"/>
                        </a:rPr>
                        <a:t>2.86</a:t>
                      </a:r>
                    </a:p>
                  </a:txBody>
                  <a:tcPr marL="9525" marR="9525" marT="9525" marB="0" anchor="ctr"/>
                </a:tc>
                <a:extLst>
                  <a:ext uri="{0D108BD9-81ED-4DB2-BD59-A6C34878D82A}">
                    <a16:rowId xmlns:a16="http://schemas.microsoft.com/office/drawing/2014/main" val="337213795"/>
                  </a:ext>
                </a:extLst>
              </a:tr>
              <a:tr h="292709">
                <a:tc>
                  <a:txBody>
                    <a:bodyPr/>
                    <a:lstStyle/>
                    <a:p>
                      <a:pPr algn="ctr" fontAlgn="ctr"/>
                      <a:r>
                        <a:rPr lang="en-GB" sz="1000" b="0" i="0" u="none" strike="noStrike">
                          <a:solidFill>
                            <a:srgbClr val="000000"/>
                          </a:solidFill>
                          <a:effectLst/>
                          <a:latin typeface="+mj-lt"/>
                        </a:rPr>
                        <a:t>10</a:t>
                      </a:r>
                    </a:p>
                  </a:txBody>
                  <a:tcPr marL="9525" marR="9525" marT="9525" marB="0" anchor="ctr"/>
                </a:tc>
                <a:tc>
                  <a:txBody>
                    <a:bodyPr/>
                    <a:lstStyle/>
                    <a:p>
                      <a:pPr algn="ctr" fontAlgn="b"/>
                      <a:r>
                        <a:rPr lang="en-GB" sz="1000" b="0" i="0" u="none" strike="noStrike">
                          <a:solidFill>
                            <a:srgbClr val="000000"/>
                          </a:solidFill>
                          <a:effectLst/>
                          <a:latin typeface="+mj-lt"/>
                        </a:rPr>
                        <a:t>Netflix</a:t>
                      </a:r>
                    </a:p>
                  </a:txBody>
                  <a:tcPr marL="9525" marR="9525" marT="9525" marB="0" anchor="ctr"/>
                </a:tc>
                <a:tc>
                  <a:txBody>
                    <a:bodyPr/>
                    <a:lstStyle/>
                    <a:p>
                      <a:pPr algn="ctr" fontAlgn="b"/>
                      <a:r>
                        <a:rPr lang="en-GB" sz="1000" b="0" i="0" u="none" strike="noStrike">
                          <a:solidFill>
                            <a:srgbClr val="000000"/>
                          </a:solidFill>
                          <a:effectLst/>
                          <a:latin typeface="+mj-lt"/>
                        </a:rPr>
                        <a:t>Films</a:t>
                      </a:r>
                    </a:p>
                  </a:txBody>
                  <a:tcPr marL="9525" marR="9525" marT="9525" marB="0" anchor="ctr"/>
                </a:tc>
                <a:tc>
                  <a:txBody>
                    <a:bodyPr/>
                    <a:lstStyle/>
                    <a:p>
                      <a:pPr algn="ctr" fontAlgn="b"/>
                      <a:r>
                        <a:rPr lang="en-GB" sz="1000" b="0" i="0" u="none" strike="noStrike">
                          <a:solidFill>
                            <a:srgbClr val="000000"/>
                          </a:solidFill>
                          <a:effectLst/>
                          <a:latin typeface="+mj-lt"/>
                        </a:rPr>
                        <a:t> Dr. Seuss' The Grinch</a:t>
                      </a:r>
                    </a:p>
                  </a:txBody>
                  <a:tcPr marL="9525" marR="9525" marT="9525" marB="0" anchor="ctr"/>
                </a:tc>
                <a:tc>
                  <a:txBody>
                    <a:bodyPr/>
                    <a:lstStyle/>
                    <a:p>
                      <a:pPr algn="ctr" fontAlgn="b"/>
                      <a:r>
                        <a:rPr lang="en-GB" sz="1000" b="0" i="0" u="none" strike="noStrike">
                          <a:solidFill>
                            <a:srgbClr val="000000"/>
                          </a:solidFill>
                          <a:effectLst/>
                          <a:latin typeface="+mj-lt"/>
                        </a:rPr>
                        <a:t>2.80</a:t>
                      </a:r>
                    </a:p>
                  </a:txBody>
                  <a:tcPr marL="9525" marR="9525" marT="9525" marB="0" anchor="ctr"/>
                </a:tc>
                <a:extLst>
                  <a:ext uri="{0D108BD9-81ED-4DB2-BD59-A6C34878D82A}">
                    <a16:rowId xmlns:a16="http://schemas.microsoft.com/office/drawing/2014/main" val="2109770944"/>
                  </a:ext>
                </a:extLst>
              </a:tr>
            </a:tbl>
          </a:graphicData>
        </a:graphic>
      </p:graphicFrame>
    </p:spTree>
    <p:extLst>
      <p:ext uri="{BB962C8B-B14F-4D97-AF65-F5344CB8AC3E}">
        <p14:creationId xmlns:p14="http://schemas.microsoft.com/office/powerpoint/2010/main" val="207011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447C-BF59-A618-4088-52BF637E825B}"/>
            </a:ext>
          </a:extLst>
        </p:cNvPr>
        <p:cNvGrpSpPr/>
        <p:nvPr/>
      </p:nvGrpSpPr>
      <p:grpSpPr>
        <a:xfrm>
          <a:off x="0" y="0"/>
          <a:ext cx="0" cy="0"/>
          <a:chOff x="0" y="0"/>
          <a:chExt cx="0" cy="0"/>
        </a:xfrm>
      </p:grpSpPr>
      <p:sp>
        <p:nvSpPr>
          <p:cNvPr id="154" name="Text Placeholder 153">
            <a:extLst>
              <a:ext uri="{FF2B5EF4-FFF2-40B4-BE49-F238E27FC236}">
                <a16:creationId xmlns:a16="http://schemas.microsoft.com/office/drawing/2014/main" id="{9BA1BA2B-2D05-4DF0-8FE3-0026659FEF59}"/>
              </a:ext>
            </a:extLst>
          </p:cNvPr>
          <p:cNvSpPr>
            <a:spLocks noGrp="1"/>
          </p:cNvSpPr>
          <p:nvPr>
            <p:ph type="body" sz="quarter" idx="34"/>
          </p:nvPr>
        </p:nvSpPr>
        <p:spPr/>
        <p:txBody>
          <a:bodyPr>
            <a:normAutofit/>
          </a:bodyPr>
          <a:lstStyle/>
          <a:p>
            <a:r>
              <a:rPr lang="en-GB" b="1">
                <a:solidFill>
                  <a:srgbClr val="E10514"/>
                </a:solidFill>
              </a:rPr>
              <a:t>Wallace &amp; Gromit: Vengeance Most Fowl </a:t>
            </a:r>
            <a:r>
              <a:rPr lang="en-GB">
                <a:solidFill>
                  <a:schemeClr val="bg2"/>
                </a:solidFill>
              </a:rPr>
              <a:t>BBC1, 25 Dec</a:t>
            </a:r>
          </a:p>
          <a:p>
            <a:r>
              <a:rPr lang="en-GB">
                <a:solidFill>
                  <a:schemeClr val="bg2"/>
                </a:solidFill>
              </a:rPr>
              <a:t>3,467,955</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2" name="Title 11">
            <a:extLst>
              <a:ext uri="{FF2B5EF4-FFF2-40B4-BE49-F238E27FC236}">
                <a16:creationId xmlns:a16="http://schemas.microsoft.com/office/drawing/2014/main" id="{B878EE56-982B-8AE0-DA38-D366378A4E73}"/>
              </a:ext>
            </a:extLst>
          </p:cNvPr>
          <p:cNvSpPr>
            <a:spLocks noGrp="1"/>
          </p:cNvSpPr>
          <p:nvPr>
            <p:ph type="title"/>
          </p:nvPr>
        </p:nvSpPr>
        <p:spPr/>
        <p:txBody>
          <a:bodyPr>
            <a:normAutofit/>
          </a:bodyPr>
          <a:lstStyle/>
          <a:p>
            <a:r>
              <a:rPr lang="en-GB"/>
              <a:t>16-34 Top TV programmes 2024 (TV set and device)</a:t>
            </a:r>
          </a:p>
        </p:txBody>
      </p:sp>
      <p:sp>
        <p:nvSpPr>
          <p:cNvPr id="153" name="Text Placeholder 152">
            <a:extLst>
              <a:ext uri="{FF2B5EF4-FFF2-40B4-BE49-F238E27FC236}">
                <a16:creationId xmlns:a16="http://schemas.microsoft.com/office/drawing/2014/main" id="{D9315EE9-83A6-65AC-1709-255902A10C2F}"/>
              </a:ext>
            </a:extLst>
          </p:cNvPr>
          <p:cNvSpPr>
            <a:spLocks noGrp="1"/>
          </p:cNvSpPr>
          <p:nvPr>
            <p:ph type="body" sz="quarter" idx="33"/>
          </p:nvPr>
        </p:nvSpPr>
        <p:spPr/>
        <p:txBody>
          <a:bodyPr>
            <a:normAutofit/>
          </a:bodyPr>
          <a:lstStyle/>
          <a:p>
            <a:r>
              <a:rPr lang="en-GB" b="1">
                <a:solidFill>
                  <a:srgbClr val="E10514"/>
                </a:solidFill>
              </a:rPr>
              <a:t>Gavin &amp; Stacey</a:t>
            </a:r>
          </a:p>
          <a:p>
            <a:r>
              <a:rPr lang="en-GB">
                <a:solidFill>
                  <a:schemeClr val="bg2"/>
                </a:solidFill>
              </a:rPr>
              <a:t>BBC1, 25 Dec</a:t>
            </a:r>
          </a:p>
          <a:p>
            <a:r>
              <a:rPr lang="en-GB">
                <a:solidFill>
                  <a:schemeClr val="bg2"/>
                </a:solidFill>
              </a:rPr>
              <a:t>4,546,248</a:t>
            </a:r>
          </a:p>
          <a:p>
            <a:endParaRPr lang="en-GB">
              <a:solidFill>
                <a:schemeClr val="bg2"/>
              </a:solidFill>
            </a:endParaRPr>
          </a:p>
          <a:p>
            <a:endParaRPr lang="en-GB">
              <a:solidFill>
                <a:schemeClr val="bg2"/>
              </a:solidFill>
            </a:endParaRPr>
          </a:p>
        </p:txBody>
      </p:sp>
      <p:sp>
        <p:nvSpPr>
          <p:cNvPr id="155" name="Text Placeholder 154">
            <a:extLst>
              <a:ext uri="{FF2B5EF4-FFF2-40B4-BE49-F238E27FC236}">
                <a16:creationId xmlns:a16="http://schemas.microsoft.com/office/drawing/2014/main" id="{0DF120E6-7140-9E0A-2723-296203AD57BA}"/>
              </a:ext>
            </a:extLst>
          </p:cNvPr>
          <p:cNvSpPr>
            <a:spLocks noGrp="1"/>
          </p:cNvSpPr>
          <p:nvPr>
            <p:ph type="body" sz="quarter" idx="35"/>
          </p:nvPr>
        </p:nvSpPr>
        <p:spPr>
          <a:xfrm>
            <a:off x="5195495" y="2428621"/>
            <a:ext cx="1923784" cy="812103"/>
          </a:xfrm>
        </p:spPr>
        <p:txBody>
          <a:bodyPr>
            <a:normAutofit/>
          </a:bodyPr>
          <a:lstStyle/>
          <a:p>
            <a:r>
              <a:rPr lang="en-GB" b="1">
                <a:solidFill>
                  <a:srgbClr val="E10514"/>
                </a:solidFill>
              </a:rPr>
              <a:t>Euro 2024: ESP v ENG</a:t>
            </a:r>
          </a:p>
          <a:p>
            <a:r>
              <a:rPr lang="en-GB">
                <a:solidFill>
                  <a:schemeClr val="bg2"/>
                </a:solidFill>
              </a:rPr>
              <a:t>BBC1 &amp; ITV1, 14 Jul</a:t>
            </a:r>
          </a:p>
          <a:p>
            <a:r>
              <a:rPr lang="en-GB">
                <a:solidFill>
                  <a:schemeClr val="bg2"/>
                </a:solidFill>
              </a:rPr>
              <a:t>2,621,294</a:t>
            </a:r>
          </a:p>
          <a:p>
            <a:endParaRPr lang="en-GB">
              <a:solidFill>
                <a:schemeClr val="bg2"/>
              </a:solidFill>
            </a:endParaRPr>
          </a:p>
          <a:p>
            <a:endParaRPr lang="en-GB">
              <a:solidFill>
                <a:schemeClr val="bg2"/>
              </a:solidFill>
            </a:endParaRPr>
          </a:p>
        </p:txBody>
      </p:sp>
      <p:sp>
        <p:nvSpPr>
          <p:cNvPr id="156" name="Text Placeholder 155">
            <a:extLst>
              <a:ext uri="{FF2B5EF4-FFF2-40B4-BE49-F238E27FC236}">
                <a16:creationId xmlns:a16="http://schemas.microsoft.com/office/drawing/2014/main" id="{BD079DA9-DCFF-47D2-A31D-E420EE640091}"/>
              </a:ext>
            </a:extLst>
          </p:cNvPr>
          <p:cNvSpPr>
            <a:spLocks noGrp="1"/>
          </p:cNvSpPr>
          <p:nvPr>
            <p:ph type="body" sz="quarter" idx="36"/>
          </p:nvPr>
        </p:nvSpPr>
        <p:spPr/>
        <p:txBody>
          <a:bodyPr>
            <a:normAutofit lnSpcReduction="10000"/>
          </a:bodyPr>
          <a:lstStyle/>
          <a:p>
            <a:r>
              <a:rPr lang="en-US" b="1">
                <a:solidFill>
                  <a:srgbClr val="E10514"/>
                </a:solidFill>
              </a:rPr>
              <a:t>I'm a Celebrity... Get Me Out of Here!</a:t>
            </a:r>
          </a:p>
          <a:p>
            <a:r>
              <a:rPr lang="en-GB">
                <a:solidFill>
                  <a:schemeClr val="bg2"/>
                </a:solidFill>
              </a:rPr>
              <a:t>ITV1, 17 Nov</a:t>
            </a:r>
          </a:p>
          <a:p>
            <a:r>
              <a:rPr lang="en-GB">
                <a:solidFill>
                  <a:schemeClr val="bg2"/>
                </a:solidFill>
              </a:rPr>
              <a:t>2,423,819</a:t>
            </a:r>
          </a:p>
          <a:p>
            <a:endParaRPr lang="en-GB">
              <a:solidFill>
                <a:schemeClr val="bg2"/>
              </a:solidFill>
            </a:endParaRPr>
          </a:p>
          <a:p>
            <a:endParaRPr lang="en-GB">
              <a:solidFill>
                <a:schemeClr val="bg2"/>
              </a:solidFill>
            </a:endParaRPr>
          </a:p>
          <a:p>
            <a:endParaRPr lang="en-GB">
              <a:solidFill>
                <a:schemeClr val="bg2"/>
              </a:solidFill>
            </a:endParaRPr>
          </a:p>
          <a:p>
            <a:endParaRPr lang="en-GB"/>
          </a:p>
        </p:txBody>
      </p:sp>
      <p:sp>
        <p:nvSpPr>
          <p:cNvPr id="157" name="Text Placeholder 156">
            <a:extLst>
              <a:ext uri="{FF2B5EF4-FFF2-40B4-BE49-F238E27FC236}">
                <a16:creationId xmlns:a16="http://schemas.microsoft.com/office/drawing/2014/main" id="{76161FE3-EA09-B8CA-BC30-1BFB0BA7DF1C}"/>
              </a:ext>
            </a:extLst>
          </p:cNvPr>
          <p:cNvSpPr>
            <a:spLocks noGrp="1"/>
          </p:cNvSpPr>
          <p:nvPr>
            <p:ph type="body" sz="quarter" idx="37"/>
          </p:nvPr>
        </p:nvSpPr>
        <p:spPr/>
        <p:txBody>
          <a:bodyPr>
            <a:normAutofit/>
          </a:bodyPr>
          <a:lstStyle/>
          <a:p>
            <a:r>
              <a:rPr lang="en-GB" b="1">
                <a:solidFill>
                  <a:srgbClr val="E10514"/>
                </a:solidFill>
              </a:rPr>
              <a:t>Euro 2024: NED v ENG</a:t>
            </a:r>
          </a:p>
          <a:p>
            <a:r>
              <a:rPr lang="en-GB">
                <a:solidFill>
                  <a:schemeClr val="bg2"/>
                </a:solidFill>
              </a:rPr>
              <a:t>ITV1, 10 Jul</a:t>
            </a:r>
          </a:p>
          <a:p>
            <a:r>
              <a:rPr lang="en-GB">
                <a:solidFill>
                  <a:schemeClr val="bg2"/>
                </a:solidFill>
              </a:rPr>
              <a:t>2,337,766</a:t>
            </a:r>
          </a:p>
          <a:p>
            <a:endParaRPr lang="en-GB">
              <a:solidFill>
                <a:schemeClr val="bg2"/>
              </a:solidFill>
            </a:endParaRPr>
          </a:p>
          <a:p>
            <a:endParaRPr lang="en-GB">
              <a:solidFill>
                <a:schemeClr val="bg2"/>
              </a:solidFill>
            </a:endParaRPr>
          </a:p>
          <a:p>
            <a:endParaRPr lang="en-GB"/>
          </a:p>
          <a:p>
            <a:endParaRPr lang="en-GB"/>
          </a:p>
        </p:txBody>
      </p:sp>
      <p:sp>
        <p:nvSpPr>
          <p:cNvPr id="158" name="Text Placeholder 157">
            <a:extLst>
              <a:ext uri="{FF2B5EF4-FFF2-40B4-BE49-F238E27FC236}">
                <a16:creationId xmlns:a16="http://schemas.microsoft.com/office/drawing/2014/main" id="{BC483EDF-A302-2E2A-8ECF-9C834FCFA2C7}"/>
              </a:ext>
            </a:extLst>
          </p:cNvPr>
          <p:cNvSpPr>
            <a:spLocks noGrp="1"/>
          </p:cNvSpPr>
          <p:nvPr>
            <p:ph type="body" sz="quarter" idx="38"/>
          </p:nvPr>
        </p:nvSpPr>
        <p:spPr/>
        <p:txBody>
          <a:bodyPr>
            <a:normAutofit/>
          </a:bodyPr>
          <a:lstStyle/>
          <a:p>
            <a:r>
              <a:rPr lang="en-GB" b="1">
                <a:solidFill>
                  <a:srgbClr val="E10514"/>
                </a:solidFill>
              </a:rPr>
              <a:t>Euro 2024: ENG v SVK</a:t>
            </a:r>
            <a:endParaRPr lang="en-GB">
              <a:solidFill>
                <a:srgbClr val="E10514"/>
              </a:solidFill>
            </a:endParaRPr>
          </a:p>
          <a:p>
            <a:r>
              <a:rPr lang="en-GB">
                <a:solidFill>
                  <a:schemeClr val="bg2"/>
                </a:solidFill>
              </a:rPr>
              <a:t>ITV1, 30 Jun</a:t>
            </a:r>
          </a:p>
          <a:p>
            <a:r>
              <a:rPr lang="en-GB">
                <a:solidFill>
                  <a:schemeClr val="bg2"/>
                </a:solidFill>
              </a:rPr>
              <a:t>1,756,151</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59" name="Text Placeholder 158">
            <a:extLst>
              <a:ext uri="{FF2B5EF4-FFF2-40B4-BE49-F238E27FC236}">
                <a16:creationId xmlns:a16="http://schemas.microsoft.com/office/drawing/2014/main" id="{C646D480-3383-C125-509E-A7EDB24EE737}"/>
              </a:ext>
            </a:extLst>
          </p:cNvPr>
          <p:cNvSpPr>
            <a:spLocks noGrp="1"/>
          </p:cNvSpPr>
          <p:nvPr>
            <p:ph type="body" sz="quarter" idx="39"/>
          </p:nvPr>
        </p:nvSpPr>
        <p:spPr/>
        <p:txBody>
          <a:bodyPr>
            <a:normAutofit lnSpcReduction="10000"/>
          </a:bodyPr>
          <a:lstStyle/>
          <a:p>
            <a:r>
              <a:rPr lang="en-GB" b="1">
                <a:solidFill>
                  <a:srgbClr val="E10514"/>
                </a:solidFill>
              </a:rPr>
              <a:t>New Year’s Eve Fireworks</a:t>
            </a:r>
          </a:p>
          <a:p>
            <a:r>
              <a:rPr lang="en-GB">
                <a:solidFill>
                  <a:schemeClr val="bg2"/>
                </a:solidFill>
              </a:rPr>
              <a:t>BBC1, 31 Dec</a:t>
            </a:r>
          </a:p>
          <a:p>
            <a:r>
              <a:rPr lang="en-GB">
                <a:solidFill>
                  <a:schemeClr val="bg2"/>
                </a:solidFill>
              </a:rPr>
              <a:t>2,016,019</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60" name="Text Placeholder 159">
            <a:extLst>
              <a:ext uri="{FF2B5EF4-FFF2-40B4-BE49-F238E27FC236}">
                <a16:creationId xmlns:a16="http://schemas.microsoft.com/office/drawing/2014/main" id="{9EA79CB3-0320-6655-EC43-F938A936F439}"/>
              </a:ext>
            </a:extLst>
          </p:cNvPr>
          <p:cNvSpPr>
            <a:spLocks noGrp="1"/>
          </p:cNvSpPr>
          <p:nvPr>
            <p:ph type="body" sz="quarter" idx="40"/>
          </p:nvPr>
        </p:nvSpPr>
        <p:spPr/>
        <p:txBody>
          <a:bodyPr>
            <a:normAutofit/>
          </a:bodyPr>
          <a:lstStyle/>
          <a:p>
            <a:r>
              <a:rPr lang="en-GB" b="1">
                <a:solidFill>
                  <a:srgbClr val="E10514"/>
                </a:solidFill>
              </a:rPr>
              <a:t>Outnumbered</a:t>
            </a:r>
            <a:endParaRPr lang="en-GB">
              <a:solidFill>
                <a:srgbClr val="E10514"/>
              </a:solidFill>
            </a:endParaRPr>
          </a:p>
          <a:p>
            <a:r>
              <a:rPr lang="en-GB">
                <a:solidFill>
                  <a:schemeClr val="bg2"/>
                </a:solidFill>
              </a:rPr>
              <a:t>BBC1, 26 Dec</a:t>
            </a:r>
          </a:p>
          <a:p>
            <a:r>
              <a:rPr lang="en-GB">
                <a:solidFill>
                  <a:schemeClr val="bg2"/>
                </a:solidFill>
              </a:rPr>
              <a:t>1,745,824</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61" name="Text Placeholder 160">
            <a:extLst>
              <a:ext uri="{FF2B5EF4-FFF2-40B4-BE49-F238E27FC236}">
                <a16:creationId xmlns:a16="http://schemas.microsoft.com/office/drawing/2014/main" id="{9B498509-5D9D-9233-2413-C2FDFEE753B5}"/>
              </a:ext>
            </a:extLst>
          </p:cNvPr>
          <p:cNvSpPr>
            <a:spLocks noGrp="1"/>
          </p:cNvSpPr>
          <p:nvPr>
            <p:ph type="body" sz="quarter" idx="41"/>
          </p:nvPr>
        </p:nvSpPr>
        <p:spPr/>
        <p:txBody>
          <a:bodyPr>
            <a:normAutofit/>
          </a:bodyPr>
          <a:lstStyle/>
          <a:p>
            <a:r>
              <a:rPr lang="en-GB" b="1">
                <a:solidFill>
                  <a:srgbClr val="E10514"/>
                </a:solidFill>
              </a:rPr>
              <a:t>The Traitors</a:t>
            </a:r>
          </a:p>
          <a:p>
            <a:r>
              <a:rPr lang="en-GB">
                <a:solidFill>
                  <a:schemeClr val="bg2"/>
                </a:solidFill>
              </a:rPr>
              <a:t>BBC1, 26 Jan</a:t>
            </a:r>
          </a:p>
          <a:p>
            <a:r>
              <a:rPr lang="en-GB">
                <a:solidFill>
                  <a:schemeClr val="bg2"/>
                </a:solidFill>
              </a:rPr>
              <a:t>1,694,364</a:t>
            </a:r>
          </a:p>
          <a:p>
            <a:endParaRPr lang="en-GB">
              <a:solidFill>
                <a:schemeClr val="bg2"/>
              </a:solidFill>
            </a:endParaRPr>
          </a:p>
          <a:p>
            <a:endParaRPr lang="en-GB">
              <a:solidFill>
                <a:schemeClr val="bg2"/>
              </a:solidFill>
            </a:endParaRPr>
          </a:p>
          <a:p>
            <a:endParaRPr lang="en-GB">
              <a:solidFill>
                <a:schemeClr val="bg2"/>
              </a:solidFill>
            </a:endParaRPr>
          </a:p>
        </p:txBody>
      </p:sp>
      <p:sp>
        <p:nvSpPr>
          <p:cNvPr id="162" name="Text Placeholder 161">
            <a:extLst>
              <a:ext uri="{FF2B5EF4-FFF2-40B4-BE49-F238E27FC236}">
                <a16:creationId xmlns:a16="http://schemas.microsoft.com/office/drawing/2014/main" id="{28787061-BE65-5956-E13A-51845C767C7D}"/>
              </a:ext>
            </a:extLst>
          </p:cNvPr>
          <p:cNvSpPr>
            <a:spLocks noGrp="1"/>
          </p:cNvSpPr>
          <p:nvPr>
            <p:ph type="body" sz="quarter" idx="42"/>
          </p:nvPr>
        </p:nvSpPr>
        <p:spPr/>
        <p:txBody>
          <a:bodyPr>
            <a:normAutofit/>
          </a:bodyPr>
          <a:lstStyle/>
          <a:p>
            <a:r>
              <a:rPr lang="en-US" b="1">
                <a:solidFill>
                  <a:srgbClr val="E10514"/>
                </a:solidFill>
              </a:rPr>
              <a:t>The Apprentice</a:t>
            </a:r>
          </a:p>
          <a:p>
            <a:r>
              <a:rPr lang="en-GB">
                <a:solidFill>
                  <a:schemeClr val="bg2"/>
                </a:solidFill>
              </a:rPr>
              <a:t>BBC1, 1 Feb</a:t>
            </a:r>
          </a:p>
          <a:p>
            <a:r>
              <a:rPr lang="en-GB">
                <a:solidFill>
                  <a:schemeClr val="bg2"/>
                </a:solidFill>
              </a:rPr>
              <a:t>1,640,844</a:t>
            </a:r>
          </a:p>
          <a:p>
            <a:endParaRPr lang="en-GB">
              <a:solidFill>
                <a:schemeClr val="bg2"/>
              </a:solidFill>
            </a:endParaRPr>
          </a:p>
          <a:p>
            <a:endParaRPr lang="en-GB">
              <a:solidFill>
                <a:schemeClr val="bg2"/>
              </a:solidFill>
            </a:endParaRPr>
          </a:p>
          <a:p>
            <a:endParaRPr lang="en-GB">
              <a:solidFill>
                <a:schemeClr val="bg2"/>
              </a:solidFill>
            </a:endParaRPr>
          </a:p>
          <a:p>
            <a:endParaRPr lang="en-GB"/>
          </a:p>
        </p:txBody>
      </p:sp>
      <p:sp>
        <p:nvSpPr>
          <p:cNvPr id="15" name="Text Placeholder 2">
            <a:extLst>
              <a:ext uri="{FF2B5EF4-FFF2-40B4-BE49-F238E27FC236}">
                <a16:creationId xmlns:a16="http://schemas.microsoft.com/office/drawing/2014/main" id="{32D57B22-4EE7-89DB-6179-180AFAC7738C}"/>
              </a:ext>
            </a:extLst>
          </p:cNvPr>
          <p:cNvSpPr txBox="1">
            <a:spLocks/>
          </p:cNvSpPr>
          <p:nvPr/>
        </p:nvSpPr>
        <p:spPr>
          <a:xfrm>
            <a:off x="378000" y="5580000"/>
            <a:ext cx="11334817" cy="304800"/>
          </a:xfrm>
          <a:prstGeom prst="rect">
            <a:avLst/>
          </a:prstGeom>
          <a:noFill/>
        </p:spPr>
        <p:txBody>
          <a:bodyPr vert="horz" lIns="91440" tIns="45720" rIns="91440" bIns="45720" rtlCol="0">
            <a:norm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4D4D4D"/>
                </a:solidFill>
                <a:effectLst/>
                <a:uLnTx/>
                <a:uFillTx/>
                <a:latin typeface="Arial"/>
                <a:ea typeface="+mn-ea"/>
                <a:cs typeface="+mn-cs"/>
              </a:rPr>
              <a:t>Source: Barb, 2024, 16-34. Average audience figures. TV and / or Online Network. TV and Online Pre-Broadcast 1-28 days. Top performing episode only.</a:t>
            </a:r>
          </a:p>
        </p:txBody>
      </p:sp>
      <p:pic>
        <p:nvPicPr>
          <p:cNvPr id="1026" name="Picture 2" descr="Gavin and Stacey Christmas Special 2024: Release date, cast, plot, photos  and news">
            <a:extLst>
              <a:ext uri="{FF2B5EF4-FFF2-40B4-BE49-F238E27FC236}">
                <a16:creationId xmlns:a16="http://schemas.microsoft.com/office/drawing/2014/main" id="{BBB2E631-F7A7-EFAD-289D-82DDAE520819}"/>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ch Wallace &amp; Gromit: Vengeance Most Fowl | Netflix Official Site">
            <a:extLst>
              <a:ext uri="{FF2B5EF4-FFF2-40B4-BE49-F238E27FC236}">
                <a16:creationId xmlns:a16="http://schemas.microsoft.com/office/drawing/2014/main" id="{86BFF6D6-B10E-04C0-8658-01C1907EB4B0}"/>
              </a:ext>
            </a:extLst>
          </p:cNvPr>
          <p:cNvPicPr>
            <a:picLocks noGrp="1" noChangeAspect="1" noChangeArrowheads="1"/>
          </p:cNvPicPr>
          <p:nvPr>
            <p:ph type="pic" sz="quarter" idx="14"/>
          </p:nvPr>
        </p:nvPicPr>
        <p:blipFill rotWithShape="1">
          <a:blip r:embed="rId4">
            <a:extLst>
              <a:ext uri="{28A0092B-C50C-407E-A947-70E740481C1C}">
                <a14:useLocalDpi xmlns:a14="http://schemas.microsoft.com/office/drawing/2010/main" val="0"/>
              </a:ext>
            </a:extLst>
          </a:blip>
          <a:srcRect l="27756" r="15994"/>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7" name="Picture Placeholder 26">
            <a:extLst>
              <a:ext uri="{FF2B5EF4-FFF2-40B4-BE49-F238E27FC236}">
                <a16:creationId xmlns:a16="http://schemas.microsoft.com/office/drawing/2014/main" id="{9AA8FF74-FD59-A739-171E-1537F61AE92C}"/>
              </a:ext>
            </a:extLst>
          </p:cNvPr>
          <p:cNvPicPr>
            <a:picLocks noGrp="1" noChangeAspect="1"/>
          </p:cNvPicPr>
          <p:nvPr>
            <p:ph type="pic" sz="quarter" idx="15"/>
          </p:nvPr>
        </p:nvPicPr>
        <p:blipFill>
          <a:blip r:embed="rId5"/>
          <a:srcRect/>
          <a:stretch>
            <a:fillRect/>
          </a:stretch>
        </p:blipFill>
        <p:spPr>
          <a:xfrm>
            <a:off x="5538788" y="1149350"/>
            <a:ext cx="1184275" cy="1184275"/>
          </a:xfrm>
          <a:prstGeom prst="rect">
            <a:avLst/>
          </a:prstGeom>
        </p:spPr>
      </p:pic>
      <p:pic>
        <p:nvPicPr>
          <p:cNvPr id="34" name="Picture Placeholder 33">
            <a:extLst>
              <a:ext uri="{FF2B5EF4-FFF2-40B4-BE49-F238E27FC236}">
                <a16:creationId xmlns:a16="http://schemas.microsoft.com/office/drawing/2014/main" id="{D406A5A5-27E0-DFC0-8EBD-7C343136821F}"/>
              </a:ext>
            </a:extLst>
          </p:cNvPr>
          <p:cNvPicPr>
            <a:picLocks noGrp="1" noChangeAspect="1"/>
          </p:cNvPicPr>
          <p:nvPr>
            <p:ph type="pic" sz="quarter" idx="19"/>
          </p:nvPr>
        </p:nvPicPr>
        <p:blipFill>
          <a:blip r:embed="rId5"/>
          <a:srcRect/>
          <a:stretch>
            <a:fillRect/>
          </a:stretch>
        </p:blipFill>
        <p:spPr>
          <a:xfrm>
            <a:off x="3076575" y="3346450"/>
            <a:ext cx="1184275" cy="1184275"/>
          </a:xfrm>
          <a:prstGeom prst="rect">
            <a:avLst/>
          </a:prstGeom>
        </p:spPr>
      </p:pic>
      <p:pic>
        <p:nvPicPr>
          <p:cNvPr id="8" name="Picture 22" descr="McFly members, TikTok stars and Wagatha Christies: Meet the stars of I'm a  Celeb 2024 | Royal Television Society">
            <a:extLst>
              <a:ext uri="{FF2B5EF4-FFF2-40B4-BE49-F238E27FC236}">
                <a16:creationId xmlns:a16="http://schemas.microsoft.com/office/drawing/2014/main" id="{4168446D-6DF6-093C-AE4D-F36E85C28E77}"/>
              </a:ext>
            </a:extLst>
          </p:cNvPr>
          <p:cNvPicPr>
            <a:picLocks noGrp="1" noChangeAspect="1" noChangeArrowheads="1"/>
          </p:cNvPicPr>
          <p:nvPr>
            <p:ph type="pic" sz="quarter" idx="16"/>
          </p:nvPr>
        </p:nvPicPr>
        <p:blipFill>
          <a:blip r:embed="rId6">
            <a:extLst>
              <a:ext uri="{28A0092B-C50C-407E-A947-70E740481C1C}">
                <a14:useLocalDpi xmlns:a14="http://schemas.microsoft.com/office/drawing/2010/main" val="0"/>
              </a:ext>
            </a:extLst>
          </a:blip>
          <a:srcRect l="22222" r="22222"/>
          <a:stretch>
            <a:fillRect/>
          </a:stretch>
        </p:blipFill>
        <p:spPr bwMode="auto">
          <a:xfrm>
            <a:off x="8001000" y="11493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26">
            <a:extLst>
              <a:ext uri="{FF2B5EF4-FFF2-40B4-BE49-F238E27FC236}">
                <a16:creationId xmlns:a16="http://schemas.microsoft.com/office/drawing/2014/main" id="{44C762AF-B186-A82A-8B7A-86CCF99CCDDD}"/>
              </a:ext>
            </a:extLst>
          </p:cNvPr>
          <p:cNvPicPr>
            <a:picLocks noGrp="1" noChangeAspect="1"/>
          </p:cNvPicPr>
          <p:nvPr>
            <p:ph type="pic" sz="quarter" idx="17"/>
          </p:nvPr>
        </p:nvPicPr>
        <p:blipFill>
          <a:blip r:embed="rId5"/>
          <a:srcRect/>
          <a:stretch>
            <a:fillRect/>
          </a:stretch>
        </p:blipFill>
        <p:spPr>
          <a:xfrm>
            <a:off x="10463213" y="1149350"/>
            <a:ext cx="1184275" cy="1184275"/>
          </a:xfrm>
          <a:prstGeom prst="rect">
            <a:avLst/>
          </a:prstGeom>
        </p:spPr>
      </p:pic>
      <p:pic>
        <p:nvPicPr>
          <p:cNvPr id="13" name="Picture 20" descr="BBC One - New Year's Eve Fireworks, 2024/2025">
            <a:extLst>
              <a:ext uri="{FF2B5EF4-FFF2-40B4-BE49-F238E27FC236}">
                <a16:creationId xmlns:a16="http://schemas.microsoft.com/office/drawing/2014/main" id="{D694889E-DC30-2A1E-2DE7-650BD048ABDC}"/>
              </a:ext>
            </a:extLst>
          </p:cNvPr>
          <p:cNvPicPr>
            <a:picLocks noGrp="1" noChangeAspect="1" noChangeArrowheads="1"/>
          </p:cNvPicPr>
          <p:nvPr>
            <p:ph type="pic" sz="quarter" idx="18"/>
          </p:nvPr>
        </p:nvPicPr>
        <p:blipFill>
          <a:blip r:embed="rId7">
            <a:extLst>
              <a:ext uri="{28A0092B-C50C-407E-A947-70E740481C1C}">
                <a14:useLocalDpi xmlns:a14="http://schemas.microsoft.com/office/drawing/2010/main" val="0"/>
              </a:ext>
            </a:extLst>
          </a:blip>
          <a:srcRect l="21875" r="21875"/>
          <a:stretch>
            <a:fillRect/>
          </a:stretch>
        </p:blipFill>
        <p:spPr bwMode="auto">
          <a:xfrm>
            <a:off x="614363" y="3346450"/>
            <a:ext cx="1184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BBC One - Outnumbered, Christmas Special 2024">
            <a:extLst>
              <a:ext uri="{FF2B5EF4-FFF2-40B4-BE49-F238E27FC236}">
                <a16:creationId xmlns:a16="http://schemas.microsoft.com/office/drawing/2014/main" id="{094B91EF-DA9B-F793-24B2-3F343410C417}"/>
              </a:ext>
            </a:extLst>
          </p:cNvPr>
          <p:cNvPicPr>
            <a:picLocks noGrp="1" noChangeAspect="1" noChangeArrowheads="1"/>
          </p:cNvPicPr>
          <p:nvPr>
            <p:ph type="pic" sz="quarter" idx="20"/>
          </p:nvPr>
        </p:nvPicPr>
        <p:blipFill>
          <a:blip r:embed="rId8">
            <a:extLst>
              <a:ext uri="{28A0092B-C50C-407E-A947-70E740481C1C}">
                <a14:useLocalDpi xmlns:a14="http://schemas.microsoft.com/office/drawing/2010/main" val="0"/>
              </a:ext>
            </a:extLst>
          </a:blip>
          <a:srcRect l="21875" r="21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e Traitors series 2 contestants: Meet the cast of 2024 - Radio X">
            <a:extLst>
              <a:ext uri="{FF2B5EF4-FFF2-40B4-BE49-F238E27FC236}">
                <a16:creationId xmlns:a16="http://schemas.microsoft.com/office/drawing/2014/main" id="{DBE52903-C5C2-4E8F-FE39-ABA729563636}"/>
              </a:ext>
            </a:extLst>
          </p:cNvPr>
          <p:cNvPicPr>
            <a:picLocks noGrp="1" noChangeAspect="1" noChangeArrowheads="1"/>
          </p:cNvPicPr>
          <p:nvPr>
            <p:ph type="pic" sz="quarter" idx="21"/>
          </p:nvPr>
        </p:nvPicPr>
        <p:blipFill>
          <a:blip r:embed="rId9">
            <a:extLst>
              <a:ext uri="{28A0092B-C50C-407E-A947-70E740481C1C}">
                <a14:useLocalDpi xmlns:a14="http://schemas.microsoft.com/office/drawing/2010/main" val="0"/>
              </a:ext>
            </a:extLst>
          </a:blip>
          <a:srcRect l="12500" r="125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BC One - The Apprentice">
            <a:extLst>
              <a:ext uri="{FF2B5EF4-FFF2-40B4-BE49-F238E27FC236}">
                <a16:creationId xmlns:a16="http://schemas.microsoft.com/office/drawing/2014/main" id="{93B5D3AB-261B-7D82-7D26-DBA604A20288}"/>
              </a:ext>
            </a:extLst>
          </p:cNvPr>
          <p:cNvPicPr>
            <a:picLocks noGrp="1" noChangeAspect="1" noChangeArrowheads="1"/>
          </p:cNvPicPr>
          <p:nvPr>
            <p:ph type="pic" sz="quarter" idx="22"/>
          </p:nvPr>
        </p:nvPicPr>
        <p:blipFill>
          <a:blip r:embed="rId10">
            <a:extLst>
              <a:ext uri="{28A0092B-C50C-407E-A947-70E740481C1C}">
                <a14:useLocalDpi xmlns:a14="http://schemas.microsoft.com/office/drawing/2010/main" val="0"/>
              </a:ext>
            </a:extLst>
          </a:blip>
          <a:srcRect l="21875" r="21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3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US" dirty="0"/>
              <a:t>Broadcaster TV accounts for 22% of 16-34s’ video day</a:t>
            </a:r>
            <a:endParaRPr lang="en-GB" dirty="0"/>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4 hrs, 32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373768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9148050-B771-4017-8598-2385DED35D57}"/>
              </a:ext>
            </a:extLst>
          </p:cNvPr>
          <p:cNvSpPr txBox="1"/>
          <p:nvPr/>
        </p:nvSpPr>
        <p:spPr>
          <a:xfrm>
            <a:off x="5404968" y="369760"/>
            <a:ext cx="13965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732782" y="1346843"/>
            <a:ext cx="7409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itle 1">
            <a:extLst>
              <a:ext uri="{FF2B5EF4-FFF2-40B4-BE49-F238E27FC236}">
                <a16:creationId xmlns:a16="http://schemas.microsoft.com/office/drawing/2014/main" id="{EE9E2016-4A4C-46C7-B432-2A7F8C3E8817}"/>
              </a:ext>
            </a:extLst>
          </p:cNvPr>
          <p:cNvSpPr txBox="1">
            <a:spLocks/>
          </p:cNvSpPr>
          <p:nvPr/>
        </p:nvSpPr>
        <p:spPr>
          <a:xfrm>
            <a:off x="424837" y="542699"/>
            <a:ext cx="3611904" cy="25229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372D87"/>
                </a:solidFill>
                <a:effectLst/>
                <a:uLnTx/>
                <a:uFillTx/>
                <a:latin typeface="Arial"/>
                <a:ea typeface="+mj-ea"/>
                <a:cs typeface="+mj-cs"/>
              </a:rPr>
              <a:t>Broadcasters account for over </a:t>
            </a:r>
            <a:r>
              <a:rPr lang="en-GB" dirty="0">
                <a:solidFill>
                  <a:srgbClr val="372D87"/>
                </a:solidFill>
                <a:latin typeface="Arial"/>
              </a:rPr>
              <a:t>53</a:t>
            </a:r>
            <a:r>
              <a:rPr kumimoji="0" lang="en-GB" b="1" i="0" u="none" strike="noStrike" kern="1200" cap="none" spc="0" normalizeH="0" baseline="0" noProof="0" dirty="0">
                <a:ln>
                  <a:noFill/>
                </a:ln>
                <a:solidFill>
                  <a:srgbClr val="372D87"/>
                </a:solidFill>
                <a:effectLst/>
                <a:uLnTx/>
                <a:uFillTx/>
                <a:latin typeface="Arial"/>
                <a:ea typeface="+mj-ea"/>
                <a:cs typeface="+mj-cs"/>
              </a:rPr>
              <a:t>% of all video advertising for 16-34s</a:t>
            </a:r>
          </a:p>
        </p:txBody>
      </p:sp>
      <p:sp>
        <p:nvSpPr>
          <p:cNvPr id="11" name="Text Placeholder 2">
            <a:extLst>
              <a:ext uri="{FF2B5EF4-FFF2-40B4-BE49-F238E27FC236}">
                <a16:creationId xmlns:a16="http://schemas.microsoft.com/office/drawing/2014/main" id="{003B9FBC-1C11-94A1-15DB-35D211EB5EAB}"/>
              </a:ext>
            </a:extLst>
          </p:cNvPr>
          <p:cNvSpPr>
            <a:spLocks noGrp="1"/>
          </p:cNvSpPr>
          <p:nvPr>
            <p:ph type="body" sz="quarter" idx="15"/>
          </p:nvPr>
        </p:nvSpPr>
        <p:spPr>
          <a:xfrm>
            <a:off x="360001" y="5342850"/>
            <a:ext cx="9060224" cy="553998"/>
          </a:xfrm>
        </p:spPr>
        <p:txBody>
          <a:bodyPr wrap="square">
            <a:spAutoFit/>
          </a:bodyPr>
          <a:lstStyle/>
          <a:p>
            <a:pPr>
              <a:spcBef>
                <a:spcPts val="0"/>
              </a:spcBef>
            </a:pPr>
            <a:r>
              <a:rPr lang="en-GB" sz="1000">
                <a:solidFill>
                  <a:srgbClr val="4D4D4D"/>
                </a:solidFill>
              </a:rPr>
              <a:t>Source: 2024, </a:t>
            </a:r>
            <a:r>
              <a:rPr lang="en-GB"/>
              <a:t>Barb / Broadcaster stream data / UK Cinema Association / Ipsos Iris</a:t>
            </a:r>
          </a:p>
          <a:p>
            <a:pPr>
              <a:spcBef>
                <a:spcPts val="0"/>
              </a:spcBef>
            </a:pPr>
            <a:r>
              <a:rPr lang="en-GB"/>
              <a:t>**YouTube ad time modelled at 3.33% of content time (Enders Analysis, 23</a:t>
            </a:r>
            <a:r>
              <a:rPr lang="en-GB" baseline="30000"/>
              <a:t>rd</a:t>
            </a:r>
            <a:r>
              <a:rPr lang="en-GB"/>
              <a:t> October 2024) and excludes those estimated to be on the YouTube Premium tier.  *TikTok ad time modelled at 3.4% of content time using agency and broadcaster estimates.  **Other online modelled at 3.33% of content time.</a:t>
            </a:r>
            <a:endParaRPr lang="en-GB" sz="1000"/>
          </a:p>
        </p:txBody>
      </p:sp>
      <p:sp>
        <p:nvSpPr>
          <p:cNvPr id="16" name="TextBox 15">
            <a:extLst>
              <a:ext uri="{FF2B5EF4-FFF2-40B4-BE49-F238E27FC236}">
                <a16:creationId xmlns:a16="http://schemas.microsoft.com/office/drawing/2014/main" id="{FEFE5B09-CFDA-6D77-D6D7-721C75C1C7CA}"/>
              </a:ext>
            </a:extLst>
          </p:cNvPr>
          <p:cNvSpPr txBox="1"/>
          <p:nvPr/>
        </p:nvSpPr>
        <p:spPr>
          <a:xfrm>
            <a:off x="7706350" y="333156"/>
            <a:ext cx="4006225" cy="830997"/>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black"/>
                </a:solidFill>
                <a:effectLst/>
                <a:uLnTx/>
                <a:uFillTx/>
                <a:latin typeface="Arial"/>
                <a:ea typeface="+mn-ea"/>
                <a:cs typeface="+mn-cs"/>
              </a:rPr>
              <a:t>Average video advertising time per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Arial"/>
                <a:ea typeface="+mn-ea"/>
                <a:cs typeface="+mn-cs"/>
              </a:rPr>
              <a:t>All Individuals: 18:05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prstClr val="black"/>
                </a:solidFill>
                <a:effectLst/>
                <a:uLnTx/>
                <a:uFillTx/>
                <a:latin typeface="Arial"/>
                <a:ea typeface="+mn-ea"/>
                <a:cs typeface="+mn-cs"/>
              </a:rPr>
              <a:t>16-34s: 9:49</a:t>
            </a:r>
          </a:p>
        </p:txBody>
      </p:sp>
    </p:spTree>
    <p:extLst>
      <p:ext uri="{BB962C8B-B14F-4D97-AF65-F5344CB8AC3E}">
        <p14:creationId xmlns:p14="http://schemas.microsoft.com/office/powerpoint/2010/main" val="1841343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7AC7-2676-4CDA-973E-98E7BDF33843}"/>
              </a:ext>
            </a:extLst>
          </p:cNvPr>
          <p:cNvSpPr>
            <a:spLocks noGrp="1"/>
          </p:cNvSpPr>
          <p:nvPr>
            <p:ph type="title"/>
          </p:nvPr>
        </p:nvSpPr>
        <p:spPr/>
        <p:txBody>
          <a:bodyPr/>
          <a:lstStyle/>
          <a:p>
            <a:r>
              <a:rPr lang="en-GB"/>
              <a:t>Total TV weekly reach (linear TV + BVOD)</a:t>
            </a:r>
          </a:p>
        </p:txBody>
      </p:sp>
      <p:sp>
        <p:nvSpPr>
          <p:cNvPr id="3" name="Text Placeholder 2">
            <a:extLst>
              <a:ext uri="{FF2B5EF4-FFF2-40B4-BE49-F238E27FC236}">
                <a16:creationId xmlns:a16="http://schemas.microsoft.com/office/drawing/2014/main" id="{5B56B953-4027-40D0-84A4-8AEC842C1623}"/>
              </a:ext>
            </a:extLst>
          </p:cNvPr>
          <p:cNvSpPr>
            <a:spLocks noGrp="1"/>
          </p:cNvSpPr>
          <p:nvPr>
            <p:ph type="body" sz="quarter" idx="15"/>
          </p:nvPr>
        </p:nvSpPr>
        <p:spPr>
          <a:xfrm>
            <a:off x="360000" y="5580000"/>
            <a:ext cx="11334817" cy="304800"/>
          </a:xfrm>
        </p:spPr>
        <p:txBody>
          <a:bodyPr/>
          <a:lstStyle/>
          <a:p>
            <a:r>
              <a:rPr lang="en-GB" dirty="0"/>
              <a:t>Source: IPA TouchPoints, 2021 (average of both waves), 2022 (average of both waves), 2023, </a:t>
            </a:r>
            <a:r>
              <a:rPr lang="fr-FR" dirty="0"/>
              <a:t>2024</a:t>
            </a:r>
            <a:r>
              <a:rPr lang="en-GB" dirty="0"/>
              <a:t> </a:t>
            </a:r>
            <a:r>
              <a:rPr lang="en-GB" dirty="0" err="1"/>
              <a:t>SuperHub</a:t>
            </a:r>
            <a:r>
              <a:rPr lang="en-GB" dirty="0"/>
              <a:t> (W2 2023 + W1 2024), </a:t>
            </a:r>
            <a:r>
              <a:rPr lang="fr-FR" dirty="0"/>
              <a:t>2025</a:t>
            </a:r>
            <a:r>
              <a:rPr lang="en-GB" dirty="0"/>
              <a:t> </a:t>
            </a:r>
            <a:r>
              <a:rPr lang="en-GB" dirty="0" err="1"/>
              <a:t>SuperHub</a:t>
            </a:r>
            <a:r>
              <a:rPr lang="en-GB" dirty="0"/>
              <a:t> (W2 2024 + W1 2025). Fieldwork Dates: 3</a:t>
            </a:r>
            <a:r>
              <a:rPr lang="en-GB" baseline="30000" dirty="0"/>
              <a:t>rd</a:t>
            </a:r>
            <a:r>
              <a:rPr lang="en-GB" dirty="0"/>
              <a:t> Sep 2024 – 15</a:t>
            </a:r>
            <a:r>
              <a:rPr lang="en-GB" baseline="30000" dirty="0"/>
              <a:t>th</a:t>
            </a:r>
            <a:r>
              <a:rPr lang="en-GB" dirty="0"/>
              <a:t> Nov 2024, 14</a:t>
            </a:r>
            <a:r>
              <a:rPr lang="en-GB" baseline="30000" dirty="0"/>
              <a:t>th</a:t>
            </a:r>
            <a:r>
              <a:rPr lang="en-GB" dirty="0"/>
              <a:t> Jan 2025 – 24</a:t>
            </a:r>
            <a:r>
              <a:rPr lang="en-GB" baseline="30000" dirty="0"/>
              <a:t>th</a:t>
            </a:r>
            <a:r>
              <a:rPr lang="en-GB" dirty="0"/>
              <a:t> Mar 2025. </a:t>
            </a:r>
          </a:p>
        </p:txBody>
      </p:sp>
      <p:sp>
        <p:nvSpPr>
          <p:cNvPr id="67" name="Freeform 15">
            <a:extLst>
              <a:ext uri="{FF2B5EF4-FFF2-40B4-BE49-F238E27FC236}">
                <a16:creationId xmlns:a16="http://schemas.microsoft.com/office/drawing/2014/main" id="{6586F318-E536-4FFE-8F41-482EBA9C6D45}"/>
              </a:ext>
            </a:extLst>
          </p:cNvPr>
          <p:cNvSpPr>
            <a:spLocks noEditPoints="1"/>
          </p:cNvSpPr>
          <p:nvPr/>
        </p:nvSpPr>
        <p:spPr bwMode="auto">
          <a:xfrm>
            <a:off x="601254" y="1870711"/>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6">
            <a:extLst>
              <a:ext uri="{FF2B5EF4-FFF2-40B4-BE49-F238E27FC236}">
                <a16:creationId xmlns:a16="http://schemas.microsoft.com/office/drawing/2014/main" id="{71DBF1C7-F3C2-4C83-B34E-9DE5EFB4FAD4}"/>
              </a:ext>
            </a:extLst>
          </p:cNvPr>
          <p:cNvSpPr>
            <a:spLocks noEditPoints="1"/>
          </p:cNvSpPr>
          <p:nvPr/>
        </p:nvSpPr>
        <p:spPr bwMode="auto">
          <a:xfrm>
            <a:off x="839023" y="1870711"/>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5">
            <a:extLst>
              <a:ext uri="{FF2B5EF4-FFF2-40B4-BE49-F238E27FC236}">
                <a16:creationId xmlns:a16="http://schemas.microsoft.com/office/drawing/2014/main" id="{F41443E2-0DEB-4F65-81A1-8C2D4DEAC59A}"/>
              </a:ext>
            </a:extLst>
          </p:cNvPr>
          <p:cNvSpPr>
            <a:spLocks noEditPoints="1"/>
          </p:cNvSpPr>
          <p:nvPr/>
        </p:nvSpPr>
        <p:spPr bwMode="auto">
          <a:xfrm>
            <a:off x="601254" y="2378470"/>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6">
            <a:extLst>
              <a:ext uri="{FF2B5EF4-FFF2-40B4-BE49-F238E27FC236}">
                <a16:creationId xmlns:a16="http://schemas.microsoft.com/office/drawing/2014/main" id="{C7E9D45D-98D0-49EA-8E99-08C520ACA6FF}"/>
              </a:ext>
            </a:extLst>
          </p:cNvPr>
          <p:cNvSpPr>
            <a:spLocks noEditPoints="1"/>
          </p:cNvSpPr>
          <p:nvPr/>
        </p:nvSpPr>
        <p:spPr bwMode="auto">
          <a:xfrm>
            <a:off x="839023" y="2378470"/>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5">
            <a:extLst>
              <a:ext uri="{FF2B5EF4-FFF2-40B4-BE49-F238E27FC236}">
                <a16:creationId xmlns:a16="http://schemas.microsoft.com/office/drawing/2014/main" id="{670A5BFB-06EE-43E4-86A3-8BDFE3E2A31E}"/>
              </a:ext>
            </a:extLst>
          </p:cNvPr>
          <p:cNvSpPr>
            <a:spLocks noEditPoints="1"/>
          </p:cNvSpPr>
          <p:nvPr/>
        </p:nvSpPr>
        <p:spPr bwMode="auto">
          <a:xfrm>
            <a:off x="601254" y="2877562"/>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6">
            <a:extLst>
              <a:ext uri="{FF2B5EF4-FFF2-40B4-BE49-F238E27FC236}">
                <a16:creationId xmlns:a16="http://schemas.microsoft.com/office/drawing/2014/main" id="{7FB81381-0E52-454C-ABB9-FA616D685FD9}"/>
              </a:ext>
            </a:extLst>
          </p:cNvPr>
          <p:cNvSpPr>
            <a:spLocks noEditPoints="1"/>
          </p:cNvSpPr>
          <p:nvPr/>
        </p:nvSpPr>
        <p:spPr bwMode="auto">
          <a:xfrm>
            <a:off x="839023" y="2877562"/>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5">
            <a:extLst>
              <a:ext uri="{FF2B5EF4-FFF2-40B4-BE49-F238E27FC236}">
                <a16:creationId xmlns:a16="http://schemas.microsoft.com/office/drawing/2014/main" id="{0D493292-2921-49B1-B6E0-931104A74F29}"/>
              </a:ext>
            </a:extLst>
          </p:cNvPr>
          <p:cNvSpPr>
            <a:spLocks noEditPoints="1"/>
          </p:cNvSpPr>
          <p:nvPr/>
        </p:nvSpPr>
        <p:spPr bwMode="auto">
          <a:xfrm>
            <a:off x="723319" y="3402656"/>
            <a:ext cx="167398"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6">
            <a:extLst>
              <a:ext uri="{FF2B5EF4-FFF2-40B4-BE49-F238E27FC236}">
                <a16:creationId xmlns:a16="http://schemas.microsoft.com/office/drawing/2014/main" id="{AD495B41-8B10-4133-A118-A168B6B51F12}"/>
              </a:ext>
            </a:extLst>
          </p:cNvPr>
          <p:cNvSpPr>
            <a:spLocks noEditPoints="1"/>
          </p:cNvSpPr>
          <p:nvPr/>
        </p:nvSpPr>
        <p:spPr bwMode="auto">
          <a:xfrm>
            <a:off x="722737" y="3905359"/>
            <a:ext cx="171663" cy="414763"/>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5">
            <a:extLst>
              <a:ext uri="{FF2B5EF4-FFF2-40B4-BE49-F238E27FC236}">
                <a16:creationId xmlns:a16="http://schemas.microsoft.com/office/drawing/2014/main" id="{16366CB5-1AF4-4BC8-9746-0B9CA596E2B3}"/>
              </a:ext>
            </a:extLst>
          </p:cNvPr>
          <p:cNvSpPr>
            <a:spLocks noEditPoints="1"/>
          </p:cNvSpPr>
          <p:nvPr/>
        </p:nvSpPr>
        <p:spPr bwMode="auto">
          <a:xfrm>
            <a:off x="679982" y="4342698"/>
            <a:ext cx="167397" cy="414763"/>
          </a:xfrm>
          <a:custGeom>
            <a:avLst/>
            <a:gdLst>
              <a:gd name="T0" fmla="*/ 269 w 431"/>
              <a:gd name="T1" fmla="*/ 110 h 1067"/>
              <a:gd name="T2" fmla="*/ 218 w 431"/>
              <a:gd name="T3" fmla="*/ 160 h 1067"/>
              <a:gd name="T4" fmla="*/ 168 w 431"/>
              <a:gd name="T5" fmla="*/ 110 h 1067"/>
              <a:gd name="T6" fmla="*/ 218 w 431"/>
              <a:gd name="T7" fmla="*/ 59 h 1067"/>
              <a:gd name="T8" fmla="*/ 269 w 431"/>
              <a:gd name="T9" fmla="*/ 110 h 1067"/>
              <a:gd name="T10" fmla="*/ 328 w 431"/>
              <a:gd name="T11" fmla="*/ 110 h 1067"/>
              <a:gd name="T12" fmla="*/ 218 w 431"/>
              <a:gd name="T13" fmla="*/ 0 h 1067"/>
              <a:gd name="T14" fmla="*/ 109 w 431"/>
              <a:gd name="T15" fmla="*/ 110 h 1067"/>
              <a:gd name="T16" fmla="*/ 218 w 431"/>
              <a:gd name="T17" fmla="*/ 219 h 1067"/>
              <a:gd name="T18" fmla="*/ 328 w 431"/>
              <a:gd name="T19" fmla="*/ 110 h 1067"/>
              <a:gd name="T20" fmla="*/ 372 w 431"/>
              <a:gd name="T21" fmla="*/ 646 h 1067"/>
              <a:gd name="T22" fmla="*/ 327 w 431"/>
              <a:gd name="T23" fmla="*/ 696 h 1067"/>
              <a:gd name="T24" fmla="*/ 298 w 431"/>
              <a:gd name="T25" fmla="*/ 725 h 1067"/>
              <a:gd name="T26" fmla="*/ 298 w 431"/>
              <a:gd name="T27" fmla="*/ 975 h 1067"/>
              <a:gd name="T28" fmla="*/ 265 w 431"/>
              <a:gd name="T29" fmla="*/ 1008 h 1067"/>
              <a:gd name="T30" fmla="*/ 166 w 431"/>
              <a:gd name="T31" fmla="*/ 1008 h 1067"/>
              <a:gd name="T32" fmla="*/ 133 w 431"/>
              <a:gd name="T33" fmla="*/ 975 h 1067"/>
              <a:gd name="T34" fmla="*/ 133 w 431"/>
              <a:gd name="T35" fmla="*/ 725 h 1067"/>
              <a:gd name="T36" fmla="*/ 103 w 431"/>
              <a:gd name="T37" fmla="*/ 696 h 1067"/>
              <a:gd name="T38" fmla="*/ 58 w 431"/>
              <a:gd name="T39" fmla="*/ 646 h 1067"/>
              <a:gd name="T40" fmla="*/ 58 w 431"/>
              <a:gd name="T41" fmla="*/ 414 h 1067"/>
              <a:gd name="T42" fmla="*/ 163 w 431"/>
              <a:gd name="T43" fmla="*/ 309 h 1067"/>
              <a:gd name="T44" fmla="*/ 267 w 431"/>
              <a:gd name="T45" fmla="*/ 309 h 1067"/>
              <a:gd name="T46" fmla="*/ 372 w 431"/>
              <a:gd name="T47" fmla="*/ 414 h 1067"/>
              <a:gd name="T48" fmla="*/ 372 w 431"/>
              <a:gd name="T49" fmla="*/ 646 h 1067"/>
              <a:gd name="T50" fmla="*/ 431 w 431"/>
              <a:gd name="T51" fmla="*/ 646 h 1067"/>
              <a:gd name="T52" fmla="*/ 431 w 431"/>
              <a:gd name="T53" fmla="*/ 414 h 1067"/>
              <a:gd name="T54" fmla="*/ 267 w 431"/>
              <a:gd name="T55" fmla="*/ 250 h 1067"/>
              <a:gd name="T56" fmla="*/ 163 w 431"/>
              <a:gd name="T57" fmla="*/ 250 h 1067"/>
              <a:gd name="T58" fmla="*/ 0 w 431"/>
              <a:gd name="T59" fmla="*/ 414 h 1067"/>
              <a:gd name="T60" fmla="*/ 0 w 431"/>
              <a:gd name="T61" fmla="*/ 646 h 1067"/>
              <a:gd name="T62" fmla="*/ 74 w 431"/>
              <a:gd name="T63" fmla="*/ 751 h 1067"/>
              <a:gd name="T64" fmla="*/ 74 w 431"/>
              <a:gd name="T65" fmla="*/ 975 h 1067"/>
              <a:gd name="T66" fmla="*/ 166 w 431"/>
              <a:gd name="T67" fmla="*/ 1067 h 1067"/>
              <a:gd name="T68" fmla="*/ 265 w 431"/>
              <a:gd name="T69" fmla="*/ 1067 h 1067"/>
              <a:gd name="T70" fmla="*/ 357 w 431"/>
              <a:gd name="T71" fmla="*/ 975 h 1067"/>
              <a:gd name="T72" fmla="*/ 357 w 431"/>
              <a:gd name="T73" fmla="*/ 751 h 1067"/>
              <a:gd name="T74" fmla="*/ 431 w 431"/>
              <a:gd name="T75" fmla="*/ 646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1" h="1067">
                <a:moveTo>
                  <a:pt x="269" y="110"/>
                </a:moveTo>
                <a:cubicBezTo>
                  <a:pt x="269" y="138"/>
                  <a:pt x="246" y="160"/>
                  <a:pt x="218" y="160"/>
                </a:cubicBezTo>
                <a:cubicBezTo>
                  <a:pt x="190" y="160"/>
                  <a:pt x="168" y="138"/>
                  <a:pt x="168" y="110"/>
                </a:cubicBezTo>
                <a:cubicBezTo>
                  <a:pt x="168" y="82"/>
                  <a:pt x="190" y="59"/>
                  <a:pt x="218" y="59"/>
                </a:cubicBezTo>
                <a:cubicBezTo>
                  <a:pt x="246" y="59"/>
                  <a:pt x="269" y="82"/>
                  <a:pt x="269" y="110"/>
                </a:cubicBezTo>
                <a:moveTo>
                  <a:pt x="328" y="110"/>
                </a:moveTo>
                <a:cubicBezTo>
                  <a:pt x="328" y="49"/>
                  <a:pt x="278" y="0"/>
                  <a:pt x="218" y="0"/>
                </a:cubicBezTo>
                <a:cubicBezTo>
                  <a:pt x="158" y="0"/>
                  <a:pt x="109" y="49"/>
                  <a:pt x="109" y="110"/>
                </a:cubicBezTo>
                <a:cubicBezTo>
                  <a:pt x="109" y="170"/>
                  <a:pt x="158" y="219"/>
                  <a:pt x="218" y="219"/>
                </a:cubicBezTo>
                <a:cubicBezTo>
                  <a:pt x="278" y="219"/>
                  <a:pt x="328" y="170"/>
                  <a:pt x="328" y="110"/>
                </a:cubicBezTo>
                <a:moveTo>
                  <a:pt x="372" y="646"/>
                </a:moveTo>
                <a:cubicBezTo>
                  <a:pt x="372" y="671"/>
                  <a:pt x="357" y="696"/>
                  <a:pt x="327" y="696"/>
                </a:cubicBezTo>
                <a:cubicBezTo>
                  <a:pt x="311" y="696"/>
                  <a:pt x="298" y="709"/>
                  <a:pt x="298" y="725"/>
                </a:cubicBezTo>
                <a:cubicBezTo>
                  <a:pt x="298" y="975"/>
                  <a:pt x="298" y="975"/>
                  <a:pt x="298" y="975"/>
                </a:cubicBezTo>
                <a:cubicBezTo>
                  <a:pt x="298" y="993"/>
                  <a:pt x="283" y="1008"/>
                  <a:pt x="265" y="1008"/>
                </a:cubicBezTo>
                <a:cubicBezTo>
                  <a:pt x="166" y="1008"/>
                  <a:pt x="166" y="1008"/>
                  <a:pt x="166" y="1008"/>
                </a:cubicBezTo>
                <a:cubicBezTo>
                  <a:pt x="148" y="1008"/>
                  <a:pt x="133" y="993"/>
                  <a:pt x="133" y="975"/>
                </a:cubicBezTo>
                <a:cubicBezTo>
                  <a:pt x="133" y="725"/>
                  <a:pt x="133" y="725"/>
                  <a:pt x="133" y="725"/>
                </a:cubicBezTo>
                <a:cubicBezTo>
                  <a:pt x="133" y="709"/>
                  <a:pt x="119" y="696"/>
                  <a:pt x="103" y="696"/>
                </a:cubicBezTo>
                <a:cubicBezTo>
                  <a:pt x="74" y="696"/>
                  <a:pt x="58" y="671"/>
                  <a:pt x="58" y="646"/>
                </a:cubicBezTo>
                <a:cubicBezTo>
                  <a:pt x="58" y="414"/>
                  <a:pt x="58" y="414"/>
                  <a:pt x="58" y="414"/>
                </a:cubicBezTo>
                <a:cubicBezTo>
                  <a:pt x="58" y="356"/>
                  <a:pt x="106" y="309"/>
                  <a:pt x="163" y="309"/>
                </a:cubicBezTo>
                <a:cubicBezTo>
                  <a:pt x="267" y="309"/>
                  <a:pt x="267" y="309"/>
                  <a:pt x="267" y="309"/>
                </a:cubicBezTo>
                <a:cubicBezTo>
                  <a:pt x="325" y="309"/>
                  <a:pt x="372" y="356"/>
                  <a:pt x="372" y="414"/>
                </a:cubicBezTo>
                <a:lnTo>
                  <a:pt x="372" y="646"/>
                </a:lnTo>
                <a:close/>
                <a:moveTo>
                  <a:pt x="431" y="646"/>
                </a:moveTo>
                <a:cubicBezTo>
                  <a:pt x="431" y="414"/>
                  <a:pt x="431" y="414"/>
                  <a:pt x="431" y="414"/>
                </a:cubicBezTo>
                <a:cubicBezTo>
                  <a:pt x="431" y="323"/>
                  <a:pt x="358" y="250"/>
                  <a:pt x="267" y="250"/>
                </a:cubicBezTo>
                <a:cubicBezTo>
                  <a:pt x="163" y="250"/>
                  <a:pt x="163" y="250"/>
                  <a:pt x="163" y="250"/>
                </a:cubicBezTo>
                <a:cubicBezTo>
                  <a:pt x="73" y="250"/>
                  <a:pt x="0" y="323"/>
                  <a:pt x="0" y="414"/>
                </a:cubicBezTo>
                <a:cubicBezTo>
                  <a:pt x="0" y="646"/>
                  <a:pt x="0" y="646"/>
                  <a:pt x="0" y="646"/>
                </a:cubicBezTo>
                <a:cubicBezTo>
                  <a:pt x="0" y="697"/>
                  <a:pt x="30" y="738"/>
                  <a:pt x="74" y="751"/>
                </a:cubicBezTo>
                <a:cubicBezTo>
                  <a:pt x="74" y="975"/>
                  <a:pt x="74" y="975"/>
                  <a:pt x="74" y="975"/>
                </a:cubicBezTo>
                <a:cubicBezTo>
                  <a:pt x="74" y="1026"/>
                  <a:pt x="115" y="1067"/>
                  <a:pt x="166" y="1067"/>
                </a:cubicBezTo>
                <a:cubicBezTo>
                  <a:pt x="265" y="1067"/>
                  <a:pt x="265" y="1067"/>
                  <a:pt x="265" y="1067"/>
                </a:cubicBezTo>
                <a:cubicBezTo>
                  <a:pt x="316" y="1067"/>
                  <a:pt x="357" y="1026"/>
                  <a:pt x="357" y="975"/>
                </a:cubicBezTo>
                <a:cubicBezTo>
                  <a:pt x="357" y="751"/>
                  <a:pt x="357" y="751"/>
                  <a:pt x="357" y="751"/>
                </a:cubicBezTo>
                <a:cubicBezTo>
                  <a:pt x="401" y="738"/>
                  <a:pt x="431" y="697"/>
                  <a:pt x="431" y="6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9" name="Table 48">
            <a:extLst>
              <a:ext uri="{FF2B5EF4-FFF2-40B4-BE49-F238E27FC236}">
                <a16:creationId xmlns:a16="http://schemas.microsoft.com/office/drawing/2014/main" id="{AD1C165F-798C-43E7-807B-CE7D32D23A89}"/>
              </a:ext>
            </a:extLst>
          </p:cNvPr>
          <p:cNvGraphicFramePr>
            <a:graphicFrameLocks noGrp="1"/>
          </p:cNvGraphicFramePr>
          <p:nvPr>
            <p:extLst>
              <p:ext uri="{D42A27DB-BD31-4B8C-83A1-F6EECF244321}">
                <p14:modId xmlns:p14="http://schemas.microsoft.com/office/powerpoint/2010/main" val="2139843158"/>
              </p:ext>
            </p:extLst>
          </p:nvPr>
        </p:nvGraphicFramePr>
        <p:xfrm>
          <a:off x="1147665" y="1318835"/>
          <a:ext cx="9979199" cy="3555335"/>
        </p:xfrm>
        <a:graphic>
          <a:graphicData uri="http://schemas.openxmlformats.org/drawingml/2006/table">
            <a:tbl>
              <a:tblPr firstRow="1" bandRow="1">
                <a:tableStyleId>{2D5ABB26-0587-4C30-8999-92F81FD0307C}</a:tableStyleId>
              </a:tblPr>
              <a:tblGrid>
                <a:gridCol w="3399830">
                  <a:extLst>
                    <a:ext uri="{9D8B030D-6E8A-4147-A177-3AD203B41FA5}">
                      <a16:colId xmlns:a16="http://schemas.microsoft.com/office/drawing/2014/main" val="136874791"/>
                    </a:ext>
                  </a:extLst>
                </a:gridCol>
                <a:gridCol w="2193123">
                  <a:extLst>
                    <a:ext uri="{9D8B030D-6E8A-4147-A177-3AD203B41FA5}">
                      <a16:colId xmlns:a16="http://schemas.microsoft.com/office/drawing/2014/main" val="1293394778"/>
                    </a:ext>
                  </a:extLst>
                </a:gridCol>
                <a:gridCol w="2193123">
                  <a:extLst>
                    <a:ext uri="{9D8B030D-6E8A-4147-A177-3AD203B41FA5}">
                      <a16:colId xmlns:a16="http://schemas.microsoft.com/office/drawing/2014/main" val="1127949121"/>
                    </a:ext>
                  </a:extLst>
                </a:gridCol>
                <a:gridCol w="2193123">
                  <a:extLst>
                    <a:ext uri="{9D8B030D-6E8A-4147-A177-3AD203B41FA5}">
                      <a16:colId xmlns:a16="http://schemas.microsoft.com/office/drawing/2014/main" val="3239591167"/>
                    </a:ext>
                  </a:extLst>
                </a:gridCol>
              </a:tblGrid>
              <a:tr h="507905">
                <a:tc>
                  <a:txBody>
                    <a:bodyPr/>
                    <a:lstStyle/>
                    <a:p>
                      <a:pPr marL="0" indent="0" algn="ctr"/>
                      <a:r>
                        <a:rPr lang="en-GB" sz="1400" b="1">
                          <a:solidFill>
                            <a:schemeClr val="bg2"/>
                          </a:solidFill>
                        </a:rPr>
                        <a:t>Weekly Reach %</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bg2"/>
                          </a:solidFill>
                          <a:latin typeface="+mn-lt"/>
                          <a:ea typeface="+mn-ea"/>
                          <a:cs typeface="+mn-cs"/>
                        </a:rPr>
                        <a:t>2023</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a:solidFill>
                            <a:schemeClr val="bg2"/>
                          </a:solidFill>
                          <a:latin typeface="+mn-lt"/>
                          <a:ea typeface="+mn-ea"/>
                          <a:cs typeface="+mn-cs"/>
                        </a:rPr>
                        <a:t>2024</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a:solidFill>
                            <a:schemeClr val="tx2"/>
                          </a:solidFill>
                        </a:rPr>
                        <a:t>2025</a:t>
                      </a:r>
                    </a:p>
                  </a:txBody>
                  <a:tcPr anchor="ctr">
                    <a:lnL>
                      <a:noFill/>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2577529"/>
                  </a:ext>
                </a:extLst>
              </a:tr>
              <a:tr h="507905">
                <a:tc>
                  <a:txBody>
                    <a:bodyPr/>
                    <a:lstStyle/>
                    <a:p>
                      <a:pPr marL="450850" indent="0"/>
                      <a:r>
                        <a:rPr lang="en-GB" sz="1600" b="1">
                          <a:solidFill>
                            <a:schemeClr val="bg2"/>
                          </a:solidFill>
                        </a:rPr>
                        <a:t>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chemeClr val="bg2"/>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chemeClr val="bg2"/>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a:solidFill>
                            <a:schemeClr val="tx2"/>
                          </a:solidFill>
                          <a:latin typeface="+mn-lt"/>
                          <a:ea typeface="+mn-ea"/>
                          <a:cs typeface="+mn-cs"/>
                        </a:rPr>
                        <a:t>88</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6952541"/>
                  </a:ext>
                </a:extLst>
              </a:tr>
              <a:tr h="507905">
                <a:tc>
                  <a:txBody>
                    <a:bodyPr/>
                    <a:lstStyle/>
                    <a:p>
                      <a:pPr marL="450850" indent="0"/>
                      <a:r>
                        <a:rPr lang="en-GB" sz="1600" b="1">
                          <a:solidFill>
                            <a:schemeClr val="bg2"/>
                          </a:solidFill>
                        </a:rPr>
                        <a:t>ABC1 adults</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chemeClr val="bg2"/>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chemeClr val="bg2"/>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a:solidFill>
                            <a:schemeClr val="tx2"/>
                          </a:solidFill>
                          <a:latin typeface="+mn-lt"/>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4554294"/>
                  </a:ext>
                </a:extLst>
              </a:tr>
              <a:tr h="507905">
                <a:tc>
                  <a:txBody>
                    <a:bodyPr/>
                    <a:lstStyle/>
                    <a:p>
                      <a:pPr marL="450850" indent="0"/>
                      <a:r>
                        <a:rPr lang="en-GB" sz="1600" b="1" dirty="0">
                          <a:solidFill>
                            <a:schemeClr val="bg2"/>
                          </a:solidFill>
                        </a:rPr>
                        <a:t>15-34</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GB" sz="1400" b="0" i="0" u="none" strike="noStrike" kern="1200" dirty="0">
                          <a:solidFill>
                            <a:schemeClr val="bg2"/>
                          </a:solidFill>
                          <a:effectLst/>
                          <a:latin typeface="Arial" panose="020B0604020202020204" pitchFamily="34" charset="0"/>
                          <a:ea typeface="+mn-ea"/>
                          <a:cs typeface="+mn-cs"/>
                        </a:rPr>
                        <a:t>76</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GB" sz="1400" b="0" i="0" u="none" strike="noStrike" kern="1200" dirty="0">
                          <a:solidFill>
                            <a:schemeClr val="bg2"/>
                          </a:solidFill>
                          <a:effectLst/>
                          <a:latin typeface="Arial" panose="020B0604020202020204" pitchFamily="34" charset="0"/>
                          <a:ea typeface="+mn-ea"/>
                          <a:cs typeface="+mn-cs"/>
                        </a:rPr>
                        <a:t>81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GB" sz="1600" b="1" kern="1200" dirty="0">
                          <a:solidFill>
                            <a:schemeClr val="tx2"/>
                          </a:solidFill>
                          <a:latin typeface="+mn-lt"/>
                          <a:ea typeface="+mn-ea"/>
                          <a:cs typeface="+mn-cs"/>
                        </a:rPr>
                        <a:t>77</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4183387872"/>
                  </a:ext>
                </a:extLst>
              </a:tr>
              <a:tr h="507905">
                <a:tc>
                  <a:txBody>
                    <a:bodyPr/>
                    <a:lstStyle/>
                    <a:p>
                      <a:pPr marL="450850" indent="0"/>
                      <a:r>
                        <a:rPr lang="en-GB" sz="1600" b="1">
                          <a:solidFill>
                            <a:schemeClr val="bg2"/>
                          </a:solidFill>
                        </a:rPr>
                        <a:t>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chemeClr val="bg2"/>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chemeClr val="bg2"/>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87</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6662041"/>
                  </a:ext>
                </a:extLst>
              </a:tr>
              <a:tr h="507905">
                <a:tc>
                  <a:txBody>
                    <a:bodyPr/>
                    <a:lstStyle/>
                    <a:p>
                      <a:pPr marL="450850" indent="0"/>
                      <a:r>
                        <a:rPr lang="en-GB" sz="1600" b="1">
                          <a:solidFill>
                            <a:schemeClr val="bg2"/>
                          </a:solidFill>
                        </a:rPr>
                        <a:t>Women</a:t>
                      </a:r>
                    </a:p>
                  </a:txBody>
                  <a:tcPr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chemeClr val="bg2"/>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400" b="0" i="0" u="none" strike="noStrike" kern="1200">
                          <a:solidFill>
                            <a:schemeClr val="bg2"/>
                          </a:solidFill>
                          <a:effectLst/>
                          <a:latin typeface="Arial" panose="020B0604020202020204" pitchFamily="34" charset="0"/>
                          <a:ea typeface="+mn-ea"/>
                          <a:cs typeface="+mn-cs"/>
                        </a:rPr>
                        <a:t>91</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600" b="1" kern="1200">
                          <a:solidFill>
                            <a:schemeClr val="tx2"/>
                          </a:solidFill>
                          <a:latin typeface="+mn-lt"/>
                          <a:ea typeface="+mn-ea"/>
                          <a:cs typeface="+mn-cs"/>
                        </a:rPr>
                        <a:t>88</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18219"/>
                  </a:ext>
                </a:extLst>
              </a:tr>
              <a:tr h="507905">
                <a:tc>
                  <a:txBody>
                    <a:bodyPr/>
                    <a:lstStyle/>
                    <a:p>
                      <a:pPr marL="450850" indent="0"/>
                      <a:r>
                        <a:rPr lang="en-GB" sz="1600" b="1">
                          <a:solidFill>
                            <a:schemeClr val="bg2"/>
                          </a:solidFill>
                        </a:rPr>
                        <a:t>HP+CH</a:t>
                      </a:r>
                    </a:p>
                  </a:txBody>
                  <a:tcPr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chemeClr val="bg2"/>
                          </a:solidFill>
                          <a:effectLst/>
                          <a:latin typeface="Arial" panose="020B0604020202020204" pitchFamily="34" charset="0"/>
                          <a:ea typeface="+mn-ea"/>
                          <a:cs typeface="+mn-cs"/>
                        </a:rPr>
                        <a:t>89</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400" b="0" i="0" u="none" strike="noStrike" kern="1200" dirty="0">
                          <a:solidFill>
                            <a:schemeClr val="bg2"/>
                          </a:solidFill>
                          <a:effectLst/>
                          <a:latin typeface="Arial" panose="020B0604020202020204" pitchFamily="34" charset="0"/>
                          <a:ea typeface="+mn-ea"/>
                          <a:cs typeface="+mn-cs"/>
                        </a:rPr>
                        <a:t>90</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600" b="1" kern="1200" dirty="0">
                          <a:solidFill>
                            <a:schemeClr val="tx2"/>
                          </a:solidFill>
                          <a:latin typeface="+mn-lt"/>
                          <a:ea typeface="+mn-ea"/>
                          <a:cs typeface="+mn-cs"/>
                        </a:rPr>
                        <a:t>87</a:t>
                      </a:r>
                    </a:p>
                  </a:txBody>
                  <a:tcPr marL="0" marR="0" marT="0" marB="0" anchor="ctr">
                    <a:lnL>
                      <a:noFill/>
                    </a:lnL>
                    <a:lnR>
                      <a:noFill/>
                    </a:lnR>
                    <a:lnT w="1270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144730119"/>
                  </a:ext>
                </a:extLst>
              </a:tr>
            </a:tbl>
          </a:graphicData>
        </a:graphic>
      </p:graphicFrame>
      <p:sp>
        <p:nvSpPr>
          <p:cNvPr id="17" name="Freeform 16">
            <a:extLst>
              <a:ext uri="{FF2B5EF4-FFF2-40B4-BE49-F238E27FC236}">
                <a16:creationId xmlns:a16="http://schemas.microsoft.com/office/drawing/2014/main" id="{B45440FA-4D56-44CC-8CF4-0810C0DEE218}"/>
              </a:ext>
            </a:extLst>
          </p:cNvPr>
          <p:cNvSpPr>
            <a:spLocks noEditPoints="1"/>
          </p:cNvSpPr>
          <p:nvPr/>
        </p:nvSpPr>
        <p:spPr bwMode="auto">
          <a:xfrm>
            <a:off x="860445" y="4451729"/>
            <a:ext cx="132221" cy="304800"/>
          </a:xfrm>
          <a:custGeom>
            <a:avLst/>
            <a:gdLst>
              <a:gd name="T0" fmla="*/ 271 w 441"/>
              <a:gd name="T1" fmla="*/ 110 h 1067"/>
              <a:gd name="T2" fmla="*/ 220 w 441"/>
              <a:gd name="T3" fmla="*/ 160 h 1067"/>
              <a:gd name="T4" fmla="*/ 170 w 441"/>
              <a:gd name="T5" fmla="*/ 110 h 1067"/>
              <a:gd name="T6" fmla="*/ 220 w 441"/>
              <a:gd name="T7" fmla="*/ 59 h 1067"/>
              <a:gd name="T8" fmla="*/ 271 w 441"/>
              <a:gd name="T9" fmla="*/ 110 h 1067"/>
              <a:gd name="T10" fmla="*/ 330 w 441"/>
              <a:gd name="T11" fmla="*/ 110 h 1067"/>
              <a:gd name="T12" fmla="*/ 220 w 441"/>
              <a:gd name="T13" fmla="*/ 0 h 1067"/>
              <a:gd name="T14" fmla="*/ 111 w 441"/>
              <a:gd name="T15" fmla="*/ 110 h 1067"/>
              <a:gd name="T16" fmla="*/ 220 w 441"/>
              <a:gd name="T17" fmla="*/ 219 h 1067"/>
              <a:gd name="T18" fmla="*/ 330 w 441"/>
              <a:gd name="T19" fmla="*/ 110 h 1067"/>
              <a:gd name="T20" fmla="*/ 379 w 441"/>
              <a:gd name="T21" fmla="*/ 753 h 1067"/>
              <a:gd name="T22" fmla="*/ 376 w 441"/>
              <a:gd name="T23" fmla="*/ 769 h 1067"/>
              <a:gd name="T24" fmla="*/ 361 w 441"/>
              <a:gd name="T25" fmla="*/ 773 h 1067"/>
              <a:gd name="T26" fmla="*/ 312 w 441"/>
              <a:gd name="T27" fmla="*/ 773 h 1067"/>
              <a:gd name="T28" fmla="*/ 282 w 441"/>
              <a:gd name="T29" fmla="*/ 800 h 1067"/>
              <a:gd name="T30" fmla="*/ 264 w 441"/>
              <a:gd name="T31" fmla="*/ 984 h 1067"/>
              <a:gd name="T32" fmla="*/ 238 w 441"/>
              <a:gd name="T33" fmla="*/ 1008 h 1067"/>
              <a:gd name="T34" fmla="*/ 202 w 441"/>
              <a:gd name="T35" fmla="*/ 1008 h 1067"/>
              <a:gd name="T36" fmla="*/ 176 w 441"/>
              <a:gd name="T37" fmla="*/ 983 h 1067"/>
              <a:gd name="T38" fmla="*/ 158 w 441"/>
              <a:gd name="T39" fmla="*/ 800 h 1067"/>
              <a:gd name="T40" fmla="*/ 129 w 441"/>
              <a:gd name="T41" fmla="*/ 773 h 1067"/>
              <a:gd name="T42" fmla="*/ 79 w 441"/>
              <a:gd name="T43" fmla="*/ 773 h 1067"/>
              <a:gd name="T44" fmla="*/ 65 w 441"/>
              <a:gd name="T45" fmla="*/ 769 h 1067"/>
              <a:gd name="T46" fmla="*/ 62 w 441"/>
              <a:gd name="T47" fmla="*/ 753 h 1067"/>
              <a:gd name="T48" fmla="*/ 120 w 441"/>
              <a:gd name="T49" fmla="*/ 369 h 1067"/>
              <a:gd name="T50" fmla="*/ 198 w 441"/>
              <a:gd name="T51" fmla="*/ 309 h 1067"/>
              <a:gd name="T52" fmla="*/ 243 w 441"/>
              <a:gd name="T53" fmla="*/ 309 h 1067"/>
              <a:gd name="T54" fmla="*/ 320 w 441"/>
              <a:gd name="T55" fmla="*/ 369 h 1067"/>
              <a:gd name="T56" fmla="*/ 379 w 441"/>
              <a:gd name="T57" fmla="*/ 753 h 1067"/>
              <a:gd name="T58" fmla="*/ 437 w 441"/>
              <a:gd name="T59" fmla="*/ 744 h 1067"/>
              <a:gd name="T60" fmla="*/ 379 w 441"/>
              <a:gd name="T61" fmla="*/ 360 h 1067"/>
              <a:gd name="T62" fmla="*/ 243 w 441"/>
              <a:gd name="T63" fmla="*/ 250 h 1067"/>
              <a:gd name="T64" fmla="*/ 198 w 441"/>
              <a:gd name="T65" fmla="*/ 250 h 1067"/>
              <a:gd name="T66" fmla="*/ 62 w 441"/>
              <a:gd name="T67" fmla="*/ 360 h 1067"/>
              <a:gd name="T68" fmla="*/ 3 w 441"/>
              <a:gd name="T69" fmla="*/ 744 h 1067"/>
              <a:gd name="T70" fmla="*/ 20 w 441"/>
              <a:gd name="T71" fmla="*/ 807 h 1067"/>
              <a:gd name="T72" fmla="*/ 79 w 441"/>
              <a:gd name="T73" fmla="*/ 832 h 1067"/>
              <a:gd name="T74" fmla="*/ 102 w 441"/>
              <a:gd name="T75" fmla="*/ 832 h 1067"/>
              <a:gd name="T76" fmla="*/ 117 w 441"/>
              <a:gd name="T77" fmla="*/ 988 h 1067"/>
              <a:gd name="T78" fmla="*/ 202 w 441"/>
              <a:gd name="T79" fmla="*/ 1067 h 1067"/>
              <a:gd name="T80" fmla="*/ 238 w 441"/>
              <a:gd name="T81" fmla="*/ 1067 h 1067"/>
              <a:gd name="T82" fmla="*/ 323 w 441"/>
              <a:gd name="T83" fmla="*/ 989 h 1067"/>
              <a:gd name="T84" fmla="*/ 338 w 441"/>
              <a:gd name="T85" fmla="*/ 832 h 1067"/>
              <a:gd name="T86" fmla="*/ 361 w 441"/>
              <a:gd name="T87" fmla="*/ 832 h 1067"/>
              <a:gd name="T88" fmla="*/ 420 w 441"/>
              <a:gd name="T89" fmla="*/ 807 h 1067"/>
              <a:gd name="T90" fmla="*/ 437 w 441"/>
              <a:gd name="T91" fmla="*/ 744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1067">
                <a:moveTo>
                  <a:pt x="271" y="110"/>
                </a:moveTo>
                <a:cubicBezTo>
                  <a:pt x="271" y="138"/>
                  <a:pt x="248" y="160"/>
                  <a:pt x="220" y="160"/>
                </a:cubicBezTo>
                <a:cubicBezTo>
                  <a:pt x="192" y="160"/>
                  <a:pt x="170" y="138"/>
                  <a:pt x="170" y="110"/>
                </a:cubicBezTo>
                <a:cubicBezTo>
                  <a:pt x="170" y="82"/>
                  <a:pt x="192" y="59"/>
                  <a:pt x="220" y="59"/>
                </a:cubicBezTo>
                <a:cubicBezTo>
                  <a:pt x="248" y="59"/>
                  <a:pt x="271" y="82"/>
                  <a:pt x="271" y="110"/>
                </a:cubicBezTo>
                <a:moveTo>
                  <a:pt x="330" y="110"/>
                </a:moveTo>
                <a:cubicBezTo>
                  <a:pt x="330" y="49"/>
                  <a:pt x="281" y="0"/>
                  <a:pt x="220" y="0"/>
                </a:cubicBezTo>
                <a:cubicBezTo>
                  <a:pt x="160" y="0"/>
                  <a:pt x="111" y="49"/>
                  <a:pt x="111" y="110"/>
                </a:cubicBezTo>
                <a:cubicBezTo>
                  <a:pt x="111" y="170"/>
                  <a:pt x="160" y="219"/>
                  <a:pt x="220" y="219"/>
                </a:cubicBezTo>
                <a:cubicBezTo>
                  <a:pt x="281" y="219"/>
                  <a:pt x="330" y="170"/>
                  <a:pt x="330" y="110"/>
                </a:cubicBezTo>
                <a:moveTo>
                  <a:pt x="379" y="753"/>
                </a:moveTo>
                <a:cubicBezTo>
                  <a:pt x="380" y="759"/>
                  <a:pt x="379" y="765"/>
                  <a:pt x="376" y="769"/>
                </a:cubicBezTo>
                <a:cubicBezTo>
                  <a:pt x="372" y="772"/>
                  <a:pt x="366" y="773"/>
                  <a:pt x="361" y="773"/>
                </a:cubicBezTo>
                <a:cubicBezTo>
                  <a:pt x="312" y="773"/>
                  <a:pt x="312" y="773"/>
                  <a:pt x="312" y="773"/>
                </a:cubicBezTo>
                <a:cubicBezTo>
                  <a:pt x="297" y="773"/>
                  <a:pt x="284" y="785"/>
                  <a:pt x="282" y="800"/>
                </a:cubicBezTo>
                <a:cubicBezTo>
                  <a:pt x="264" y="984"/>
                  <a:pt x="264" y="984"/>
                  <a:pt x="264" y="984"/>
                </a:cubicBezTo>
                <a:cubicBezTo>
                  <a:pt x="263" y="998"/>
                  <a:pt x="252" y="1008"/>
                  <a:pt x="238" y="1008"/>
                </a:cubicBezTo>
                <a:cubicBezTo>
                  <a:pt x="202" y="1008"/>
                  <a:pt x="202" y="1008"/>
                  <a:pt x="202" y="1008"/>
                </a:cubicBezTo>
                <a:cubicBezTo>
                  <a:pt x="188" y="1008"/>
                  <a:pt x="177" y="998"/>
                  <a:pt x="176" y="983"/>
                </a:cubicBezTo>
                <a:cubicBezTo>
                  <a:pt x="158" y="800"/>
                  <a:pt x="158" y="800"/>
                  <a:pt x="158" y="800"/>
                </a:cubicBezTo>
                <a:cubicBezTo>
                  <a:pt x="157" y="785"/>
                  <a:pt x="144" y="773"/>
                  <a:pt x="129" y="773"/>
                </a:cubicBezTo>
                <a:cubicBezTo>
                  <a:pt x="79" y="773"/>
                  <a:pt x="79" y="773"/>
                  <a:pt x="79" y="773"/>
                </a:cubicBezTo>
                <a:cubicBezTo>
                  <a:pt x="74" y="773"/>
                  <a:pt x="68" y="772"/>
                  <a:pt x="65" y="769"/>
                </a:cubicBezTo>
                <a:cubicBezTo>
                  <a:pt x="62" y="765"/>
                  <a:pt x="61" y="759"/>
                  <a:pt x="62" y="753"/>
                </a:cubicBezTo>
                <a:cubicBezTo>
                  <a:pt x="120" y="369"/>
                  <a:pt x="120" y="369"/>
                  <a:pt x="120" y="369"/>
                </a:cubicBezTo>
                <a:cubicBezTo>
                  <a:pt x="125" y="335"/>
                  <a:pt x="158" y="309"/>
                  <a:pt x="198" y="309"/>
                </a:cubicBezTo>
                <a:cubicBezTo>
                  <a:pt x="243" y="309"/>
                  <a:pt x="243" y="309"/>
                  <a:pt x="243" y="309"/>
                </a:cubicBezTo>
                <a:cubicBezTo>
                  <a:pt x="282" y="309"/>
                  <a:pt x="316" y="335"/>
                  <a:pt x="320" y="369"/>
                </a:cubicBezTo>
                <a:lnTo>
                  <a:pt x="379" y="753"/>
                </a:lnTo>
                <a:close/>
                <a:moveTo>
                  <a:pt x="437" y="744"/>
                </a:moveTo>
                <a:cubicBezTo>
                  <a:pt x="379" y="360"/>
                  <a:pt x="379" y="360"/>
                  <a:pt x="379" y="360"/>
                </a:cubicBezTo>
                <a:cubicBezTo>
                  <a:pt x="370" y="297"/>
                  <a:pt x="311" y="250"/>
                  <a:pt x="243" y="250"/>
                </a:cubicBezTo>
                <a:cubicBezTo>
                  <a:pt x="198" y="250"/>
                  <a:pt x="198" y="250"/>
                  <a:pt x="198" y="250"/>
                </a:cubicBezTo>
                <a:cubicBezTo>
                  <a:pt x="129" y="250"/>
                  <a:pt x="71" y="297"/>
                  <a:pt x="62" y="360"/>
                </a:cubicBezTo>
                <a:cubicBezTo>
                  <a:pt x="3" y="744"/>
                  <a:pt x="3" y="744"/>
                  <a:pt x="3" y="744"/>
                </a:cubicBezTo>
                <a:cubicBezTo>
                  <a:pt x="0" y="768"/>
                  <a:pt x="6" y="791"/>
                  <a:pt x="20" y="807"/>
                </a:cubicBezTo>
                <a:cubicBezTo>
                  <a:pt x="30" y="818"/>
                  <a:pt x="48" y="832"/>
                  <a:pt x="79" y="832"/>
                </a:cubicBezTo>
                <a:cubicBezTo>
                  <a:pt x="102" y="832"/>
                  <a:pt x="102" y="832"/>
                  <a:pt x="102" y="832"/>
                </a:cubicBezTo>
                <a:cubicBezTo>
                  <a:pt x="117" y="988"/>
                  <a:pt x="117" y="988"/>
                  <a:pt x="117" y="988"/>
                </a:cubicBezTo>
                <a:cubicBezTo>
                  <a:pt x="120" y="1032"/>
                  <a:pt x="157" y="1067"/>
                  <a:pt x="202" y="1067"/>
                </a:cubicBezTo>
                <a:cubicBezTo>
                  <a:pt x="238" y="1067"/>
                  <a:pt x="238" y="1067"/>
                  <a:pt x="238" y="1067"/>
                </a:cubicBezTo>
                <a:cubicBezTo>
                  <a:pt x="283" y="1067"/>
                  <a:pt x="320" y="1032"/>
                  <a:pt x="323" y="989"/>
                </a:cubicBezTo>
                <a:cubicBezTo>
                  <a:pt x="338" y="832"/>
                  <a:pt x="338" y="832"/>
                  <a:pt x="338" y="832"/>
                </a:cubicBezTo>
                <a:cubicBezTo>
                  <a:pt x="361" y="832"/>
                  <a:pt x="361" y="832"/>
                  <a:pt x="361" y="832"/>
                </a:cubicBezTo>
                <a:cubicBezTo>
                  <a:pt x="392" y="832"/>
                  <a:pt x="410" y="818"/>
                  <a:pt x="420" y="807"/>
                </a:cubicBezTo>
                <a:cubicBezTo>
                  <a:pt x="434" y="791"/>
                  <a:pt x="441" y="768"/>
                  <a:pt x="437" y="74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3452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E1CC8-98E3-4569-F25A-30834DC95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8F79F-F2A8-C7D5-11AA-0A0FA6116CEE}"/>
              </a:ext>
            </a:extLst>
          </p:cNvPr>
          <p:cNvSpPr>
            <a:spLocks noGrp="1"/>
          </p:cNvSpPr>
          <p:nvPr>
            <p:ph type="title"/>
          </p:nvPr>
        </p:nvSpPr>
        <p:spPr/>
        <p:txBody>
          <a:bodyPr/>
          <a:lstStyle/>
          <a:p>
            <a:r>
              <a:rPr lang="en-GB"/>
              <a:t>BVOD drives 16% incremental weekly TV reach for 15-34s</a:t>
            </a:r>
            <a:endParaRPr lang="en-GB">
              <a:highlight>
                <a:srgbClr val="FFFF00"/>
              </a:highlight>
            </a:endParaRPr>
          </a:p>
        </p:txBody>
      </p:sp>
      <p:sp>
        <p:nvSpPr>
          <p:cNvPr id="3" name="Text Placeholder 2">
            <a:extLst>
              <a:ext uri="{FF2B5EF4-FFF2-40B4-BE49-F238E27FC236}">
                <a16:creationId xmlns:a16="http://schemas.microsoft.com/office/drawing/2014/main" id="{9C384252-D4C2-250F-8937-AA00D3E1961E}"/>
              </a:ext>
            </a:extLst>
          </p:cNvPr>
          <p:cNvSpPr>
            <a:spLocks noGrp="1"/>
          </p:cNvSpPr>
          <p:nvPr>
            <p:ph type="body" sz="quarter" idx="15"/>
          </p:nvPr>
        </p:nvSpPr>
        <p:spPr/>
        <p:txBody>
          <a:bodyPr/>
          <a:lstStyle/>
          <a:p>
            <a:r>
              <a:rPr lang="en-GB" dirty="0"/>
              <a:t>Source: IPA TouchPoints, 2021 (average of both waves), 2022 (average of both waves), 2023, </a:t>
            </a:r>
            <a:r>
              <a:rPr lang="fr-FR" dirty="0"/>
              <a:t>2024</a:t>
            </a:r>
            <a:r>
              <a:rPr lang="en-GB" dirty="0"/>
              <a:t> </a:t>
            </a:r>
            <a:r>
              <a:rPr lang="en-GB" dirty="0" err="1"/>
              <a:t>SuperHub</a:t>
            </a:r>
            <a:r>
              <a:rPr lang="en-GB" dirty="0"/>
              <a:t> (W2 2023 + W1 2024), </a:t>
            </a:r>
            <a:r>
              <a:rPr lang="fr-FR" dirty="0"/>
              <a:t>2025</a:t>
            </a:r>
            <a:r>
              <a:rPr lang="en-GB" dirty="0"/>
              <a:t> </a:t>
            </a:r>
            <a:r>
              <a:rPr lang="en-GB" dirty="0" err="1"/>
              <a:t>SuperHub</a:t>
            </a:r>
            <a:r>
              <a:rPr lang="en-GB" dirty="0"/>
              <a:t> (W2 2024 + W1 2025), Fieldwork Dates: 3</a:t>
            </a:r>
            <a:r>
              <a:rPr lang="en-GB" baseline="30000" dirty="0"/>
              <a:t>rd</a:t>
            </a:r>
            <a:r>
              <a:rPr lang="en-GB" dirty="0"/>
              <a:t> Sep 2024 – 15</a:t>
            </a:r>
            <a:r>
              <a:rPr lang="en-GB" baseline="30000" dirty="0"/>
              <a:t>th</a:t>
            </a:r>
            <a:r>
              <a:rPr lang="en-GB" dirty="0"/>
              <a:t> Nov 2024, 14</a:t>
            </a:r>
            <a:r>
              <a:rPr lang="en-GB" baseline="30000" dirty="0"/>
              <a:t>th</a:t>
            </a:r>
            <a:r>
              <a:rPr lang="en-GB" dirty="0"/>
              <a:t> Jan 2025 – 24</a:t>
            </a:r>
            <a:r>
              <a:rPr lang="en-GB" baseline="30000" dirty="0"/>
              <a:t>th</a:t>
            </a:r>
            <a:r>
              <a:rPr lang="en-GB" dirty="0"/>
              <a:t> Mar 2025. </a:t>
            </a:r>
          </a:p>
          <a:p>
            <a:endParaRPr lang="en-GB" dirty="0"/>
          </a:p>
        </p:txBody>
      </p:sp>
      <p:graphicFrame>
        <p:nvGraphicFramePr>
          <p:cNvPr id="6" name="Chart 5">
            <a:extLst>
              <a:ext uri="{FF2B5EF4-FFF2-40B4-BE49-F238E27FC236}">
                <a16:creationId xmlns:a16="http://schemas.microsoft.com/office/drawing/2014/main" id="{018B1625-B34D-A037-9A9F-29AE773870D9}"/>
              </a:ext>
            </a:extLst>
          </p:cNvPr>
          <p:cNvGraphicFramePr/>
          <p:nvPr/>
        </p:nvGraphicFramePr>
        <p:xfrm>
          <a:off x="552450" y="1485900"/>
          <a:ext cx="11160124" cy="370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424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AAD0-362E-9BDF-4A30-609ADBBB5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2C8F5-DBFB-DD1C-FBAE-66C513F5B74B}"/>
              </a:ext>
            </a:extLst>
          </p:cNvPr>
          <p:cNvSpPr>
            <a:spLocks noGrp="1"/>
          </p:cNvSpPr>
          <p:nvPr>
            <p:ph type="title"/>
          </p:nvPr>
        </p:nvSpPr>
        <p:spPr/>
        <p:txBody>
          <a:bodyPr/>
          <a:lstStyle/>
          <a:p>
            <a:r>
              <a:rPr lang="en-US" dirty="0"/>
              <a:t>Viewing to TV content is predominantly done on the larger screen for 16-34s</a:t>
            </a:r>
            <a:endParaRPr lang="en-GB" dirty="0"/>
          </a:p>
        </p:txBody>
      </p:sp>
      <p:sp>
        <p:nvSpPr>
          <p:cNvPr id="3" name="Text Placeholder 2">
            <a:extLst>
              <a:ext uri="{FF2B5EF4-FFF2-40B4-BE49-F238E27FC236}">
                <a16:creationId xmlns:a16="http://schemas.microsoft.com/office/drawing/2014/main" id="{0CAB0C43-E3DA-A5D1-5643-9399BE400148}"/>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2024, live +3 mins, *</a:t>
            </a:r>
            <a:r>
              <a:rPr lang="fr-FR" dirty="0" err="1"/>
              <a:t>taken</a:t>
            </a:r>
            <a:r>
              <a:rPr lang="fr-FR" dirty="0"/>
              <a:t> </a:t>
            </a:r>
            <a:r>
              <a:rPr lang="fr-FR" dirty="0" err="1"/>
              <a:t>from</a:t>
            </a:r>
            <a:r>
              <a:rPr lang="fr-FR" dirty="0"/>
              <a:t> </a:t>
            </a:r>
            <a:r>
              <a:rPr lang="fr-FR" dirty="0" err="1"/>
              <a:t>Thinkbox’s</a:t>
            </a:r>
            <a:r>
              <a:rPr lang="fr-FR" dirty="0"/>
              <a:t> 2024 </a:t>
            </a:r>
            <a:r>
              <a:rPr lang="fr-FR" dirty="0" err="1"/>
              <a:t>video</a:t>
            </a:r>
            <a:r>
              <a:rPr lang="fr-FR" dirty="0"/>
              <a:t> </a:t>
            </a:r>
            <a:r>
              <a:rPr lang="fr-FR" dirty="0" err="1"/>
              <a:t>viewing</a:t>
            </a:r>
            <a:r>
              <a:rPr lang="fr-FR" dirty="0"/>
              <a:t> </a:t>
            </a:r>
            <a:r>
              <a:rPr lang="fr-FR" dirty="0" err="1"/>
              <a:t>day</a:t>
            </a:r>
            <a:r>
              <a:rPr lang="fr-FR" dirty="0"/>
              <a:t>. 16-34.</a:t>
            </a:r>
            <a:endParaRPr lang="en-GB" dirty="0"/>
          </a:p>
        </p:txBody>
      </p:sp>
      <p:graphicFrame>
        <p:nvGraphicFramePr>
          <p:cNvPr id="43" name="Table 42">
            <a:extLst>
              <a:ext uri="{FF2B5EF4-FFF2-40B4-BE49-F238E27FC236}">
                <a16:creationId xmlns:a16="http://schemas.microsoft.com/office/drawing/2014/main" id="{FAFDE64D-FCB0-B9D1-1EE1-A0085EB4A868}"/>
              </a:ext>
            </a:extLst>
          </p:cNvPr>
          <p:cNvGraphicFramePr>
            <a:graphicFrameLocks noGrp="1"/>
          </p:cNvGraphicFramePr>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9.7%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20.7%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35.1%</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6.0%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97.7%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89.3%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83.1%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61.0%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7.5%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20.4%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54.8%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10.1%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7.8%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dirty="0"/>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0.8%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dirty="0">
                          <a:solidFill>
                            <a:schemeClr val="bg2"/>
                          </a:solidFill>
                          <a:effectLst/>
                          <a:latin typeface="Arial" panose="020B0604020202020204" pitchFamily="34" charset="0"/>
                        </a:rPr>
                        <a:t>5.4%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dirty="0">
                          <a:solidFill>
                            <a:schemeClr val="bg2"/>
                          </a:solidFill>
                          <a:effectLst/>
                          <a:latin typeface="Arial" panose="020B0604020202020204" pitchFamily="34" charset="0"/>
                        </a:rPr>
                        <a:t>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36.3%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94.6%</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42.5%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1" i="0" u="none" strike="noStrike" dirty="0">
                          <a:solidFill>
                            <a:srgbClr val="372D87"/>
                          </a:solidFill>
                          <a:effectLst/>
                          <a:latin typeface="Arial" panose="020B0604020202020204" pitchFamily="34" charset="0"/>
                        </a:rPr>
                        <a:t>24.9%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45AE97A-2AF6-B41E-2A57-4ECE80805A54}"/>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46BDF1A1-5F28-E300-A352-5B13C4D76DF2}"/>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E1F728F7-11CC-5877-1988-B4B4EF68AF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A6EA4B02-BC48-066E-1EB7-66B66AEC76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73235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DE0F-E43F-8BF6-C241-4D5492DE0D54}"/>
            </a:ext>
          </a:extLst>
        </p:cNvPr>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77FFFBD-DE92-408C-2EAE-DEB2B3A2D0E4}"/>
              </a:ext>
            </a:extLst>
          </p:cNvPr>
          <p:cNvGraphicFramePr>
            <a:graphicFrameLocks/>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3221479-751E-4718-EEE9-2558BC6A3BF4}"/>
              </a:ext>
            </a:extLst>
          </p:cNvPr>
          <p:cNvSpPr>
            <a:spLocks noGrp="1"/>
          </p:cNvSpPr>
          <p:nvPr>
            <p:ph type="title"/>
          </p:nvPr>
        </p:nvSpPr>
        <p:spPr/>
        <p:txBody>
          <a:bodyPr/>
          <a:lstStyle/>
          <a:p>
            <a:r>
              <a:rPr lang="en-GB"/>
              <a:t>Competition is more even amongst younger audiences</a:t>
            </a:r>
          </a:p>
        </p:txBody>
      </p:sp>
      <p:sp>
        <p:nvSpPr>
          <p:cNvPr id="3" name="Text Placeholder 2">
            <a:extLst>
              <a:ext uri="{FF2B5EF4-FFF2-40B4-BE49-F238E27FC236}">
                <a16:creationId xmlns:a16="http://schemas.microsoft.com/office/drawing/2014/main" id="{81817800-495B-1830-C3E7-96AAF52EB4A9}"/>
              </a:ext>
            </a:extLst>
          </p:cNvPr>
          <p:cNvSpPr>
            <a:spLocks noGrp="1"/>
          </p:cNvSpPr>
          <p:nvPr>
            <p:ph type="body" sz="quarter" idx="15"/>
          </p:nvPr>
        </p:nvSpPr>
        <p:spPr/>
        <p:txBody>
          <a:bodyPr/>
          <a:lstStyle/>
          <a:p>
            <a:r>
              <a:rPr lang="en-GB"/>
              <a:t>Source: Barb / 16-34s, all devices – 2024</a:t>
            </a:r>
          </a:p>
        </p:txBody>
      </p:sp>
      <p:sp>
        <p:nvSpPr>
          <p:cNvPr id="5" name="TextBox 4">
            <a:extLst>
              <a:ext uri="{FF2B5EF4-FFF2-40B4-BE49-F238E27FC236}">
                <a16:creationId xmlns:a16="http://schemas.microsoft.com/office/drawing/2014/main" id="{AF99861E-029C-7A8F-C6AF-A7711165351E}"/>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6" name="TextBox 5">
            <a:extLst>
              <a:ext uri="{FF2B5EF4-FFF2-40B4-BE49-F238E27FC236}">
                <a16:creationId xmlns:a16="http://schemas.microsoft.com/office/drawing/2014/main" id="{4F9B1881-45A9-92F2-BBF9-373B4D99B44E}"/>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AVERAGE DAILY REACH (000s)</a:t>
            </a:r>
          </a:p>
        </p:txBody>
      </p:sp>
      <p:sp>
        <p:nvSpPr>
          <p:cNvPr id="7" name="TextBox 2">
            <a:extLst>
              <a:ext uri="{FF2B5EF4-FFF2-40B4-BE49-F238E27FC236}">
                <a16:creationId xmlns:a16="http://schemas.microsoft.com/office/drawing/2014/main" id="{73571D35-1A08-5D4D-B791-FF713E001B09}"/>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16-34s – All devices</a:t>
            </a:r>
          </a:p>
        </p:txBody>
      </p:sp>
      <p:sp>
        <p:nvSpPr>
          <p:cNvPr id="9" name="TextBox 1">
            <a:extLst>
              <a:ext uri="{FF2B5EF4-FFF2-40B4-BE49-F238E27FC236}">
                <a16:creationId xmlns:a16="http://schemas.microsoft.com/office/drawing/2014/main" id="{B5F06F52-8A61-69DC-2B75-D456A2D98A3C}"/>
              </a:ext>
            </a:extLst>
          </p:cNvPr>
          <p:cNvSpPr txBox="1"/>
          <p:nvPr/>
        </p:nvSpPr>
        <p:spPr>
          <a:xfrm>
            <a:off x="2313701" y="4622155"/>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Other AVOD</a:t>
            </a:r>
          </a:p>
        </p:txBody>
      </p:sp>
      <p:cxnSp>
        <p:nvCxnSpPr>
          <p:cNvPr id="10" name="Straight Arrow Connector 9">
            <a:extLst>
              <a:ext uri="{FF2B5EF4-FFF2-40B4-BE49-F238E27FC236}">
                <a16:creationId xmlns:a16="http://schemas.microsoft.com/office/drawing/2014/main" id="{993DB0A3-9E39-62B7-1A53-7926CD843752}"/>
              </a:ext>
            </a:extLst>
          </p:cNvPr>
          <p:cNvCxnSpPr>
            <a:cxnSpLocks/>
          </p:cNvCxnSpPr>
          <p:nvPr/>
        </p:nvCxnSpPr>
        <p:spPr>
          <a:xfrm>
            <a:off x="3037492" y="4878816"/>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
            <a:extLst>
              <a:ext uri="{FF2B5EF4-FFF2-40B4-BE49-F238E27FC236}">
                <a16:creationId xmlns:a16="http://schemas.microsoft.com/office/drawing/2014/main" id="{86E8B22F-2189-1E55-B0AE-CAAFBFD39DEC}"/>
              </a:ext>
            </a:extLst>
          </p:cNvPr>
          <p:cNvSpPr txBox="1"/>
          <p:nvPr/>
        </p:nvSpPr>
        <p:spPr>
          <a:xfrm>
            <a:off x="3350762" y="4492421"/>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SVOD</a:t>
            </a:r>
          </a:p>
        </p:txBody>
      </p:sp>
      <p:cxnSp>
        <p:nvCxnSpPr>
          <p:cNvPr id="12" name="Straight Arrow Connector 11">
            <a:extLst>
              <a:ext uri="{FF2B5EF4-FFF2-40B4-BE49-F238E27FC236}">
                <a16:creationId xmlns:a16="http://schemas.microsoft.com/office/drawing/2014/main" id="{2F5538D1-8747-487D-1AD0-AC94E1429408}"/>
              </a:ext>
            </a:extLst>
          </p:cNvPr>
          <p:cNvCxnSpPr>
            <a:cxnSpLocks/>
          </p:cNvCxnSpPr>
          <p:nvPr/>
        </p:nvCxnSpPr>
        <p:spPr>
          <a:xfrm>
            <a:off x="4031043" y="4682879"/>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
            <a:extLst>
              <a:ext uri="{FF2B5EF4-FFF2-40B4-BE49-F238E27FC236}">
                <a16:creationId xmlns:a16="http://schemas.microsoft.com/office/drawing/2014/main" id="{13D67C88-D4CF-9324-1939-DE3BB24AD984}"/>
              </a:ext>
            </a:extLst>
          </p:cNvPr>
          <p:cNvSpPr txBox="1"/>
          <p:nvPr/>
        </p:nvSpPr>
        <p:spPr>
          <a:xfrm>
            <a:off x="9739668" y="4459320"/>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Twitch</a:t>
            </a:r>
          </a:p>
        </p:txBody>
      </p:sp>
      <p:cxnSp>
        <p:nvCxnSpPr>
          <p:cNvPr id="17" name="Straight Arrow Connector 16">
            <a:extLst>
              <a:ext uri="{FF2B5EF4-FFF2-40B4-BE49-F238E27FC236}">
                <a16:creationId xmlns:a16="http://schemas.microsoft.com/office/drawing/2014/main" id="{96032322-740A-F5C0-597A-0ED67CD5CA3F}"/>
              </a:ext>
            </a:extLst>
          </p:cNvPr>
          <p:cNvCxnSpPr/>
          <p:nvPr/>
        </p:nvCxnSpPr>
        <p:spPr>
          <a:xfrm flipH="1">
            <a:off x="9652600" y="4632315"/>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1">
            <a:extLst>
              <a:ext uri="{FF2B5EF4-FFF2-40B4-BE49-F238E27FC236}">
                <a16:creationId xmlns:a16="http://schemas.microsoft.com/office/drawing/2014/main" id="{768721CF-9EBB-84DA-1729-6F9FE443E435}"/>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Bubble area represents total volume of daily viewing </a:t>
            </a:r>
          </a:p>
        </p:txBody>
      </p:sp>
    </p:spTree>
    <p:extLst>
      <p:ext uri="{BB962C8B-B14F-4D97-AF65-F5344CB8AC3E}">
        <p14:creationId xmlns:p14="http://schemas.microsoft.com/office/powerpoint/2010/main" val="286455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1FAE996-9975-22DE-6851-6D4846C165A0}"/>
              </a:ext>
            </a:extLst>
          </p:cNvPr>
          <p:cNvGraphicFramePr>
            <a:graphicFrameLocks noGrp="1"/>
          </p:cNvGraphicFramePr>
          <p:nvPr/>
        </p:nvGraphicFramePr>
        <p:xfrm>
          <a:off x="427800" y="1526315"/>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389B748-ACD7-6155-313B-BF7A2EE065BC}"/>
              </a:ext>
            </a:extLst>
          </p:cNvPr>
          <p:cNvSpPr>
            <a:spLocks noGrp="1"/>
          </p:cNvSpPr>
          <p:nvPr>
            <p:ph type="title"/>
          </p:nvPr>
        </p:nvSpPr>
        <p:spPr/>
        <p:txBody>
          <a:bodyPr/>
          <a:lstStyle/>
          <a:p>
            <a:r>
              <a:rPr lang="en-GB" sz="3200"/>
              <a:t>Commercial broadcasters deliver the most scale for 16-34s on the TV set</a:t>
            </a:r>
            <a:endParaRPr lang="en-GB"/>
          </a:p>
        </p:txBody>
      </p:sp>
      <p:sp>
        <p:nvSpPr>
          <p:cNvPr id="3" name="Text Placeholder 2">
            <a:extLst>
              <a:ext uri="{FF2B5EF4-FFF2-40B4-BE49-F238E27FC236}">
                <a16:creationId xmlns:a16="http://schemas.microsoft.com/office/drawing/2014/main" id="{85910477-CB40-6D62-AED2-D73263061F2C}"/>
              </a:ext>
            </a:extLst>
          </p:cNvPr>
          <p:cNvSpPr>
            <a:spLocks noGrp="1"/>
          </p:cNvSpPr>
          <p:nvPr>
            <p:ph type="body" sz="quarter" idx="15"/>
          </p:nvPr>
        </p:nvSpPr>
        <p:spPr/>
        <p:txBody>
          <a:bodyPr/>
          <a:lstStyle/>
          <a:p>
            <a:r>
              <a:rPr lang="en-GB"/>
              <a:t>Source: Barb / 16-34s, TV sets – 2024</a:t>
            </a:r>
          </a:p>
          <a:p>
            <a:endParaRPr lang="en-GB"/>
          </a:p>
        </p:txBody>
      </p:sp>
      <p:sp>
        <p:nvSpPr>
          <p:cNvPr id="6" name="TextBox 1">
            <a:extLst>
              <a:ext uri="{FF2B5EF4-FFF2-40B4-BE49-F238E27FC236}">
                <a16:creationId xmlns:a16="http://schemas.microsoft.com/office/drawing/2014/main" id="{1A74D322-DF5E-0B5D-1678-7874CFF979D3}"/>
              </a:ext>
            </a:extLst>
          </p:cNvPr>
          <p:cNvSpPr txBox="1"/>
          <p:nvPr/>
        </p:nvSpPr>
        <p:spPr>
          <a:xfrm>
            <a:off x="5052897" y="4176014"/>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Other SVOD</a:t>
            </a:r>
          </a:p>
        </p:txBody>
      </p:sp>
      <p:cxnSp>
        <p:nvCxnSpPr>
          <p:cNvPr id="7" name="Straight Arrow Connector 6">
            <a:extLst>
              <a:ext uri="{FF2B5EF4-FFF2-40B4-BE49-F238E27FC236}">
                <a16:creationId xmlns:a16="http://schemas.microsoft.com/office/drawing/2014/main" id="{0B49C84E-B846-741B-D7EF-2F5F308E79E0}"/>
              </a:ext>
            </a:extLst>
          </p:cNvPr>
          <p:cNvCxnSpPr>
            <a:cxnSpLocks/>
          </p:cNvCxnSpPr>
          <p:nvPr/>
        </p:nvCxnSpPr>
        <p:spPr>
          <a:xfrm>
            <a:off x="5400599" y="4537478"/>
            <a:ext cx="0" cy="127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1">
            <a:extLst>
              <a:ext uri="{FF2B5EF4-FFF2-40B4-BE49-F238E27FC236}">
                <a16:creationId xmlns:a16="http://schemas.microsoft.com/office/drawing/2014/main" id="{75496AFC-4CA2-036D-8CAB-335C4C5E3AA2}"/>
              </a:ext>
            </a:extLst>
          </p:cNvPr>
          <p:cNvSpPr txBox="1"/>
          <p:nvPr/>
        </p:nvSpPr>
        <p:spPr>
          <a:xfrm>
            <a:off x="3107576" y="4673259"/>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Other AVOD</a:t>
            </a:r>
          </a:p>
        </p:txBody>
      </p:sp>
      <p:cxnSp>
        <p:nvCxnSpPr>
          <p:cNvPr id="11" name="Straight Arrow Connector 10">
            <a:extLst>
              <a:ext uri="{FF2B5EF4-FFF2-40B4-BE49-F238E27FC236}">
                <a16:creationId xmlns:a16="http://schemas.microsoft.com/office/drawing/2014/main" id="{B25F203B-6792-3903-A98A-3705E4923A44}"/>
              </a:ext>
            </a:extLst>
          </p:cNvPr>
          <p:cNvCxnSpPr>
            <a:cxnSpLocks/>
          </p:cNvCxnSpPr>
          <p:nvPr/>
        </p:nvCxnSpPr>
        <p:spPr>
          <a:xfrm>
            <a:off x="3668214" y="4894008"/>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
            <a:extLst>
              <a:ext uri="{FF2B5EF4-FFF2-40B4-BE49-F238E27FC236}">
                <a16:creationId xmlns:a16="http://schemas.microsoft.com/office/drawing/2014/main" id="{66FCBA6D-5EC6-C477-6596-8B9D5DEF090B}"/>
              </a:ext>
            </a:extLst>
          </p:cNvPr>
          <p:cNvSpPr txBox="1"/>
          <p:nvPr/>
        </p:nvSpPr>
        <p:spPr>
          <a:xfrm>
            <a:off x="1990822" y="4636195"/>
            <a:ext cx="695405"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TikTok</a:t>
            </a:r>
          </a:p>
        </p:txBody>
      </p:sp>
      <p:cxnSp>
        <p:nvCxnSpPr>
          <p:cNvPr id="13" name="Straight Arrow Connector 12">
            <a:extLst>
              <a:ext uri="{FF2B5EF4-FFF2-40B4-BE49-F238E27FC236}">
                <a16:creationId xmlns:a16="http://schemas.microsoft.com/office/drawing/2014/main" id="{B4F483D1-F9DF-B628-4DA4-CAADD19FD77C}"/>
              </a:ext>
            </a:extLst>
          </p:cNvPr>
          <p:cNvCxnSpPr>
            <a:cxnSpLocks/>
          </p:cNvCxnSpPr>
          <p:nvPr/>
        </p:nvCxnSpPr>
        <p:spPr>
          <a:xfrm>
            <a:off x="2551460" y="4856944"/>
            <a:ext cx="122300"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
            <a:extLst>
              <a:ext uri="{FF2B5EF4-FFF2-40B4-BE49-F238E27FC236}">
                <a16:creationId xmlns:a16="http://schemas.microsoft.com/office/drawing/2014/main" id="{E320EA85-74AE-50DC-21F1-7631B1EC23F3}"/>
              </a:ext>
            </a:extLst>
          </p:cNvPr>
          <p:cNvSpPr txBox="1"/>
          <p:nvPr/>
        </p:nvSpPr>
        <p:spPr>
          <a:xfrm>
            <a:off x="5485448" y="4722936"/>
            <a:ext cx="1103258" cy="3064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Twitch</a:t>
            </a:r>
          </a:p>
        </p:txBody>
      </p:sp>
      <p:cxnSp>
        <p:nvCxnSpPr>
          <p:cNvPr id="15" name="Straight Arrow Connector 14">
            <a:extLst>
              <a:ext uri="{FF2B5EF4-FFF2-40B4-BE49-F238E27FC236}">
                <a16:creationId xmlns:a16="http://schemas.microsoft.com/office/drawing/2014/main" id="{8F38C232-4A79-5452-A1A8-92C3AF129505}"/>
              </a:ext>
            </a:extLst>
          </p:cNvPr>
          <p:cNvCxnSpPr/>
          <p:nvPr/>
        </p:nvCxnSpPr>
        <p:spPr>
          <a:xfrm>
            <a:off x="6064235" y="4954156"/>
            <a:ext cx="145673" cy="7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F6B55127-A9AF-2DBA-8B84-54EA2672A1DC}"/>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8" name="TextBox 7">
            <a:extLst>
              <a:ext uri="{FF2B5EF4-FFF2-40B4-BE49-F238E27FC236}">
                <a16:creationId xmlns:a16="http://schemas.microsoft.com/office/drawing/2014/main" id="{C933322F-3623-801D-B420-0D897749FA06}"/>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AVERAGE DAILY REACH (000s)</a:t>
            </a:r>
          </a:p>
        </p:txBody>
      </p:sp>
      <p:sp>
        <p:nvSpPr>
          <p:cNvPr id="9" name="TextBox 1">
            <a:extLst>
              <a:ext uri="{FF2B5EF4-FFF2-40B4-BE49-F238E27FC236}">
                <a16:creationId xmlns:a16="http://schemas.microsoft.com/office/drawing/2014/main" id="{EF9B40F9-E2E8-2848-93C6-8F82D06399BC}"/>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Bubble area represents total volume of daily viewing </a:t>
            </a:r>
          </a:p>
        </p:txBody>
      </p:sp>
      <p:sp>
        <p:nvSpPr>
          <p:cNvPr id="16" name="TextBox 2">
            <a:extLst>
              <a:ext uri="{FF2B5EF4-FFF2-40B4-BE49-F238E27FC236}">
                <a16:creationId xmlns:a16="http://schemas.microsoft.com/office/drawing/2014/main" id="{31903E20-0E5B-79E5-7A9A-FA8C4589D7FC}"/>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16-34s – TV Set</a:t>
            </a:r>
          </a:p>
        </p:txBody>
      </p:sp>
    </p:spTree>
    <p:extLst>
      <p:ext uri="{BB962C8B-B14F-4D97-AF65-F5344CB8AC3E}">
        <p14:creationId xmlns:p14="http://schemas.microsoft.com/office/powerpoint/2010/main" val="750896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0AB7-2716-B965-DC7A-9A9AFD91ECAC}"/>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F1349004-2CF7-47D2-9B1F-C821566F4D11}"/>
              </a:ext>
            </a:extLst>
          </p:cNvPr>
          <p:cNvGraphicFramePr>
            <a:graphicFrameLocks/>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24F547D-87D7-4667-69EB-E268C5F9219A}"/>
              </a:ext>
            </a:extLst>
          </p:cNvPr>
          <p:cNvSpPr>
            <a:spLocks noGrp="1"/>
          </p:cNvSpPr>
          <p:nvPr>
            <p:ph type="title"/>
          </p:nvPr>
        </p:nvSpPr>
        <p:spPr/>
        <p:txBody>
          <a:bodyPr/>
          <a:lstStyle/>
          <a:p>
            <a:r>
              <a:rPr lang="en-GB" dirty="0"/>
              <a:t>Broadcasters deliver the largest scale for 16-34s compared to other commercial platforms on the TV set</a:t>
            </a:r>
          </a:p>
        </p:txBody>
      </p:sp>
      <p:sp>
        <p:nvSpPr>
          <p:cNvPr id="3" name="Text Placeholder 2">
            <a:extLst>
              <a:ext uri="{FF2B5EF4-FFF2-40B4-BE49-F238E27FC236}">
                <a16:creationId xmlns:a16="http://schemas.microsoft.com/office/drawing/2014/main" id="{42878628-1DDB-52C2-ECA0-16953BCB1A1D}"/>
              </a:ext>
            </a:extLst>
          </p:cNvPr>
          <p:cNvSpPr>
            <a:spLocks noGrp="1"/>
          </p:cNvSpPr>
          <p:nvPr>
            <p:ph type="body" sz="quarter" idx="15"/>
          </p:nvPr>
        </p:nvSpPr>
        <p:spPr/>
        <p:txBody>
          <a:bodyPr/>
          <a:lstStyle/>
          <a:p>
            <a:r>
              <a:rPr lang="en-US" dirty="0"/>
              <a:t>Source: Barb, 16-34, TV sets – Q4 2024, Netflix &amp; Amazon Ad Tiers.</a:t>
            </a:r>
          </a:p>
          <a:p>
            <a:endParaRPr lang="en-US" dirty="0"/>
          </a:p>
          <a:p>
            <a:endParaRPr lang="en-GB" dirty="0"/>
          </a:p>
        </p:txBody>
      </p:sp>
      <p:sp>
        <p:nvSpPr>
          <p:cNvPr id="5" name="TextBox 4">
            <a:extLst>
              <a:ext uri="{FF2B5EF4-FFF2-40B4-BE49-F238E27FC236}">
                <a16:creationId xmlns:a16="http://schemas.microsoft.com/office/drawing/2014/main" id="{814EAAFC-8DC1-20D5-8E3A-9AF6EA48BD06}"/>
              </a:ext>
            </a:extLst>
          </p:cNvPr>
          <p:cNvSpPr txBox="1"/>
          <p:nvPr/>
        </p:nvSpPr>
        <p:spPr>
          <a:xfrm>
            <a:off x="4843093" y="5341125"/>
            <a:ext cx="2505814" cy="230832"/>
          </a:xfrm>
          <a:prstGeom prst="rect">
            <a:avLst/>
          </a:prstGeom>
          <a:noFill/>
        </p:spPr>
        <p:txBody>
          <a:bodyPr wrap="none" rtlCol="0">
            <a:spAutoFit/>
          </a:bodyPr>
          <a:lstStyle/>
          <a:p>
            <a:r>
              <a:rPr lang="en-GB" sz="900" b="1">
                <a:latin typeface="+mj-lt"/>
              </a:rPr>
              <a:t>AVE TIME VIEWED PER </a:t>
            </a:r>
            <a:r>
              <a:rPr lang="en-GB" sz="900" b="1" u="sng">
                <a:latin typeface="+mj-lt"/>
              </a:rPr>
              <a:t>VIEWER</a:t>
            </a:r>
            <a:r>
              <a:rPr lang="en-GB" sz="900" b="1">
                <a:latin typeface="+mj-lt"/>
              </a:rPr>
              <a:t> PER DAY</a:t>
            </a:r>
          </a:p>
        </p:txBody>
      </p:sp>
      <p:sp>
        <p:nvSpPr>
          <p:cNvPr id="6" name="TextBox 5">
            <a:extLst>
              <a:ext uri="{FF2B5EF4-FFF2-40B4-BE49-F238E27FC236}">
                <a16:creationId xmlns:a16="http://schemas.microsoft.com/office/drawing/2014/main" id="{16B61D8E-DF16-EE14-3534-7DE8B46CCF8E}"/>
              </a:ext>
            </a:extLst>
          </p:cNvPr>
          <p:cNvSpPr txBox="1"/>
          <p:nvPr/>
        </p:nvSpPr>
        <p:spPr>
          <a:xfrm rot="16200000">
            <a:off x="-606767" y="3073277"/>
            <a:ext cx="1941557" cy="230832"/>
          </a:xfrm>
          <a:prstGeom prst="rect">
            <a:avLst/>
          </a:prstGeom>
          <a:noFill/>
        </p:spPr>
        <p:txBody>
          <a:bodyPr wrap="none" rtlCol="0">
            <a:spAutoFit/>
          </a:bodyPr>
          <a:lstStyle/>
          <a:p>
            <a:r>
              <a:rPr lang="en-GB" sz="900" b="1" dirty="0">
                <a:latin typeface="+mj-lt"/>
              </a:rPr>
              <a:t>AVERAGE DAILY REACH (000s)</a:t>
            </a:r>
          </a:p>
        </p:txBody>
      </p:sp>
      <p:sp>
        <p:nvSpPr>
          <p:cNvPr id="7" name="TextBox 2">
            <a:extLst>
              <a:ext uri="{FF2B5EF4-FFF2-40B4-BE49-F238E27FC236}">
                <a16:creationId xmlns:a16="http://schemas.microsoft.com/office/drawing/2014/main" id="{D0055752-4240-6E7F-B402-9408A8399256}"/>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a:solidFill>
                  <a:schemeClr val="bg2"/>
                </a:solidFill>
              </a:rPr>
              <a:t>16-34 – Commercial TV Set</a:t>
            </a:r>
          </a:p>
        </p:txBody>
      </p:sp>
      <p:sp>
        <p:nvSpPr>
          <p:cNvPr id="10" name="TextBox 1">
            <a:extLst>
              <a:ext uri="{FF2B5EF4-FFF2-40B4-BE49-F238E27FC236}">
                <a16:creationId xmlns:a16="http://schemas.microsoft.com/office/drawing/2014/main" id="{5963A0C0-F652-E149-A897-4DA8B9A5CD0E}"/>
              </a:ext>
            </a:extLst>
          </p:cNvPr>
          <p:cNvSpPr txBox="1"/>
          <p:nvPr/>
        </p:nvSpPr>
        <p:spPr>
          <a:xfrm>
            <a:off x="2691564" y="4607482"/>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Other AVOD</a:t>
            </a:r>
          </a:p>
        </p:txBody>
      </p:sp>
      <p:cxnSp>
        <p:nvCxnSpPr>
          <p:cNvPr id="11" name="Straight Arrow Connector 10">
            <a:extLst>
              <a:ext uri="{FF2B5EF4-FFF2-40B4-BE49-F238E27FC236}">
                <a16:creationId xmlns:a16="http://schemas.microsoft.com/office/drawing/2014/main" id="{5B5CD09E-14E7-46DE-9819-1A6AF473CB9D}"/>
              </a:ext>
            </a:extLst>
          </p:cNvPr>
          <p:cNvCxnSpPr>
            <a:cxnSpLocks/>
          </p:cNvCxnSpPr>
          <p:nvPr/>
        </p:nvCxnSpPr>
        <p:spPr>
          <a:xfrm flipH="1">
            <a:off x="7303606" y="4967669"/>
            <a:ext cx="149225" cy="41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F9865A5-766F-92F5-6B8B-5149950A2715}"/>
              </a:ext>
            </a:extLst>
          </p:cNvPr>
          <p:cNvCxnSpPr>
            <a:cxnSpLocks/>
          </p:cNvCxnSpPr>
          <p:nvPr/>
        </p:nvCxnSpPr>
        <p:spPr>
          <a:xfrm>
            <a:off x="3432824" y="4867990"/>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
            <a:extLst>
              <a:ext uri="{FF2B5EF4-FFF2-40B4-BE49-F238E27FC236}">
                <a16:creationId xmlns:a16="http://schemas.microsoft.com/office/drawing/2014/main" id="{CC47D54C-264D-8D9E-2D47-76637AD851B1}"/>
              </a:ext>
            </a:extLst>
          </p:cNvPr>
          <p:cNvSpPr txBox="1"/>
          <p:nvPr/>
        </p:nvSpPr>
        <p:spPr>
          <a:xfrm>
            <a:off x="1697712" y="4671497"/>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dirty="0"/>
              <a:t>TikTok</a:t>
            </a:r>
          </a:p>
        </p:txBody>
      </p:sp>
      <p:cxnSp>
        <p:nvCxnSpPr>
          <p:cNvPr id="21" name="Straight Arrow Connector 20">
            <a:extLst>
              <a:ext uri="{FF2B5EF4-FFF2-40B4-BE49-F238E27FC236}">
                <a16:creationId xmlns:a16="http://schemas.microsoft.com/office/drawing/2014/main" id="{BE2F8D2E-5570-CEBC-1D7E-A0ADDEA0B86A}"/>
              </a:ext>
            </a:extLst>
          </p:cNvPr>
          <p:cNvCxnSpPr>
            <a:cxnSpLocks/>
          </p:cNvCxnSpPr>
          <p:nvPr/>
        </p:nvCxnSpPr>
        <p:spPr>
          <a:xfrm>
            <a:off x="2398721" y="4819293"/>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1">
            <a:extLst>
              <a:ext uri="{FF2B5EF4-FFF2-40B4-BE49-F238E27FC236}">
                <a16:creationId xmlns:a16="http://schemas.microsoft.com/office/drawing/2014/main" id="{77BE188B-60C0-7D33-E41B-9DE52C704CC1}"/>
              </a:ext>
            </a:extLst>
          </p:cNvPr>
          <p:cNvSpPr txBox="1"/>
          <p:nvPr/>
        </p:nvSpPr>
        <p:spPr>
          <a:xfrm>
            <a:off x="7208188" y="4817460"/>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t>Twitch</a:t>
            </a:r>
          </a:p>
        </p:txBody>
      </p:sp>
      <p:sp>
        <p:nvSpPr>
          <p:cNvPr id="4" name="TextBox 1">
            <a:extLst>
              <a:ext uri="{FF2B5EF4-FFF2-40B4-BE49-F238E27FC236}">
                <a16:creationId xmlns:a16="http://schemas.microsoft.com/office/drawing/2014/main" id="{90B7951D-E07D-E256-22FB-E08B06E9BCEC}"/>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Bubble area represents total volume of daily viewing </a:t>
            </a:r>
          </a:p>
        </p:txBody>
      </p:sp>
    </p:spTree>
    <p:extLst>
      <p:ext uri="{BB962C8B-B14F-4D97-AF65-F5344CB8AC3E}">
        <p14:creationId xmlns:p14="http://schemas.microsoft.com/office/powerpoint/2010/main" val="4176645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94EE45A-63D0-49AC-85F8-CB3E850C9013"/>
  <p:tag name="ISPRINGONLINEFOLDERID" val="0"/>
  <p:tag name="ISPRINGONLINEFOLDERPATH" val="Content List"/>
  <p:tag name="ISPRINGCLOUDFOLDERID" val="26"/>
  <p:tag name="ISPRINGCLOUDFOLDERPATH" val="Repository/Nickable Charts/TV  viewing &amp; audiences/"/>
  <p:tag name="ISPRINGCLOUDFOLDERDOMAIN" val="https://thinkbox.ispringcloud.eu"/>
  <p:tag name="ISPRING_PLAYERS_CUSTOMIZATION" val="UEsDBBQAAgAIAHV0+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0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0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0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Q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Q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BTY3NNyzqQQKMPAABwJAAAFwAAAHVuaXZlcnNhbC91bml2ZXJzYWwucG5n7Zr7X9LJ/sfxdNn2kp5q7bKK1uZ+27bU1fZ4vxzbFN1SU0uPqZCV2qp4TVQUsPa7x61Uij2JpmBXLyGSkagosLu2sC0KbXIRUajIiIuwikiCwAFrfzj/gz98PvOYec5n3u+Zec/Max6Pz8WjcaCNH3zyAQAA2BgTfSgRAFgbAwCsKdyw3layq///X9sSh9JE0EFAD8dVYcuszYmIjQAAetEfLmeus+XfL4pOLQUAHEfsjwOrsPMMAOCxLuZQxLEK8Oy09LK6HMGaK73dmFwf63nLrz6WCL3+KGmL86FHgoM3e2eeuG+IOOsVupNHWUu7snnzpY/Fx/YupHzQd/JR4wfgtd94PtxUtWt7RMmmLxcORtzBRljPK1Q0kWGOLK2GwXLKYVy8iOXi1opr1o6qDcFksg6hGW3dR8jEV1m+5+tBbmmhb57oQ0k01bTNU0Dw7RaQHq3cKZv6waOtYvmiotnBVgo7rr+Cp0XP87B4vNcGW8F91b3L6kiMFqk1jdt7CPC6rNydogwNIG9x+CunQUj7FBftEBupv7qPvGWlnsvVtbZk56HNtnfN32PsZQc97N9sWAWrYBWsglWwClbBKlgFq2AVrIJVsApWwSpYBatgFayC/wU/bInEBPcgT+q7uGGDxkkhY9CoMdAZvi2xUPIkrG9jXhqH4mOrl3N6qoPGb6fL5/2tC7/WL+7JEwXFt1mTcUYJtwQCl0WXaE09RPDyz04GRmjpZBc0VXyOQrRZmOgxIP8cCdaxLJNt3fpmoryzUdRnfkPdiCZrWiYDMCH6ux0GxmdkYhc0SCz4aWm7FXO/HtIE9lwPKPLhu3eWf3ZlIcR8jRQnLDvGVr/gQQdntwHzXWOGL50xJdltnCeXC0gNBPZirg+gpoVkqdBP6bzV4YfFxGai9iy2o2AcaskskUWf4mRni41fFaBUQ8mFQ9rzfBXqecb4eI4Erl1TJXdBV8m86aXaEg3SdFgzYMK9F5czJPmTgi3onxTotRVVw0tYSaUMNqDCv5dMMi0tQYcKBmVg5lM1PUGOYHtbX88zTVGeaXLFeC6NqXMrH6Q2GMNUJje0tF1XUdaactkBMFWt/0KagRMZG2AIJQVHNMT84LHtjM2pO7kgHZ5gIGlM10xO04EZ95oS5alukGC68ze5OX1eKotJK/18+H4zdSy3SkjpgUIcbjaQmp7053TV+H74nqoxWJO1HwiTduoEWQszfN8yYNkJhNT5qPLNiTaqZGYJfaLHi+DF8Opv3MHtj5XPKQNIW9cABgaV5H2wymxVyKS+Sy4WG6s3X315YTQ/re3YbL6AobJcYBxDEcM5hEN+g0f8kvrTIs/PDRC0A1YmYS9TnPPRNuctQZ92pxVMf6tytdtu+Lm7sStLZSJqq9IpAoIW65yiDDvHK9EXeiapYI1XXw5nw6YBgFYafB+zB+H4uCRbFUr9KKlwqJloaj+E+dCXDEWcaFlbL9nRhvO7x1hABzPzufvXL0ADhjxVx0P1hdNuwBSBZ7/mYZnjUOF+bjCyzTYvkwMFzolf1Lj2TVFlFMVfJjLMT54W29vfn2T9dS7f7L8Lk36lGaoavz77MZcHWTRBgSrevnWNpHMnq7J9TtY5ssUlWwMEnuVT7O3EocLWrzAPZV7+wQUtnLxs4UbATyKq5bfTJi4TVpWtCqMe0T0BuTUXfCfbHOP12yhF/+0Y7FIOsz/Atd1iZEzdzBp61+R8yKePqaZ/Rz8Qjfa4AGrIpQLr5eeR10VGtNd46yIKO7z36ss0qVGgbM7BD2YGIoyXvekDqNHDB7wYw3UJOBJP2DeV3yicw2mr5cwlLHm4FVzwcBnsjxNRwoiiuLlEVJNc/TCZ9H+d3LYAjrg4YPDSJnaK0lV+ICZqJSge3ta47DEfwcCmZgqyPZYmWGEUuNUkRY2MOIUPG3SSJLRL2dTAEVxHA4SjpjoAAoI7lrRIlnlMRJdQzSx8GIJn6soKRDST5RjQWL4ZtKdZsp6NUIJrLWGssk/4dRD0OAstLv62ktYy+m1Y28up3Y9x5ZJBasnM7w790zCxkg2xzFs2E2jA+iC632gArTrW+8C4Sx+9ZyabPNwAckcsMJfCDYPcWaDwf7snO4SR9OJwyUFXeDMPi1lNs/fOPhH3n4pgPL3VQDj5x8171pQmI/VU1HQcyB4Szbaelhm3lxmRiRDhHPCM0uQSLrxDFwZpOmcmxy55qNxOK7dFdLF6RAp9QH+rqGwNoMhPSd4bd4Asv6Bn9eKLrb0ZNLj+n8/+hQfnMnobCSTspmeTfXlVLLSJycKJ/LbjzjChX/akaPOEftudvPk8PwKJhVAbqQ2E2aKJSvaAExITqJD/2JrnoQhOhNYZqQtRBFw9nu7T+Pymf3JsCpFb/eqAvxfZEeuVWrac6QKrBMpww7AipS+8ETvO1uv1ZXj7DvUw9z1D542E4N9pI0FJwYrDKlhrII7q+YUrD9aDYp086nAK5sKbk+3zdUzTdI43NlAL//OBK6ISmPsNQlq2hJisCO8eAUYJPIXKEhZbQhEtrCkPd+NxUeHZvNOxseEwfXEZ3JxWq+J7sJsz/AEAseHZ10JD23lctXEQMlsooJ+y9jLKF6usvfgtAiGt+vsGfFB6o6me5hQcltMtUw0UMyp+bIbW/hHTLuyqUx1XJbD4cHQtCzGfmGTLHVOqwtLZwjAEUDNjGjwHbQuqvp6CWeAhMimhgsD+6Kf+8MK6Yris3Ec1QsusMi7LeL5l6bic1pEGbSoYJH1sekP/Oa8Rm1TL9sux7+7+LcgaL5nseGgU/zTzTQVlOTKZEaBamFlZU7NipjW7dMJySrvHy0moexRU3WpmIr0C6cYBa7S/6bS4OJsCjNrTfAILB08l3O6P1OYZqIbnxdMsRRnhBg91Vq1rIE+9EjdRvUcprCD51hj4CD8KzJl3hE0wu2S/B9RO7wRNH2WrXmtvEsDTm4yfRbLZXSOI9ODZUco/ihazx8NlbMDTcbR31iIgvMUeV/cR4qYZm0NTQsupWG24YK7viLvbbhDQi2zzLC9WW7o407bA30Ke/TLo8YLfa8RLCVYr/8UcMuAkLJWDuVlqBfsT75xA2pFCHXQsv6q7VHP1TnJ1IKJWWV/9zqcMDVVFsA0WyqlsoOCJkarp/Ifdq8MdtqWzniPJN8qN91loZPVe8/YS3l/jtGB5kQiql6Bc+RxrQlvM03FSz+vXieczFwdhtviG2eIb7sLjUflCPcJQ+jzLY4dnG6j87F4ah61QBWt0KhnH7swucMzThBe3DmHgS+NvMLdmZnjPH4w1Q/OeqcfapaUnmP0cnjctKN26qJCZDuQxIXWyt/ZNdlVh/Uj9ctx0uc96AiJ0f8JyOjZrZgURIc6JDpmtSHpAC5Idi2NI75U+7Z/kjVJGXnuMi2+0g5/bljSyBMVgRyeyue0GEkhWqsbT6RKQlPkuqoROBcR6nzSFZJdCllP+QLK3i71dft/lZadLbuWauqt3sqvjRfMlyiLRK9tuHUSyiAgE9yozlwguMwHf4xWXTapDfmKPtbs7fWM+1T1y141gdM42TxxV+hDitM+GltelHhgqAAAo2i3o8F57H8hTkPS4cEg3Kq+Wgd8joCvV1zxqY7WGRUbH0o2n78ZyYaF0OowuoL3qRGjDILQLdyAJiarh1tuUpZh2zYfk2V7OYBSGvpuP66B7IWq3Q07wvEM/wao2UrrzbEGHqM6Iwgng8rvepMIai4TpcgebCrZUpAePAanZFGLOFzXHPho0nDd0W5a9Lbn6Je/quZr4MOMbJad/ur+/7l9/A7XEmm+psB978U9/gwOH6/T6/Oa5uVs5KwdkPQlhbjFxf4nz01f34IVAyojEhNYXjlGdCmYRTF+N/2Ll72rgtpbRfJe6OF/aRrjReZc51EB1p2hD8X49kHAumD7bTtLeh9IVPMRJimdDSc/VO+3aI7cno9m/Pen7lof6GdjhD5duCEUsJ0qvsF1uMEhz63dAEsPBSHf/oNmNgWLBYVIlew0hRbLIpP19frYQZToqrVgU0bJyRUFc9YMabHfLjOxoqGOd98Zukqn3jufXBdyVQ8qlPN38k/JX9+Uia/PEq5W50IYvWrJiGYAb5RbT0vOzlZVAoKOptcEWsm/9Zyq2ffUfsOFER1jBsfGIM1NSEkk1cMIwd80fBNXFtheYqE6jlF8TOKEYHi+qy7mwNhZ6H5w95SP61SYa7qaYeTiCFPXaqT3zTHsjUTfq9WHF48qxtyemU9g5hM0PDdd2PGKhbsbfdo/PFrn6f4ZpwnLz09DIFzkacZXL2P5/d5cahlClegHEepsfKrTUpY2OoIwkAsrKtPYyIRYdKg4F9isGr4QaR9ARZnppIfdO40VUm1qwi+QO8bOBtzIp9J7TGSJ3Z2rUFTTKCEl2N8pQE0kQ73jUC1JbOk0BZARPvy9/0fK9g+N183D+i79EkRyPyrTuEGk4+TQQNkuJIgcqxPnXo0sibPEEIlXMuiRb9VKu64adKAMPNZzfQW1wwVa+IljJVHOPYTg/sGAj+fOfIsht2NhW4VtBU27T/DilLqbg+2ai4fWD0arwN88VxsKDHoM7D4gFt1OGX3U4PUL7iru82DPIeU55LFb2oiXynVshyExB2Uo7uoS2hF72gTT5H1lNKnSIX4Yh9uKKMIZ7YNLj/jLKq9rKhceZ6NEAQJw2BG+Y7rbre2FOC7ffv8FjyOJ7t8WHtbRPp5710+/wYOOUM3JMxdAYEbp1XcDZRd2Di2TkUlYGLIO1Mm8QiMnob2i7O8vhyYtGBfa7hZIHDUqT/2i7k6hLEEOppa3K49ZrWvV3aeHGN/JC9VGhkD2u+i5N+mZRGnZfNkY8/a7hLrj2ReryL93sKabpUwfAREPGcjVGpo7XKJHLqcsRtqtHyY6whVch8gF/ZfzwEp5PcxqWZ216+bnW0idNm9YT3HGamtLe0D9vxsffBoTPF3KXtQvydQCAYxLq0eQ1xKRME695gawmct+2lshRknqwUD/zPt0+iOEVf487ovqTr7PfLhv7PyKEjImO6XOoEuyizN82lq2fY4pKh42ccjXC77G75TGrI+EOQibKMdjlegiZ/TfbN46bYwp8nENtc4mU9SNzVvaTrPMvC60Wd4OkMYm9wcNWqaj608eeSpb0nEF5vF/aa4CsQSsHgqAwNxt7VvTp+7bkn+kim7BdY69M6AormTHuRsfG26+eA/vvodMrNUvb2vfY7aVv5YN6eFaf5YustiYvwLtfYnjqSMz1eMTiY8UFe9HQPXg0tz46UbeQQqfC/7ypGj9gv7KqLynd+RHIrwh865oJS1IMjGXcb68eExl3qOfgyQv/BVBLAwQUAAIACABTY3NNKwvAbUoAAABrAAAAGwAAAHVuaXZlcnNhbC91bml2ZXJzYWwucG5nLnhtbLOxr8jNUShLLSrOzM+zVTLUM1Cyt+PlsikoSi3LTC1XqACKGekZQICSQiUqtzwzpSQDKGRgbowQzEjNTM8osVWyMDCFC+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
  <p:tag name="ISPRING_PRESENTATION_TITLE" val="Young people and TV"/>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2672</Words>
  <Application>Microsoft Office PowerPoint</Application>
  <PresentationFormat>Widescreen</PresentationFormat>
  <Paragraphs>554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 Narrow</vt:lpstr>
      <vt:lpstr>Arial</vt:lpstr>
      <vt:lpstr>Calibri</vt:lpstr>
      <vt:lpstr>proxima-nova</vt:lpstr>
      <vt:lpstr>Söhne</vt:lpstr>
      <vt:lpstr>Thinkbox</vt:lpstr>
      <vt:lpstr>Young people &amp; TV</vt:lpstr>
      <vt:lpstr>Broadcaster TV accounts for 22% of 16-34s’ video day</vt:lpstr>
      <vt:lpstr>PowerPoint Presentation</vt:lpstr>
      <vt:lpstr>Total TV weekly reach (linear TV + BVOD)</vt:lpstr>
      <vt:lpstr>BVOD drives 16% incremental weekly TV reach for 15-34s</vt:lpstr>
      <vt:lpstr>Viewing to TV content is predominantly done on the larger screen for 16-34s</vt:lpstr>
      <vt:lpstr>Competition is more even amongst younger audiences</vt:lpstr>
      <vt:lpstr>Commercial broadcasters deliver the most scale for 16-34s on the TV set</vt:lpstr>
      <vt:lpstr>Broadcasters deliver the largest scale for 16-34s compared to other commercial platforms on the TV set</vt:lpstr>
      <vt:lpstr>The TV set remains the home for viewing to high-quality content</vt:lpstr>
      <vt:lpstr>VOD enabling 16-34s to watch more entertainment, drama &amp; films</vt:lpstr>
      <vt:lpstr>16-34s have an affinity for entertainment, sport, and films </vt:lpstr>
      <vt:lpstr>16-34’s: SVOD’s strong; UK original content dominates</vt:lpstr>
      <vt:lpstr>16-34’s: Sport &amp; Entertainment live; Films for on-demand</vt:lpstr>
      <vt:lpstr>16-34 Top TV programmes 2024 (TV set and device)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and TV</dc:title>
  <dc:creator>Oliver Robertson</dc:creator>
  <cp:lastModifiedBy>Nailah Uddin</cp:lastModifiedBy>
  <cp:revision>88</cp:revision>
  <dcterms:created xsi:type="dcterms:W3CDTF">2018-03-14T15:31:23Z</dcterms:created>
  <dcterms:modified xsi:type="dcterms:W3CDTF">2025-10-01T10:42:53Z</dcterms:modified>
</cp:coreProperties>
</file>