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BDE5F-C513-4AD0-BA77-230A609ED49E}" v="9" dt="2026-02-19T11:35:5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34019" autoAdjust="0"/>
  </p:normalViewPr>
  <p:slideViewPr>
    <p:cSldViewPr snapToGrid="0">
      <p:cViewPr varScale="1">
        <p:scale>
          <a:sx n="111" d="100"/>
          <a:sy n="111" d="100"/>
        </p:scale>
        <p:origin x="594" y="96"/>
      </p:cViewPr>
      <p:guideLst/>
    </p:cSldViewPr>
  </p:slideViewPr>
  <p:notesTextViewPr>
    <p:cViewPr>
      <p:scale>
        <a:sx n="1" d="1"/>
        <a:sy n="1" d="1"/>
      </p:scale>
      <p:origin x="0" y="-24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EA65B2F7-BA76-4458-8988-4059F4782835}"/>
    <pc:docChg chg="modSld">
      <pc:chgData name="Harry Ward Masters" userId="b1ac75e6-209b-402f-9966-b841aec315d0" providerId="ADAL" clId="{EA65B2F7-BA76-4458-8988-4059F4782835}" dt="2026-02-19T11:35:57.749" v="22"/>
      <pc:docMkLst>
        <pc:docMk/>
      </pc:docMkLst>
      <pc:sldChg chg="addSp delSp modSp mod modNotesTx">
        <pc:chgData name="Harry Ward Masters" userId="b1ac75e6-209b-402f-9966-b841aec315d0" providerId="ADAL" clId="{EA65B2F7-BA76-4458-8988-4059F4782835}" dt="2026-02-19T11:35:57.749" v="22"/>
        <pc:sldMkLst>
          <pc:docMk/>
          <pc:sldMk cId="2889476718" sldId="3106"/>
        </pc:sldMkLst>
        <pc:spChg chg="mod">
          <ac:chgData name="Harry Ward Masters" userId="b1ac75e6-209b-402f-9966-b841aec315d0" providerId="ADAL" clId="{EA65B2F7-BA76-4458-8988-4059F4782835}" dt="2026-02-19T11:33:15.875" v="3"/>
          <ac:spMkLst>
            <pc:docMk/>
            <pc:sldMk cId="2889476718" sldId="3106"/>
            <ac:spMk id="3" creationId="{EF493839-1DE8-A23F-AA15-A4D42AEE07A2}"/>
          </ac:spMkLst>
        </pc:spChg>
        <pc:spChg chg="mod">
          <ac:chgData name="Harry Ward Masters" userId="b1ac75e6-209b-402f-9966-b841aec315d0" providerId="ADAL" clId="{EA65B2F7-BA76-4458-8988-4059F4782835}" dt="2026-02-19T11:34:15.276" v="16" actId="255"/>
          <ac:spMkLst>
            <pc:docMk/>
            <pc:sldMk cId="2889476718" sldId="3106"/>
            <ac:spMk id="11" creationId="{CF0BE58F-C5A2-63CF-5E9C-828548CC96BD}"/>
          </ac:spMkLst>
        </pc:spChg>
        <pc:picChg chg="add mod">
          <ac:chgData name="Harry Ward Masters" userId="b1ac75e6-209b-402f-9966-b841aec315d0" providerId="ADAL" clId="{EA65B2F7-BA76-4458-8988-4059F4782835}" dt="2026-02-19T11:35:47.022" v="21" actId="1076"/>
          <ac:picMkLst>
            <pc:docMk/>
            <pc:sldMk cId="2889476718" sldId="3106"/>
            <ac:picMk id="2" creationId="{A2BA1DCE-2C32-AECE-35AC-F0FE50786E65}"/>
          </ac:picMkLst>
        </pc:picChg>
        <pc:picChg chg="add mod">
          <ac:chgData name="Harry Ward Masters" userId="b1ac75e6-209b-402f-9966-b841aec315d0" providerId="ADAL" clId="{EA65B2F7-BA76-4458-8988-4059F4782835}" dt="2026-02-19T11:35:57.749" v="22"/>
          <ac:picMkLst>
            <pc:docMk/>
            <pc:sldMk cId="2889476718" sldId="3106"/>
            <ac:picMk id="4" creationId="{01B776CB-23CE-526B-2F50-6AB738055385}"/>
          </ac:picMkLst>
        </pc:picChg>
        <pc:picChg chg="add mod">
          <ac:chgData name="Harry Ward Masters" userId="b1ac75e6-209b-402f-9966-b841aec315d0" providerId="ADAL" clId="{EA65B2F7-BA76-4458-8988-4059F4782835}" dt="2026-02-19T11:35:57.749" v="22"/>
          <ac:picMkLst>
            <pc:docMk/>
            <pc:sldMk cId="2889476718" sldId="3106"/>
            <ac:picMk id="5" creationId="{A92F3991-017F-7D5E-9D67-EFB298F7F3D0}"/>
          </ac:picMkLst>
        </pc:picChg>
        <pc:picChg chg="del">
          <ac:chgData name="Harry Ward Masters" userId="b1ac75e6-209b-402f-9966-b841aec315d0" providerId="ADAL" clId="{EA65B2F7-BA76-4458-8988-4059F4782835}" dt="2026-02-19T11:33:06.466" v="1" actId="478"/>
          <ac:picMkLst>
            <pc:docMk/>
            <pc:sldMk cId="2889476718" sldId="3106"/>
            <ac:picMk id="8" creationId="{3E81D748-E8D3-F544-36DC-F6C84EC1C1CB}"/>
          </ac:picMkLst>
        </pc:picChg>
        <pc:picChg chg="del">
          <ac:chgData name="Harry Ward Masters" userId="b1ac75e6-209b-402f-9966-b841aec315d0" providerId="ADAL" clId="{EA65B2F7-BA76-4458-8988-4059F4782835}" dt="2026-02-19T11:33:06.466" v="1" actId="478"/>
          <ac:picMkLst>
            <pc:docMk/>
            <pc:sldMk cId="2889476718" sldId="3106"/>
            <ac:picMk id="1032" creationId="{81E8A30E-78D7-1D72-6DF3-CEBCB8B14C1D}"/>
          </ac:picMkLst>
        </pc:picChg>
        <pc:picChg chg="del">
          <ac:chgData name="Harry Ward Masters" userId="b1ac75e6-209b-402f-9966-b841aec315d0" providerId="ADAL" clId="{EA65B2F7-BA76-4458-8988-4059F4782835}" dt="2026-02-19T11:33:04.627" v="0" actId="478"/>
          <ac:picMkLst>
            <pc:docMk/>
            <pc:sldMk cId="2889476718" sldId="3106"/>
            <ac:picMk id="1034" creationId="{D567F348-8809-768C-FA4A-63A4B7BDA1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Nylahs</a:t>
            </a:r>
            <a:r>
              <a:rPr lang="en-GB" sz="1200" b="1" kern="1200" dirty="0">
                <a:solidFill>
                  <a:schemeClr val="tx1"/>
                </a:solidFill>
                <a:effectLst/>
                <a:latin typeface="+mn-lt"/>
                <a:ea typeface="+mn-ea"/>
                <a:cs typeface="+mn-cs"/>
              </a:rPr>
              <a:t> are a West Midlands based haircare brand founded by </a:t>
            </a:r>
            <a:r>
              <a:rPr lang="en-GB" sz="1200" b="1" kern="1200" dirty="0" err="1">
                <a:solidFill>
                  <a:schemeClr val="tx1"/>
                </a:solidFill>
                <a:effectLst/>
                <a:latin typeface="+mn-lt"/>
                <a:ea typeface="+mn-ea"/>
                <a:cs typeface="+mn-cs"/>
              </a:rPr>
              <a:t>Kameese</a:t>
            </a:r>
            <a:r>
              <a:rPr lang="en-GB" sz="1200" b="1" kern="1200" dirty="0">
                <a:solidFill>
                  <a:schemeClr val="tx1"/>
                </a:solidFill>
                <a:effectLst/>
                <a:latin typeface="+mn-lt"/>
                <a:ea typeface="+mn-ea"/>
                <a:cs typeface="+mn-cs"/>
              </a:rPr>
              <a:t> Davis, providing science-backed formulas for those with textured hair or experiencing hair loss.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 desire to grow further, </a:t>
            </a:r>
            <a:r>
              <a:rPr lang="en-GB" sz="1200" b="1" kern="1200" dirty="0" err="1">
                <a:solidFill>
                  <a:schemeClr val="tx1"/>
                </a:solidFill>
                <a:effectLst/>
                <a:latin typeface="+mn-lt"/>
                <a:ea typeface="+mn-ea"/>
                <a:cs typeface="+mn-cs"/>
              </a:rPr>
              <a:t>Nylahs</a:t>
            </a:r>
            <a:r>
              <a:rPr lang="en-GB" sz="1200" b="1" kern="1200" dirty="0">
                <a:solidFill>
                  <a:schemeClr val="tx1"/>
                </a:solidFill>
                <a:effectLst/>
                <a:latin typeface="+mn-lt"/>
                <a:ea typeface="+mn-ea"/>
                <a:cs typeface="+mn-cs"/>
              </a:rPr>
              <a:t> entered Channel 4 and Lloyds’ Black in Business initiative in late 2024 to try and increase awareness and site visits.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After successfully launching in 2022, Channel 4 and Lloyd’s Black in Business initiative returned for its second iteration. The scheme - designed solely for black owned businesses - sees the winning brand receive £150,000 in free advertising across Channel 4’s ecosystem along with 6 months of mentoring from both Channel 4 and Lloyds. The initiative is underpinned by research that shows that 56% of Black business owners only receive funding once they have successfully established the business, with one shocking statistic showing that just 0.24% of venture capital goes to Black owned businesses.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Entering alongside 200 other applicants, </a:t>
            </a:r>
            <a:r>
              <a:rPr lang="en-GB" sz="1200" b="1" kern="1200" dirty="0" err="1">
                <a:solidFill>
                  <a:schemeClr val="tx1"/>
                </a:solidFill>
                <a:effectLst/>
                <a:latin typeface="+mn-lt"/>
                <a:ea typeface="+mn-ea"/>
                <a:cs typeface="+mn-cs"/>
              </a:rPr>
              <a:t>Nylahs</a:t>
            </a:r>
            <a:r>
              <a:rPr lang="en-GB" sz="1200" b="1" kern="1200" dirty="0">
                <a:solidFill>
                  <a:schemeClr val="tx1"/>
                </a:solidFill>
                <a:effectLst/>
                <a:latin typeface="+mn-lt"/>
                <a:ea typeface="+mn-ea"/>
                <a:cs typeface="+mn-cs"/>
              </a:rPr>
              <a:t> were selected alongside 3 other businesses to be the winners of the funding last year. Given their objectives, TV served as the perfect channel – delivering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instant action and driving awareness by reaching millions on mass at once in a single night.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Armed with a bespoke creative crafted by Quiet Storm, and a plan to match from Channel 4’s commercial sales team, </a:t>
            </a:r>
            <a:r>
              <a:rPr lang="en-GB" sz="1200" b="1" kern="1200" dirty="0" err="1">
                <a:solidFill>
                  <a:schemeClr val="tx1"/>
                </a:solidFill>
                <a:effectLst/>
                <a:latin typeface="+mn-lt"/>
                <a:ea typeface="+mn-ea"/>
                <a:cs typeface="+mn-cs"/>
              </a:rPr>
              <a:t>Nylahs</a:t>
            </a:r>
            <a:r>
              <a:rPr lang="en-GB" sz="1200" b="1" kern="1200" dirty="0">
                <a:solidFill>
                  <a:schemeClr val="tx1"/>
                </a:solidFill>
                <a:effectLst/>
                <a:latin typeface="+mn-lt"/>
                <a:ea typeface="+mn-ea"/>
                <a:cs typeface="+mn-cs"/>
              </a:rPr>
              <a:t> were ready for their first foray into TV. The campaign kicked off with a bespoke premier break with all four winners making their TV bow, reaching 1.4m million people during </a:t>
            </a:r>
            <a:r>
              <a:rPr lang="en-GB" sz="1200" b="1" i="1" kern="1200" dirty="0">
                <a:solidFill>
                  <a:schemeClr val="tx1"/>
                </a:solidFill>
                <a:effectLst/>
                <a:latin typeface="+mn-lt"/>
                <a:ea typeface="+mn-ea"/>
                <a:cs typeface="+mn-cs"/>
              </a:rPr>
              <a:t>Bake Off: The Professionals</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Having launched with impact with a Premier break, the campaign kicked off in earnest across Channel 4’s ecosystem during August and September, with programming assessed and selected to ensure the campaign showed up at the right times with the right audience watching. As a result, the campaign appeared during high-profile Channel 4 content such as </a:t>
            </a:r>
            <a:r>
              <a:rPr lang="en-GB" sz="1200" b="1" i="1" kern="1200" dirty="0">
                <a:solidFill>
                  <a:schemeClr val="tx1"/>
                </a:solidFill>
                <a:effectLst/>
                <a:latin typeface="+mn-lt"/>
                <a:ea typeface="+mn-ea"/>
                <a:cs typeface="+mn-cs"/>
              </a:rPr>
              <a:t>Educating Yorkshire, First Dates, Location, Location, Location</a:t>
            </a:r>
            <a:r>
              <a:rPr lang="en-GB" sz="1200" b="1" kern="1200" dirty="0">
                <a:solidFill>
                  <a:schemeClr val="tx1"/>
                </a:solidFill>
                <a:effectLst/>
                <a:latin typeface="+mn-lt"/>
                <a:ea typeface="+mn-ea"/>
                <a:cs typeface="+mn-cs"/>
              </a:rPr>
              <a:t> and </a:t>
            </a:r>
            <a:r>
              <a:rPr lang="en-GB" sz="1200" b="1" i="1" kern="1200" dirty="0">
                <a:solidFill>
                  <a:schemeClr val="tx1"/>
                </a:solidFill>
                <a:effectLst/>
                <a:latin typeface="+mn-lt"/>
                <a:ea typeface="+mn-ea"/>
                <a:cs typeface="+mn-cs"/>
              </a:rPr>
              <a:t>Celebs go Dating</a:t>
            </a:r>
            <a:r>
              <a:rPr lang="en-GB" sz="1200" b="1" kern="1200" dirty="0">
                <a:solidFill>
                  <a:schemeClr val="tx1"/>
                </a:solidFill>
                <a:effectLst/>
                <a:latin typeface="+mn-lt"/>
                <a:ea typeface="+mn-ea"/>
                <a:cs typeface="+mn-cs"/>
              </a:rPr>
              <a:t>. This high-quality programming environment was extended to Channel 4 streaming, with the campaign showing up in </a:t>
            </a:r>
            <a:r>
              <a:rPr lang="en-GB" sz="1200" b="1" i="1" kern="1200" dirty="0">
                <a:solidFill>
                  <a:schemeClr val="tx1"/>
                </a:solidFill>
                <a:effectLst/>
                <a:latin typeface="+mn-lt"/>
                <a:ea typeface="+mn-ea"/>
                <a:cs typeface="+mn-cs"/>
              </a:rPr>
              <a:t>Great British Bake Off, 24 hours in Police Custody </a:t>
            </a:r>
            <a:r>
              <a:rPr lang="en-GB" sz="1200" b="1" kern="1200" dirty="0">
                <a:solidFill>
                  <a:schemeClr val="tx1"/>
                </a:solidFill>
                <a:effectLst/>
                <a:latin typeface="+mn-lt"/>
                <a:ea typeface="+mn-ea"/>
                <a:cs typeface="+mn-cs"/>
              </a:rPr>
              <a:t>and </a:t>
            </a:r>
            <a:r>
              <a:rPr lang="en-GB" sz="1200" b="1" i="1" kern="1200" dirty="0">
                <a:solidFill>
                  <a:schemeClr val="tx1"/>
                </a:solidFill>
                <a:effectLst/>
                <a:latin typeface="+mn-lt"/>
                <a:ea typeface="+mn-ea"/>
                <a:cs typeface="+mn-cs"/>
              </a:rPr>
              <a:t>Celebrity SAS: Who Dares Wins</a:t>
            </a:r>
            <a:r>
              <a:rPr lang="en-GB" sz="1200" b="1" kern="1200" dirty="0">
                <a:solidFill>
                  <a:schemeClr val="tx1"/>
                </a:solidFill>
                <a:effectLst/>
                <a:latin typeface="+mn-lt"/>
                <a:ea typeface="+mn-ea"/>
                <a:cs typeface="+mn-cs"/>
              </a:rPr>
              <a:t>. Finally, to support their activity on TV, </a:t>
            </a:r>
            <a:r>
              <a:rPr lang="en-GB" sz="1200" b="1" kern="1200" dirty="0" err="1">
                <a:solidFill>
                  <a:schemeClr val="tx1"/>
                </a:solidFill>
                <a:effectLst/>
                <a:latin typeface="+mn-lt"/>
                <a:ea typeface="+mn-ea"/>
                <a:cs typeface="+mn-cs"/>
              </a:rPr>
              <a:t>Nylahs</a:t>
            </a:r>
            <a:r>
              <a:rPr lang="en-GB" sz="1200" b="1" kern="1200" dirty="0">
                <a:solidFill>
                  <a:schemeClr val="tx1"/>
                </a:solidFill>
                <a:effectLst/>
                <a:latin typeface="+mn-lt"/>
                <a:ea typeface="+mn-ea"/>
                <a:cs typeface="+mn-cs"/>
              </a:rPr>
              <a:t>’ planned a social campaign to ensure they reached those already exposed, delivering enhanced frequency.</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campaign was hugely successful with the core audience of women aged 25-44 with textured hair, performing in line with Channel 4’s micro brand norms.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creative, delivered by Quiet Storm, showed a branding power score above that of others tracked within Channel 4’s brand tracking, achieving a creative rating higher than that of Channel 4’s small brand norms.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Brand awareness and consideration both improved, moving the brand to second place among their competitor set. Additionally, brand perception scores around statements such as ‘Trustworthy’ and ‘For people like me’ both saw an uptick with the core audience after the campaign ended.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These campaign results aligned with </a:t>
            </a:r>
            <a:r>
              <a:rPr lang="en-GB" sz="1200" b="1" kern="1200" dirty="0" err="1">
                <a:solidFill>
                  <a:schemeClr val="tx1"/>
                </a:solidFill>
                <a:effectLst/>
                <a:latin typeface="+mn-lt"/>
                <a:ea typeface="+mn-ea"/>
                <a:cs typeface="+mn-cs"/>
              </a:rPr>
              <a:t>Nylahs</a:t>
            </a:r>
            <a:r>
              <a:rPr lang="en-GB" sz="1200" b="1" kern="1200" dirty="0">
                <a:solidFill>
                  <a:schemeClr val="tx1"/>
                </a:solidFill>
                <a:effectLst/>
                <a:latin typeface="+mn-lt"/>
                <a:ea typeface="+mn-ea"/>
                <a:cs typeface="+mn-cs"/>
              </a:rPr>
              <a:t>’ spikes of activity across the Channel 4 ecosystem.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19/02/2026</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19/02/2026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dirty="0" err="1"/>
              <a:t>Nylahs</a:t>
            </a:r>
            <a:r>
              <a:rPr lang="en-GB" dirty="0"/>
              <a:t>: TV for the first time with Channel 4.</a:t>
            </a:r>
            <a:br>
              <a:rPr lang="en-GB" dirty="0"/>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3077766"/>
          </a:xfrm>
          <a:prstGeom prst="rect">
            <a:avLst/>
          </a:prstGeom>
          <a:noFill/>
        </p:spPr>
        <p:txBody>
          <a:bodyPr wrap="square" rtlCol="0">
            <a:spAutoFit/>
          </a:bodyPr>
          <a:lstStyle/>
          <a:p>
            <a:pPr algn="l"/>
            <a:r>
              <a:rPr lang="en-GB" sz="1600" b="1" u="sng" dirty="0">
                <a:solidFill>
                  <a:schemeClr val="bg2"/>
                </a:solidFill>
              </a:rPr>
              <a:t>The Challenge:</a:t>
            </a:r>
          </a:p>
          <a:p>
            <a:r>
              <a:rPr lang="en-GB" sz="1600" dirty="0"/>
              <a:t>Founded in 2013, </a:t>
            </a:r>
            <a:r>
              <a:rPr lang="en-GB" sz="1600" dirty="0" err="1"/>
              <a:t>Nylahs</a:t>
            </a:r>
            <a:r>
              <a:rPr lang="en-GB" sz="1600" dirty="0"/>
              <a:t> sought to grow their brand and create a movement in hair wellness.</a:t>
            </a:r>
          </a:p>
          <a:p>
            <a:pPr algn="l"/>
            <a:r>
              <a:rPr lang="en-GB" sz="1600" b="1" u="sng" dirty="0">
                <a:solidFill>
                  <a:schemeClr val="bg2"/>
                </a:solidFill>
              </a:rPr>
              <a:t>The Solution:</a:t>
            </a:r>
          </a:p>
          <a:p>
            <a:r>
              <a:rPr lang="en-GB" sz="1600" dirty="0"/>
              <a:t>Through Channel 4 and Lloyds’ Black in Business Initiative, </a:t>
            </a:r>
            <a:r>
              <a:rPr lang="en-GB" sz="1600" dirty="0" err="1"/>
              <a:t>Nylahs</a:t>
            </a:r>
            <a:r>
              <a:rPr lang="en-GB" sz="1600" dirty="0"/>
              <a:t> secured £150,000 of airtime across Channel 4’s ecosystem. </a:t>
            </a:r>
            <a:endParaRPr lang="en-GB" sz="1600" b="1" u="sng" dirty="0">
              <a:solidFill>
                <a:schemeClr val="bg2"/>
              </a:solidFill>
            </a:endParaRPr>
          </a:p>
          <a:p>
            <a:pPr algn="l"/>
            <a:r>
              <a:rPr lang="en-GB" sz="1600" b="1" u="sng" dirty="0">
                <a:solidFill>
                  <a:schemeClr val="bg2"/>
                </a:solidFill>
              </a:rPr>
              <a:t>The Results:</a:t>
            </a:r>
          </a:p>
          <a:p>
            <a:r>
              <a:rPr lang="en-GB" sz="1600" dirty="0"/>
              <a:t>Increased brand awareness, consideration and brand perceptions among women aged 25-44 with textured hair - surpassing Channel 4’s micro brand norms.</a:t>
            </a:r>
          </a:p>
          <a:p>
            <a:pPr algn="l"/>
            <a:endParaRPr lang="en-GB" sz="1600" dirty="0">
              <a:solidFill>
                <a:schemeClr val="bg2"/>
              </a:solidFill>
            </a:endParaRPr>
          </a:p>
        </p:txBody>
      </p:sp>
      <p:pic>
        <p:nvPicPr>
          <p:cNvPr id="2" name="Picture 1">
            <a:extLst>
              <a:ext uri="{FF2B5EF4-FFF2-40B4-BE49-F238E27FC236}">
                <a16:creationId xmlns:a16="http://schemas.microsoft.com/office/drawing/2014/main" id="{A2BA1DCE-2C32-AECE-35AC-F0FE50786E65}"/>
              </a:ext>
            </a:extLst>
          </p:cNvPr>
          <p:cNvPicPr>
            <a:picLocks noChangeAspect="1"/>
          </p:cNvPicPr>
          <p:nvPr/>
        </p:nvPicPr>
        <p:blipFill rotWithShape="1">
          <a:blip r:embed="rId3"/>
          <a:srcRect t="13805" b="13805"/>
          <a:stretch>
            <a:fillRect/>
          </a:stretch>
        </p:blipFill>
        <p:spPr>
          <a:xfrm>
            <a:off x="7171277" y="2064754"/>
            <a:ext cx="4148891" cy="2333752"/>
          </a:xfrm>
          <a:prstGeom prst="rect">
            <a:avLst/>
          </a:prstGeom>
        </p:spPr>
      </p:pic>
      <p:pic>
        <p:nvPicPr>
          <p:cNvPr id="4" name="Picture 2" descr="Quiet Storm | London">
            <a:extLst>
              <a:ext uri="{FF2B5EF4-FFF2-40B4-BE49-F238E27FC236}">
                <a16:creationId xmlns:a16="http://schemas.microsoft.com/office/drawing/2014/main" id="{01B776CB-23CE-526B-2F50-6AB738055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721" y="0"/>
            <a:ext cx="1574770" cy="1574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hannel 4 Logo, symbol, meaning, history, PNG, brand">
            <a:extLst>
              <a:ext uri="{FF2B5EF4-FFF2-40B4-BE49-F238E27FC236}">
                <a16:creationId xmlns:a16="http://schemas.microsoft.com/office/drawing/2014/main" id="{A92F3991-017F-7D5E-9D67-EFB298F7F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4436" y="75105"/>
            <a:ext cx="2321813" cy="130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Nylahs: TV for the first time with Channel 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5</cp:revision>
  <dcterms:created xsi:type="dcterms:W3CDTF">2023-08-07T12:56:43Z</dcterms:created>
  <dcterms:modified xsi:type="dcterms:W3CDTF">2026-02-19T11:36:02Z</dcterms:modified>
</cp:coreProperties>
</file>