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5.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6.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heme/theme7.xml" ContentType="application/vnd.openxmlformats-officedocument.theme+xml"/>
  <Override PartName="/ppt/tags/tag170.xml" ContentType="application/vnd.openxmlformats-officedocument.presentationml.tags+xml"/>
  <Override PartName="/ppt/theme/theme8.xml" ContentType="application/vnd.openxmlformats-officedocument.theme+xml"/>
  <Override PartName="/ppt/tags/tag171.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2.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4.xml" ContentType="application/vnd.openxmlformats-officedocument.them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5.xml" ContentType="application/vnd.openxmlformats-officedocument.them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16.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17.xml" ContentType="application/vnd.openxmlformats-officedocument.them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heme/theme18.xml" ContentType="application/vnd.openxmlformats-officedocument.theme+xml"/>
  <Override PartName="/ppt/theme/theme19.xml" ContentType="application/vnd.openxmlformats-officedocument.theme+xml"/>
  <Override PartName="/ppt/tags/tag35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 id="2147483958" r:id="rId2"/>
    <p:sldMasterId id="2147483986" r:id="rId3"/>
    <p:sldMasterId id="2147484014" r:id="rId4"/>
    <p:sldMasterId id="2147484042" r:id="rId5"/>
    <p:sldMasterId id="2147484171" r:id="rId6"/>
    <p:sldMasterId id="2147484206" r:id="rId7"/>
    <p:sldMasterId id="2147484207" r:id="rId8"/>
    <p:sldMasterId id="2147484208" r:id="rId9"/>
    <p:sldMasterId id="2147484209" r:id="rId10"/>
    <p:sldMasterId id="2147484210" r:id="rId11"/>
    <p:sldMasterId id="2147483660" r:id="rId12"/>
    <p:sldMasterId id="2147484054" r:id="rId13"/>
    <p:sldMasterId id="2147483690" r:id="rId14"/>
    <p:sldMasterId id="2147483759" r:id="rId15"/>
    <p:sldMasterId id="2147484097" r:id="rId16"/>
    <p:sldMasterId id="2147484225" r:id="rId17"/>
  </p:sldMasterIdLst>
  <p:notesMasterIdLst>
    <p:notesMasterId r:id="rId24"/>
  </p:notesMasterIdLst>
  <p:handoutMasterIdLst>
    <p:handoutMasterId r:id="rId25"/>
  </p:handoutMasterIdLst>
  <p:sldIdLst>
    <p:sldId id="2147376361" r:id="rId18"/>
    <p:sldId id="2147376367" r:id="rId19"/>
    <p:sldId id="2147376363" r:id="rId20"/>
    <p:sldId id="2147376364" r:id="rId21"/>
    <p:sldId id="2147376368" r:id="rId22"/>
    <p:sldId id="2147376366"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514"/>
    <a:srgbClr val="FF99FF"/>
    <a:srgbClr val="0B154C"/>
    <a:srgbClr val="E6E6E6"/>
    <a:srgbClr val="2043D3"/>
    <a:srgbClr val="8DB0FA"/>
    <a:srgbClr val="B4D0DD"/>
    <a:srgbClr val="9EBEFC"/>
    <a:srgbClr val="CAD1DD"/>
    <a:srgbClr val="B9D0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3261" autoAdjust="0"/>
  </p:normalViewPr>
  <p:slideViewPr>
    <p:cSldViewPr showGuides="1">
      <p:cViewPr varScale="1">
        <p:scale>
          <a:sx n="55" d="100"/>
          <a:sy n="55" d="100"/>
        </p:scale>
        <p:origin x="986" y="24"/>
      </p:cViewPr>
      <p:guideLst>
        <p:guide pos="3840"/>
        <p:guide orient="horz" pos="278"/>
        <p:guide orient="horz" pos="3430"/>
        <p:guide orient="horz" pos="3453"/>
        <p:guide orient="horz" pos="2980"/>
        <p:guide orient="horz" pos="1049"/>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showGuide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4.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54.xml"/><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12/09/2023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dirty="0"/>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12/09/2023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dirty="0"/>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1</a:t>
            </a:fld>
            <a:endParaRPr lang="en-GB" dirty="0"/>
          </a:p>
        </p:txBody>
      </p:sp>
    </p:spTree>
    <p:extLst>
      <p:ext uri="{BB962C8B-B14F-4D97-AF65-F5344CB8AC3E}">
        <p14:creationId xmlns:p14="http://schemas.microsoft.com/office/powerpoint/2010/main" val="144198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pieces of analysis that demonstrate the impact/importance of creativity on key business/financial metrics – sales, market share growth, core financial KPIs and ROI multiplier effect.  The following charts expand upon each of the four pieces of work.</a:t>
            </a:r>
          </a:p>
        </p:txBody>
      </p:sp>
      <p:sp>
        <p:nvSpPr>
          <p:cNvPr id="4" name="Slide Number Placeholder 3"/>
          <p:cNvSpPr>
            <a:spLocks noGrp="1"/>
          </p:cNvSpPr>
          <p:nvPr>
            <p:ph type="sldNum" sz="quarter" idx="5"/>
          </p:nvPr>
        </p:nvSpPr>
        <p:spPr/>
        <p:txBody>
          <a:bodyPr/>
          <a:lstStyle/>
          <a:p>
            <a:fld id="{BA0DFD36-33EA-4DB4-B32D-6EBE0B1D4496}" type="slidenum">
              <a:rPr lang="en-GB" smtClean="0"/>
              <a:t>2</a:t>
            </a:fld>
            <a:endParaRPr lang="en-GB" dirty="0"/>
          </a:p>
        </p:txBody>
      </p:sp>
    </p:spTree>
    <p:extLst>
      <p:ext uri="{BB962C8B-B14F-4D97-AF65-F5344CB8AC3E}">
        <p14:creationId xmlns:p14="http://schemas.microsoft.com/office/powerpoint/2010/main" val="88104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effectLst/>
                <a:latin typeface="Inter"/>
              </a:rPr>
              <a:t>For every ad campaign brand and agency leaders have to decide on an array of variables: how much to spend on creative development and testing; whether to seek high reach or more precise targets; the context for the message; and how to add an element of recency to deliver the ad prior to the next expected purchase.</a:t>
            </a:r>
          </a:p>
          <a:p>
            <a:pPr algn="l"/>
            <a:endParaRPr lang="en-GB" b="0" i="0" dirty="0">
              <a:effectLst/>
              <a:latin typeface="Inter"/>
            </a:endParaRPr>
          </a:p>
          <a:p>
            <a:pPr algn="l"/>
            <a:r>
              <a:rPr lang="en-GB" b="0" i="0" dirty="0">
                <a:effectLst/>
                <a:latin typeface="Inter"/>
              </a:rPr>
              <a:t>It is important, therefore, for advertisers to understand how the different levers of advertising affect sales so they can make better, more informed decisions about how to plan their campaigns.</a:t>
            </a:r>
          </a:p>
          <a:p>
            <a:pPr algn="l"/>
            <a:endParaRPr lang="en-GB" b="0" i="0" dirty="0">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2041"/>
                </a:solidFill>
                <a:effectLst/>
                <a:latin typeface="Inter"/>
              </a:rPr>
              <a:t>Creative is king</a:t>
            </a:r>
          </a:p>
          <a:p>
            <a:pPr algn="l"/>
            <a:r>
              <a:rPr lang="en-GB" b="0" i="0" dirty="0">
                <a:effectLst/>
                <a:latin typeface="Inter"/>
              </a:rPr>
              <a:t>Creativity is the undisputed champ in terms of sales drivers according to research by Nielsen – accounting for nearly half (47%) of the overall contribution to sales delivered by advertising elements.  The Nielsen research also highlighted how other advertising elements factor into the overall sales picture.</a:t>
            </a:r>
          </a:p>
          <a:p>
            <a:pPr algn="l"/>
            <a:endParaRPr lang="en-GB" b="1" i="0" dirty="0">
              <a:solidFill>
                <a:srgbClr val="002041"/>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Inter"/>
              </a:rPr>
              <a:t>Analysis of both TV and digital campaigns in the study found that weak creative results in weak sales lift – in this case any sales lift is primarily attributed to media factors.  The reverse is true when the creative is strong - sales lift is higher and is affected less by media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Inter"/>
              </a:rPr>
              <a:t>Nielsen methodology:  analysis of </a:t>
            </a:r>
            <a:r>
              <a:rPr lang="en-GB" b="0" i="0" dirty="0">
                <a:solidFill>
                  <a:srgbClr val="4D577D"/>
                </a:solidFill>
                <a:effectLst/>
                <a:latin typeface="Inter"/>
              </a:rPr>
              <a:t>nearly 500 FMCG campaigns that ran in 2016 and first-quarter 2017 on all major media platforms: linear and addressable television, online digital and video, mobile, magazines and radio.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577D"/>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D577D"/>
                </a:solidFill>
                <a:effectLst/>
                <a:latin typeface="Inter"/>
              </a:rPr>
              <a:t>https://www.nielsen.com/insights/2017/when-it-comes-to-advertising-effectiveness-what-is-key/</a:t>
            </a:r>
            <a:endParaRPr lang="en-GB" b="0" i="0" dirty="0">
              <a:effectLst/>
              <a:latin typeface="Inter"/>
            </a:endParaRPr>
          </a:p>
        </p:txBody>
      </p:sp>
      <p:sp>
        <p:nvSpPr>
          <p:cNvPr id="4" name="Slide Number Placeholder 3"/>
          <p:cNvSpPr>
            <a:spLocks noGrp="1"/>
          </p:cNvSpPr>
          <p:nvPr>
            <p:ph type="sldNum" sz="quarter" idx="5"/>
          </p:nvPr>
        </p:nvSpPr>
        <p:spPr/>
        <p:txBody>
          <a:bodyPr/>
          <a:lstStyle/>
          <a:p>
            <a:fld id="{3F25A247-2633-4828-95AB-4BD37EB8413B}" type="slidenum">
              <a:rPr lang="en-GB" smtClean="0"/>
              <a:t>3</a:t>
            </a:fld>
            <a:endParaRPr lang="en-GB"/>
          </a:p>
        </p:txBody>
      </p:sp>
    </p:spTree>
    <p:extLst>
      <p:ext uri="{BB962C8B-B14F-4D97-AF65-F5344CB8AC3E}">
        <p14:creationId xmlns:p14="http://schemas.microsoft.com/office/powerpoint/2010/main" val="362036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IPA Effectiveness Database (https://ipa.co.uk/awards-events/effectiveness-awardsv1/ease) is made up of over 1,500 case studies that have been entered for the Institute of Practitioners in Advertising (IPA - https://ipa.co.uk/) bi-annual Effectiveness Awards.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Entries to the awards are structured in such a way that consultants working with the IPA (e.g. Peter Field, Les Binet, etc.) are able to undertake meta-analysis to identify and quantify the drivers of ROI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report “The crisis in creative effectiveness” (https://ipa.co.uk/knowledge/documents/the-crisis-in-creative-effectiveness-pdf), Peter Field outlines work he undertook incorporating data from almost 600 case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en-GB" b="0" i="0" dirty="0">
                <a:solidFill>
                  <a:srgbClr val="231F20"/>
                </a:solidFill>
                <a:effectLst/>
                <a:latin typeface="Raleway" panose="020F0502020204030204" pitchFamily="2" charset="0"/>
              </a:rPr>
              <a:t>The report covers case studies from 1996 to 2018 and is a follow-up to the IPA’s </a:t>
            </a:r>
            <a:r>
              <a:rPr lang="en-GB" b="0" i="0" u="none" dirty="0">
                <a:solidFill>
                  <a:srgbClr val="231F20"/>
                </a:solidFill>
                <a:effectLst/>
                <a:latin typeface="Raleway" panose="020F0502020204030204" pitchFamily="2" charset="0"/>
              </a:rPr>
              <a:t>publication “Selling Creativity Short” that </a:t>
            </a:r>
            <a:r>
              <a:rPr lang="en-GB" b="0" i="0" dirty="0">
                <a:solidFill>
                  <a:srgbClr val="231F20"/>
                </a:solidFill>
                <a:effectLst/>
                <a:latin typeface="Raleway" panose="020F0502020204030204" pitchFamily="2" charset="0"/>
              </a:rPr>
              <a:t>warned of the dangers to creative effectiveness posed by short-termism in marketing.</a:t>
            </a:r>
          </a:p>
          <a:p>
            <a:pPr algn="l"/>
            <a:endParaRPr lang="en-GB" b="0" i="0" dirty="0">
              <a:solidFill>
                <a:srgbClr val="231F20"/>
              </a:solidFill>
              <a:effectLst/>
              <a:latin typeface="Raleway" panose="020F0502020204030204" pitchFamily="2" charset="0"/>
            </a:endParaRPr>
          </a:p>
          <a:p>
            <a:pPr algn="l"/>
            <a:r>
              <a:rPr lang="en-GB" dirty="0"/>
              <a:t>In “The crisis in creative effectiveness”, Peter looked at the factors that impact ROI performance – and in particular the role of creativity.</a:t>
            </a:r>
          </a:p>
          <a:p>
            <a:pPr algn="l"/>
            <a:endParaRPr lang="en-GB" dirty="0"/>
          </a:p>
          <a:p>
            <a:pPr algn="l"/>
            <a:r>
              <a:rPr lang="en-GB" dirty="0"/>
              <a:t>Peter segmented the case studies and identified campaigns that were high creative performers.  He was then able to compare business performance of high creative performers with low performers to identify the variance in performance.</a:t>
            </a:r>
          </a:p>
          <a:p>
            <a:pPr algn="l"/>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Creative high performers tend to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 more balanced approach to short and long-term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maintenance of the campaign in market long enough to embed behavioural change: at least six months typically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Broader, earlier targeting of consumers rather than data-driven real-time communications linked to purchase intent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Greater use of broad-reach brand building media, especially TV but also online video and OOH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 balanced allocation of media expenditure between brand building and sales activation in line with latest best practice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key metric Peter looked at was annual market share growth driven by advertising.  He identified that campaigns with high performing creative work were shown to drive market share growth five times better than low creative performers.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Because of the advertising ability to protect pricing power, the impact on market share growth flowed through to significantly better profitability improvements.  As Peter says in the publication: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i="1" dirty="0"/>
              <a:t>“… it is the financial metrics associated with high [creatively awarded] performers that matter most and it is these that should act as a wake-up call to all businesses that believe in creativity.  High performers’ impact on pricing power is more than twice that of low performers.  So they don’t simply drive greater growth; they do so at greater profit margin. This adds up to a massively greater impact on profitability; they are almost 16 times more likely to generate very large profitability improvements.”</a:t>
            </a:r>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4</a:t>
            </a:fld>
            <a:endParaRPr lang="en-GB" dirty="0"/>
          </a:p>
        </p:txBody>
      </p:sp>
    </p:spTree>
    <p:extLst>
      <p:ext uri="{BB962C8B-B14F-4D97-AF65-F5344CB8AC3E}">
        <p14:creationId xmlns:p14="http://schemas.microsoft.com/office/powerpoint/2010/main" val="124106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creativity generate business value?</a:t>
            </a:r>
          </a:p>
          <a:p>
            <a:endParaRPr lang="en-GB" dirty="0"/>
          </a:p>
          <a:p>
            <a:r>
              <a:rPr lang="en-GB" dirty="0"/>
              <a:t>Business and financial consultancy, McKinsey, conducted a study to find out.</a:t>
            </a:r>
          </a:p>
          <a:p>
            <a:endParaRPr lang="en-GB" dirty="0"/>
          </a:p>
          <a:p>
            <a:r>
              <a:rPr lang="en-GB" dirty="0"/>
              <a:t>The short answer is yes – creativity does drive business value.</a:t>
            </a:r>
          </a:p>
          <a:p>
            <a:endParaRPr lang="en-GB" dirty="0"/>
          </a:p>
          <a:p>
            <a:r>
              <a:rPr lang="en-GB" dirty="0"/>
              <a:t>That conclusion came through clearly in McKinsey’s analysis of one proxy for creativity - Award Creativity Score (ACS).</a:t>
            </a:r>
          </a:p>
          <a:p>
            <a:endParaRPr lang="en-GB" dirty="0"/>
          </a:p>
          <a:p>
            <a:r>
              <a:rPr lang="en-GB" dirty="0"/>
              <a:t>In order to a quantitative measure that could be used to examine the linkage between creativity and business performance, McKinsey developed ACS, an index based on the prestigious Cannes Lions awards.</a:t>
            </a:r>
          </a:p>
          <a:p>
            <a:endParaRPr lang="en-GB" dirty="0"/>
          </a:p>
          <a:p>
            <a:r>
              <a:rPr lang="en-GB" dirty="0"/>
              <a:t>These awards (https://www.canneslions.com/) are given annually for advertising and marketing excellence and form part of The Cannes Lions International Festival of Creativity - a global event for those working in creative communications, advertising, and related fields.  It is considered the largest gathering of the advertising and creative communications industry.</a:t>
            </a:r>
          </a:p>
          <a:p>
            <a:endParaRPr lang="en-GB" dirty="0"/>
          </a:p>
          <a:p>
            <a:r>
              <a:rPr lang="en-GB" dirty="0"/>
              <a:t>The ACS index weighs three factors: the total number of Lions won by each company between 2001 and 2016, with more points assigned for the most prestigious awards; the breadth of categories represented; and consistency over time, based on the number of years a company has been recognized.</a:t>
            </a:r>
          </a:p>
          <a:p>
            <a:endParaRPr lang="en-GB" dirty="0"/>
          </a:p>
          <a:p>
            <a:r>
              <a:rPr lang="en-GB" dirty="0"/>
              <a:t>McKinsey found that the most creative companies, based on their ACS, did better than peer firms on two key business metrics: financial performance and McKinsey’s Innovation Score.</a:t>
            </a:r>
          </a:p>
          <a:p>
            <a:endParaRPr lang="en-GB" dirty="0"/>
          </a:p>
          <a:p>
            <a:r>
              <a:rPr lang="en-GB" dirty="0"/>
              <a:t>As McKinsey say (https://www.mckinsey.com/capabilities/mckinsey-digital/our-insights/creativitys-bottom-line-how-winning-companies-turn-creativity-into-business-value-and-growth):</a:t>
            </a:r>
          </a:p>
          <a:p>
            <a:endParaRPr lang="en-GB" dirty="0"/>
          </a:p>
          <a:p>
            <a:r>
              <a:rPr lang="en-GB" i="1" dirty="0"/>
              <a:t>“This doesn’t mean there’s a straight-line path between climbing the podium at Cannes and besting market indices or out-innovating competitors.  But when we dug more deeply, we found that the most creative companies did certain things differently.  Specifically, they exhibited a set of four business practices that we believe drive their marketing creativity, their ability to innovate, and their capacity to translate those virtues into business value.”</a:t>
            </a:r>
          </a:p>
          <a:p>
            <a:endParaRPr lang="en-GB" dirty="0"/>
          </a:p>
          <a:p>
            <a:r>
              <a:rPr lang="en-GB" dirty="0"/>
              <a:t>__________________________________________________________</a:t>
            </a:r>
          </a:p>
          <a:p>
            <a:endParaRPr lang="en-GB" dirty="0"/>
          </a:p>
          <a:p>
            <a:r>
              <a:rPr lang="en-GB" dirty="0"/>
              <a:t>McKinsey Award Creativity Score (ACS)</a:t>
            </a:r>
          </a:p>
          <a:p>
            <a:endParaRPr lang="en-GB" dirty="0"/>
          </a:p>
          <a:p>
            <a:r>
              <a:rPr lang="en-GB" dirty="0"/>
              <a:t>Analysis of Cannes Lions 2001-2016</a:t>
            </a:r>
          </a:p>
          <a:p>
            <a:endParaRPr lang="en-GB" dirty="0"/>
          </a:p>
          <a:p>
            <a:r>
              <a:rPr lang="en-GB" dirty="0"/>
              <a:t>ACS factors:</a:t>
            </a:r>
          </a:p>
          <a:p>
            <a:pPr marL="285750" indent="-285750">
              <a:buFont typeface="Arial" panose="020B0604020202020204" pitchFamily="34" charset="0"/>
              <a:buChar char="—"/>
            </a:pPr>
            <a:r>
              <a:rPr lang="en-GB" dirty="0"/>
              <a:t>Number of Lions won – upweighted for top awards</a:t>
            </a:r>
          </a:p>
          <a:p>
            <a:pPr marL="285750" indent="-285750">
              <a:buFont typeface="Arial" panose="020B0604020202020204" pitchFamily="34" charset="0"/>
              <a:buChar char="—"/>
            </a:pPr>
            <a:r>
              <a:rPr lang="en-GB" dirty="0"/>
              <a:t>Breadth of categories represented</a:t>
            </a:r>
          </a:p>
          <a:p>
            <a:pPr marL="285750" indent="-285750">
              <a:buFont typeface="Arial" panose="020B0604020202020204" pitchFamily="34" charset="0"/>
              <a:buChar char="—"/>
            </a:pPr>
            <a:r>
              <a:rPr lang="en-GB" dirty="0"/>
              <a:t>Consistency over time</a:t>
            </a:r>
          </a:p>
          <a:p>
            <a:endParaRPr lang="en-GB" dirty="0"/>
          </a:p>
          <a:p>
            <a:r>
              <a:rPr lang="en-GB" dirty="0"/>
              <a:t>Top quartile companies performed better than peers:</a:t>
            </a:r>
          </a:p>
          <a:p>
            <a:pPr marL="285750" indent="-285750">
              <a:buFont typeface="Arial" panose="020B0604020202020204" pitchFamily="34" charset="0"/>
              <a:buChar char="—"/>
            </a:pPr>
            <a:r>
              <a:rPr lang="en-GB" dirty="0"/>
              <a:t>67% had above-average organic revenue growth</a:t>
            </a:r>
          </a:p>
          <a:p>
            <a:pPr marL="285750" indent="-285750">
              <a:buFont typeface="Arial" panose="020B0604020202020204" pitchFamily="34" charset="0"/>
              <a:buChar char="—"/>
            </a:pPr>
            <a:r>
              <a:rPr lang="en-GB" dirty="0"/>
              <a:t>70% had above-average total shareholder return</a:t>
            </a:r>
          </a:p>
          <a:p>
            <a:pPr marL="285750" indent="-285750">
              <a:buFont typeface="Arial" panose="020B0604020202020204" pitchFamily="34" charset="0"/>
              <a:buChar char="—"/>
            </a:pPr>
            <a:r>
              <a:rPr lang="en-GB" dirty="0"/>
              <a:t>74% had above-average earnings</a:t>
            </a:r>
          </a:p>
          <a:p>
            <a:endParaRPr lang="en-GB" sz="1200" dirty="0"/>
          </a:p>
          <a:p>
            <a:r>
              <a:rPr lang="en-GB" sz="1200" dirty="0"/>
              <a:t>https://www.mckinsey.com/capabilities/mckinsey-digital/our-insights/creativitys-bottom-line-how-winning-companies-turn-creativity-into-business-value-and-growth</a:t>
            </a:r>
          </a:p>
        </p:txBody>
      </p:sp>
      <p:sp>
        <p:nvSpPr>
          <p:cNvPr id="4" name="Slide Number Placeholder 3"/>
          <p:cNvSpPr>
            <a:spLocks noGrp="1"/>
          </p:cNvSpPr>
          <p:nvPr>
            <p:ph type="sldNum" sz="quarter" idx="5"/>
          </p:nvPr>
        </p:nvSpPr>
        <p:spPr/>
        <p:txBody>
          <a:bodyPr/>
          <a:lstStyle/>
          <a:p>
            <a:fld id="{3F25A247-2633-4828-95AB-4BD37EB8413B}" type="slidenum">
              <a:rPr lang="en-GB" smtClean="0"/>
              <a:t>5</a:t>
            </a:fld>
            <a:endParaRPr lang="en-GB"/>
          </a:p>
        </p:txBody>
      </p:sp>
    </p:spTree>
    <p:extLst>
      <p:ext uri="{BB962C8B-B14F-4D97-AF65-F5344CB8AC3E}">
        <p14:creationId xmlns:p14="http://schemas.microsoft.com/office/powerpoint/2010/main" val="401949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solidFill>
                  <a:schemeClr val="tx1"/>
                </a:solidFill>
                <a:latin typeface="+mj-lt"/>
              </a:rPr>
              <a:t>A meta-study of effectiveness to understand potential multipliers of advertising profitability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rPr>
              <a:t>Conducted by Paul Dyson from </a:t>
            </a:r>
            <a:r>
              <a:rPr lang="en-GB" dirty="0" err="1">
                <a:solidFill>
                  <a:schemeClr val="tx1"/>
                </a:solidFill>
              </a:rPr>
              <a:t>accelero</a:t>
            </a:r>
            <a:endParaRPr lang="en-GB" dirty="0">
              <a:solidFill>
                <a:schemeClr val="tx1"/>
              </a:solidFill>
            </a:endParaRPr>
          </a:p>
          <a:p>
            <a:pPr marL="171450" indent="-171450">
              <a:buFont typeface="Arial" panose="020B0604020202020204" pitchFamily="34" charset="0"/>
              <a:buChar char="•"/>
            </a:pPr>
            <a:r>
              <a:rPr lang="en-GB" dirty="0">
                <a:solidFill>
                  <a:schemeClr val="tx1"/>
                </a:solidFill>
                <a:latin typeface="+mj-lt"/>
              </a:rPr>
              <a:t>Update of work previously done in 2008 and 2014</a:t>
            </a:r>
          </a:p>
          <a:p>
            <a:pPr marL="171450" indent="-171450">
              <a:buFont typeface="Arial" panose="020B0604020202020204" pitchFamily="34" charset="0"/>
              <a:buChar char="•"/>
            </a:pPr>
            <a:r>
              <a:rPr lang="en-GB" dirty="0">
                <a:solidFill>
                  <a:schemeClr val="tx1"/>
                </a:solidFill>
              </a:rPr>
              <a:t>Analysed publicly available data: academic papers, case histories, industry reports</a:t>
            </a:r>
          </a:p>
          <a:p>
            <a:pPr marL="171450" indent="-171450">
              <a:buFont typeface="Arial" panose="020B0604020202020204" pitchFamily="34" charset="0"/>
              <a:buChar char="•"/>
            </a:pPr>
            <a:r>
              <a:rPr lang="en-GB" dirty="0">
                <a:solidFill>
                  <a:schemeClr val="tx1"/>
                </a:solidFill>
              </a:rPr>
              <a:t>28,000 global campaigns</a:t>
            </a:r>
          </a:p>
          <a:p>
            <a:pPr marL="171450" indent="-171450">
              <a:buFont typeface="Arial" panose="020B0604020202020204" pitchFamily="34" charset="0"/>
              <a:buChar char="•"/>
            </a:pPr>
            <a:r>
              <a:rPr lang="en-GB" dirty="0">
                <a:solidFill>
                  <a:schemeClr val="tx1"/>
                </a:solidFill>
              </a:rPr>
              <a:t>7,000 UK campaigns</a:t>
            </a:r>
          </a:p>
          <a:p>
            <a:pPr marL="171450" indent="-171450">
              <a:buFont typeface="Arial" panose="020B0604020202020204" pitchFamily="34" charset="0"/>
              <a:buChar char="•"/>
            </a:pPr>
            <a:r>
              <a:rPr lang="en-GB" dirty="0">
                <a:solidFill>
                  <a:schemeClr val="tx1"/>
                </a:solidFill>
              </a:rPr>
              <a:t>Isolating the creative effect from other variables - i.e. Brand size, Media Mix, Brand : Performance split</a:t>
            </a:r>
          </a:p>
          <a:p>
            <a:pPr algn="l"/>
            <a:endParaRPr lang="en-GB" b="0" i="0" dirty="0">
              <a:solidFill>
                <a:schemeClr val="tx1"/>
              </a:solidFill>
              <a:effectLst/>
              <a:latin typeface="proxima-nova"/>
            </a:endParaRPr>
          </a:p>
          <a:p>
            <a:pPr algn="l"/>
            <a:r>
              <a:rPr lang="en-GB" b="0" i="0" dirty="0">
                <a:solidFill>
                  <a:schemeClr val="tx1"/>
                </a:solidFill>
                <a:effectLst/>
                <a:latin typeface="proxima-nova"/>
              </a:rPr>
              <a:t>Size of the brand is the biggest single factor influencing the potential advertising driven ROI.  This is good news for already established, large businesses, and a tough reality of the challenges facing emerging businesses – although it does point to the rewards waiting for those able to successfully scale up over time.  Whilst a vital point of advertising effectiveness to understand, it’s not much help; we have little short-term control over the size of the brand we are working for.</a:t>
            </a:r>
          </a:p>
          <a:p>
            <a:pPr algn="l"/>
            <a:endParaRPr lang="en-GB" b="0" i="0" dirty="0">
              <a:solidFill>
                <a:schemeClr val="tx1"/>
              </a:solidFill>
              <a:effectLst/>
              <a:latin typeface="proxima-nova"/>
            </a:endParaRPr>
          </a:p>
          <a:p>
            <a:pPr algn="l"/>
            <a:r>
              <a:rPr lang="en-GB" b="0" i="0" dirty="0">
                <a:solidFill>
                  <a:schemeClr val="tx1"/>
                </a:solidFill>
                <a:effectLst/>
                <a:latin typeface="proxima-nova"/>
              </a:rPr>
              <a:t>This makes the second biggest driver of profitability all the more important, as it’s something marketers very much do have control over.  Creative quality took this spot.  It has a huge potential to supercharge ROI and, as such, the creative process should be allocated its fair share of resource and effort.</a:t>
            </a:r>
          </a:p>
          <a:p>
            <a:pPr algn="l"/>
            <a:endParaRPr lang="en-GB" b="0" i="0" dirty="0">
              <a:solidFill>
                <a:schemeClr val="tx1"/>
              </a:solidFill>
              <a:effectLst/>
              <a:latin typeface="proxima-nova"/>
            </a:endParaRPr>
          </a:p>
          <a:p>
            <a:pPr algn="l"/>
            <a:r>
              <a:rPr lang="en-GB" b="0" i="0" dirty="0">
                <a:solidFill>
                  <a:schemeClr val="tx1"/>
                </a:solidFill>
                <a:effectLst/>
                <a:latin typeface="proxima-nova"/>
              </a:rPr>
              <a:t>In an increasingly complex media landscape, it’s easy to overlook the importance of a well thought through creative strategy – ideally one that will burn across years rather than months.</a:t>
            </a:r>
          </a:p>
          <a:p>
            <a:pPr algn="l"/>
            <a:endParaRPr lang="en-GB" b="0" i="0" dirty="0">
              <a:solidFill>
                <a:schemeClr val="tx1"/>
              </a:solidFill>
              <a:effectLst/>
              <a:latin typeface="proxima-nova"/>
            </a:endParaRPr>
          </a:p>
          <a:p>
            <a:pPr algn="l"/>
            <a:r>
              <a:rPr lang="en-GB" b="0" i="0" dirty="0">
                <a:solidFill>
                  <a:schemeClr val="tx1"/>
                </a:solidFill>
                <a:effectLst/>
                <a:latin typeface="proxima-nova"/>
              </a:rPr>
              <a:t>But this is not to supersede the vital role of media planning.  The majority of the elements on the chart all belong to the world of planning and strategy and collectively deliver the potential for huge ROI multipliers.  If you’re not optimising budgets, brand/performance ratios, or buying the most cost-effective audience, then you’re missing out on low-hanging profit multipliers.</a:t>
            </a:r>
          </a:p>
          <a:p>
            <a:pPr algn="l"/>
            <a:endParaRPr lang="en-GB" b="0" i="0" dirty="0">
              <a:solidFill>
                <a:schemeClr val="tx1"/>
              </a:solidFill>
              <a:effectLst/>
              <a:latin typeface="proxima-nova"/>
            </a:endParaRPr>
          </a:p>
          <a:p>
            <a:pPr algn="l"/>
            <a:r>
              <a:rPr lang="en-GB" b="0" i="0" dirty="0">
                <a:solidFill>
                  <a:schemeClr val="tx1"/>
                </a:solidFill>
                <a:effectLst/>
                <a:latin typeface="proxima-nova"/>
              </a:rPr>
              <a:t>Having a killer creative strategy alongside a well-constructed and optimised media plan is by far the most effective route to profitable growth.</a:t>
            </a:r>
            <a:endParaRPr lang="en-GB" dirty="0">
              <a:solidFill>
                <a:schemeClr val="tx1"/>
              </a:solidFill>
              <a:latin typeface="+mj-lt"/>
            </a:endParaRPr>
          </a:p>
        </p:txBody>
      </p:sp>
      <p:sp>
        <p:nvSpPr>
          <p:cNvPr id="4" name="Slide Number Placeholder 3"/>
          <p:cNvSpPr>
            <a:spLocks noGrp="1"/>
          </p:cNvSpPr>
          <p:nvPr>
            <p:ph type="sldNum" sz="quarter" idx="5"/>
          </p:nvPr>
        </p:nvSpPr>
        <p:spPr/>
        <p:txBody>
          <a:bodyPr/>
          <a:lstStyle/>
          <a:p>
            <a:fld id="{BA0DFD36-33EA-4DB4-B32D-6EBE0B1D4496}" type="slidenum">
              <a:rPr lang="en-GB" smtClean="0"/>
              <a:t>6</a:t>
            </a:fld>
            <a:endParaRPr lang="en-GB" dirty="0"/>
          </a:p>
        </p:txBody>
      </p:sp>
    </p:spTree>
    <p:extLst>
      <p:ext uri="{BB962C8B-B14F-4D97-AF65-F5344CB8AC3E}">
        <p14:creationId xmlns:p14="http://schemas.microsoft.com/office/powerpoint/2010/main" val="3866378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7.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1.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2.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3.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8.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9.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0.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1.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2.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3.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4.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6.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7.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8.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9.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0.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1.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2.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3.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4.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6.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7.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8.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9.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0.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1.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4.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5.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7.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8.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9.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0.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1.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2.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3.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4.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5.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7.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8.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9.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0.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1.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2.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3.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4.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5.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7.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8.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9.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73.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74.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75.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76.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77.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78.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7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0.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1.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2.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3.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4.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5.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6.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7.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8.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8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0.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1.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2.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3.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4.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5.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6.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7.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8.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9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00.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01.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03.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04.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05.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06.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07.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08.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09.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1.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2.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3.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4.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5.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6.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7.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8.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19.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1.xml"/></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2.xml"/></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3.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4.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5.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6.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7.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8.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29.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1.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3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35.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36.xml"/></Relationships>
</file>

<file path=ppt/slideLayouts/_rels/slideLayout23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37.xml"/></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38.xml"/></Relationships>
</file>

<file path=ppt/slideLayouts/_rels/slideLayout23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39.xml"/></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0.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1.xml"/></Relationships>
</file>

<file path=ppt/slideLayouts/_rels/slideLayout23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2.xml"/></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3.xml"/></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4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5.xml"/></Relationships>
</file>

<file path=ppt/slideLayouts/_rels/slideLayout24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6.xml"/></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7.xml"/></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8.xml"/></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9.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0.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1.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2.xml"/></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3.xml"/></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5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5.xml"/></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6.xml"/></Relationships>
</file>

<file path=ppt/slideLayouts/_rels/slideLayout25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7.xml"/></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8.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59.xml"/></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60.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61.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62.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6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65.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66.xml"/></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67.xml"/></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68.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69.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0.xml"/></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1.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2.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3.xml"/></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5.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6.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7.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8.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79.xml"/></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0.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1.xml"/></Relationships>
</file>

<file path=ppt/slideLayouts/_rels/slideLayout27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2.xml"/></Relationships>
</file>

<file path=ppt/slideLayouts/_rels/slideLayout27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3.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5.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6.xml"/></Relationships>
</file>

<file path=ppt/slideLayouts/_rels/slideLayout28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7.xml"/></Relationships>
</file>

<file path=ppt/slideLayouts/_rels/slideLayout28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8.xml"/></Relationships>
</file>

<file path=ppt/slideLayouts/_rels/slideLayout28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89.xml"/></Relationships>
</file>

<file path=ppt/slideLayouts/_rels/slideLayout28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90.xml"/></Relationships>
</file>

<file path=ppt/slideLayouts/_rels/slideLayout28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91.xml"/></Relationships>
</file>

<file path=ppt/slideLayouts/_rels/slideLayout28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92.xml"/></Relationships>
</file>

<file path=ppt/slideLayouts/_rels/slideLayout28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293.xml"/></Relationships>
</file>

<file path=ppt/slideLayouts/_rels/slideLayout28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9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29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96.xml"/></Relationships>
</file>

<file path=ppt/slideLayouts/_rels/slideLayout29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97.xml"/></Relationships>
</file>

<file path=ppt/slideLayouts/_rels/slideLayout29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98.xml"/></Relationships>
</file>

<file path=ppt/slideLayouts/_rels/slideLayout29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99.xml"/></Relationships>
</file>

<file path=ppt/slideLayouts/_rels/slideLayout294.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0.xml"/></Relationships>
</file>

<file path=ppt/slideLayouts/_rels/slideLayout29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1.xml"/></Relationships>
</file>

<file path=ppt/slideLayouts/_rels/slideLayout29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2.xml"/></Relationships>
</file>

<file path=ppt/slideLayouts/_rels/slideLayout29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3.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4.xml"/></Relationships>
</file>

<file path=ppt/slideLayouts/_rels/slideLayout29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0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6.xml"/></Relationships>
</file>

<file path=ppt/slideLayouts/_rels/slideLayout30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7.xml"/></Relationships>
</file>

<file path=ppt/slideLayouts/_rels/slideLayout30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8.xml"/></Relationships>
</file>

<file path=ppt/slideLayouts/_rels/slideLayout30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09.xml"/></Relationships>
</file>

<file path=ppt/slideLayouts/_rels/slideLayout304.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0.xml"/></Relationships>
</file>

<file path=ppt/slideLayouts/_rels/slideLayout30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1.xml"/></Relationships>
</file>

<file path=ppt/slideLayouts/_rels/slideLayout30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2.xml"/></Relationships>
</file>

<file path=ppt/slideLayouts/_rels/slideLayout30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3.xml"/></Relationships>
</file>

<file path=ppt/slideLayouts/_rels/slideLayout30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4.xml"/></Relationships>
</file>

<file path=ppt/slideLayouts/_rels/slideLayout30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1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6.xml"/></Relationships>
</file>

<file path=ppt/slideLayouts/_rels/slideLayout31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7.xml"/></Relationships>
</file>

<file path=ppt/slideLayouts/_rels/slideLayout31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8.xml"/></Relationships>
</file>

<file path=ppt/slideLayouts/_rels/slideLayout31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19.xml"/></Relationships>
</file>

<file path=ppt/slideLayouts/_rels/slideLayout314.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20.xml"/></Relationships>
</file>

<file path=ppt/slideLayouts/_rels/slideLayout31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21.xml"/></Relationships>
</file>

<file path=ppt/slideLayouts/_rels/slideLayout31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22.xml"/></Relationships>
</file>

<file path=ppt/slideLayouts/_rels/slideLayout31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323.xml"/></Relationships>
</file>

<file path=ppt/slideLayouts/_rels/slideLayout31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25.xml"/></Relationships>
</file>

<file path=ppt/slideLayouts/_rels/slideLayout31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2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2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27.xml"/></Relationships>
</file>

<file path=ppt/slideLayouts/_rels/slideLayout32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28.xml"/></Relationships>
</file>

<file path=ppt/slideLayouts/_rels/slideLayout32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29.xml"/></Relationships>
</file>

<file path=ppt/slideLayouts/_rels/slideLayout32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0.xml"/></Relationships>
</file>

<file path=ppt/slideLayouts/_rels/slideLayout32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1.xml"/></Relationships>
</file>

<file path=ppt/slideLayouts/_rels/slideLayout32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2.xml"/></Relationships>
</file>

<file path=ppt/slideLayouts/_rels/slideLayout32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3.xml"/></Relationships>
</file>

<file path=ppt/slideLayouts/_rels/slideLayout32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4.xml"/></Relationships>
</file>

<file path=ppt/slideLayouts/_rels/slideLayout32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5.xml"/></Relationships>
</file>

<file path=ppt/slideLayouts/_rels/slideLayout32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3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7.xml"/></Relationships>
</file>

<file path=ppt/slideLayouts/_rels/slideLayout33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8.xml"/></Relationships>
</file>

<file path=ppt/slideLayouts/_rels/slideLayout33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39.xml"/></Relationships>
</file>

<file path=ppt/slideLayouts/_rels/slideLayout33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0.xml"/></Relationships>
</file>

<file path=ppt/slideLayouts/_rels/slideLayout33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1.xml"/></Relationships>
</file>

<file path=ppt/slideLayouts/_rels/slideLayout33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2.xml"/></Relationships>
</file>

<file path=ppt/slideLayouts/_rels/slideLayout33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3.xml"/></Relationships>
</file>

<file path=ppt/slideLayouts/_rels/slideLayout33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4.xml"/></Relationships>
</file>

<file path=ppt/slideLayouts/_rels/slideLayout33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5.xml"/></Relationships>
</file>

<file path=ppt/slideLayouts/_rels/slideLayout33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4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7.xml"/></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8.xml"/></Relationships>
</file>

<file path=ppt/slideLayouts/_rels/slideLayout34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49.xml"/></Relationships>
</file>

<file path=ppt/slideLayouts/_rels/slideLayout34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50.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51.xml"/></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52.xml"/></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5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7.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9.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0.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1.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2.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6.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7.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8.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0.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2.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3820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4"/>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33404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4"/>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6465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5782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86387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91794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5514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9651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5924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7"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268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6215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389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048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4115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3665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2639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0634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54782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4786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7994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4131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506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85312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0909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86429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571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9072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422332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41138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3784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85685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990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4195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2761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3889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50599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3027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8129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31122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6811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886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4238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9570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2655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7046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5057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805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7080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37006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428980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43771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68604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478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59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29157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6"/>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46762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6"/>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0341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5059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17735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21331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1628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400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64189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2901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89390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1890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065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345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48194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6166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2583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3891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4162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64327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78200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3702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19334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74330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225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8846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48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8368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29667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8959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7440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40822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7214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4051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08786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8658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583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7304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47245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0710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91949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486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192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7236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8477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40194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75044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5147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08191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8593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9865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79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1737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659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5640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8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4333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857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72481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59054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98460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99327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260108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3615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6124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74974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3678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ctr"/>
          <a:lstStyle>
            <a:lvl1pPr algn="ctr">
              <a:defRPr/>
            </a:lvl1pPr>
          </a:lstStyle>
          <a:p>
            <a:r>
              <a:rPr lang="en-GB" dirty="0"/>
              <a:t>Insert image by clicking icon.   </a:t>
            </a:r>
            <a:br>
              <a:rPr lang="en-GB" dirty="0"/>
            </a:br>
            <a:r>
              <a:rPr lang="en-GB" dirty="0"/>
              <a:t>Send this image to the back to make sure all elements are visible.</a:t>
            </a:r>
            <a:br>
              <a:rPr lang="en-GB" dirty="0"/>
            </a:br>
            <a:br>
              <a:rPr lang="en-GB" dirty="0"/>
            </a:br>
            <a:br>
              <a:rPr lang="en-GB" dirty="0"/>
            </a:br>
            <a:br>
              <a:rPr lang="en-GB" dirty="0"/>
            </a:br>
            <a:endParaRPr lang="en-GB"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0" y="5420032"/>
            <a:ext cx="65" cy="215444"/>
          </a:xfrm>
          <a:prstGeom prst="rect">
            <a:avLst/>
          </a:prstGeom>
        </p:spPr>
        <p:txBody>
          <a:bodyPr wrap="none" lIns="0" tIns="0" rIns="0" bIns="0">
            <a:spAutoFit/>
          </a:bodyPr>
          <a:lstStyle>
            <a:lvl1pPr>
              <a:defRPr sz="1400">
                <a:solidFill>
                  <a:schemeClr val="bg1"/>
                </a:solidFill>
              </a:defRPr>
            </a:lvl1pPr>
          </a:lstStyle>
          <a:p>
            <a:endParaRPr lang="en-GB" dirty="0"/>
          </a:p>
        </p:txBody>
      </p:sp>
      <p:sp>
        <p:nvSpPr>
          <p:cNvPr id="24" name="Header">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0" y="450000"/>
            <a:ext cx="9616732" cy="830997"/>
          </a:xfrm>
        </p:spPr>
        <p:txBody>
          <a:bodyPr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dirty="0"/>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50000" y="4779622"/>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0" y="3789980"/>
            <a:ext cx="7551997" cy="738664"/>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Change colour of titling depending on contrast of image used</a:t>
            </a: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4531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TV Ad Nation 2022 | August 2022 | Public | Internal/Client Use Only | Strictly Confidential</a:t>
            </a:r>
          </a:p>
        </p:txBody>
      </p:sp>
      <p:pic>
        <p:nvPicPr>
          <p:cNvPr id="11" name="Picture 10" descr="Logo&#10;&#10;Description automatically generated">
            <a:extLst>
              <a:ext uri="{FF2B5EF4-FFF2-40B4-BE49-F238E27FC236}">
                <a16:creationId xmlns:a16="http://schemas.microsoft.com/office/drawing/2014/main" id="{8AAAFBE4-210F-4803-9497-51B35F0995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4270276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1_Empty">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sp>
        <p:nvSpPr>
          <p:cNvPr id="6" name="White background">
            <a:extLst>
              <a:ext uri="{FF2B5EF4-FFF2-40B4-BE49-F238E27FC236}">
                <a16:creationId xmlns:a16="http://schemas.microsoft.com/office/drawing/2014/main" id="{106595BE-8670-4A5F-B6E3-C00B54377605}"/>
              </a:ext>
              <a:ext uri="{C183D7F6-B498-43B3-948B-1728B52AA6E4}">
                <adec:decorative xmlns:adec="http://schemas.microsoft.com/office/drawing/2017/decorative" val="1"/>
              </a:ext>
            </a:extLst>
          </p:cNvPr>
          <p:cNvSpPr/>
          <p:nvPr userDrawn="1"/>
        </p:nvSpPr>
        <p:spPr>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psos logo">
            <a:extLst>
              <a:ext uri="{FF2B5EF4-FFF2-40B4-BE49-F238E27FC236}">
                <a16:creationId xmlns:a16="http://schemas.microsoft.com/office/drawing/2014/main" id="{B85F766D-BBA4-4DFC-AB5B-7DD1C15CBE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31717261"/>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userDrawn="1">
  <p:cSld name="Divider style 2">
    <p:bg>
      <p:bgPr>
        <a:solidFill>
          <a:schemeClr val="bg2"/>
        </a:solidFill>
        <a:effectLst/>
      </p:bgPr>
    </p:bg>
    <p:spTree>
      <p:nvGrpSpPr>
        <p:cNvPr id="1" name=""/>
        <p:cNvGrpSpPr/>
        <p:nvPr/>
      </p:nvGrpSpPr>
      <p:grpSpPr>
        <a:xfrm>
          <a:off x="0" y="0"/>
          <a:ext cx="0" cy="0"/>
          <a:chOff x="0" y="0"/>
          <a:chExt cx="0" cy="0"/>
        </a:xfrm>
      </p:grpSpPr>
      <p:sp>
        <p:nvSpPr>
          <p:cNvPr id="14" name="Classification">
            <a:extLst>
              <a:ext uri="{FF2B5EF4-FFF2-40B4-BE49-F238E27FC236}">
                <a16:creationId xmlns:a16="http://schemas.microsoft.com/office/drawing/2014/main" id="{F52C80E3-8B55-457E-A85C-8CC02F81EC76}"/>
              </a:ext>
              <a:ext uri="{C183D7F6-B498-43B3-948B-1728B52AA6E4}">
                <adec:decorative xmlns:adec="http://schemas.microsoft.com/office/drawing/2017/decorative" val="1"/>
              </a:ext>
            </a:extLst>
          </p:cNvPr>
          <p:cNvSpPr txBox="1">
            <a:spLocks/>
          </p:cNvSpPr>
          <p:nvPr userDrawn="1"/>
        </p:nvSpPr>
        <p:spPr>
          <a:xfrm>
            <a:off x="817200" y="6515735"/>
            <a:ext cx="44819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TV Ad Nation 2022 | August 2022 | Public | Internal/Client Use Only | Strictly Confidential</a:t>
            </a:r>
          </a:p>
        </p:txBody>
      </p:sp>
      <p:pic>
        <p:nvPicPr>
          <p:cNvPr id="11" name="Ipsos Logo">
            <a:extLst>
              <a:ext uri="{FF2B5EF4-FFF2-40B4-BE49-F238E27FC236}">
                <a16:creationId xmlns:a16="http://schemas.microsoft.com/office/drawing/2014/main" id="{0A368669-E846-4FCF-BAE4-4254F42A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22" name="Section number">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dirty="0"/>
              <a:t>01.</a:t>
            </a:r>
          </a:p>
        </p:txBody>
      </p:sp>
      <p:sp>
        <p:nvSpPr>
          <p:cNvPr id="23" name="Section title">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dirty="0"/>
              <a:t>Section title</a:t>
            </a:r>
          </a:p>
        </p:txBody>
      </p:sp>
      <p:sp>
        <p:nvSpPr>
          <p:cNvPr id="13" name="Section subtitle">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3297749"/>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Tree>
    <p:extLst>
      <p:ext uri="{BB962C8B-B14F-4D97-AF65-F5344CB8AC3E}">
        <p14:creationId xmlns:p14="http://schemas.microsoft.com/office/powerpoint/2010/main" val="2760629890"/>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199442191"/>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6" name="Title 5" descr="Header">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2" name="Base">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2220147835"/>
      </p:ext>
    </p:extLst>
  </p:cSld>
  <p:clrMapOvr>
    <a:masterClrMapping/>
  </p:clrMapOvr>
  <p:extLst>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large_diagram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2" name="Title 1" descr="Header">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dirty="0"/>
          </a:p>
        </p:txBody>
      </p:sp>
      <p:sp>
        <p:nvSpPr>
          <p:cNvPr id="7" name="Body">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
        <p:nvSpPr>
          <p:cNvPr id="8" name="Chart area">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396000"/>
            <a:ext cx="7416800" cy="5552363"/>
          </a:xfrm>
          <a:solidFill>
            <a:srgbClr val="E8E8E8"/>
          </a:solidFill>
        </p:spPr>
        <p:txBody>
          <a:bodyPr/>
          <a:lstStyle>
            <a:lvl1pPr>
              <a:defRPr/>
            </a:lvl1pPr>
          </a:lstStyle>
          <a:p>
            <a:pPr lvl="0"/>
            <a:r>
              <a:rPr lang="en-US" dirty="0"/>
              <a:t>Area for diagram/chart</a:t>
            </a:r>
            <a:endParaRPr lang="en-GB" dirty="0"/>
          </a:p>
        </p:txBody>
      </p:sp>
    </p:spTree>
    <p:extLst>
      <p:ext uri="{BB962C8B-B14F-4D97-AF65-F5344CB8AC3E}">
        <p14:creationId xmlns:p14="http://schemas.microsoft.com/office/powerpoint/2010/main" val="245618519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bg2"/>
        </a:solidFill>
        <a:effectLst/>
      </p:bgPr>
    </p:bg>
    <p:spTree>
      <p:nvGrpSpPr>
        <p:cNvPr id="1" name=""/>
        <p:cNvGrpSpPr/>
        <p:nvPr/>
      </p:nvGrpSpPr>
      <p:grpSpPr>
        <a:xfrm>
          <a:off x="0" y="0"/>
          <a:ext cx="0" cy="0"/>
          <a:chOff x="0" y="0"/>
          <a:chExt cx="0" cy="0"/>
        </a:xfrm>
      </p:grpSpPr>
      <p:grpSp>
        <p:nvGrpSpPr>
          <p:cNvPr id="2" name="Stripes">
            <a:extLst>
              <a:ext uri="{FF2B5EF4-FFF2-40B4-BE49-F238E27FC236}">
                <a16:creationId xmlns:a16="http://schemas.microsoft.com/office/drawing/2014/main" id="{F8363405-D317-49D9-AC09-D126FA984994}"/>
              </a:ext>
              <a:ext uri="{C183D7F6-B498-43B3-948B-1728B52AA6E4}">
                <adec:decorative xmlns:adec="http://schemas.microsoft.com/office/drawing/2017/decorative" val="1"/>
              </a:ext>
            </a:extLst>
          </p:cNvPr>
          <p:cNvGrpSpPr/>
          <p:nvPr userDrawn="1"/>
        </p:nvGrpSpPr>
        <p:grpSpPr>
          <a:xfrm>
            <a:off x="3105663" y="3048001"/>
            <a:ext cx="13736990" cy="2153546"/>
            <a:chOff x="2101012" y="2821242"/>
            <a:chExt cx="11833943" cy="1855206"/>
          </a:xfrm>
        </p:grpSpPr>
        <p:sp>
          <p:nvSpPr>
            <p:cNvPr id="7" name="Stripe 2">
              <a:extLst>
                <a:ext uri="{FF2B5EF4-FFF2-40B4-BE49-F238E27FC236}">
                  <a16:creationId xmlns:a16="http://schemas.microsoft.com/office/drawing/2014/main" id="{98175107-41F8-4124-BEB1-C15BAC8EE677}"/>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9" name="Stripe 1">
              <a:extLst>
                <a:ext uri="{FF2B5EF4-FFF2-40B4-BE49-F238E27FC236}">
                  <a16:creationId xmlns:a16="http://schemas.microsoft.com/office/drawing/2014/main" id="{457C7A43-B93F-4027-88C5-DC7A55533DF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grpSp>
      <p:pic>
        <p:nvPicPr>
          <p:cNvPr id="8" name="Ipsos logo">
            <a:extLst>
              <a:ext uri="{FF2B5EF4-FFF2-40B4-BE49-F238E27FC236}">
                <a16:creationId xmlns:a16="http://schemas.microsoft.com/office/drawing/2014/main" id="{B00FAB51-2CDA-4D6E-92C8-20E0B1A84B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23" name="Classification">
            <a:extLst>
              <a:ext uri="{FF2B5EF4-FFF2-40B4-BE49-F238E27FC236}">
                <a16:creationId xmlns:a16="http://schemas.microsoft.com/office/drawing/2014/main" id="{AF7F8370-89AD-4023-AA0B-97AD508D79FD}"/>
              </a:ext>
              <a:ext uri="{C183D7F6-B498-43B3-948B-1728B52AA6E4}">
                <adec:decorative xmlns:adec="http://schemas.microsoft.com/office/drawing/2017/decorative" val="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Doc Name | Month Year | Version # | Public | Internal/Client Use Only | Strictly Confidential</a:t>
            </a:r>
          </a:p>
        </p:txBody>
      </p:sp>
      <p:sp>
        <p:nvSpPr>
          <p:cNvPr id="24" name="Slide number">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sp>
        <p:nvSpPr>
          <p:cNvPr id="10" name="Section number">
            <a:extLst>
              <a:ext uri="{FF2B5EF4-FFF2-40B4-BE49-F238E27FC236}">
                <a16:creationId xmlns:a16="http://schemas.microsoft.com/office/drawing/2014/main" id="{75092690-73EF-48BE-AF76-B3DA9BCC0B7F}"/>
              </a:ext>
            </a:extLst>
          </p:cNvPr>
          <p:cNvSpPr>
            <a:spLocks noGrp="1"/>
          </p:cNvSpPr>
          <p:nvPr>
            <p:ph type="body" sz="quarter" idx="13" hasCustomPrompt="1"/>
          </p:nvPr>
        </p:nvSpPr>
        <p:spPr>
          <a:xfrm>
            <a:off x="399987" y="331696"/>
            <a:ext cx="1641475" cy="1795684"/>
          </a:xfrm>
        </p:spPr>
        <p:txBody>
          <a:bodyPr wrap="none">
            <a:spAutoFit/>
          </a:bodyPr>
          <a:lstStyle>
            <a:lvl1pPr marL="0" indent="0" algn="ctr">
              <a:buNone/>
              <a:defRPr sz="11500" b="1">
                <a:solidFill>
                  <a:schemeClr val="bg1"/>
                </a:solidFill>
              </a:defRPr>
            </a:lvl1pPr>
          </a:lstStyle>
          <a:p>
            <a:pPr lvl="0"/>
            <a:r>
              <a:rPr lang="en-GB" dirty="0"/>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99987" y="2402111"/>
            <a:ext cx="7420302" cy="747897"/>
          </a:xfrm>
        </p:spPr>
        <p:txBody>
          <a:bodyPr vert="horz" wrap="square" lIns="0" tIns="0" rIns="0" bIns="0" rtlCol="0" anchor="t">
            <a:spAutoFit/>
          </a:bodyPr>
          <a:lstStyle>
            <a:lvl1pPr>
              <a:defRPr lang="en-GB" sz="5400" cap="none" spc="0" dirty="0">
                <a:solidFill>
                  <a:schemeClr val="bg1"/>
                </a:solidFill>
                <a:latin typeface="Arial Black" panose="020B0A04020102020204" pitchFamily="34" charset="0"/>
              </a:defRPr>
            </a:lvl1pPr>
          </a:lstStyle>
          <a:p>
            <a:pPr lvl="0"/>
            <a:r>
              <a:rPr lang="en-GB" dirty="0"/>
              <a:t>Section title</a:t>
            </a:r>
          </a:p>
        </p:txBody>
      </p:sp>
      <p:sp>
        <p:nvSpPr>
          <p:cNvPr id="19" name="Subtitle">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99987" y="3872467"/>
            <a:ext cx="5508848" cy="312330"/>
          </a:xfrm>
        </p:spPr>
        <p:txBody>
          <a:bodyPr wrap="square" lIns="0" rIns="0">
            <a:sp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Tree>
    <p:extLst>
      <p:ext uri="{BB962C8B-B14F-4D97-AF65-F5344CB8AC3E}">
        <p14:creationId xmlns:p14="http://schemas.microsoft.com/office/powerpoint/2010/main" val="3236535366"/>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3-column content 1_box">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11" name="Title 10" descr="Header&#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dirty="0"/>
              <a:t>Text in 3 columns – will auto-format</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989616620"/>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End">
    <p:bg>
      <p:bgPr>
        <a:solidFill>
          <a:schemeClr val="accent1"/>
        </a:solidFill>
        <a:effectLst/>
      </p:bgPr>
    </p:bg>
    <p:spTree>
      <p:nvGrpSpPr>
        <p:cNvPr id="1" name=""/>
        <p:cNvGrpSpPr/>
        <p:nvPr/>
      </p:nvGrpSpPr>
      <p:grpSpPr>
        <a:xfrm>
          <a:off x="0" y="0"/>
          <a:ext cx="0" cy="0"/>
          <a:chOff x="0" y="0"/>
          <a:chExt cx="0" cy="0"/>
        </a:xfrm>
      </p:grpSpPr>
      <p:pic>
        <p:nvPicPr>
          <p:cNvPr id="7" name="Ipsos logo">
            <a:extLst>
              <a:ext uri="{FF2B5EF4-FFF2-40B4-BE49-F238E27FC236}">
                <a16:creationId xmlns:a16="http://schemas.microsoft.com/office/drawing/2014/main" id="{D2ABE975-02AB-4364-ADE2-1A92E19809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29" name="Stripe 1">
            <a:extLst>
              <a:ext uri="{FF2B5EF4-FFF2-40B4-BE49-F238E27FC236}">
                <a16:creationId xmlns:a16="http://schemas.microsoft.com/office/drawing/2014/main" id="{7F299C1D-1251-47CF-8DC0-0B896E12FCE0}"/>
              </a:ext>
              <a:ext uri="{C183D7F6-B498-43B3-948B-1728B52AA6E4}">
                <adec:decorative xmlns:adec="http://schemas.microsoft.com/office/drawing/2017/decorative" val="1"/>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tripe 2">
            <a:extLst>
              <a:ext uri="{FF2B5EF4-FFF2-40B4-BE49-F238E27FC236}">
                <a16:creationId xmlns:a16="http://schemas.microsoft.com/office/drawing/2014/main" id="{C687F725-9BAA-4FDE-BF5B-B39EF6EA033C}"/>
              </a:ext>
              <a:ext uri="{C183D7F6-B498-43B3-948B-1728B52AA6E4}">
                <adec:decorative xmlns:adec="http://schemas.microsoft.com/office/drawing/2017/decorative" val="1"/>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ontact 1">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
        <p:nvSpPr>
          <p:cNvPr id="10" name="Contact 2">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Tree>
    <p:extLst>
      <p:ext uri="{BB962C8B-B14F-4D97-AF65-F5344CB8AC3E}">
        <p14:creationId xmlns:p14="http://schemas.microsoft.com/office/powerpoint/2010/main" val="2537725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8583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3270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89267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525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7114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9406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5054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23468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412771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8493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8698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3438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086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05134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02405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59575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4339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106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23909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218108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39522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5149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9313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0068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4481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30197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465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19802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30611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304165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506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2299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24933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895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933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5229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1287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778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32229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02978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516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321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13452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5773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7344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7990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9874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203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50682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635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07354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60843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73934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84403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04294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1135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13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988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060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411175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66320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92290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5369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758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759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3250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187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1472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73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26357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64748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8813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9789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5353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0385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1944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0876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208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9515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6449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5883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4735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25190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3806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6451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907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66727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50692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1862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280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3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8054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67066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91279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1809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45870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0266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193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8468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29681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7606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412922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51862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749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24050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6177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8218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22441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124229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203144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197759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405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336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188999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56926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04759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8653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37402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3318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60844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91168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16109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0884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97863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204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54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58938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115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65717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5158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52007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1205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14709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9146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237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06705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405858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8435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161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318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90168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5669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4952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781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27941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5723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9699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6263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3089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7656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4013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0638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30082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3158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136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9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447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3232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25099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47978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93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8551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1665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3"/>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31947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3"/>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1128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5163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3093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82297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3917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8030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6088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84009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53130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357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89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1251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4892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978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3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26343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4254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1365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7370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36360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88679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36884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67238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7271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12/09/2023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07966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slideLayout" Target="../slideLayouts/slideLayout188.xml"/><Relationship Id="rId3" Type="http://schemas.openxmlformats.org/officeDocument/2006/relationships/slideLayout" Target="../slideLayouts/slideLayout165.xml"/><Relationship Id="rId21" Type="http://schemas.openxmlformats.org/officeDocument/2006/relationships/slideLayout" Target="../slideLayouts/slideLayout183.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29" Type="http://schemas.openxmlformats.org/officeDocument/2006/relationships/slideLayout" Target="../slideLayouts/slideLayout191.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32" Type="http://schemas.openxmlformats.org/officeDocument/2006/relationships/image" Target="../media/image7.jpeg"/><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31" Type="http://schemas.openxmlformats.org/officeDocument/2006/relationships/tags" Target="../tags/tag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9" Type="http://schemas.openxmlformats.org/officeDocument/2006/relationships/theme" Target="../theme/theme13.xml"/><Relationship Id="rId21" Type="http://schemas.openxmlformats.org/officeDocument/2006/relationships/slideLayout" Target="../slideLayouts/slideLayout212.xml"/><Relationship Id="rId34" Type="http://schemas.openxmlformats.org/officeDocument/2006/relationships/slideLayout" Target="../slideLayouts/slideLayout225.xml"/><Relationship Id="rId7" Type="http://schemas.openxmlformats.org/officeDocument/2006/relationships/slideLayout" Target="../slideLayouts/slideLayout19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29" Type="http://schemas.openxmlformats.org/officeDocument/2006/relationships/slideLayout" Target="../slideLayouts/slideLayout220.xml"/><Relationship Id="rId41" Type="http://schemas.openxmlformats.org/officeDocument/2006/relationships/image" Target="../media/image1.jpeg"/><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32" Type="http://schemas.openxmlformats.org/officeDocument/2006/relationships/slideLayout" Target="../slideLayouts/slideLayout223.xml"/><Relationship Id="rId37" Type="http://schemas.openxmlformats.org/officeDocument/2006/relationships/slideLayout" Target="../slideLayouts/slideLayout228.xml"/><Relationship Id="rId40" Type="http://schemas.openxmlformats.org/officeDocument/2006/relationships/tags" Target="../tags/tag202.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slideLayout" Target="../slideLayouts/slideLayout219.xml"/><Relationship Id="rId36" Type="http://schemas.openxmlformats.org/officeDocument/2006/relationships/slideLayout" Target="../slideLayouts/slideLayout227.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31" Type="http://schemas.openxmlformats.org/officeDocument/2006/relationships/slideLayout" Target="../slideLayouts/slideLayout222.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slideLayout" Target="../slideLayouts/slideLayout218.xml"/><Relationship Id="rId30" Type="http://schemas.openxmlformats.org/officeDocument/2006/relationships/slideLayout" Target="../slideLayouts/slideLayout221.xml"/><Relationship Id="rId35" Type="http://schemas.openxmlformats.org/officeDocument/2006/relationships/slideLayout" Target="../slideLayouts/slideLayout226.xml"/><Relationship Id="rId8" Type="http://schemas.openxmlformats.org/officeDocument/2006/relationships/slideLayout" Target="../slideLayouts/slideLayout199.xml"/><Relationship Id="rId3" Type="http://schemas.openxmlformats.org/officeDocument/2006/relationships/slideLayout" Target="../slideLayouts/slideLayout194.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33" Type="http://schemas.openxmlformats.org/officeDocument/2006/relationships/slideLayout" Target="../slideLayouts/slideLayout224.xml"/><Relationship Id="rId38" Type="http://schemas.openxmlformats.org/officeDocument/2006/relationships/slideLayout" Target="../slideLayouts/slideLayout229.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242.xml"/><Relationship Id="rId18" Type="http://schemas.openxmlformats.org/officeDocument/2006/relationships/slideLayout" Target="../slideLayouts/slideLayout247.xml"/><Relationship Id="rId26" Type="http://schemas.openxmlformats.org/officeDocument/2006/relationships/slideLayout" Target="../slideLayouts/slideLayout255.xml"/><Relationship Id="rId3" Type="http://schemas.openxmlformats.org/officeDocument/2006/relationships/slideLayout" Target="../slideLayouts/slideLayout232.xml"/><Relationship Id="rId21" Type="http://schemas.openxmlformats.org/officeDocument/2006/relationships/slideLayout" Target="../slideLayouts/slideLayout250.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5" Type="http://schemas.openxmlformats.org/officeDocument/2006/relationships/slideLayout" Target="../slideLayouts/slideLayout254.xml"/><Relationship Id="rId33" Type="http://schemas.openxmlformats.org/officeDocument/2006/relationships/image" Target="../media/image1.jpeg"/><Relationship Id="rId2" Type="http://schemas.openxmlformats.org/officeDocument/2006/relationships/slideLayout" Target="../slideLayouts/slideLayout231.xml"/><Relationship Id="rId16" Type="http://schemas.openxmlformats.org/officeDocument/2006/relationships/slideLayout" Target="../slideLayouts/slideLayout245.xml"/><Relationship Id="rId20" Type="http://schemas.openxmlformats.org/officeDocument/2006/relationships/slideLayout" Target="../slideLayouts/slideLayout249.xml"/><Relationship Id="rId29" Type="http://schemas.openxmlformats.org/officeDocument/2006/relationships/slideLayout" Target="../slideLayouts/slideLayout258.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24" Type="http://schemas.openxmlformats.org/officeDocument/2006/relationships/slideLayout" Target="../slideLayouts/slideLayout253.xml"/><Relationship Id="rId32" Type="http://schemas.openxmlformats.org/officeDocument/2006/relationships/tags" Target="../tags/tag234.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23" Type="http://schemas.openxmlformats.org/officeDocument/2006/relationships/slideLayout" Target="../slideLayouts/slideLayout252.xml"/><Relationship Id="rId28" Type="http://schemas.openxmlformats.org/officeDocument/2006/relationships/slideLayout" Target="../slideLayouts/slideLayout257.xml"/><Relationship Id="rId10" Type="http://schemas.openxmlformats.org/officeDocument/2006/relationships/slideLayout" Target="../slideLayouts/slideLayout239.xml"/><Relationship Id="rId19" Type="http://schemas.openxmlformats.org/officeDocument/2006/relationships/slideLayout" Target="../slideLayouts/slideLayout248.xml"/><Relationship Id="rId31" Type="http://schemas.openxmlformats.org/officeDocument/2006/relationships/theme" Target="../theme/theme14.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 Id="rId22" Type="http://schemas.openxmlformats.org/officeDocument/2006/relationships/slideLayout" Target="../slideLayouts/slideLayout251.xml"/><Relationship Id="rId27" Type="http://schemas.openxmlformats.org/officeDocument/2006/relationships/slideLayout" Target="../slideLayouts/slideLayout256.xml"/><Relationship Id="rId30" Type="http://schemas.openxmlformats.org/officeDocument/2006/relationships/slideLayout" Target="../slideLayouts/slideLayout259.xml"/><Relationship Id="rId8" Type="http://schemas.openxmlformats.org/officeDocument/2006/relationships/slideLayout" Target="../slideLayouts/slideLayout23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 Type="http://schemas.openxmlformats.org/officeDocument/2006/relationships/slideLayout" Target="../slideLayouts/slideLayout262.xml"/><Relationship Id="rId21" Type="http://schemas.openxmlformats.org/officeDocument/2006/relationships/slideLayout" Target="../slideLayouts/slideLayout280.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image" Target="../media/image7.jpeg"/><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tags" Target="../tags/tag264.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34" Type="http://schemas.openxmlformats.org/officeDocument/2006/relationships/image" Target="../media/image11.emf"/><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image" Target="../media/image10.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image" Target="../media/image1.jpeg"/><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tags" Target="../tags/tag294.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theme" Target="../theme/theme16.xml"/><Relationship Id="rId8" Type="http://schemas.openxmlformats.org/officeDocument/2006/relationships/slideLayout" Target="../slideLayouts/slideLayout29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18" Type="http://schemas.openxmlformats.org/officeDocument/2006/relationships/slideLayout" Target="../slideLayouts/slideLayout335.xml"/><Relationship Id="rId26" Type="http://schemas.openxmlformats.org/officeDocument/2006/relationships/slideLayout" Target="../slideLayouts/slideLayout343.xml"/><Relationship Id="rId3" Type="http://schemas.openxmlformats.org/officeDocument/2006/relationships/slideLayout" Target="../slideLayouts/slideLayout320.xml"/><Relationship Id="rId21" Type="http://schemas.openxmlformats.org/officeDocument/2006/relationships/slideLayout" Target="../slideLayouts/slideLayout338.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slideLayout" Target="../slideLayouts/slideLayout334.xml"/><Relationship Id="rId25" Type="http://schemas.openxmlformats.org/officeDocument/2006/relationships/slideLayout" Target="../slideLayouts/slideLayout342.xml"/><Relationship Id="rId2" Type="http://schemas.openxmlformats.org/officeDocument/2006/relationships/slideLayout" Target="../slideLayouts/slideLayout319.xml"/><Relationship Id="rId16" Type="http://schemas.openxmlformats.org/officeDocument/2006/relationships/slideLayout" Target="../slideLayouts/slideLayout333.xml"/><Relationship Id="rId20" Type="http://schemas.openxmlformats.org/officeDocument/2006/relationships/slideLayout" Target="../slideLayouts/slideLayout337.xml"/><Relationship Id="rId29" Type="http://schemas.openxmlformats.org/officeDocument/2006/relationships/slideLayout" Target="../slideLayouts/slideLayout346.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24" Type="http://schemas.openxmlformats.org/officeDocument/2006/relationships/slideLayout" Target="../slideLayouts/slideLayout341.xml"/><Relationship Id="rId32" Type="http://schemas.openxmlformats.org/officeDocument/2006/relationships/image" Target="../media/image12.jpeg"/><Relationship Id="rId5" Type="http://schemas.openxmlformats.org/officeDocument/2006/relationships/slideLayout" Target="../slideLayouts/slideLayout322.xml"/><Relationship Id="rId15" Type="http://schemas.openxmlformats.org/officeDocument/2006/relationships/slideLayout" Target="../slideLayouts/slideLayout332.xml"/><Relationship Id="rId23" Type="http://schemas.openxmlformats.org/officeDocument/2006/relationships/slideLayout" Target="../slideLayouts/slideLayout340.xml"/><Relationship Id="rId28" Type="http://schemas.openxmlformats.org/officeDocument/2006/relationships/slideLayout" Target="../slideLayouts/slideLayout345.xml"/><Relationship Id="rId10" Type="http://schemas.openxmlformats.org/officeDocument/2006/relationships/slideLayout" Target="../slideLayouts/slideLayout327.xml"/><Relationship Id="rId19" Type="http://schemas.openxmlformats.org/officeDocument/2006/relationships/slideLayout" Target="../slideLayouts/slideLayout336.xml"/><Relationship Id="rId31" Type="http://schemas.openxmlformats.org/officeDocument/2006/relationships/tags" Target="../tags/tag324.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slideLayout" Target="../slideLayouts/slideLayout331.xml"/><Relationship Id="rId22" Type="http://schemas.openxmlformats.org/officeDocument/2006/relationships/slideLayout" Target="../slideLayouts/slideLayout339.xml"/><Relationship Id="rId27" Type="http://schemas.openxmlformats.org/officeDocument/2006/relationships/slideLayout" Target="../slideLayouts/slideLayout344.xml"/><Relationship Id="rId30"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ags" Target="../tags/tag30.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ags" Target="../tags/tag58.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tags" Target="../tags/tag8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theme" Target="../theme/theme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tags" Target="../tags/tag11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theme" Target="../theme/theme5.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tags" Target="../tags/tag142.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theme" Target="../theme/theme6.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70.xml"/><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71.xml"/><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4141" r:id="rId1"/>
    <p:sldLayoutId id="2147484149" r:id="rId2"/>
    <p:sldLayoutId id="2147484136" r:id="rId3"/>
    <p:sldLayoutId id="2147484216" r:id="rId4"/>
    <p:sldLayoutId id="2147483825" r:id="rId5"/>
    <p:sldLayoutId id="2147484217" r:id="rId6"/>
    <p:sldLayoutId id="2147484212" r:id="rId7"/>
    <p:sldLayoutId id="2147484143" r:id="rId8"/>
    <p:sldLayoutId id="2147483956" r:id="rId9"/>
    <p:sldLayoutId id="2147484146" r:id="rId10"/>
    <p:sldLayoutId id="2147484214" r:id="rId11"/>
    <p:sldLayoutId id="2147484213" r:id="rId12"/>
    <p:sldLayoutId id="2147483957" r:id="rId13"/>
    <p:sldLayoutId id="2147484135" r:id="rId14"/>
    <p:sldLayoutId id="2147484134" r:id="rId15"/>
    <p:sldLayoutId id="2147484129" r:id="rId16"/>
    <p:sldLayoutId id="2147484153" r:id="rId17"/>
    <p:sldLayoutId id="2147484218" r:id="rId18"/>
    <p:sldLayoutId id="2147484127" r:id="rId19"/>
    <p:sldLayoutId id="2147484128" r:id="rId20"/>
    <p:sldLayoutId id="2147484130" r:id="rId21"/>
    <p:sldLayoutId id="2147484132" r:id="rId22"/>
    <p:sldLayoutId id="2147484133" r:id="rId23"/>
    <p:sldLayoutId id="2147484131" r:id="rId24"/>
    <p:sldLayoutId id="2147484211" r:id="rId25"/>
    <p:sldLayoutId id="2147484144" r:id="rId26"/>
    <p:sldLayoutId id="2147484215"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A43EB9-ABEA-794F-8FA3-0EB5C00158AD}"/>
              </a:ext>
            </a:extLst>
          </p:cNvPr>
          <p:cNvPicPr>
            <a:picLocks noChangeAspect="1"/>
          </p:cNvPicPr>
          <p:nvPr userDrawn="1"/>
        </p:nvPicPr>
        <p:blipFill>
          <a:blip r:embed="rId2">
            <a:alphaModFix amt="50000"/>
          </a:blip>
          <a:stretch>
            <a:fillRect/>
          </a:stretch>
        </p:blipFill>
        <p:spPr>
          <a:xfrm>
            <a:off x="0" y="34648"/>
            <a:ext cx="12192000" cy="6811838"/>
          </a:xfrm>
          <a:prstGeom prst="rect">
            <a:avLst/>
          </a:prstGeom>
        </p:spPr>
      </p:pic>
      <p:sp>
        <p:nvSpPr>
          <p:cNvPr id="3" name="Text Placeholder 2">
            <a:extLst>
              <a:ext uri="{FF2B5EF4-FFF2-40B4-BE49-F238E27FC236}">
                <a16:creationId xmlns:a16="http://schemas.microsoft.com/office/drawing/2014/main" id="{76F174CA-B74F-694B-A994-EBEDAC84C5B6}"/>
              </a:ext>
            </a:extLst>
          </p:cNvPr>
          <p:cNvSpPr>
            <a:spLocks noGrp="1"/>
          </p:cNvSpPr>
          <p:nvPr userDrawn="1">
            <p:ph type="body" idx="1"/>
          </p:nvPr>
        </p:nvSpPr>
        <p:spPr>
          <a:xfrm>
            <a:off x="619760" y="1628775"/>
            <a:ext cx="10952480" cy="457009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10360525" y="1084314"/>
            <a:ext cx="1206000"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19916" y="676865"/>
            <a:ext cx="744636" cy="303219"/>
          </a:xfrm>
          <a:prstGeom prst="rect">
            <a:avLst/>
          </a:prstGeom>
        </p:spPr>
      </p:pic>
    </p:spTree>
    <p:extLst>
      <p:ext uri="{BB962C8B-B14F-4D97-AF65-F5344CB8AC3E}">
        <p14:creationId xmlns:p14="http://schemas.microsoft.com/office/powerpoint/2010/main" val="230116867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100000"/>
        </a:lnSpc>
        <a:spcBef>
          <a:spcPct val="0"/>
        </a:spcBef>
        <a:buNone/>
        <a:defRPr sz="2800" kern="1200">
          <a:solidFill>
            <a:schemeClr val="tx1"/>
          </a:solidFill>
          <a:latin typeface="Trebuchet MS"/>
          <a:ea typeface="+mj-ea"/>
          <a:cs typeface="Trebuchet MS"/>
        </a:defRPr>
      </a:lvl1pPr>
    </p:titleStyle>
    <p:bodyStyle>
      <a:lvl1pPr marL="0" indent="0" algn="l" defTabSz="914400" rtl="0" eaLnBrk="1" latinLnBrk="0" hangingPunct="1">
        <a:lnSpc>
          <a:spcPct val="100000"/>
        </a:lnSpc>
        <a:spcBef>
          <a:spcPts val="1000"/>
        </a:spcBef>
        <a:buFontTx/>
        <a:buNone/>
        <a:defRPr sz="3600" kern="1200">
          <a:solidFill>
            <a:schemeClr val="tx1"/>
          </a:solidFill>
          <a:latin typeface="Georgia"/>
          <a:ea typeface="+mn-ea"/>
          <a:cs typeface="Georgia"/>
        </a:defRPr>
      </a:lvl1pPr>
      <a:lvl2pPr marL="457200" indent="0" algn="l" defTabSz="914400" rtl="0" eaLnBrk="1" latinLnBrk="0" hangingPunct="1">
        <a:lnSpc>
          <a:spcPct val="100000"/>
        </a:lnSpc>
        <a:spcBef>
          <a:spcPts val="500"/>
        </a:spcBef>
        <a:buFontTx/>
        <a:buNone/>
        <a:defRPr sz="2800" kern="1200">
          <a:solidFill>
            <a:schemeClr val="tx1"/>
          </a:solidFill>
          <a:latin typeface="Georgia"/>
          <a:ea typeface="+mn-ea"/>
          <a:cs typeface="Georgia"/>
        </a:defRPr>
      </a:lvl2pPr>
      <a:lvl3pPr marL="914400" indent="0" algn="l" defTabSz="914400" rtl="0" eaLnBrk="1" latinLnBrk="0" hangingPunct="1">
        <a:lnSpc>
          <a:spcPct val="100000"/>
        </a:lnSpc>
        <a:spcBef>
          <a:spcPts val="500"/>
        </a:spcBef>
        <a:buFontTx/>
        <a:buNone/>
        <a:defRPr sz="2400" kern="1200">
          <a:solidFill>
            <a:schemeClr val="tx1"/>
          </a:solidFill>
          <a:latin typeface="Georgia"/>
          <a:ea typeface="+mn-ea"/>
          <a:cs typeface="Georgia"/>
        </a:defRPr>
      </a:lvl3pPr>
      <a:lvl4pPr marL="1371600" indent="0" algn="l" defTabSz="914400" rtl="0" eaLnBrk="1" latinLnBrk="0" hangingPunct="1">
        <a:lnSpc>
          <a:spcPct val="100000"/>
        </a:lnSpc>
        <a:spcBef>
          <a:spcPts val="500"/>
        </a:spcBef>
        <a:buFontTx/>
        <a:buNone/>
        <a:defRPr sz="1800" kern="1200">
          <a:solidFill>
            <a:schemeClr val="tx1"/>
          </a:solidFill>
          <a:latin typeface="Georgia"/>
          <a:ea typeface="+mn-ea"/>
          <a:cs typeface="Georgia"/>
        </a:defRPr>
      </a:lvl4pPr>
      <a:lvl5pPr marL="1828800" indent="0" algn="l" defTabSz="914400" rtl="0" eaLnBrk="1" latinLnBrk="0" hangingPunct="1">
        <a:lnSpc>
          <a:spcPct val="100000"/>
        </a:lnSpc>
        <a:spcBef>
          <a:spcPts val="500"/>
        </a:spcBef>
        <a:buFontTx/>
        <a:buNone/>
        <a:defRPr sz="1800" kern="1200">
          <a:solidFill>
            <a:schemeClr val="tx1"/>
          </a:solidFill>
          <a:latin typeface="Georgia"/>
          <a:ea typeface="+mn-ea"/>
          <a:cs typeface="Georg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1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AD243D-CEC6-094C-A3AE-6CA58F81BF42}"/>
              </a:ext>
            </a:extLst>
          </p:cNvPr>
          <p:cNvSpPr/>
          <p:nvPr userDrawn="1"/>
        </p:nvSpPr>
        <p:spPr>
          <a:xfrm>
            <a:off x="-5138" y="8111"/>
            <a:ext cx="12192000" cy="6858000"/>
          </a:xfrm>
          <a:prstGeom prst="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a:ln w="9525"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tabLst/>
              <a:defRPr/>
            </a:pPr>
            <a:endParaRPr kumimoji="0" lang="en-GB" sz="2160" b="0" i="0" u="none" strike="noStrike" kern="0" cap="none" spc="0" normalizeH="0" baseline="0" noProof="0" dirty="0">
              <a:ln>
                <a:noFill/>
              </a:ln>
              <a:solidFill>
                <a:prstClr val="white"/>
              </a:solidFill>
              <a:effectLst/>
              <a:uLnTx/>
              <a:uFillTx/>
              <a:latin typeface="HelveticaNeueLT Pro 55 Roman" pitchFamily="34" charset="0"/>
              <a:ea typeface="+mn-ea"/>
              <a:cs typeface="+mn-cs"/>
            </a:endParaRPr>
          </a:p>
        </p:txBody>
      </p:sp>
      <p:sp>
        <p:nvSpPr>
          <p:cNvPr id="2" name="Title Placeholder 1"/>
          <p:cNvSpPr>
            <a:spLocks noGrp="1"/>
          </p:cNvSpPr>
          <p:nvPr>
            <p:ph type="title"/>
          </p:nvPr>
        </p:nvSpPr>
        <p:spPr>
          <a:xfrm>
            <a:off x="442384" y="276483"/>
            <a:ext cx="11366500" cy="91066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42382" y="1824990"/>
            <a:ext cx="10515600" cy="4352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038600" y="6356986"/>
            <a:ext cx="4114800" cy="363854"/>
          </a:xfrm>
          <a:prstGeom prst="rect">
            <a:avLst/>
          </a:prstGeom>
        </p:spPr>
        <p:txBody>
          <a:bodyPr vert="horz" lIns="91440" tIns="45720" rIns="91440" bIns="45720" rtlCol="0" anchor="ctr"/>
          <a:lstStyle>
            <a:lvl1pPr algn="ctr">
              <a:defRPr sz="1260">
                <a:solidFill>
                  <a:schemeClr val="bg1"/>
                </a:solidFill>
                <a:latin typeface="Century Gothic" panose="020B0502020202020204" pitchFamily="34" charset="0"/>
              </a:defRPr>
            </a:lvl1pPr>
          </a:lstStyle>
          <a:p>
            <a:endParaRPr lang="en-GB" dirty="0"/>
          </a:p>
        </p:txBody>
      </p:sp>
    </p:spTree>
    <p:extLst>
      <p:ext uri="{BB962C8B-B14F-4D97-AF65-F5344CB8AC3E}">
        <p14:creationId xmlns:p14="http://schemas.microsoft.com/office/powerpoint/2010/main" val="2866956517"/>
      </p:ext>
    </p:extLst>
  </p:cSld>
  <p:clrMap bg1="lt1" tx1="dk1" bg2="lt2" tx2="dk2" accent1="accent1" accent2="accent2" accent3="accent3" accent4="accent4" accent5="accent5" accent6="accent6" hlink="hlink" folHlink="folHlink"/>
  <p:txStyles>
    <p:titleStyle>
      <a:lvl1pPr algn="l" defTabSz="1097280" rtl="0" eaLnBrk="1" latinLnBrk="0" hangingPunct="1">
        <a:lnSpc>
          <a:spcPct val="90000"/>
        </a:lnSpc>
        <a:spcBef>
          <a:spcPct val="0"/>
        </a:spcBef>
        <a:buNone/>
        <a:defRPr sz="2880" b="1" kern="1200">
          <a:solidFill>
            <a:schemeClr val="bg1"/>
          </a:solidFill>
          <a:latin typeface="Century Gothic" panose="020B0502020202020204" pitchFamily="34" charset="0"/>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1680" kern="1200">
          <a:solidFill>
            <a:schemeClr val="bg1"/>
          </a:solidFill>
          <a:latin typeface="Century Gothic" panose="020B0502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1680" kern="1200">
          <a:solidFill>
            <a:schemeClr val="bg1"/>
          </a:solidFill>
          <a:latin typeface="Century Gothic" panose="020B0502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1680" kern="1200">
          <a:solidFill>
            <a:schemeClr val="bg1"/>
          </a:solidFill>
          <a:latin typeface="Century Gothic" panose="020B0502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1680" kern="1200">
          <a:solidFill>
            <a:schemeClr val="bg1"/>
          </a:solidFill>
          <a:latin typeface="Century Gothic" panose="020B0502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1680" kern="1200">
          <a:solidFill>
            <a:schemeClr val="bg1"/>
          </a:solidFill>
          <a:latin typeface="Century Gothic" panose="020B0502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p15:clr>
            <a:srgbClr val="F26B43"/>
          </p15:clr>
        </p15:guide>
        <p15:guide id="2" pos="320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273715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40"/>
    </p:custDataLst>
    <p:extLst>
      <p:ext uri="{BB962C8B-B14F-4D97-AF65-F5344CB8AC3E}">
        <p14:creationId xmlns:p14="http://schemas.microsoft.com/office/powerpoint/2010/main" val="785596634"/>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5" r:id="rId21"/>
    <p:sldLayoutId id="2147484076" r:id="rId22"/>
    <p:sldLayoutId id="2147484077" r:id="rId23"/>
    <p:sldLayoutId id="2147484078" r:id="rId24"/>
    <p:sldLayoutId id="2147484079" r:id="rId25"/>
    <p:sldLayoutId id="2147484080" r:id="rId26"/>
    <p:sldLayoutId id="2147484081" r:id="rId27"/>
    <p:sldLayoutId id="2147484082" r:id="rId28"/>
    <p:sldLayoutId id="2147484083" r:id="rId29"/>
    <p:sldLayoutId id="2147484084" r:id="rId30"/>
    <p:sldLayoutId id="2147484085" r:id="rId31"/>
    <p:sldLayoutId id="2147484086" r:id="rId32"/>
    <p:sldLayoutId id="2147484087" r:id="rId33"/>
    <p:sldLayoutId id="2147484088" r:id="rId34"/>
    <p:sldLayoutId id="2147484089" r:id="rId35"/>
    <p:sldLayoutId id="2147484090" r:id="rId36"/>
    <p:sldLayoutId id="2147484091" r:id="rId37"/>
    <p:sldLayoutId id="2147484092"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57988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1129536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F4B688C-5322-4F54-B7DA-DB69D73C66E0}"/>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9466292" y="6219825"/>
            <a:ext cx="736223" cy="399492"/>
          </a:xfrm>
          <a:prstGeom prst="rect">
            <a:avLst/>
          </a:prstGeom>
        </p:spPr>
      </p:pic>
      <p:pic>
        <p:nvPicPr>
          <p:cNvPr id="9" name="Picture 8" descr="ebiquity-logo-vector white proxima RGB.emf">
            <a:extLst>
              <a:ext uri="{FF2B5EF4-FFF2-40B4-BE49-F238E27FC236}">
                <a16:creationId xmlns:a16="http://schemas.microsoft.com/office/drawing/2014/main" id="{8758125C-1FCC-4363-B4A7-9030387C4549}"/>
              </a:ext>
            </a:extLst>
          </p:cNvPr>
          <p:cNvPicPr>
            <a:picLocks noChangeAspect="1"/>
          </p:cNvPicPr>
          <p:nvPr userDrawn="1"/>
        </p:nvPicPr>
        <p:blipFill rotWithShape="1">
          <a:blip r:embed="rId34" cstate="screen">
            <a:lum bright="100000"/>
            <a:extLst>
              <a:ext uri="{28A0092B-C50C-407E-A947-70E740481C1C}">
                <a14:useLocalDpi xmlns:a14="http://schemas.microsoft.com/office/drawing/2010/main"/>
              </a:ext>
            </a:extLst>
          </a:blip>
          <a:srcRect b="21622"/>
          <a:stretch/>
        </p:blipFill>
        <p:spPr>
          <a:xfrm>
            <a:off x="7931695" y="6379146"/>
            <a:ext cx="1298030" cy="350813"/>
          </a:xfrm>
          <a:prstGeom prst="rect">
            <a:avLst/>
          </a:prstGeom>
        </p:spPr>
      </p:pic>
    </p:spTree>
    <p:custDataLst>
      <p:tags r:id="rId31"/>
    </p:custDataLst>
    <p:extLst>
      <p:ext uri="{BB962C8B-B14F-4D97-AF65-F5344CB8AC3E}">
        <p14:creationId xmlns:p14="http://schemas.microsoft.com/office/powerpoint/2010/main" val="56806457"/>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122" r:id="rId25"/>
    <p:sldLayoutId id="2147484123" r:id="rId26"/>
    <p:sldLayoutId id="2147484124" r:id="rId27"/>
    <p:sldLayoutId id="2147484125" r:id="rId28"/>
    <p:sldLayoutId id="214748412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523385250"/>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292255829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3127915041"/>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3"/>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3"/>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3"/>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3"/>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3298799290"/>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 id="2147484037" r:id="rId23"/>
    <p:sldLayoutId id="2147484038" r:id="rId24"/>
    <p:sldLayoutId id="2147484039" r:id="rId25"/>
    <p:sldLayoutId id="2147484040" r:id="rId26"/>
    <p:sldLayoutId id="214748404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195071625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155" r:id="rId12"/>
    <p:sldLayoutId id="2147484156" r:id="rId13"/>
    <p:sldLayoutId id="2147484157" r:id="rId14"/>
    <p:sldLayoutId id="2147484158" r:id="rId15"/>
    <p:sldLayoutId id="2147484159" r:id="rId16"/>
    <p:sldLayoutId id="2147484160" r:id="rId17"/>
    <p:sldLayoutId id="2147484161" r:id="rId18"/>
    <p:sldLayoutId id="2147484162" r:id="rId19"/>
    <p:sldLayoutId id="2147484163" r:id="rId20"/>
    <p:sldLayoutId id="2147484164" r:id="rId21"/>
    <p:sldLayoutId id="2147484165" r:id="rId22"/>
    <p:sldLayoutId id="2147484166" r:id="rId23"/>
    <p:sldLayoutId id="2147484167" r:id="rId24"/>
    <p:sldLayoutId id="2147484168" r:id="rId25"/>
    <p:sldLayoutId id="2147484169" r:id="rId26"/>
    <p:sldLayoutId id="214748417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5"/>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3532653187"/>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 id="2147484189" r:id="rId18"/>
    <p:sldLayoutId id="2147484190" r:id="rId19"/>
    <p:sldLayoutId id="2147484191" r:id="rId20"/>
    <p:sldLayoutId id="2147484192" r:id="rId21"/>
    <p:sldLayoutId id="2147484193" r:id="rId22"/>
    <p:sldLayoutId id="2147484093" r:id="rId23"/>
    <p:sldLayoutId id="2147484094" r:id="rId24"/>
    <p:sldLayoutId id="2147484095" r:id="rId25"/>
    <p:sldLayoutId id="2147484096" r:id="rId26"/>
    <p:sldLayoutId id="2147484205"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6"/>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96938219-52E6-4FE4-9B16-851056E09A0C}" type="datetimeFigureOut">
              <a:rPr lang="en-GB" smtClean="0"/>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43D054FE-7A35-400F-8501-FF18A40A80FC}"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
    </p:custDataLst>
    <p:extLst>
      <p:ext uri="{BB962C8B-B14F-4D97-AF65-F5344CB8AC3E}">
        <p14:creationId xmlns:p14="http://schemas.microsoft.com/office/powerpoint/2010/main" val="2977613211"/>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12/09/2023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
    </p:custDataLst>
    <p:extLst>
      <p:ext uri="{BB962C8B-B14F-4D97-AF65-F5344CB8AC3E}">
        <p14:creationId xmlns:p14="http://schemas.microsoft.com/office/powerpoint/2010/main" val="182179245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9F4F18-F246-CE47-BE8D-7C08E63644BA}"/>
              </a:ext>
            </a:extLst>
          </p:cNvPr>
          <p:cNvPicPr>
            <a:picLocks noChangeAspect="1"/>
          </p:cNvPicPr>
          <p:nvPr userDrawn="1"/>
        </p:nvPicPr>
        <p:blipFill>
          <a:blip r:embed="rId2">
            <a:alphaModFix/>
            <a:duotone>
              <a:prstClr val="black"/>
              <a:schemeClr val="tx2">
                <a:tint val="45000"/>
                <a:satMod val="400000"/>
              </a:schemeClr>
            </a:duotone>
          </a:blip>
          <a:stretch>
            <a:fillRect/>
          </a:stretch>
        </p:blipFill>
        <p:spPr>
          <a:xfrm>
            <a:off x="-1" y="-1"/>
            <a:ext cx="12192001" cy="6928945"/>
          </a:xfrm>
          <a:prstGeom prst="rect">
            <a:avLst/>
          </a:prstGeom>
        </p:spPr>
      </p:pic>
      <p:sp>
        <p:nvSpPr>
          <p:cNvPr id="2" name="Title Placeholder 1">
            <a:extLst>
              <a:ext uri="{FF2B5EF4-FFF2-40B4-BE49-F238E27FC236}">
                <a16:creationId xmlns:a16="http://schemas.microsoft.com/office/drawing/2014/main" id="{CD2C77DE-55AE-4146-B2E1-1FF580CED695}"/>
              </a:ext>
            </a:extLst>
          </p:cNvPr>
          <p:cNvSpPr>
            <a:spLocks noGrp="1"/>
          </p:cNvSpPr>
          <p:nvPr userDrawn="1">
            <p:ph type="title"/>
          </p:nvPr>
        </p:nvSpPr>
        <p:spPr>
          <a:xfrm>
            <a:off x="619760" y="0"/>
            <a:ext cx="9352830" cy="971239"/>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76F174CA-B74F-694B-A994-EBEDAC84C5B6}"/>
              </a:ext>
            </a:extLst>
          </p:cNvPr>
          <p:cNvSpPr>
            <a:spLocks noGrp="1"/>
          </p:cNvSpPr>
          <p:nvPr userDrawn="1">
            <p:ph type="body" idx="1"/>
          </p:nvPr>
        </p:nvSpPr>
        <p:spPr>
          <a:xfrm>
            <a:off x="619760" y="1628775"/>
            <a:ext cx="10952480" cy="457009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619760" y="1084314"/>
            <a:ext cx="10946765"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1462" y="711591"/>
            <a:ext cx="670853" cy="232033"/>
          </a:xfrm>
          <a:prstGeom prst="rect">
            <a:avLst/>
          </a:prstGeom>
        </p:spPr>
      </p:pic>
    </p:spTree>
    <p:extLst>
      <p:ext uri="{BB962C8B-B14F-4D97-AF65-F5344CB8AC3E}">
        <p14:creationId xmlns:p14="http://schemas.microsoft.com/office/powerpoint/2010/main" val="260352399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100000"/>
        </a:lnSpc>
        <a:spcBef>
          <a:spcPct val="0"/>
        </a:spcBef>
        <a:buNone/>
        <a:defRPr sz="2800" kern="1200">
          <a:solidFill>
            <a:schemeClr val="bg1"/>
          </a:solidFill>
          <a:latin typeface="Trebuchet MS"/>
          <a:ea typeface="+mj-ea"/>
          <a:cs typeface="Trebuchet MS"/>
        </a:defRPr>
      </a:lvl1pPr>
    </p:titleStyle>
    <p:bodyStyle>
      <a:lvl1pPr marL="0" indent="0" algn="l" defTabSz="914400" rtl="0" eaLnBrk="1" latinLnBrk="0" hangingPunct="1">
        <a:lnSpc>
          <a:spcPct val="100000"/>
        </a:lnSpc>
        <a:spcBef>
          <a:spcPts val="1000"/>
        </a:spcBef>
        <a:buFontTx/>
        <a:buNone/>
        <a:defRPr sz="3600" kern="1200">
          <a:solidFill>
            <a:srgbClr val="FFFFFF"/>
          </a:solidFill>
          <a:latin typeface="Georgia"/>
          <a:ea typeface="+mn-ea"/>
          <a:cs typeface="Georgia"/>
        </a:defRPr>
      </a:lvl1pPr>
      <a:lvl2pPr marL="457200" indent="0" algn="l" defTabSz="914400" rtl="0" eaLnBrk="1" latinLnBrk="0" hangingPunct="1">
        <a:lnSpc>
          <a:spcPct val="100000"/>
        </a:lnSpc>
        <a:spcBef>
          <a:spcPts val="500"/>
        </a:spcBef>
        <a:buFontTx/>
        <a:buNone/>
        <a:defRPr sz="2800" kern="1200">
          <a:solidFill>
            <a:srgbClr val="FFFFFF"/>
          </a:solidFill>
          <a:latin typeface="Georgia"/>
          <a:ea typeface="+mn-ea"/>
          <a:cs typeface="Georgia"/>
        </a:defRPr>
      </a:lvl2pPr>
      <a:lvl3pPr marL="914400" indent="0" algn="l" defTabSz="914400" rtl="0" eaLnBrk="1" latinLnBrk="0" hangingPunct="1">
        <a:lnSpc>
          <a:spcPct val="100000"/>
        </a:lnSpc>
        <a:spcBef>
          <a:spcPts val="500"/>
        </a:spcBef>
        <a:buFontTx/>
        <a:buNone/>
        <a:defRPr sz="2400" kern="1200">
          <a:solidFill>
            <a:srgbClr val="FFFFFF"/>
          </a:solidFill>
          <a:latin typeface="Georgia"/>
          <a:ea typeface="+mn-ea"/>
          <a:cs typeface="Georgia"/>
        </a:defRPr>
      </a:lvl3pPr>
      <a:lvl4pPr marL="1371600" indent="0" algn="l" defTabSz="914400" rtl="0" eaLnBrk="1" latinLnBrk="0" hangingPunct="1">
        <a:lnSpc>
          <a:spcPct val="100000"/>
        </a:lnSpc>
        <a:spcBef>
          <a:spcPts val="500"/>
        </a:spcBef>
        <a:buFontTx/>
        <a:buNone/>
        <a:defRPr sz="1800" kern="1200">
          <a:solidFill>
            <a:srgbClr val="FFFFFF"/>
          </a:solidFill>
          <a:latin typeface="Georgia"/>
          <a:ea typeface="+mn-ea"/>
          <a:cs typeface="Georgia"/>
        </a:defRPr>
      </a:lvl4pPr>
      <a:lvl5pPr marL="1828800" indent="0" algn="l" defTabSz="914400" rtl="0" eaLnBrk="1" latinLnBrk="0" hangingPunct="1">
        <a:lnSpc>
          <a:spcPct val="100000"/>
        </a:lnSpc>
        <a:spcBef>
          <a:spcPts val="500"/>
        </a:spcBef>
        <a:buFontTx/>
        <a:buNone/>
        <a:defRPr sz="1800" kern="1200">
          <a:solidFill>
            <a:srgbClr val="FFFFFF"/>
          </a:solidFill>
          <a:latin typeface="Georgia"/>
          <a:ea typeface="+mn-ea"/>
          <a:cs typeface="Georg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 on a road&#10;&#10;Description automatically generated">
            <a:extLst>
              <a:ext uri="{FF2B5EF4-FFF2-40B4-BE49-F238E27FC236}">
                <a16:creationId xmlns:a16="http://schemas.microsoft.com/office/drawing/2014/main" id="{595EEE18-0345-57D2-B647-EAED79F901B9}"/>
              </a:ext>
            </a:extLst>
          </p:cNvPr>
          <p:cNvPicPr>
            <a:picLocks noChangeAspect="1"/>
          </p:cNvPicPr>
          <p:nvPr/>
        </p:nvPicPr>
        <p:blipFill rotWithShape="1">
          <a:blip r:embed="rId3">
            <a:extLst>
              <a:ext uri="{28A0092B-C50C-407E-A947-70E740481C1C}">
                <a14:useLocalDpi xmlns:a14="http://schemas.microsoft.com/office/drawing/2010/main" val="0"/>
              </a:ext>
            </a:extLst>
          </a:blip>
          <a:srcRect l="24634"/>
          <a:stretch/>
        </p:blipFill>
        <p:spPr>
          <a:xfrm>
            <a:off x="0" y="-17276"/>
            <a:ext cx="12191998" cy="6875275"/>
          </a:xfrm>
          <a:prstGeom prst="rect">
            <a:avLst/>
          </a:prstGeom>
        </p:spPr>
      </p:pic>
      <p:sp>
        <p:nvSpPr>
          <p:cNvPr id="8" name="Rectangle 7">
            <a:extLst>
              <a:ext uri="{FF2B5EF4-FFF2-40B4-BE49-F238E27FC236}">
                <a16:creationId xmlns:a16="http://schemas.microsoft.com/office/drawing/2014/main" id="{184FBA96-5EB8-F3C3-5E47-F002B3D39225}"/>
              </a:ext>
            </a:extLst>
          </p:cNvPr>
          <p:cNvSpPr/>
          <p:nvPr/>
        </p:nvSpPr>
        <p:spPr>
          <a:xfrm>
            <a:off x="0" y="0"/>
            <a:ext cx="12192000" cy="6063570"/>
          </a:xfrm>
          <a:prstGeom prst="rect">
            <a:avLst/>
          </a:prstGeom>
          <a:gradFill flip="none" rotWithShape="1">
            <a:gsLst>
              <a:gs pos="17000">
                <a:schemeClr val="tx1">
                  <a:alpha val="61000"/>
                </a:schemeClr>
              </a:gs>
              <a:gs pos="33000">
                <a:schemeClr val="bg1">
                  <a:alpha val="0"/>
                </a:schemeClr>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6209FDD0-0505-CADD-11B0-CEB0153936F8}"/>
              </a:ext>
            </a:extLst>
          </p:cNvPr>
          <p:cNvSpPr>
            <a:spLocks noGrp="1"/>
          </p:cNvSpPr>
          <p:nvPr>
            <p:ph type="ctrTitle"/>
          </p:nvPr>
        </p:nvSpPr>
        <p:spPr/>
        <p:txBody>
          <a:bodyPr/>
          <a:lstStyle/>
          <a:p>
            <a:r>
              <a:rPr lang="en-GB" dirty="0"/>
              <a:t>The bottom line:</a:t>
            </a:r>
            <a:br>
              <a:rPr lang="en-GB" dirty="0"/>
            </a:br>
            <a:r>
              <a:rPr lang="en-GB" dirty="0"/>
              <a:t>creativity matters</a:t>
            </a:r>
          </a:p>
        </p:txBody>
      </p:sp>
      <p:pic>
        <p:nvPicPr>
          <p:cNvPr id="10" name="Picture 9" descr="Logo&#10;&#10;Description automatically generated">
            <a:extLst>
              <a:ext uri="{FF2B5EF4-FFF2-40B4-BE49-F238E27FC236}">
                <a16:creationId xmlns:a16="http://schemas.microsoft.com/office/drawing/2014/main" id="{978D258C-C4E8-B22B-82C2-AC820DB8D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8601" y="5888954"/>
            <a:ext cx="1897681" cy="685562"/>
          </a:xfrm>
          <a:prstGeom prst="rect">
            <a:avLst/>
          </a:prstGeom>
        </p:spPr>
      </p:pic>
      <p:sp>
        <p:nvSpPr>
          <p:cNvPr id="2" name="Text Placeholder 5">
            <a:extLst>
              <a:ext uri="{FF2B5EF4-FFF2-40B4-BE49-F238E27FC236}">
                <a16:creationId xmlns:a16="http://schemas.microsoft.com/office/drawing/2014/main" id="{E6B24392-F36C-DFFC-DDE5-0764FE1E3A91}"/>
              </a:ext>
            </a:extLst>
          </p:cNvPr>
          <p:cNvSpPr txBox="1">
            <a:spLocks/>
          </p:cNvSpPr>
          <p:nvPr/>
        </p:nvSpPr>
        <p:spPr>
          <a:xfrm rot="16200000">
            <a:off x="10052272" y="3308929"/>
            <a:ext cx="3901699" cy="3777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lang="en-US" sz="1000" b="0" kern="1200" baseline="0" dirty="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white"/>
                </a:solidFill>
                <a:effectLst/>
                <a:uLnTx/>
                <a:uFillTx/>
                <a:latin typeface="Arial"/>
                <a:ea typeface="+mn-ea"/>
                <a:cs typeface="+mn-cs"/>
              </a:rPr>
              <a:t>“It’s Ok” - AA</a:t>
            </a:r>
          </a:p>
        </p:txBody>
      </p:sp>
    </p:spTree>
    <p:extLst>
      <p:ext uri="{BB962C8B-B14F-4D97-AF65-F5344CB8AC3E}">
        <p14:creationId xmlns:p14="http://schemas.microsoft.com/office/powerpoint/2010/main" val="375879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1DB076-185C-D78D-4D8D-811A76EBC300}"/>
              </a:ext>
            </a:extLst>
          </p:cNvPr>
          <p:cNvSpPr>
            <a:spLocks noGrp="1"/>
          </p:cNvSpPr>
          <p:nvPr>
            <p:ph type="title"/>
          </p:nvPr>
        </p:nvSpPr>
        <p:spPr>
          <a:xfrm>
            <a:off x="371475" y="359944"/>
            <a:ext cx="11341099" cy="1021181"/>
          </a:xfrm>
        </p:spPr>
        <p:txBody>
          <a:bodyPr/>
          <a:lstStyle/>
          <a:p>
            <a:r>
              <a:rPr lang="en-GB" dirty="0"/>
              <a:t>The bottom line - creativity matters</a:t>
            </a:r>
          </a:p>
        </p:txBody>
      </p:sp>
      <p:sp>
        <p:nvSpPr>
          <p:cNvPr id="6" name="Content Placeholder 5">
            <a:extLst>
              <a:ext uri="{FF2B5EF4-FFF2-40B4-BE49-F238E27FC236}">
                <a16:creationId xmlns:a16="http://schemas.microsoft.com/office/drawing/2014/main" id="{976BF8FD-88A4-6031-F55A-909DA3632D9A}"/>
              </a:ext>
            </a:extLst>
          </p:cNvPr>
          <p:cNvSpPr>
            <a:spLocks noGrp="1"/>
          </p:cNvSpPr>
          <p:nvPr>
            <p:ph sz="quarter" idx="14"/>
          </p:nvPr>
        </p:nvSpPr>
        <p:spPr>
          <a:xfrm>
            <a:off x="379142" y="1614207"/>
            <a:ext cx="11296030" cy="3651532"/>
          </a:xfrm>
        </p:spPr>
        <p:txBody>
          <a:bodyPr/>
          <a:lstStyle/>
          <a:p>
            <a:pPr>
              <a:lnSpc>
                <a:spcPct val="150000"/>
              </a:lnSpc>
            </a:pPr>
            <a:r>
              <a:rPr lang="en-GB" dirty="0"/>
              <a:t>Four analyses demonstrating the impact of creativity on key business and financial metrics:</a:t>
            </a:r>
          </a:p>
          <a:p>
            <a:pPr marL="285750" indent="-285750">
              <a:lnSpc>
                <a:spcPct val="150000"/>
              </a:lnSpc>
              <a:buClr>
                <a:schemeClr val="tx2"/>
              </a:buClr>
              <a:buFont typeface="Arial" panose="020B0604020202020204" pitchFamily="34" charset="0"/>
              <a:buChar char="—"/>
            </a:pPr>
            <a:r>
              <a:rPr lang="en-GB" dirty="0"/>
              <a:t>Creativity is a significant contributor to </a:t>
            </a:r>
            <a:r>
              <a:rPr lang="en-GB" dirty="0">
                <a:solidFill>
                  <a:srgbClr val="C00000"/>
                </a:solidFill>
              </a:rPr>
              <a:t>sales</a:t>
            </a:r>
            <a:r>
              <a:rPr lang="en-GB" dirty="0"/>
              <a:t> delivery – Nielsen</a:t>
            </a:r>
          </a:p>
          <a:p>
            <a:pPr marL="285750" indent="-285750">
              <a:lnSpc>
                <a:spcPct val="150000"/>
              </a:lnSpc>
              <a:buClr>
                <a:schemeClr val="tx2"/>
              </a:buClr>
              <a:buFont typeface="Arial" panose="020B0604020202020204" pitchFamily="34" charset="0"/>
              <a:buChar char="—"/>
            </a:pPr>
            <a:r>
              <a:rPr lang="en-GB" dirty="0"/>
              <a:t>Great creativity proven to drive </a:t>
            </a:r>
            <a:r>
              <a:rPr lang="en-GB" dirty="0">
                <a:solidFill>
                  <a:srgbClr val="C00000"/>
                </a:solidFill>
              </a:rPr>
              <a:t>market share growth </a:t>
            </a:r>
            <a:r>
              <a:rPr lang="en-GB" dirty="0"/>
              <a:t>– Peter Field / IPA Effectiveness Databank</a:t>
            </a:r>
          </a:p>
          <a:p>
            <a:pPr marL="285750" indent="-285750">
              <a:lnSpc>
                <a:spcPct val="150000"/>
              </a:lnSpc>
              <a:buClr>
                <a:schemeClr val="tx2"/>
              </a:buClr>
              <a:buFont typeface="Arial" panose="020B0604020202020204" pitchFamily="34" charset="0"/>
              <a:buChar char="—"/>
            </a:pPr>
            <a:r>
              <a:rPr lang="en-GB" dirty="0"/>
              <a:t>Top creative work leads to better </a:t>
            </a:r>
            <a:r>
              <a:rPr lang="en-GB" dirty="0">
                <a:solidFill>
                  <a:srgbClr val="C00000"/>
                </a:solidFill>
              </a:rPr>
              <a:t>financial performance </a:t>
            </a:r>
            <a:r>
              <a:rPr lang="en-GB" dirty="0"/>
              <a:t>– McKinsey &amp; Company</a:t>
            </a:r>
          </a:p>
          <a:p>
            <a:pPr marL="285750" indent="-285750">
              <a:lnSpc>
                <a:spcPct val="150000"/>
              </a:lnSpc>
              <a:buClr>
                <a:schemeClr val="tx2"/>
              </a:buClr>
              <a:buFont typeface="Arial" panose="020B0604020202020204" pitchFamily="34" charset="0"/>
              <a:buChar char="—"/>
            </a:pPr>
            <a:r>
              <a:rPr lang="en-GB" dirty="0"/>
              <a:t>Creativity is the biggest </a:t>
            </a:r>
            <a:r>
              <a:rPr lang="en-GB" dirty="0">
                <a:solidFill>
                  <a:srgbClr val="C00000"/>
                </a:solidFill>
              </a:rPr>
              <a:t>ROI multiplier </a:t>
            </a:r>
            <a:r>
              <a:rPr lang="en-GB" dirty="0"/>
              <a:t>within our control – </a:t>
            </a:r>
            <a:r>
              <a:rPr lang="en-GB" dirty="0" err="1"/>
              <a:t>accelero</a:t>
            </a:r>
            <a:endParaRPr lang="en-GB" dirty="0"/>
          </a:p>
        </p:txBody>
      </p:sp>
      <p:sp>
        <p:nvSpPr>
          <p:cNvPr id="4" name="Text Placeholder 3">
            <a:extLst>
              <a:ext uri="{FF2B5EF4-FFF2-40B4-BE49-F238E27FC236}">
                <a16:creationId xmlns:a16="http://schemas.microsoft.com/office/drawing/2014/main" id="{3EA76A8B-A60A-0046-8D19-E37F47E82064}"/>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15273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4D775-404E-787C-A01A-993371528A60}"/>
              </a:ext>
            </a:extLst>
          </p:cNvPr>
          <p:cNvSpPr>
            <a:spLocks noGrp="1"/>
          </p:cNvSpPr>
          <p:nvPr>
            <p:ph type="title"/>
          </p:nvPr>
        </p:nvSpPr>
        <p:spPr/>
        <p:txBody>
          <a:bodyPr>
            <a:normAutofit/>
          </a:bodyPr>
          <a:lstStyle/>
          <a:p>
            <a:r>
              <a:rPr lang="en-GB" dirty="0"/>
              <a:t>Creativity is a significant contributor to sales delivery</a:t>
            </a:r>
          </a:p>
        </p:txBody>
      </p:sp>
      <p:sp>
        <p:nvSpPr>
          <p:cNvPr id="15" name="Content Placeholder 14">
            <a:extLst>
              <a:ext uri="{FF2B5EF4-FFF2-40B4-BE49-F238E27FC236}">
                <a16:creationId xmlns:a16="http://schemas.microsoft.com/office/drawing/2014/main" id="{09B1810E-7CB2-19F7-A454-9DF22FE53C98}"/>
              </a:ext>
            </a:extLst>
          </p:cNvPr>
          <p:cNvSpPr>
            <a:spLocks noGrp="1"/>
          </p:cNvSpPr>
          <p:nvPr>
            <p:ph sz="quarter" idx="14"/>
          </p:nvPr>
        </p:nvSpPr>
        <p:spPr/>
        <p:txBody>
          <a:bodyPr>
            <a:normAutofit lnSpcReduction="10000"/>
          </a:bodyPr>
          <a:lstStyle/>
          <a:p>
            <a:r>
              <a:rPr lang="en-GB" dirty="0"/>
              <a:t>Nielsen analysis of 500 campaigns to quantify impact of advertising elements on sales </a:t>
            </a:r>
          </a:p>
          <a:p>
            <a:endParaRPr lang="en-GB" dirty="0"/>
          </a:p>
          <a:p>
            <a:r>
              <a:rPr lang="en-GB" b="0" i="0" dirty="0">
                <a:effectLst/>
              </a:rPr>
              <a:t>Creativity is the key sales drivers accounting for </a:t>
            </a:r>
            <a:r>
              <a:rPr lang="en-GB" b="0" i="0" dirty="0">
                <a:solidFill>
                  <a:srgbClr val="C00000"/>
                </a:solidFill>
                <a:effectLst/>
              </a:rPr>
              <a:t>47% of the overall contribution to sales </a:t>
            </a:r>
            <a:r>
              <a:rPr lang="en-GB" b="0" i="0" dirty="0">
                <a:effectLst/>
              </a:rPr>
              <a:t>delivered by advertising elements</a:t>
            </a:r>
          </a:p>
          <a:p>
            <a:endParaRPr lang="en-GB" dirty="0"/>
          </a:p>
          <a:p>
            <a:r>
              <a:rPr lang="en-GB" b="0" i="0" dirty="0">
                <a:effectLst/>
              </a:rPr>
              <a:t>The study also found that:</a:t>
            </a:r>
          </a:p>
          <a:p>
            <a:pPr marL="285750" indent="-285750">
              <a:buClr>
                <a:schemeClr val="tx2"/>
              </a:buClr>
              <a:buFont typeface="Arial" panose="020B0604020202020204" pitchFamily="34" charset="0"/>
              <a:buChar char="—"/>
            </a:pPr>
            <a:r>
              <a:rPr lang="en-GB" dirty="0"/>
              <a:t>W</a:t>
            </a:r>
            <a:r>
              <a:rPr lang="en-GB" b="0" i="0" dirty="0">
                <a:effectLst/>
              </a:rPr>
              <a:t>eak creative results in a weak sales lift.  Any sales lift is primarily attributed to media factors</a:t>
            </a:r>
          </a:p>
          <a:p>
            <a:pPr marL="285750" indent="-285750">
              <a:buClr>
                <a:schemeClr val="tx2"/>
              </a:buClr>
              <a:buFont typeface="Arial" panose="020B0604020202020204" pitchFamily="34" charset="0"/>
              <a:buChar char="—"/>
            </a:pPr>
            <a:r>
              <a:rPr lang="en-GB" dirty="0"/>
              <a:t>The</a:t>
            </a:r>
            <a:r>
              <a:rPr lang="en-GB" b="0" i="0" dirty="0">
                <a:effectLst/>
              </a:rPr>
              <a:t> reverse is true when the creative is strong - sales lift is higher and is affected less by media factors</a:t>
            </a:r>
            <a:endParaRPr lang="en-GB" dirty="0"/>
          </a:p>
          <a:p>
            <a:endParaRPr lang="en-GB" dirty="0"/>
          </a:p>
          <a:p>
            <a:endParaRPr lang="en-GB" dirty="0"/>
          </a:p>
        </p:txBody>
      </p:sp>
      <p:sp>
        <p:nvSpPr>
          <p:cNvPr id="16" name="Text Placeholder 15">
            <a:extLst>
              <a:ext uri="{FF2B5EF4-FFF2-40B4-BE49-F238E27FC236}">
                <a16:creationId xmlns:a16="http://schemas.microsoft.com/office/drawing/2014/main" id="{9A52BA09-6E00-2951-CD86-A5E947AC291B}"/>
              </a:ext>
            </a:extLst>
          </p:cNvPr>
          <p:cNvSpPr>
            <a:spLocks noGrp="1"/>
          </p:cNvSpPr>
          <p:nvPr>
            <p:ph type="body" sz="quarter" idx="15"/>
          </p:nvPr>
        </p:nvSpPr>
        <p:spPr/>
        <p:txBody>
          <a:bodyPr/>
          <a:lstStyle/>
          <a:p>
            <a:endParaRPr lang="en-GB"/>
          </a:p>
        </p:txBody>
      </p:sp>
      <p:pic>
        <p:nvPicPr>
          <p:cNvPr id="10" name="Picture 2" descr="advertising effectiveness">
            <a:extLst>
              <a:ext uri="{FF2B5EF4-FFF2-40B4-BE49-F238E27FC236}">
                <a16:creationId xmlns:a16="http://schemas.microsoft.com/office/drawing/2014/main" id="{B39732FD-72AC-CF90-E556-7A68CFEF0B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7"/>
          <a:stretch/>
        </p:blipFill>
        <p:spPr bwMode="auto">
          <a:xfrm>
            <a:off x="6893695" y="1845107"/>
            <a:ext cx="3967209" cy="3672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B6A42D-5B71-54F8-5D79-CCD3E4FADA75}"/>
              </a:ext>
            </a:extLst>
          </p:cNvPr>
          <p:cNvSpPr>
            <a:spLocks noGrp="1"/>
          </p:cNvSpPr>
          <p:nvPr>
            <p:ph type="title"/>
          </p:nvPr>
        </p:nvSpPr>
        <p:spPr/>
        <p:txBody>
          <a:bodyPr>
            <a:noAutofit/>
          </a:bodyPr>
          <a:lstStyle/>
          <a:p>
            <a:r>
              <a:rPr lang="en-GB" dirty="0"/>
              <a:t>Great creativity proven to drive market share growth</a:t>
            </a:r>
          </a:p>
        </p:txBody>
      </p:sp>
      <p:sp>
        <p:nvSpPr>
          <p:cNvPr id="12" name="Content Placeholder 11">
            <a:extLst>
              <a:ext uri="{FF2B5EF4-FFF2-40B4-BE49-F238E27FC236}">
                <a16:creationId xmlns:a16="http://schemas.microsoft.com/office/drawing/2014/main" id="{66C6990D-9C0C-D08A-A538-29BD1CBC44F5}"/>
              </a:ext>
            </a:extLst>
          </p:cNvPr>
          <p:cNvSpPr>
            <a:spLocks noGrp="1"/>
          </p:cNvSpPr>
          <p:nvPr>
            <p:ph sz="quarter" idx="14"/>
          </p:nvPr>
        </p:nvSpPr>
        <p:spPr/>
        <p:txBody>
          <a:bodyPr>
            <a:normAutofit/>
          </a:bodyPr>
          <a:lstStyle/>
          <a:p>
            <a:r>
              <a:rPr lang="en-GB" dirty="0"/>
              <a:t>“The crisis in creative effectiveness” – report by Peter Field based upon analysis of the IPA Effectivness Databank</a:t>
            </a:r>
          </a:p>
          <a:p>
            <a:endParaRPr lang="en-GB" dirty="0"/>
          </a:p>
          <a:p>
            <a:r>
              <a:rPr lang="en-GB" dirty="0"/>
              <a:t>Campaigns with high performing creative work were shown to </a:t>
            </a:r>
            <a:r>
              <a:rPr lang="en-GB" dirty="0">
                <a:solidFill>
                  <a:srgbClr val="C00000"/>
                </a:solidFill>
              </a:rPr>
              <a:t>drive x5 market share growth </a:t>
            </a:r>
            <a:r>
              <a:rPr lang="en-GB" dirty="0"/>
              <a:t>vs. low performers.</a:t>
            </a:r>
          </a:p>
          <a:p>
            <a:endParaRPr lang="en-GB" dirty="0"/>
          </a:p>
          <a:p>
            <a:r>
              <a:rPr lang="en-GB" dirty="0"/>
              <a:t>“</a:t>
            </a:r>
            <a:r>
              <a:rPr lang="en-GB" i="1" dirty="0"/>
              <a:t>High performers... don’t simply drive greater growth, they do so at greater profit margin</a:t>
            </a:r>
            <a:r>
              <a:rPr lang="en-GB" dirty="0"/>
              <a:t>”</a:t>
            </a:r>
          </a:p>
          <a:p>
            <a:endParaRPr lang="en-GB" dirty="0"/>
          </a:p>
          <a:p>
            <a:r>
              <a:rPr lang="en-GB" dirty="0"/>
              <a:t>High performers are almost 16-times more likely to generate very large profitability improvements</a:t>
            </a:r>
          </a:p>
          <a:p>
            <a:endParaRPr lang="en-GB" dirty="0"/>
          </a:p>
        </p:txBody>
      </p:sp>
      <p:sp>
        <p:nvSpPr>
          <p:cNvPr id="13" name="Text Placeholder 12">
            <a:extLst>
              <a:ext uri="{FF2B5EF4-FFF2-40B4-BE49-F238E27FC236}">
                <a16:creationId xmlns:a16="http://schemas.microsoft.com/office/drawing/2014/main" id="{7545C8FE-6E42-8CF1-E94D-348197F86CF2}"/>
              </a:ext>
            </a:extLst>
          </p:cNvPr>
          <p:cNvSpPr>
            <a:spLocks noGrp="1"/>
          </p:cNvSpPr>
          <p:nvPr>
            <p:ph type="body" sz="quarter" idx="15"/>
          </p:nvPr>
        </p:nvSpPr>
        <p:spPr/>
        <p:txBody>
          <a:bodyPr/>
          <a:lstStyle/>
          <a:p>
            <a:endParaRPr lang="en-GB"/>
          </a:p>
        </p:txBody>
      </p:sp>
      <p:pic>
        <p:nvPicPr>
          <p:cNvPr id="5" name="Picture 4">
            <a:extLst>
              <a:ext uri="{FF2B5EF4-FFF2-40B4-BE49-F238E27FC236}">
                <a16:creationId xmlns:a16="http://schemas.microsoft.com/office/drawing/2014/main" id="{D0582B33-E4B7-C1D6-8948-60D0DBA120FC}"/>
              </a:ext>
            </a:extLst>
          </p:cNvPr>
          <p:cNvPicPr>
            <a:picLocks noChangeAspect="1"/>
          </p:cNvPicPr>
          <p:nvPr/>
        </p:nvPicPr>
        <p:blipFill>
          <a:blip r:embed="rId3"/>
          <a:stretch>
            <a:fillRect/>
          </a:stretch>
        </p:blipFill>
        <p:spPr>
          <a:xfrm>
            <a:off x="6466809" y="2204864"/>
            <a:ext cx="4820981" cy="2848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062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2564B56-ECC8-0435-F6A5-16F298FFEB54}"/>
              </a:ext>
            </a:extLst>
          </p:cNvPr>
          <p:cNvSpPr>
            <a:spLocks noGrp="1"/>
          </p:cNvSpPr>
          <p:nvPr>
            <p:ph type="title"/>
          </p:nvPr>
        </p:nvSpPr>
        <p:spPr/>
        <p:txBody>
          <a:bodyPr>
            <a:noAutofit/>
          </a:bodyPr>
          <a:lstStyle/>
          <a:p>
            <a:r>
              <a:rPr lang="en-GB" dirty="0"/>
              <a:t>Top creative work leads to better financial performance</a:t>
            </a:r>
          </a:p>
        </p:txBody>
      </p:sp>
      <p:sp>
        <p:nvSpPr>
          <p:cNvPr id="10" name="Content Placeholder 9">
            <a:extLst>
              <a:ext uri="{FF2B5EF4-FFF2-40B4-BE49-F238E27FC236}">
                <a16:creationId xmlns:a16="http://schemas.microsoft.com/office/drawing/2014/main" id="{6367F478-D369-3F8C-91C1-0AE6BC0CB113}"/>
              </a:ext>
            </a:extLst>
          </p:cNvPr>
          <p:cNvSpPr>
            <a:spLocks noGrp="1"/>
          </p:cNvSpPr>
          <p:nvPr>
            <p:ph sz="quarter" idx="14"/>
          </p:nvPr>
        </p:nvSpPr>
        <p:spPr>
          <a:xfrm>
            <a:off x="379142" y="1614206"/>
            <a:ext cx="5562600" cy="4047041"/>
          </a:xfrm>
        </p:spPr>
        <p:txBody>
          <a:bodyPr>
            <a:normAutofit fontScale="92500"/>
          </a:bodyPr>
          <a:lstStyle/>
          <a:p>
            <a:pPr>
              <a:spcBef>
                <a:spcPts val="1800"/>
              </a:spcBef>
            </a:pPr>
            <a:r>
              <a:rPr lang="en-GB" dirty="0"/>
              <a:t>McKinsey study on whether creativity generates business value</a:t>
            </a:r>
          </a:p>
          <a:p>
            <a:pPr>
              <a:spcBef>
                <a:spcPts val="1800"/>
              </a:spcBef>
            </a:pPr>
            <a:r>
              <a:rPr lang="en-GB" dirty="0"/>
              <a:t>McKinsey developed Award Creativity Score (ACS) to examine the linkage between creativity and business performance </a:t>
            </a:r>
          </a:p>
          <a:p>
            <a:pPr>
              <a:spcBef>
                <a:spcPts val="1800"/>
              </a:spcBef>
            </a:pPr>
            <a:r>
              <a:rPr lang="en-GB" dirty="0"/>
              <a:t>ACS is based on Cannes Lions award winners  2001-2016</a:t>
            </a:r>
          </a:p>
          <a:p>
            <a:pPr>
              <a:spcBef>
                <a:spcPts val="1800"/>
              </a:spcBef>
            </a:pPr>
            <a:r>
              <a:rPr lang="en-GB" dirty="0"/>
              <a:t>McKinsey concluded that creativity </a:t>
            </a:r>
            <a:r>
              <a:rPr lang="en-GB" u="sng" dirty="0"/>
              <a:t>does</a:t>
            </a:r>
            <a:r>
              <a:rPr lang="en-GB" dirty="0"/>
              <a:t> drive better financial performance</a:t>
            </a:r>
          </a:p>
          <a:p>
            <a:pPr>
              <a:spcBef>
                <a:spcPts val="1800"/>
              </a:spcBef>
            </a:pPr>
            <a:r>
              <a:rPr lang="en-GB" dirty="0"/>
              <a:t>Top quartile creative performing companies:</a:t>
            </a:r>
          </a:p>
          <a:p>
            <a:pPr marL="285750" indent="-285750">
              <a:buClr>
                <a:schemeClr val="tx2"/>
              </a:buClr>
              <a:buFont typeface="Arial" panose="020B0604020202020204" pitchFamily="34" charset="0"/>
              <a:buChar char="—"/>
            </a:pPr>
            <a:r>
              <a:rPr lang="en-GB" dirty="0"/>
              <a:t>Had </a:t>
            </a:r>
            <a:r>
              <a:rPr lang="en-GB" dirty="0">
                <a:solidFill>
                  <a:srgbClr val="C00000"/>
                </a:solidFill>
              </a:rPr>
              <a:t>over twice the organic revenue growth </a:t>
            </a:r>
            <a:r>
              <a:rPr lang="en-GB" dirty="0"/>
              <a:t>of bottom quartile companies (67% vs 32%)</a:t>
            </a:r>
          </a:p>
          <a:p>
            <a:pPr marL="285750" indent="-285750">
              <a:buClr>
                <a:schemeClr val="tx2"/>
              </a:buClr>
              <a:buFont typeface="Arial" panose="020B0604020202020204" pitchFamily="34" charset="0"/>
              <a:buChar char="—"/>
            </a:pPr>
            <a:r>
              <a:rPr lang="en-GB" dirty="0"/>
              <a:t>Nearly </a:t>
            </a:r>
            <a:r>
              <a:rPr lang="en-GB" dirty="0">
                <a:solidFill>
                  <a:srgbClr val="C00000"/>
                </a:solidFill>
              </a:rPr>
              <a:t>three times NEV/forward EBITBA </a:t>
            </a:r>
            <a:r>
              <a:rPr lang="en-GB" dirty="0"/>
              <a:t>of bottom quartile companies (74% vs 26%)</a:t>
            </a:r>
          </a:p>
        </p:txBody>
      </p:sp>
      <p:grpSp>
        <p:nvGrpSpPr>
          <p:cNvPr id="4" name="Group 3">
            <a:extLst>
              <a:ext uri="{FF2B5EF4-FFF2-40B4-BE49-F238E27FC236}">
                <a16:creationId xmlns:a16="http://schemas.microsoft.com/office/drawing/2014/main" id="{4E216029-5BAC-308D-8622-8B282D9A1885}"/>
              </a:ext>
            </a:extLst>
          </p:cNvPr>
          <p:cNvGrpSpPr/>
          <p:nvPr/>
        </p:nvGrpSpPr>
        <p:grpSpPr>
          <a:xfrm>
            <a:off x="6816080" y="1612826"/>
            <a:ext cx="4589313" cy="4048422"/>
            <a:chOff x="6816080" y="1612826"/>
            <a:chExt cx="4589313" cy="4048422"/>
          </a:xfrm>
        </p:grpSpPr>
        <p:pic>
          <p:nvPicPr>
            <p:cNvPr id="19" name="Picture 2" descr="Download McKinsey &amp; Company Logo in SVG Vector or PNG File ...">
              <a:extLst>
                <a:ext uri="{FF2B5EF4-FFF2-40B4-BE49-F238E27FC236}">
                  <a16:creationId xmlns:a16="http://schemas.microsoft.com/office/drawing/2014/main" id="{28A6C1F9-20F8-A8B3-47D0-6C9F9396A2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18" t="28096" r="9090" b="25885"/>
            <a:stretch/>
          </p:blipFill>
          <p:spPr bwMode="auto">
            <a:xfrm>
              <a:off x="6816080" y="5187680"/>
              <a:ext cx="1220529" cy="4735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a:extLst>
                <a:ext uri="{FF2B5EF4-FFF2-40B4-BE49-F238E27FC236}">
                  <a16:creationId xmlns:a16="http://schemas.microsoft.com/office/drawing/2014/main" id="{91B6A8C7-1F37-B1B3-9435-DE442918F5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214"/>
            <a:stretch/>
          </p:blipFill>
          <p:spPr bwMode="auto">
            <a:xfrm>
              <a:off x="6816080" y="1612826"/>
              <a:ext cx="4589313" cy="3322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3562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D6E-C2C2-516F-89E4-F9D8FC3FA84D}"/>
              </a:ext>
            </a:extLst>
          </p:cNvPr>
          <p:cNvSpPr>
            <a:spLocks noGrp="1"/>
          </p:cNvSpPr>
          <p:nvPr>
            <p:ph type="title"/>
          </p:nvPr>
        </p:nvSpPr>
        <p:spPr/>
        <p:txBody>
          <a:bodyPr/>
          <a:lstStyle/>
          <a:p>
            <a:r>
              <a:rPr lang="en-GB" dirty="0"/>
              <a:t>Creativity is the biggest ROI multiplier within our control</a:t>
            </a:r>
          </a:p>
        </p:txBody>
      </p:sp>
      <p:sp>
        <p:nvSpPr>
          <p:cNvPr id="3" name="Text Placeholder 2">
            <a:extLst>
              <a:ext uri="{FF2B5EF4-FFF2-40B4-BE49-F238E27FC236}">
                <a16:creationId xmlns:a16="http://schemas.microsoft.com/office/drawing/2014/main" id="{F7EE1578-B1B4-875D-3EBF-044B6CAE87D1}"/>
              </a:ext>
            </a:extLst>
          </p:cNvPr>
          <p:cNvSpPr>
            <a:spLocks noGrp="1"/>
          </p:cNvSpPr>
          <p:nvPr>
            <p:ph type="body" sz="quarter" idx="15"/>
          </p:nvPr>
        </p:nvSpPr>
        <p:spPr>
          <a:xfrm>
            <a:off x="257175" y="5530121"/>
            <a:ext cx="11334817" cy="304800"/>
          </a:xfrm>
        </p:spPr>
        <p:txBody>
          <a:bodyPr/>
          <a:lstStyle/>
          <a:p>
            <a:r>
              <a:rPr lang="en-GB" dirty="0"/>
              <a:t>Source: The Drivers of Profitability, 2023, Paul Dyson - accelero, ROI multiplier = area of the circle </a:t>
            </a:r>
          </a:p>
        </p:txBody>
      </p:sp>
      <p:sp>
        <p:nvSpPr>
          <p:cNvPr id="11" name="Oval 10">
            <a:extLst>
              <a:ext uri="{FF2B5EF4-FFF2-40B4-BE49-F238E27FC236}">
                <a16:creationId xmlns:a16="http://schemas.microsoft.com/office/drawing/2014/main" id="{C45BC7BA-CA50-188B-8730-B5A24DB55472}"/>
              </a:ext>
            </a:extLst>
          </p:cNvPr>
          <p:cNvSpPr/>
          <p:nvPr/>
        </p:nvSpPr>
        <p:spPr>
          <a:xfrm>
            <a:off x="9070696" y="1943568"/>
            <a:ext cx="2160000" cy="216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72D87"/>
                </a:solidFill>
                <a:effectLst/>
                <a:uLnTx/>
                <a:uFillTx/>
                <a:latin typeface="Arial"/>
                <a:ea typeface="+mn-ea"/>
                <a:cs typeface="+mn-cs"/>
              </a:rPr>
              <a:t>X</a:t>
            </a:r>
            <a:r>
              <a:rPr kumimoji="0" lang="en-GB" sz="4400" b="1" i="0" u="none" strike="noStrike" kern="1200" cap="none" spc="0" normalizeH="0" baseline="0" noProof="0" dirty="0">
                <a:ln>
                  <a:noFill/>
                </a:ln>
                <a:solidFill>
                  <a:srgbClr val="372D87"/>
                </a:solidFill>
                <a:effectLst/>
                <a:uLnTx/>
                <a:uFillTx/>
                <a:latin typeface="Arial"/>
                <a:ea typeface="+mn-ea"/>
                <a:cs typeface="+mn-cs"/>
              </a:rPr>
              <a:t> 20</a:t>
            </a:r>
          </a:p>
        </p:txBody>
      </p:sp>
      <p:sp>
        <p:nvSpPr>
          <p:cNvPr id="21" name="TextBox 20">
            <a:extLst>
              <a:ext uri="{FF2B5EF4-FFF2-40B4-BE49-F238E27FC236}">
                <a16:creationId xmlns:a16="http://schemas.microsoft.com/office/drawing/2014/main" id="{71E2799F-14B2-8572-AD55-3D6768602236}"/>
              </a:ext>
            </a:extLst>
          </p:cNvPr>
          <p:cNvSpPr txBox="1"/>
          <p:nvPr/>
        </p:nvSpPr>
        <p:spPr>
          <a:xfrm>
            <a:off x="9525204" y="4467960"/>
            <a:ext cx="1250985" cy="33855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Brand size</a:t>
            </a:r>
          </a:p>
        </p:txBody>
      </p:sp>
      <p:sp>
        <p:nvSpPr>
          <p:cNvPr id="12" name="Oval 11">
            <a:extLst>
              <a:ext uri="{FF2B5EF4-FFF2-40B4-BE49-F238E27FC236}">
                <a16:creationId xmlns:a16="http://schemas.microsoft.com/office/drawing/2014/main" id="{A7E9C276-0904-5E36-78B8-93AF44E22176}"/>
              </a:ext>
            </a:extLst>
          </p:cNvPr>
          <p:cNvSpPr/>
          <p:nvPr/>
        </p:nvSpPr>
        <p:spPr>
          <a:xfrm>
            <a:off x="7274558" y="2429568"/>
            <a:ext cx="1674000" cy="1674000"/>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X</a:t>
            </a:r>
            <a:r>
              <a:rPr kumimoji="0" lang="en-GB" sz="3200" b="1" i="0" u="none" strike="noStrike" kern="1200" cap="none" spc="0" normalizeH="0" baseline="0" noProof="0" dirty="0">
                <a:ln>
                  <a:noFill/>
                </a:ln>
                <a:solidFill>
                  <a:prstClr val="white"/>
                </a:solidFill>
                <a:effectLst/>
                <a:uLnTx/>
                <a:uFillTx/>
                <a:latin typeface="Arial"/>
                <a:ea typeface="+mn-ea"/>
                <a:cs typeface="+mn-cs"/>
              </a:rPr>
              <a:t> 12</a:t>
            </a:r>
            <a:endParaRPr kumimoji="0" lang="en-GB" sz="600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23F86AD9-D1CB-24B3-C35E-667D1E38ADE4}"/>
              </a:ext>
            </a:extLst>
          </p:cNvPr>
          <p:cNvSpPr txBox="1"/>
          <p:nvPr/>
        </p:nvSpPr>
        <p:spPr>
          <a:xfrm>
            <a:off x="7349345" y="4472335"/>
            <a:ext cx="1516762" cy="30777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Creative quality</a:t>
            </a:r>
          </a:p>
        </p:txBody>
      </p:sp>
      <p:sp>
        <p:nvSpPr>
          <p:cNvPr id="13" name="Oval 12">
            <a:extLst>
              <a:ext uri="{FF2B5EF4-FFF2-40B4-BE49-F238E27FC236}">
                <a16:creationId xmlns:a16="http://schemas.microsoft.com/office/drawing/2014/main" id="{D2387A7F-ADB2-A2D6-FBB8-C893CFA2FB5D}"/>
              </a:ext>
            </a:extLst>
          </p:cNvPr>
          <p:cNvSpPr/>
          <p:nvPr/>
        </p:nvSpPr>
        <p:spPr>
          <a:xfrm>
            <a:off x="6087709" y="3023568"/>
            <a:ext cx="1080000" cy="108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200" b="1" i="0" u="none" strike="noStrike" kern="1200" cap="none" spc="0" normalizeH="0" baseline="0" noProof="0" dirty="0">
                <a:ln>
                  <a:noFill/>
                </a:ln>
                <a:solidFill>
                  <a:srgbClr val="372D87"/>
                </a:solidFill>
                <a:effectLst/>
                <a:uLnTx/>
                <a:uFillTx/>
                <a:latin typeface="Arial"/>
                <a:ea typeface="+mn-ea"/>
                <a:cs typeface="+mn-cs"/>
              </a:rPr>
              <a:t> 5</a:t>
            </a:r>
            <a:endParaRPr kumimoji="0" lang="en-GB" sz="4400" b="1" i="0" u="none" strike="noStrike" kern="1200" cap="none" spc="0" normalizeH="0" baseline="0" noProof="0" dirty="0">
              <a:ln>
                <a:noFill/>
              </a:ln>
              <a:solidFill>
                <a:srgbClr val="372D87"/>
              </a:solidFill>
              <a:effectLst/>
              <a:uLnTx/>
              <a:uFillTx/>
              <a:latin typeface="Arial"/>
              <a:ea typeface="+mn-ea"/>
              <a:cs typeface="+mn-cs"/>
            </a:endParaRPr>
          </a:p>
        </p:txBody>
      </p:sp>
      <p:sp>
        <p:nvSpPr>
          <p:cNvPr id="23" name="TextBox 22">
            <a:extLst>
              <a:ext uri="{FF2B5EF4-FFF2-40B4-BE49-F238E27FC236}">
                <a16:creationId xmlns:a16="http://schemas.microsoft.com/office/drawing/2014/main" id="{E967ACD9-A9DB-D124-4393-DC5C252E52C2}"/>
              </a:ext>
            </a:extLst>
          </p:cNvPr>
          <p:cNvSpPr txBox="1"/>
          <p:nvPr/>
        </p:nvSpPr>
        <p:spPr>
          <a:xfrm>
            <a:off x="6002217" y="4360238"/>
            <a:ext cx="1250984"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geographies</a:t>
            </a:r>
          </a:p>
        </p:txBody>
      </p:sp>
      <p:sp>
        <p:nvSpPr>
          <p:cNvPr id="14" name="Oval 13">
            <a:extLst>
              <a:ext uri="{FF2B5EF4-FFF2-40B4-BE49-F238E27FC236}">
                <a16:creationId xmlns:a16="http://schemas.microsoft.com/office/drawing/2014/main" id="{0A5EA811-DCA0-3727-DA09-39A3C62D170E}"/>
              </a:ext>
            </a:extLst>
          </p:cNvPr>
          <p:cNvSpPr/>
          <p:nvPr/>
        </p:nvSpPr>
        <p:spPr>
          <a:xfrm>
            <a:off x="5119473" y="3268368"/>
            <a:ext cx="835200" cy="835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a:t>
            </a:r>
            <a:r>
              <a:rPr kumimoji="0" lang="en-GB" sz="1100" b="1" i="0" u="none" strike="noStrike" kern="1200" cap="none" spc="0" normalizeH="0" baseline="0" noProof="0" dirty="0">
                <a:ln>
                  <a:noFill/>
                </a:ln>
                <a:solidFill>
                  <a:srgbClr val="372D87"/>
                </a:solidFill>
                <a:effectLst/>
                <a:uLnTx/>
                <a:uFillTx/>
                <a:latin typeface="Arial"/>
                <a:ea typeface="+mn-ea"/>
                <a:cs typeface="+mn-cs"/>
              </a:rPr>
              <a:t>3</a:t>
            </a:r>
            <a:endParaRPr kumimoji="0" lang="en-GB" sz="4000" b="1" i="0" u="none" strike="noStrike" kern="1200" cap="none" spc="0" normalizeH="0" baseline="0" noProof="0" dirty="0">
              <a:ln>
                <a:noFill/>
              </a:ln>
              <a:solidFill>
                <a:srgbClr val="372D87"/>
              </a:solidFill>
              <a:effectLst/>
              <a:uLnTx/>
              <a:uFillTx/>
              <a:latin typeface="Arial"/>
              <a:ea typeface="+mn-ea"/>
              <a:cs typeface="+mn-cs"/>
            </a:endParaRPr>
          </a:p>
        </p:txBody>
      </p:sp>
      <p:sp>
        <p:nvSpPr>
          <p:cNvPr id="24" name="TextBox 23">
            <a:extLst>
              <a:ext uri="{FF2B5EF4-FFF2-40B4-BE49-F238E27FC236}">
                <a16:creationId xmlns:a16="http://schemas.microsoft.com/office/drawing/2014/main" id="{68FC698E-E5E7-C22B-6F6B-8F9A8C9EF7DF}"/>
              </a:ext>
            </a:extLst>
          </p:cNvPr>
          <p:cNvSpPr txBox="1"/>
          <p:nvPr/>
        </p:nvSpPr>
        <p:spPr>
          <a:xfrm>
            <a:off x="4986199" y="4360238"/>
            <a:ext cx="1101748"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portfolios</a:t>
            </a:r>
          </a:p>
        </p:txBody>
      </p:sp>
      <p:sp>
        <p:nvSpPr>
          <p:cNvPr id="15" name="Oval 14">
            <a:extLst>
              <a:ext uri="{FF2B5EF4-FFF2-40B4-BE49-F238E27FC236}">
                <a16:creationId xmlns:a16="http://schemas.microsoft.com/office/drawing/2014/main" id="{D54097C9-829B-1925-ACCB-31D2735817E6}"/>
              </a:ext>
            </a:extLst>
          </p:cNvPr>
          <p:cNvSpPr/>
          <p:nvPr/>
        </p:nvSpPr>
        <p:spPr>
          <a:xfrm>
            <a:off x="4217377" y="3340368"/>
            <a:ext cx="763200" cy="763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050" b="1" i="0" u="none" strike="noStrike" kern="1200" cap="none" spc="0" normalizeH="0" baseline="0" noProof="0" dirty="0">
                <a:ln>
                  <a:noFill/>
                </a:ln>
                <a:solidFill>
                  <a:srgbClr val="372D87"/>
                </a:solidFill>
                <a:effectLst/>
                <a:uLnTx/>
                <a:uFillTx/>
                <a:latin typeface="Arial"/>
                <a:ea typeface="+mn-ea"/>
                <a:cs typeface="+mn-cs"/>
              </a:rPr>
              <a:t> 2.5</a:t>
            </a:r>
            <a:endParaRPr kumimoji="0" lang="en-GB" sz="3600" b="1" i="0" u="none" strike="noStrike" kern="1200" cap="none" spc="0" normalizeH="0" baseline="0" noProof="0" dirty="0">
              <a:ln>
                <a:noFill/>
              </a:ln>
              <a:solidFill>
                <a:srgbClr val="372D87"/>
              </a:solidFill>
              <a:effectLst/>
              <a:uLnTx/>
              <a:uFillTx/>
              <a:latin typeface="Arial"/>
              <a:ea typeface="+mn-ea"/>
              <a:cs typeface="+mn-cs"/>
            </a:endParaRPr>
          </a:p>
        </p:txBody>
      </p:sp>
      <p:sp>
        <p:nvSpPr>
          <p:cNvPr id="26" name="TextBox 25">
            <a:extLst>
              <a:ext uri="{FF2B5EF4-FFF2-40B4-BE49-F238E27FC236}">
                <a16:creationId xmlns:a16="http://schemas.microsoft.com/office/drawing/2014/main" id="{F299F3FF-8E5A-F5E2-C74A-0837C32DAAFB}"/>
              </a:ext>
            </a:extLst>
          </p:cNvPr>
          <p:cNvSpPr txBox="1"/>
          <p:nvPr/>
        </p:nvSpPr>
        <p:spPr>
          <a:xfrm>
            <a:off x="4193329" y="4437182"/>
            <a:ext cx="811296"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Multi-media</a:t>
            </a:r>
          </a:p>
        </p:txBody>
      </p:sp>
      <p:sp>
        <p:nvSpPr>
          <p:cNvPr id="17" name="Oval 16">
            <a:extLst>
              <a:ext uri="{FF2B5EF4-FFF2-40B4-BE49-F238E27FC236}">
                <a16:creationId xmlns:a16="http://schemas.microsoft.com/office/drawing/2014/main" id="{82DFAABC-9F7B-06D1-23D0-0C2935E82A48}"/>
              </a:ext>
            </a:extLst>
          </p:cNvPr>
          <p:cNvSpPr/>
          <p:nvPr/>
        </p:nvSpPr>
        <p:spPr>
          <a:xfrm>
            <a:off x="1958207" y="3491568"/>
            <a:ext cx="612000" cy="612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1.6</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7" name="TextBox 26">
            <a:extLst>
              <a:ext uri="{FF2B5EF4-FFF2-40B4-BE49-F238E27FC236}">
                <a16:creationId xmlns:a16="http://schemas.microsoft.com/office/drawing/2014/main" id="{E0D111C2-A0E7-AF21-DE33-AE2E66AFFA17}"/>
              </a:ext>
            </a:extLst>
          </p:cNvPr>
          <p:cNvSpPr txBox="1"/>
          <p:nvPr/>
        </p:nvSpPr>
        <p:spPr>
          <a:xfrm>
            <a:off x="1858559" y="4383322"/>
            <a:ext cx="811296" cy="5078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Cost / Product seasonality</a:t>
            </a:r>
          </a:p>
        </p:txBody>
      </p:sp>
      <p:sp>
        <p:nvSpPr>
          <p:cNvPr id="28" name="TextBox 27">
            <a:extLst>
              <a:ext uri="{FF2B5EF4-FFF2-40B4-BE49-F238E27FC236}">
                <a16:creationId xmlns:a16="http://schemas.microsoft.com/office/drawing/2014/main" id="{1A062120-0A69-4DDE-496B-CA8D94AF0919}"/>
              </a:ext>
            </a:extLst>
          </p:cNvPr>
          <p:cNvSpPr txBox="1"/>
          <p:nvPr/>
        </p:nvSpPr>
        <p:spPr>
          <a:xfrm>
            <a:off x="400831" y="1093971"/>
            <a:ext cx="6512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Potential multipliers of advertising profitability - (2023) </a:t>
            </a:r>
          </a:p>
        </p:txBody>
      </p:sp>
      <p:sp>
        <p:nvSpPr>
          <p:cNvPr id="18" name="Oval 17">
            <a:extLst>
              <a:ext uri="{FF2B5EF4-FFF2-40B4-BE49-F238E27FC236}">
                <a16:creationId xmlns:a16="http://schemas.microsoft.com/office/drawing/2014/main" id="{8842F010-A750-B5DB-BAE0-1341D45B06E2}"/>
              </a:ext>
            </a:extLst>
          </p:cNvPr>
          <p:cNvSpPr/>
          <p:nvPr/>
        </p:nvSpPr>
        <p:spPr>
          <a:xfrm>
            <a:off x="3418296" y="3419568"/>
            <a:ext cx="684000" cy="684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2.0</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17BB7F-4D57-8161-9EB5-8EF8A615EDD3}"/>
              </a:ext>
            </a:extLst>
          </p:cNvPr>
          <p:cNvSpPr txBox="1"/>
          <p:nvPr/>
        </p:nvSpPr>
        <p:spPr>
          <a:xfrm>
            <a:off x="3266531" y="4437182"/>
            <a:ext cx="987531"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Brand : Performance</a:t>
            </a:r>
          </a:p>
        </p:txBody>
      </p:sp>
      <p:sp>
        <p:nvSpPr>
          <p:cNvPr id="19" name="Oval 18">
            <a:extLst>
              <a:ext uri="{FF2B5EF4-FFF2-40B4-BE49-F238E27FC236}">
                <a16:creationId xmlns:a16="http://schemas.microsoft.com/office/drawing/2014/main" id="{D285CCCC-6F73-FF11-3F83-1C2C4179B9ED}"/>
              </a:ext>
            </a:extLst>
          </p:cNvPr>
          <p:cNvSpPr/>
          <p:nvPr/>
        </p:nvSpPr>
        <p:spPr>
          <a:xfrm>
            <a:off x="1322462" y="3574368"/>
            <a:ext cx="529200" cy="529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1.2</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0" name="TextBox 29">
            <a:extLst>
              <a:ext uri="{FF2B5EF4-FFF2-40B4-BE49-F238E27FC236}">
                <a16:creationId xmlns:a16="http://schemas.microsoft.com/office/drawing/2014/main" id="{C2225E26-0B34-D5FE-0481-2A59813850BB}"/>
              </a:ext>
            </a:extLst>
          </p:cNvPr>
          <p:cNvSpPr txBox="1"/>
          <p:nvPr/>
        </p:nvSpPr>
        <p:spPr>
          <a:xfrm>
            <a:off x="1093297" y="4452571"/>
            <a:ext cx="987531" cy="369332"/>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Laydown / Phasing</a:t>
            </a:r>
          </a:p>
        </p:txBody>
      </p:sp>
      <p:sp>
        <p:nvSpPr>
          <p:cNvPr id="20" name="Oval 19">
            <a:extLst>
              <a:ext uri="{FF2B5EF4-FFF2-40B4-BE49-F238E27FC236}">
                <a16:creationId xmlns:a16="http://schemas.microsoft.com/office/drawing/2014/main" id="{F8F84F36-81FB-2601-205A-CFBF40B4B6FA}"/>
              </a:ext>
            </a:extLst>
          </p:cNvPr>
          <p:cNvSpPr/>
          <p:nvPr/>
        </p:nvSpPr>
        <p:spPr>
          <a:xfrm>
            <a:off x="656270" y="3595968"/>
            <a:ext cx="507600" cy="5076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72D87"/>
                </a:solidFill>
                <a:effectLst/>
                <a:uLnTx/>
                <a:uFillTx/>
                <a:latin typeface="Arial"/>
                <a:ea typeface="+mn-ea"/>
                <a:cs typeface="+mn-cs"/>
              </a:rPr>
              <a:t>X</a:t>
            </a:r>
            <a:r>
              <a:rPr kumimoji="0" lang="en-GB" sz="900" b="1" i="0" u="none" strike="noStrike" kern="1200" cap="none" spc="0" normalizeH="0" baseline="0" noProof="0" dirty="0">
                <a:ln>
                  <a:noFill/>
                </a:ln>
                <a:solidFill>
                  <a:srgbClr val="372D87"/>
                </a:solidFill>
                <a:effectLst/>
                <a:uLnTx/>
                <a:uFillTx/>
                <a:latin typeface="Arial"/>
                <a:ea typeface="+mn-ea"/>
                <a:cs typeface="+mn-cs"/>
              </a:rPr>
              <a:t> 1.1</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6818B0F-CF3D-052A-FFDE-EAA3A18CF1E9}"/>
              </a:ext>
            </a:extLst>
          </p:cNvPr>
          <p:cNvSpPr txBox="1"/>
          <p:nvPr/>
        </p:nvSpPr>
        <p:spPr>
          <a:xfrm>
            <a:off x="560783" y="4452571"/>
            <a:ext cx="698574" cy="36933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Target audience</a:t>
            </a:r>
          </a:p>
        </p:txBody>
      </p:sp>
      <p:sp>
        <p:nvSpPr>
          <p:cNvPr id="16" name="Oval 15">
            <a:extLst>
              <a:ext uri="{FF2B5EF4-FFF2-40B4-BE49-F238E27FC236}">
                <a16:creationId xmlns:a16="http://schemas.microsoft.com/office/drawing/2014/main" id="{D594038B-BD6B-588B-8580-7FAE00455504}"/>
              </a:ext>
            </a:extLst>
          </p:cNvPr>
          <p:cNvSpPr/>
          <p:nvPr/>
        </p:nvSpPr>
        <p:spPr>
          <a:xfrm>
            <a:off x="2670922" y="3473568"/>
            <a:ext cx="630000" cy="63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1.7</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2" name="TextBox 31">
            <a:extLst>
              <a:ext uri="{FF2B5EF4-FFF2-40B4-BE49-F238E27FC236}">
                <a16:creationId xmlns:a16="http://schemas.microsoft.com/office/drawing/2014/main" id="{7A105CBA-C6C2-68E7-5855-F4333666A60C}"/>
              </a:ext>
            </a:extLst>
          </p:cNvPr>
          <p:cNvSpPr txBox="1"/>
          <p:nvPr/>
        </p:nvSpPr>
        <p:spPr>
          <a:xfrm>
            <a:off x="2598567" y="4314072"/>
            <a:ext cx="774710" cy="6463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Budget setting across variants</a:t>
            </a:r>
          </a:p>
        </p:txBody>
      </p:sp>
      <p:sp>
        <p:nvSpPr>
          <p:cNvPr id="10" name="TextBox 9">
            <a:extLst>
              <a:ext uri="{FF2B5EF4-FFF2-40B4-BE49-F238E27FC236}">
                <a16:creationId xmlns:a16="http://schemas.microsoft.com/office/drawing/2014/main" id="{BC14AEAD-AE98-5F69-B5C0-53682045BCE6}"/>
              </a:ext>
            </a:extLst>
          </p:cNvPr>
          <p:cNvSpPr txBox="1"/>
          <p:nvPr/>
        </p:nvSpPr>
        <p:spPr>
          <a:xfrm>
            <a:off x="400831" y="1096014"/>
            <a:ext cx="6512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Potential multipliers of advertising profitability - (2023) </a:t>
            </a:r>
          </a:p>
        </p:txBody>
      </p:sp>
      <p:pic>
        <p:nvPicPr>
          <p:cNvPr id="4" name="Picture 3">
            <a:extLst>
              <a:ext uri="{FF2B5EF4-FFF2-40B4-BE49-F238E27FC236}">
                <a16:creationId xmlns:a16="http://schemas.microsoft.com/office/drawing/2014/main" id="{0A1467A3-10C1-D247-3736-F3E3605A8276}"/>
              </a:ext>
            </a:extLst>
          </p:cNvPr>
          <p:cNvPicPr>
            <a:picLocks noChangeAspect="1"/>
          </p:cNvPicPr>
          <p:nvPr/>
        </p:nvPicPr>
        <p:blipFill>
          <a:blip r:embed="rId3"/>
          <a:stretch>
            <a:fillRect/>
          </a:stretch>
        </p:blipFill>
        <p:spPr>
          <a:xfrm>
            <a:off x="10128373" y="5045771"/>
            <a:ext cx="1905266" cy="724001"/>
          </a:xfrm>
          <a:prstGeom prst="rect">
            <a:avLst/>
          </a:prstGeom>
        </p:spPr>
      </p:pic>
    </p:spTree>
    <p:extLst>
      <p:ext uri="{BB962C8B-B14F-4D97-AF65-F5344CB8AC3E}">
        <p14:creationId xmlns:p14="http://schemas.microsoft.com/office/powerpoint/2010/main" val="28527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2"/>
  <p:tag name="ARTICULATE_PROJECT_OPEN" val="0"/>
  <p:tag name="ISPRING_SCORM_RATE_SLIDES" val="0"/>
  <p:tag name="ISPRING_SCORM_RATE_QUIZZES" val="0"/>
  <p:tag name="ISPRING_SCORM_PASSING_SCORE" val="0.000000"/>
  <p:tag name="ISPRING_ULTRA_SCORM_COURSE_ID" val="4EC44C1B-686A-4CC2-A129-E35064DEF8B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489"/>
  <p:tag name="ISPRINGCLOUDFOLDERPATH" val="Repository/Nickable Charts/Creative/"/>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he bottom line - creativity matters"/>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0.xml><?xml version="1.0" encoding="utf-8"?>
<a:theme xmlns:a="http://schemas.openxmlformats.org/drawingml/2006/main" name="1_Office Theme">
  <a:themeElements>
    <a:clrScheme name="Work Research 2">
      <a:dk1>
        <a:sysClr val="windowText" lastClr="000000"/>
      </a:dk1>
      <a:lt1>
        <a:sysClr val="window" lastClr="FFFFFF"/>
      </a:lt1>
      <a:dk2>
        <a:srgbClr val="44546A"/>
      </a:dk2>
      <a:lt2>
        <a:srgbClr val="E7E6E6"/>
      </a:lt2>
      <a:accent1>
        <a:srgbClr val="949494"/>
      </a:accent1>
      <a:accent2>
        <a:srgbClr val="1FCF47"/>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ustom Design">
  <a:themeElements>
    <a:clrScheme name="D2D">
      <a:dk1>
        <a:srgbClr val="000000"/>
      </a:dk1>
      <a:lt1>
        <a:srgbClr val="FFFFFF"/>
      </a:lt1>
      <a:dk2>
        <a:srgbClr val="44546A"/>
      </a:dk2>
      <a:lt2>
        <a:srgbClr val="E7E6E6"/>
      </a:lt2>
      <a:accent1>
        <a:srgbClr val="006EA5"/>
      </a:accent1>
      <a:accent2>
        <a:srgbClr val="8BC53F"/>
      </a:accent2>
      <a:accent3>
        <a:srgbClr val="656665"/>
      </a:accent3>
      <a:accent4>
        <a:srgbClr val="FEFFFE"/>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3.xml><?xml version="1.0" encoding="utf-8"?>
<a:theme xmlns:a="http://schemas.openxmlformats.org/drawingml/2006/main" name="4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14.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5.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6.xml><?xml version="1.0" encoding="utf-8"?>
<a:theme xmlns:a="http://schemas.openxmlformats.org/drawingml/2006/main" name="6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7.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inkbox_Orange">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Thinkbox_Mid Green">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Thinkbox_Dark Green">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Thinkbox_Dark Blue">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6.xml><?xml version="1.0" encoding="utf-8"?>
<a:theme xmlns:a="http://schemas.openxmlformats.org/drawingml/2006/main" name="Thinkbox_Purple">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7.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8.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9.xml><?xml version="1.0" encoding="utf-8"?>
<a:theme xmlns:a="http://schemas.openxmlformats.org/drawingml/2006/main" name="2_Office Theme">
  <a:themeElements>
    <a:clrScheme name="Work Research 2">
      <a:dk1>
        <a:sysClr val="windowText" lastClr="000000"/>
      </a:dk1>
      <a:lt1>
        <a:sysClr val="window" lastClr="FFFFFF"/>
      </a:lt1>
      <a:dk2>
        <a:srgbClr val="44546A"/>
      </a:dk2>
      <a:lt2>
        <a:srgbClr val="E7E6E6"/>
      </a:lt2>
      <a:accent1>
        <a:srgbClr val="949494"/>
      </a:accent1>
      <a:accent2>
        <a:srgbClr val="1FCF47"/>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1962</Words>
  <Application>Microsoft Office PowerPoint</Application>
  <PresentationFormat>Widescreen</PresentationFormat>
  <Paragraphs>153</Paragraphs>
  <Slides>6</Slides>
  <Notes>6</Notes>
  <HiddenSlides>0</HiddenSlides>
  <MMClips>0</MMClips>
  <ScaleCrop>false</ScaleCrop>
  <HeadingPairs>
    <vt:vector size="8" baseType="variant">
      <vt:variant>
        <vt:lpstr>Fonts Used</vt:lpstr>
      </vt:variant>
      <vt:variant>
        <vt:i4>10</vt:i4>
      </vt:variant>
      <vt:variant>
        <vt:lpstr>Theme</vt:lpstr>
      </vt:variant>
      <vt:variant>
        <vt:i4>17</vt:i4>
      </vt:variant>
      <vt:variant>
        <vt:lpstr>Embedded OLE Servers</vt:lpstr>
      </vt:variant>
      <vt:variant>
        <vt:i4>1</vt:i4>
      </vt:variant>
      <vt:variant>
        <vt:lpstr>Slide Titles</vt:lpstr>
      </vt:variant>
      <vt:variant>
        <vt:i4>6</vt:i4>
      </vt:variant>
    </vt:vector>
  </HeadingPairs>
  <TitlesOfParts>
    <vt:vector size="34" baseType="lpstr">
      <vt:lpstr>Arial</vt:lpstr>
      <vt:lpstr>Calibri</vt:lpstr>
      <vt:lpstr>Calibri Light</vt:lpstr>
      <vt:lpstr>Century Gothic</vt:lpstr>
      <vt:lpstr>Georgia</vt:lpstr>
      <vt:lpstr>HelveticaNeueLT Pro 55 Roman</vt:lpstr>
      <vt:lpstr>Inter</vt:lpstr>
      <vt:lpstr>proxima-nova</vt:lpstr>
      <vt:lpstr>Raleway</vt:lpstr>
      <vt:lpstr>Trebuchet MS</vt:lpstr>
      <vt:lpstr>Thinkbox_Red</vt:lpstr>
      <vt:lpstr>Thinkbox_Orange</vt:lpstr>
      <vt:lpstr>Thinkbox_Mid Green</vt:lpstr>
      <vt:lpstr>Thinkbox_Dark Green</vt:lpstr>
      <vt:lpstr>Thinkbox_Dark Blue</vt:lpstr>
      <vt:lpstr>Thinkbox_Purple</vt:lpstr>
      <vt:lpstr>1_Thinkbox</vt:lpstr>
      <vt:lpstr>Thinkbox</vt:lpstr>
      <vt:lpstr>2_Office Theme</vt:lpstr>
      <vt:lpstr>1_Office Theme</vt:lpstr>
      <vt:lpstr>Custom Design</vt:lpstr>
      <vt:lpstr>Thinkbox</vt:lpstr>
      <vt:lpstr>4_Thinkbox</vt:lpstr>
      <vt:lpstr>1_Thinkbox</vt:lpstr>
      <vt:lpstr>3_Thinkbox</vt:lpstr>
      <vt:lpstr>6_Thinkbox</vt:lpstr>
      <vt:lpstr>2_Thinkbox</vt:lpstr>
      <vt:lpstr>Diapositive think-cell</vt:lpstr>
      <vt:lpstr>The bottom line: creativity matters</vt:lpstr>
      <vt:lpstr>The bottom line - creativity matters</vt:lpstr>
      <vt:lpstr>Creativity is a significant contributor to sales delivery</vt:lpstr>
      <vt:lpstr>Great creativity proven to drive market share growth</vt:lpstr>
      <vt:lpstr>Top creative work leads to better financial performance</vt:lpstr>
      <vt:lpstr>Creativity is the biggest ROI multiplier within our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bottom line - creativity matters</dc:title>
  <dc:creator>Carla Leclezio</dc:creator>
  <cp:lastModifiedBy>Akeel Mungul</cp:lastModifiedBy>
  <cp:revision>436</cp:revision>
  <dcterms:created xsi:type="dcterms:W3CDTF">2017-06-26T09:49:09Z</dcterms:created>
  <dcterms:modified xsi:type="dcterms:W3CDTF">2023-09-12T09:35:05Z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