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24.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9.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0.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1" r:id="rId6"/>
    <p:sldMasterId id="2147483754" r:id="rId7"/>
    <p:sldMasterId id="2147483759" r:id="rId8"/>
    <p:sldMasterId id="2147484022" r:id="rId9"/>
    <p:sldMasterId id="2147484025" r:id="rId10"/>
    <p:sldMasterId id="2147484054" r:id="rId11"/>
    <p:sldMasterId id="2147484093" r:id="rId12"/>
    <p:sldMasterId id="2147484097" r:id="rId13"/>
  </p:sldMasterIdLst>
  <p:notesMasterIdLst>
    <p:notesMasterId r:id="rId20"/>
  </p:notesMasterIdLst>
  <p:sldIdLst>
    <p:sldId id="270" r:id="rId14"/>
    <p:sldId id="2147376145" r:id="rId15"/>
    <p:sldId id="284" r:id="rId16"/>
    <p:sldId id="2147376148" r:id="rId17"/>
    <p:sldId id="2147376147" r:id="rId18"/>
    <p:sldId id="2142533287" r:id="rId19"/>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A790FD-8001-4D9D-AF46-BBA66104B2FE}">
          <p14:sldIdLst>
            <p14:sldId id="270"/>
            <p14:sldId id="2147376145"/>
            <p14:sldId id="284"/>
            <p14:sldId id="2147376148"/>
            <p14:sldId id="2147376147"/>
            <p14:sldId id="2142533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7"/>
    <a:srgbClr val="AEDCFF"/>
    <a:srgbClr val="75C5FF"/>
    <a:srgbClr val="24FF79"/>
    <a:srgbClr val="29FF7C"/>
    <a:srgbClr val="B2DEFF"/>
    <a:srgbClr val="79C7FF"/>
    <a:srgbClr val="00AE4C"/>
    <a:srgbClr val="FEC5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8" autoAdjust="0"/>
    <p:restoredTop sz="95033" autoAdjust="0"/>
  </p:normalViewPr>
  <p:slideViewPr>
    <p:cSldViewPr snapToGrid="0">
      <p:cViewPr>
        <p:scale>
          <a:sx n="50" d="100"/>
          <a:sy n="50" d="100"/>
        </p:scale>
        <p:origin x="528" y="648"/>
      </p:cViewPr>
      <p:guideLst/>
    </p:cSldViewPr>
  </p:slideViewPr>
  <p:notesTextViewPr>
    <p:cViewPr>
      <p:scale>
        <a:sx n="1" d="1"/>
        <a:sy n="1" d="1"/>
      </p:scale>
      <p:origin x="0" y="0"/>
    </p:cViewPr>
  </p:notesTextViewPr>
  <p:sorterViewPr>
    <p:cViewPr>
      <p:scale>
        <a:sx n="170" d="100"/>
        <a:sy n="170" d="100"/>
      </p:scale>
      <p:origin x="0" y="-104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10 Mbit/s or less</c:v>
                </c:pt>
              </c:strCache>
            </c:strRef>
          </c:tx>
          <c:spPr>
            <a:solidFill>
              <a:schemeClr val="accent1"/>
            </a:solidFill>
            <a:ln>
              <a:noFill/>
            </a:ln>
            <a:effectLst/>
          </c:spPr>
          <c:invertIfNegative val="0"/>
          <c:cat>
            <c:strRef>
              <c:f>Sheet1!$B$1:$K$1</c:f>
              <c:strCache>
                <c:ptCount val="10"/>
                <c:pt idx="0">
                  <c:v>Nov '13</c:v>
                </c:pt>
                <c:pt idx="1">
                  <c:v>Nov '14</c:v>
                </c:pt>
                <c:pt idx="2">
                  <c:v>Nov '15</c:v>
                </c:pt>
                <c:pt idx="3">
                  <c:v>Nov '16</c:v>
                </c:pt>
                <c:pt idx="4">
                  <c:v>Nov '17</c:v>
                </c:pt>
                <c:pt idx="5">
                  <c:v>Nov '18</c:v>
                </c:pt>
                <c:pt idx="6">
                  <c:v>Nov '19</c:v>
                </c:pt>
                <c:pt idx="7">
                  <c:v>Nov '20</c:v>
                </c:pt>
                <c:pt idx="8">
                  <c:v>Mar '21</c:v>
                </c:pt>
                <c:pt idx="9">
                  <c:v>Mar '22</c:v>
                </c:pt>
              </c:strCache>
            </c:strRef>
          </c:cat>
          <c:val>
            <c:numRef>
              <c:f>Sheet1!$B$2:$K$2</c:f>
              <c:numCache>
                <c:formatCode>0%</c:formatCode>
                <c:ptCount val="10"/>
                <c:pt idx="0">
                  <c:v>0.52</c:v>
                </c:pt>
                <c:pt idx="1">
                  <c:v>0.44</c:v>
                </c:pt>
                <c:pt idx="2">
                  <c:v>0.39</c:v>
                </c:pt>
                <c:pt idx="3">
                  <c:v>0.28999999999999998</c:v>
                </c:pt>
                <c:pt idx="4">
                  <c:v>0.21</c:v>
                </c:pt>
                <c:pt idx="5">
                  <c:v>0.16</c:v>
                </c:pt>
                <c:pt idx="6">
                  <c:v>0.13</c:v>
                </c:pt>
                <c:pt idx="7">
                  <c:v>0.08</c:v>
                </c:pt>
                <c:pt idx="8">
                  <c:v>0.08</c:v>
                </c:pt>
                <c:pt idx="9">
                  <c:v>0.04</c:v>
                </c:pt>
              </c:numCache>
            </c:numRef>
          </c:val>
          <c:extLst>
            <c:ext xmlns:c16="http://schemas.microsoft.com/office/drawing/2014/chart" uri="{C3380CC4-5D6E-409C-BE32-E72D297353CC}">
              <c16:uniqueId val="{00000000-966C-4C5C-AACD-DBC2E450E19E}"/>
            </c:ext>
          </c:extLst>
        </c:ser>
        <c:ser>
          <c:idx val="1"/>
          <c:order val="1"/>
          <c:tx>
            <c:strRef>
              <c:f>Sheet1!$A$3</c:f>
              <c:strCache>
                <c:ptCount val="1"/>
                <c:pt idx="0">
                  <c:v>Over 10 Mbit/s and less than 30 Mbit/s</c:v>
                </c:pt>
              </c:strCache>
            </c:strRef>
          </c:tx>
          <c:spPr>
            <a:solidFill>
              <a:schemeClr val="accent2"/>
            </a:solidFill>
            <a:ln>
              <a:noFill/>
            </a:ln>
            <a:effectLst/>
          </c:spPr>
          <c:invertIfNegative val="0"/>
          <c:cat>
            <c:strRef>
              <c:f>Sheet1!$B$1:$K$1</c:f>
              <c:strCache>
                <c:ptCount val="10"/>
                <c:pt idx="0">
                  <c:v>Nov '13</c:v>
                </c:pt>
                <c:pt idx="1">
                  <c:v>Nov '14</c:v>
                </c:pt>
                <c:pt idx="2">
                  <c:v>Nov '15</c:v>
                </c:pt>
                <c:pt idx="3">
                  <c:v>Nov '16</c:v>
                </c:pt>
                <c:pt idx="4">
                  <c:v>Nov '17</c:v>
                </c:pt>
                <c:pt idx="5">
                  <c:v>Nov '18</c:v>
                </c:pt>
                <c:pt idx="6">
                  <c:v>Nov '19</c:v>
                </c:pt>
                <c:pt idx="7">
                  <c:v>Nov '20</c:v>
                </c:pt>
                <c:pt idx="8">
                  <c:v>Mar '21</c:v>
                </c:pt>
                <c:pt idx="9">
                  <c:v>Mar '22</c:v>
                </c:pt>
              </c:strCache>
            </c:strRef>
          </c:cat>
          <c:val>
            <c:numRef>
              <c:f>Sheet1!$B$3:$K$3</c:f>
              <c:numCache>
                <c:formatCode>0%</c:formatCode>
                <c:ptCount val="10"/>
                <c:pt idx="0">
                  <c:v>0.26</c:v>
                </c:pt>
                <c:pt idx="1">
                  <c:v>0.26</c:v>
                </c:pt>
                <c:pt idx="2">
                  <c:v>0.23</c:v>
                </c:pt>
                <c:pt idx="3">
                  <c:v>0.27</c:v>
                </c:pt>
                <c:pt idx="4">
                  <c:v>0.24</c:v>
                </c:pt>
                <c:pt idx="5">
                  <c:v>0.27</c:v>
                </c:pt>
                <c:pt idx="6">
                  <c:v>0.18</c:v>
                </c:pt>
                <c:pt idx="7">
                  <c:v>0.15</c:v>
                </c:pt>
                <c:pt idx="8">
                  <c:v>0.16</c:v>
                </c:pt>
                <c:pt idx="9">
                  <c:v>0.13</c:v>
                </c:pt>
              </c:numCache>
            </c:numRef>
          </c:val>
          <c:extLst>
            <c:ext xmlns:c16="http://schemas.microsoft.com/office/drawing/2014/chart" uri="{C3380CC4-5D6E-409C-BE32-E72D297353CC}">
              <c16:uniqueId val="{00000001-966C-4C5C-AACD-DBC2E450E19E}"/>
            </c:ext>
          </c:extLst>
        </c:ser>
        <c:ser>
          <c:idx val="2"/>
          <c:order val="2"/>
          <c:tx>
            <c:strRef>
              <c:f>Sheet1!$A$4</c:f>
              <c:strCache>
                <c:ptCount val="1"/>
                <c:pt idx="0">
                  <c:v>30 Mbit/s or higher and less than 100 Mbit/s</c:v>
                </c:pt>
              </c:strCache>
            </c:strRef>
          </c:tx>
          <c:spPr>
            <a:solidFill>
              <a:schemeClr val="accent3"/>
            </a:solidFill>
            <a:ln>
              <a:noFill/>
            </a:ln>
            <a:effectLst/>
          </c:spPr>
          <c:invertIfNegative val="0"/>
          <c:cat>
            <c:strRef>
              <c:f>Sheet1!$B$1:$K$1</c:f>
              <c:strCache>
                <c:ptCount val="10"/>
                <c:pt idx="0">
                  <c:v>Nov '13</c:v>
                </c:pt>
                <c:pt idx="1">
                  <c:v>Nov '14</c:v>
                </c:pt>
                <c:pt idx="2">
                  <c:v>Nov '15</c:v>
                </c:pt>
                <c:pt idx="3">
                  <c:v>Nov '16</c:v>
                </c:pt>
                <c:pt idx="4">
                  <c:v>Nov '17</c:v>
                </c:pt>
                <c:pt idx="5">
                  <c:v>Nov '18</c:v>
                </c:pt>
                <c:pt idx="6">
                  <c:v>Nov '19</c:v>
                </c:pt>
                <c:pt idx="7">
                  <c:v>Nov '20</c:v>
                </c:pt>
                <c:pt idx="8">
                  <c:v>Mar '21</c:v>
                </c:pt>
                <c:pt idx="9">
                  <c:v>Mar '22</c:v>
                </c:pt>
              </c:strCache>
            </c:strRef>
          </c:cat>
          <c:val>
            <c:numRef>
              <c:f>Sheet1!$B$4:$K$4</c:f>
              <c:numCache>
                <c:formatCode>0%</c:formatCode>
                <c:ptCount val="10"/>
                <c:pt idx="0">
                  <c:v>0.21</c:v>
                </c:pt>
                <c:pt idx="1">
                  <c:v>0.27</c:v>
                </c:pt>
                <c:pt idx="2">
                  <c:v>0.32</c:v>
                </c:pt>
                <c:pt idx="3">
                  <c:v>0.36</c:v>
                </c:pt>
                <c:pt idx="4">
                  <c:v>0.41</c:v>
                </c:pt>
                <c:pt idx="5">
                  <c:v>0.41</c:v>
                </c:pt>
                <c:pt idx="6">
                  <c:v>0.51</c:v>
                </c:pt>
                <c:pt idx="7">
                  <c:v>0.55000000000000004</c:v>
                </c:pt>
                <c:pt idx="8">
                  <c:v>0.54</c:v>
                </c:pt>
                <c:pt idx="9">
                  <c:v>0.57999999999999996</c:v>
                </c:pt>
              </c:numCache>
            </c:numRef>
          </c:val>
          <c:extLst>
            <c:ext xmlns:c16="http://schemas.microsoft.com/office/drawing/2014/chart" uri="{C3380CC4-5D6E-409C-BE32-E72D297353CC}">
              <c16:uniqueId val="{00000002-966C-4C5C-AACD-DBC2E450E19E}"/>
            </c:ext>
          </c:extLst>
        </c:ser>
        <c:ser>
          <c:idx val="3"/>
          <c:order val="3"/>
          <c:tx>
            <c:strRef>
              <c:f>Sheet1!$A$5</c:f>
              <c:strCache>
                <c:ptCount val="1"/>
                <c:pt idx="0">
                  <c:v>100 Mbit/s or higher and less than 300 Mbit/s</c:v>
                </c:pt>
              </c:strCache>
            </c:strRef>
          </c:tx>
          <c:spPr>
            <a:solidFill>
              <a:schemeClr val="accent4"/>
            </a:solidFill>
            <a:ln>
              <a:noFill/>
            </a:ln>
            <a:effectLst/>
          </c:spPr>
          <c:invertIfNegative val="0"/>
          <c:cat>
            <c:strRef>
              <c:f>Sheet1!$B$1:$K$1</c:f>
              <c:strCache>
                <c:ptCount val="10"/>
                <c:pt idx="0">
                  <c:v>Nov '13</c:v>
                </c:pt>
                <c:pt idx="1">
                  <c:v>Nov '14</c:v>
                </c:pt>
                <c:pt idx="2">
                  <c:v>Nov '15</c:v>
                </c:pt>
                <c:pt idx="3">
                  <c:v>Nov '16</c:v>
                </c:pt>
                <c:pt idx="4">
                  <c:v>Nov '17</c:v>
                </c:pt>
                <c:pt idx="5">
                  <c:v>Nov '18</c:v>
                </c:pt>
                <c:pt idx="6">
                  <c:v>Nov '19</c:v>
                </c:pt>
                <c:pt idx="7">
                  <c:v>Nov '20</c:v>
                </c:pt>
                <c:pt idx="8">
                  <c:v>Mar '21</c:v>
                </c:pt>
                <c:pt idx="9">
                  <c:v>Mar '22</c:v>
                </c:pt>
              </c:strCache>
            </c:strRef>
          </c:cat>
          <c:val>
            <c:numRef>
              <c:f>Sheet1!$B$5:$K$5</c:f>
              <c:numCache>
                <c:formatCode>0%</c:formatCode>
                <c:ptCount val="10"/>
                <c:pt idx="0">
                  <c:v>0.01</c:v>
                </c:pt>
                <c:pt idx="1">
                  <c:v>0.03</c:v>
                </c:pt>
                <c:pt idx="2">
                  <c:v>0.06</c:v>
                </c:pt>
                <c:pt idx="3">
                  <c:v>0.08</c:v>
                </c:pt>
                <c:pt idx="4">
                  <c:v>0.13</c:v>
                </c:pt>
                <c:pt idx="5">
                  <c:v>0.15</c:v>
                </c:pt>
                <c:pt idx="6">
                  <c:v>0.15</c:v>
                </c:pt>
                <c:pt idx="7">
                  <c:v>0.18</c:v>
                </c:pt>
                <c:pt idx="8">
                  <c:v>0.18</c:v>
                </c:pt>
                <c:pt idx="9">
                  <c:v>0.18</c:v>
                </c:pt>
              </c:numCache>
            </c:numRef>
          </c:val>
          <c:extLst>
            <c:ext xmlns:c16="http://schemas.microsoft.com/office/drawing/2014/chart" uri="{C3380CC4-5D6E-409C-BE32-E72D297353CC}">
              <c16:uniqueId val="{00000003-966C-4C5C-AACD-DBC2E450E19E}"/>
            </c:ext>
          </c:extLst>
        </c:ser>
        <c:ser>
          <c:idx val="4"/>
          <c:order val="4"/>
          <c:tx>
            <c:strRef>
              <c:f>Sheet1!$A$6</c:f>
              <c:strCache>
                <c:ptCount val="1"/>
                <c:pt idx="0">
                  <c:v>300 Mbit/s and higher</c:v>
                </c:pt>
              </c:strCache>
            </c:strRef>
          </c:tx>
          <c:spPr>
            <a:solidFill>
              <a:schemeClr val="accent5"/>
            </a:solidFill>
            <a:ln>
              <a:noFill/>
            </a:ln>
            <a:effectLst/>
          </c:spPr>
          <c:invertIfNegative val="0"/>
          <c:cat>
            <c:strRef>
              <c:f>Sheet1!$B$1:$K$1</c:f>
              <c:strCache>
                <c:ptCount val="10"/>
                <c:pt idx="0">
                  <c:v>Nov '13</c:v>
                </c:pt>
                <c:pt idx="1">
                  <c:v>Nov '14</c:v>
                </c:pt>
                <c:pt idx="2">
                  <c:v>Nov '15</c:v>
                </c:pt>
                <c:pt idx="3">
                  <c:v>Nov '16</c:v>
                </c:pt>
                <c:pt idx="4">
                  <c:v>Nov '17</c:v>
                </c:pt>
                <c:pt idx="5">
                  <c:v>Nov '18</c:v>
                </c:pt>
                <c:pt idx="6">
                  <c:v>Nov '19</c:v>
                </c:pt>
                <c:pt idx="7">
                  <c:v>Nov '20</c:v>
                </c:pt>
                <c:pt idx="8">
                  <c:v>Mar '21</c:v>
                </c:pt>
                <c:pt idx="9">
                  <c:v>Mar '22</c:v>
                </c:pt>
              </c:strCache>
            </c:strRef>
          </c:cat>
          <c:val>
            <c:numRef>
              <c:f>Sheet1!$B$6:$K$6</c:f>
              <c:numCache>
                <c:formatCode>0%</c:formatCode>
                <c:ptCount val="10"/>
                <c:pt idx="0">
                  <c:v>0</c:v>
                </c:pt>
                <c:pt idx="1">
                  <c:v>0</c:v>
                </c:pt>
                <c:pt idx="2">
                  <c:v>0</c:v>
                </c:pt>
                <c:pt idx="3">
                  <c:v>0</c:v>
                </c:pt>
                <c:pt idx="4">
                  <c:v>0</c:v>
                </c:pt>
                <c:pt idx="5">
                  <c:v>0.01</c:v>
                </c:pt>
                <c:pt idx="6">
                  <c:v>0.03</c:v>
                </c:pt>
                <c:pt idx="7">
                  <c:v>0.05</c:v>
                </c:pt>
                <c:pt idx="8">
                  <c:v>0.04</c:v>
                </c:pt>
                <c:pt idx="9">
                  <c:v>7.0000000000000007E-2</c:v>
                </c:pt>
              </c:numCache>
            </c:numRef>
          </c:val>
          <c:extLst>
            <c:ext xmlns:c16="http://schemas.microsoft.com/office/drawing/2014/chart" uri="{C3380CC4-5D6E-409C-BE32-E72D297353CC}">
              <c16:uniqueId val="{00000004-966C-4C5C-AACD-DBC2E450E19E}"/>
            </c:ext>
          </c:extLst>
        </c:ser>
        <c:dLbls>
          <c:showLegendKey val="0"/>
          <c:showVal val="0"/>
          <c:showCatName val="0"/>
          <c:showSerName val="0"/>
          <c:showPercent val="0"/>
          <c:showBubbleSize val="0"/>
        </c:dLbls>
        <c:gapWidth val="150"/>
        <c:overlap val="100"/>
        <c:axId val="1084521887"/>
        <c:axId val="1084525631"/>
      </c:barChart>
      <c:catAx>
        <c:axId val="108452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25631"/>
        <c:crosses val="autoZero"/>
        <c:auto val="1"/>
        <c:lblAlgn val="ctr"/>
        <c:lblOffset val="100"/>
        <c:noMultiLvlLbl val="0"/>
      </c:catAx>
      <c:valAx>
        <c:axId val="1084525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218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884177097342185E-2"/>
          <c:y val="0.12833241713494584"/>
          <c:w val="0.75793881334981461"/>
          <c:h val="0.7612789111491165"/>
        </c:manualLayout>
      </c:layout>
      <c:areaChart>
        <c:grouping val="stacked"/>
        <c:varyColors val="0"/>
        <c:ser>
          <c:idx val="0"/>
          <c:order val="0"/>
          <c:tx>
            <c:strRef>
              <c:f>Sheet1!$B$1</c:f>
              <c:strCache>
                <c:ptCount val="1"/>
                <c:pt idx="0">
                  <c:v>Broadcaster TV</c:v>
                </c:pt>
              </c:strCache>
            </c:strRef>
          </c:tx>
          <c:spPr>
            <a:solidFill>
              <a:srgbClr val="E10514"/>
            </a:solidFill>
            <a:ln>
              <a:solidFill>
                <a:srgbClr val="E10514"/>
              </a:solid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Sheet1!$B$2:$B$9</c:f>
              <c:numCache>
                <c:formatCode>[$-F400]h:mm:ss\ AM/PM</c:formatCode>
                <c:ptCount val="8"/>
                <c:pt idx="0">
                  <c:v>0.17020833333333332</c:v>
                </c:pt>
                <c:pt idx="1">
                  <c:v>0.16814814814814816</c:v>
                </c:pt>
                <c:pt idx="2">
                  <c:v>0.16312499999999999</c:v>
                </c:pt>
                <c:pt idx="3">
                  <c:v>0.15615740740740741</c:v>
                </c:pt>
                <c:pt idx="4">
                  <c:v>0.15047453703703703</c:v>
                </c:pt>
                <c:pt idx="5">
                  <c:v>0.15944444444444444</c:v>
                </c:pt>
                <c:pt idx="6">
                  <c:v>0.14512731481481481</c:v>
                </c:pt>
                <c:pt idx="7">
                  <c:v>0.12915509259259259</c:v>
                </c:pt>
              </c:numCache>
            </c:numRef>
          </c:val>
          <c:extLst>
            <c:ext xmlns:c16="http://schemas.microsoft.com/office/drawing/2014/chart" uri="{C3380CC4-5D6E-409C-BE32-E72D297353CC}">
              <c16:uniqueId val="{00000000-B9F1-4DD2-864D-15C23E871B8F}"/>
            </c:ext>
          </c:extLst>
        </c:ser>
        <c:ser>
          <c:idx val="1"/>
          <c:order val="1"/>
          <c:tx>
            <c:strRef>
              <c:f>Sheet1!$C$1</c:f>
              <c:strCache>
                <c:ptCount val="1"/>
                <c:pt idx="0">
                  <c:v>SVOD</c:v>
                </c:pt>
              </c:strCache>
            </c:strRef>
          </c:tx>
          <c:spPr>
            <a:solidFill>
              <a:srgbClr val="FEC5C9"/>
            </a:solidFill>
            <a:ln w="25400">
              <a:noFill/>
            </a:ln>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Sheet1!$C$2:$C$9</c:f>
              <c:numCache>
                <c:formatCode>[$-F400]h:mm:ss\ AM/PM</c:formatCode>
                <c:ptCount val="8"/>
                <c:pt idx="0">
                  <c:v>5.9490740740740745E-3</c:v>
                </c:pt>
                <c:pt idx="1">
                  <c:v>7.2337962962962963E-3</c:v>
                </c:pt>
                <c:pt idx="2">
                  <c:v>1.0150462962962964E-2</c:v>
                </c:pt>
                <c:pt idx="3">
                  <c:v>1.699074074074074E-2</c:v>
                </c:pt>
                <c:pt idx="4">
                  <c:v>2.193287037037037E-2</c:v>
                </c:pt>
                <c:pt idx="5">
                  <c:v>3.2187500000000001E-2</c:v>
                </c:pt>
                <c:pt idx="6">
                  <c:v>3.7222222222222219E-2</c:v>
                </c:pt>
                <c:pt idx="7">
                  <c:v>3.1932870370370368E-2</c:v>
                </c:pt>
              </c:numCache>
            </c:numRef>
          </c:val>
          <c:extLst>
            <c:ext xmlns:c16="http://schemas.microsoft.com/office/drawing/2014/chart" uri="{C3380CC4-5D6E-409C-BE32-E72D297353CC}">
              <c16:uniqueId val="{00000001-B9F1-4DD2-864D-15C23E871B8F}"/>
            </c:ext>
          </c:extLst>
        </c:ser>
        <c:ser>
          <c:idx val="2"/>
          <c:order val="2"/>
          <c:tx>
            <c:strRef>
              <c:f>Sheet1!$D$1</c:f>
              <c:strCache>
                <c:ptCount val="1"/>
                <c:pt idx="0">
                  <c:v>DVD</c:v>
                </c:pt>
              </c:strCache>
            </c:strRef>
          </c:tx>
          <c:spPr>
            <a:solidFill>
              <a:srgbClr val="00AE4C"/>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Sheet1!$D$2:$D$9</c:f>
              <c:numCache>
                <c:formatCode>[$-F400]h:mm:ss\ AM/PM</c:formatCode>
                <c:ptCount val="8"/>
                <c:pt idx="0">
                  <c:v>5.347222222222222E-3</c:v>
                </c:pt>
                <c:pt idx="1">
                  <c:v>5.6249999999999989E-3</c:v>
                </c:pt>
                <c:pt idx="2">
                  <c:v>5.0694444444444441E-3</c:v>
                </c:pt>
                <c:pt idx="3">
                  <c:v>4.8958333333333328E-3</c:v>
                </c:pt>
                <c:pt idx="4">
                  <c:v>3.8888888888888883E-3</c:v>
                </c:pt>
                <c:pt idx="5">
                  <c:v>4.2129629629629626E-3</c:v>
                </c:pt>
                <c:pt idx="6">
                  <c:v>3.1018518518518522E-3</c:v>
                </c:pt>
                <c:pt idx="7">
                  <c:v>1.712962962962963E-3</c:v>
                </c:pt>
              </c:numCache>
            </c:numRef>
          </c:val>
          <c:extLst>
            <c:ext xmlns:c16="http://schemas.microsoft.com/office/drawing/2014/chart" uri="{C3380CC4-5D6E-409C-BE32-E72D297353CC}">
              <c16:uniqueId val="{00000002-B9F1-4DD2-864D-15C23E871B8F}"/>
            </c:ext>
          </c:extLst>
        </c:ser>
        <c:ser>
          <c:idx val="3"/>
          <c:order val="3"/>
          <c:tx>
            <c:strRef>
              <c:f>Sheet1!$E$1</c:f>
              <c:strCache>
                <c:ptCount val="1"/>
                <c:pt idx="0">
                  <c:v>Cinema</c:v>
                </c:pt>
              </c:strCache>
            </c:strRef>
          </c:tx>
          <c:spPr>
            <a:solidFill>
              <a:srgbClr val="24FF79"/>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Sheet1!$E$2:$E$9</c:f>
              <c:numCache>
                <c:formatCode>[$-F400]h:mm:ss\ AM/PM</c:formatCode>
                <c:ptCount val="8"/>
                <c:pt idx="0">
                  <c:v>1.2731481481481483E-3</c:v>
                </c:pt>
                <c:pt idx="1">
                  <c:v>1.4583333333333334E-3</c:v>
                </c:pt>
                <c:pt idx="2">
                  <c:v>1.5509259259259261E-3</c:v>
                </c:pt>
                <c:pt idx="3">
                  <c:v>1.4930555555555556E-3</c:v>
                </c:pt>
                <c:pt idx="4">
                  <c:v>1.2847222222222223E-3</c:v>
                </c:pt>
                <c:pt idx="5">
                  <c:v>2.5462962962962961E-4</c:v>
                </c:pt>
                <c:pt idx="6">
                  <c:v>1.1574074074074073E-5</c:v>
                </c:pt>
                <c:pt idx="7">
                  <c:v>1.25E-3</c:v>
                </c:pt>
              </c:numCache>
            </c:numRef>
          </c:val>
          <c:extLst>
            <c:ext xmlns:c16="http://schemas.microsoft.com/office/drawing/2014/chart" uri="{C3380CC4-5D6E-409C-BE32-E72D297353CC}">
              <c16:uniqueId val="{00000003-B9F1-4DD2-864D-15C23E871B8F}"/>
            </c:ext>
          </c:extLst>
        </c:ser>
        <c:ser>
          <c:idx val="4"/>
          <c:order val="4"/>
          <c:tx>
            <c:strRef>
              <c:f>Sheet1!$F$1</c:f>
              <c:strCache>
                <c:ptCount val="1"/>
                <c:pt idx="0">
                  <c:v>YouTube</c:v>
                </c:pt>
              </c:strCache>
            </c:strRef>
          </c:tx>
          <c:spPr>
            <a:solidFill>
              <a:srgbClr val="75C5FF"/>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Sheet1!$F$2:$F$9</c:f>
              <c:numCache>
                <c:formatCode>[$-F400]h:mm:ss\ AM/PM</c:formatCode>
                <c:ptCount val="8"/>
                <c:pt idx="0">
                  <c:v>4.5370370370370365E-3</c:v>
                </c:pt>
                <c:pt idx="1">
                  <c:v>5.5787037037037038E-3</c:v>
                </c:pt>
                <c:pt idx="2">
                  <c:v>9.0277777777777787E-3</c:v>
                </c:pt>
                <c:pt idx="3">
                  <c:v>1.1099537037037038E-2</c:v>
                </c:pt>
                <c:pt idx="4">
                  <c:v>1.275462962962963E-2</c:v>
                </c:pt>
                <c:pt idx="5">
                  <c:v>1.8090277777777778E-2</c:v>
                </c:pt>
                <c:pt idx="6">
                  <c:v>1.4201388888888888E-2</c:v>
                </c:pt>
                <c:pt idx="7">
                  <c:v>1.5428240740740741E-2</c:v>
                </c:pt>
              </c:numCache>
            </c:numRef>
          </c:val>
          <c:extLst>
            <c:ext xmlns:c16="http://schemas.microsoft.com/office/drawing/2014/chart" uri="{C3380CC4-5D6E-409C-BE32-E72D297353CC}">
              <c16:uniqueId val="{00000000-9075-4441-A94F-036DB1C8A320}"/>
            </c:ext>
          </c:extLst>
        </c:ser>
        <c:ser>
          <c:idx val="7"/>
          <c:order val="5"/>
          <c:tx>
            <c:strRef>
              <c:f>Sheet1!$G$1</c:f>
              <c:strCache>
                <c:ptCount val="1"/>
                <c:pt idx="0">
                  <c:v>TikTok</c:v>
                </c:pt>
              </c:strCache>
            </c:strRef>
          </c:tx>
          <c:spPr>
            <a:solidFill>
              <a:srgbClr val="AEDCFF"/>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Sheet1!$G$2:$G$9</c:f>
              <c:numCache>
                <c:formatCode>[$-F400]h:mm:ss\ AM/PM</c:formatCode>
                <c:ptCount val="8"/>
                <c:pt idx="0">
                  <c:v>0</c:v>
                </c:pt>
                <c:pt idx="1">
                  <c:v>0</c:v>
                </c:pt>
                <c:pt idx="2">
                  <c:v>0</c:v>
                </c:pt>
                <c:pt idx="3">
                  <c:v>0</c:v>
                </c:pt>
                <c:pt idx="4">
                  <c:v>0</c:v>
                </c:pt>
                <c:pt idx="5">
                  <c:v>3.483796296296296E-3</c:v>
                </c:pt>
                <c:pt idx="6">
                  <c:v>5.7060185185185191E-3</c:v>
                </c:pt>
                <c:pt idx="7">
                  <c:v>9.571759259259259E-3</c:v>
                </c:pt>
              </c:numCache>
            </c:numRef>
          </c:val>
          <c:extLst>
            <c:ext xmlns:c16="http://schemas.microsoft.com/office/drawing/2014/chart" uri="{C3380CC4-5D6E-409C-BE32-E72D297353CC}">
              <c16:uniqueId val="{00000000-3422-4ED2-8C18-4E689444D11E}"/>
            </c:ext>
          </c:extLst>
        </c:ser>
        <c:ser>
          <c:idx val="5"/>
          <c:order val="6"/>
          <c:tx>
            <c:strRef>
              <c:f>Sheet1!$H$1</c:f>
              <c:strCache>
                <c:ptCount val="1"/>
                <c:pt idx="0">
                  <c:v>Other online video</c:v>
                </c:pt>
              </c:strCache>
            </c:strRef>
          </c:tx>
          <c:spPr>
            <a:solidFill>
              <a:srgbClr val="004F87"/>
            </a:solidFill>
          </c:spPr>
          <c:cat>
            <c:numRef>
              <c:f>Sheet1!$A$2:$A$9</c:f>
              <c:numCache>
                <c:formatCode>General</c:formatCode>
                <c:ptCount val="8"/>
                <c:pt idx="0">
                  <c:v>2015</c:v>
                </c:pt>
                <c:pt idx="1">
                  <c:v>2016</c:v>
                </c:pt>
                <c:pt idx="2">
                  <c:v>2017</c:v>
                </c:pt>
                <c:pt idx="3">
                  <c:v>2018</c:v>
                </c:pt>
                <c:pt idx="4">
                  <c:v>2019</c:v>
                </c:pt>
                <c:pt idx="5">
                  <c:v>2020</c:v>
                </c:pt>
                <c:pt idx="6">
                  <c:v>2021</c:v>
                </c:pt>
                <c:pt idx="7" formatCode="0">
                  <c:v>2022</c:v>
                </c:pt>
              </c:numCache>
            </c:numRef>
          </c:cat>
          <c:val>
            <c:numRef>
              <c:f>Sheet1!$H$2:$H$9</c:f>
              <c:numCache>
                <c:formatCode>[$-F400]h:mm:ss\ AM/PM</c:formatCode>
                <c:ptCount val="8"/>
                <c:pt idx="0">
                  <c:v>2.8587962962962963E-3</c:v>
                </c:pt>
                <c:pt idx="1">
                  <c:v>4.1782407407407402E-3</c:v>
                </c:pt>
                <c:pt idx="2">
                  <c:v>4.2824074074074075E-3</c:v>
                </c:pt>
                <c:pt idx="3">
                  <c:v>1.8518518518518517E-3</c:v>
                </c:pt>
                <c:pt idx="4">
                  <c:v>2.0370370370370373E-3</c:v>
                </c:pt>
                <c:pt idx="5">
                  <c:v>3.7962962962962963E-3</c:v>
                </c:pt>
                <c:pt idx="6">
                  <c:v>2.7314814814814819E-3</c:v>
                </c:pt>
                <c:pt idx="7">
                  <c:v>2.3379629629629631E-3</c:v>
                </c:pt>
              </c:numCache>
            </c:numRef>
          </c:val>
          <c:extLst>
            <c:ext xmlns:c16="http://schemas.microsoft.com/office/drawing/2014/chart" uri="{C3380CC4-5D6E-409C-BE32-E72D297353CC}">
              <c16:uniqueId val="{00000001-9075-4441-A94F-036DB1C8A320}"/>
            </c:ext>
          </c:extLst>
        </c:ser>
        <c:dLbls>
          <c:showLegendKey val="0"/>
          <c:showVal val="0"/>
          <c:showCatName val="0"/>
          <c:showSerName val="0"/>
          <c:showPercent val="0"/>
          <c:showBubbleSize val="0"/>
        </c:dLbls>
        <c:axId val="34584448"/>
        <c:axId val="34585984"/>
      </c:areaChart>
      <c:catAx>
        <c:axId val="34584448"/>
        <c:scaling>
          <c:orientation val="minMax"/>
        </c:scaling>
        <c:delete val="0"/>
        <c:axPos val="b"/>
        <c:numFmt formatCode="General" sourceLinked="1"/>
        <c:majorTickMark val="out"/>
        <c:minorTickMark val="none"/>
        <c:tickLblPos val="nextTo"/>
        <c:spPr>
          <a:ln>
            <a:noFill/>
          </a:ln>
        </c:spPr>
        <c:txPr>
          <a:bodyPr/>
          <a:lstStyle/>
          <a:p>
            <a:pPr>
              <a:defRPr sz="1100" b="1"/>
            </a:pPr>
            <a:endParaRPr lang="en-US"/>
          </a:p>
        </c:txPr>
        <c:crossAx val="34585984"/>
        <c:crosses val="autoZero"/>
        <c:auto val="1"/>
        <c:lblAlgn val="ctr"/>
        <c:lblOffset val="100"/>
        <c:noMultiLvlLbl val="0"/>
      </c:catAx>
      <c:valAx>
        <c:axId val="34585984"/>
        <c:scaling>
          <c:orientation val="minMax"/>
        </c:scaling>
        <c:delete val="0"/>
        <c:axPos val="l"/>
        <c:numFmt formatCode="h:mm" sourceLinked="0"/>
        <c:majorTickMark val="out"/>
        <c:minorTickMark val="none"/>
        <c:tickLblPos val="nextTo"/>
        <c:spPr>
          <a:ln>
            <a:noFill/>
          </a:ln>
        </c:spPr>
        <c:txPr>
          <a:bodyPr/>
          <a:lstStyle/>
          <a:p>
            <a:pPr>
              <a:defRPr sz="1200" b="1"/>
            </a:pPr>
            <a:endParaRPr lang="en-US"/>
          </a:p>
        </c:txPr>
        <c:crossAx val="34584448"/>
        <c:crosses val="autoZero"/>
        <c:crossBetween val="midCat"/>
        <c:majorUnit val="2.0833000000000001E-2"/>
      </c:valAx>
    </c:plotArea>
    <c:legend>
      <c:legendPos val="r"/>
      <c:overlay val="0"/>
      <c:txPr>
        <a:bodyPr/>
        <a:lstStyle/>
        <a:p>
          <a:pPr>
            <a:defRPr sz="1200" b="1"/>
          </a:pPr>
          <a:endParaRPr lang="en-US"/>
        </a:p>
      </c:txPr>
    </c:legend>
    <c:plotVisOnly val="1"/>
    <c:dispBlanksAs val="zero"/>
    <c:showDLblsOverMax val="0"/>
  </c:chart>
  <c:spPr>
    <a:ln>
      <a:prstDash val="sysDash"/>
    </a:ln>
  </c:spPr>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h:mm:ss</c:formatCode>
                <c:ptCount val="5"/>
                <c:pt idx="0">
                  <c:v>0.12532407407407406</c:v>
                </c:pt>
                <c:pt idx="1">
                  <c:v>1.6828703703703703E-2</c:v>
                </c:pt>
                <c:pt idx="2">
                  <c:v>5.9027777777777776E-3</c:v>
                </c:pt>
                <c:pt idx="3">
                  <c:v>4.2476851851851851E-3</c:v>
                </c:pt>
                <c:pt idx="4">
                  <c:v>2.7777777777777778E-4</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h:mm:ss</c:formatCode>
                <c:ptCount val="5"/>
                <c:pt idx="0">
                  <c:v>0.12335648148148148</c:v>
                </c:pt>
                <c:pt idx="1">
                  <c:v>1.5219907407407409E-2</c:v>
                </c:pt>
                <c:pt idx="2">
                  <c:v>5.6597222222222222E-3</c:v>
                </c:pt>
                <c:pt idx="3">
                  <c:v>4.4212962962962956E-3</c:v>
                </c:pt>
                <c:pt idx="4">
                  <c:v>2.199074074074074E-4</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h:mm:ss</c:formatCode>
                <c:ptCount val="5"/>
                <c:pt idx="0">
                  <c:v>0.11181712962962963</c:v>
                </c:pt>
                <c:pt idx="1">
                  <c:v>1.4513888888888889E-2</c:v>
                </c:pt>
                <c:pt idx="2">
                  <c:v>4.9884259259259265E-3</c:v>
                </c:pt>
                <c:pt idx="3">
                  <c:v>3.6805555555555554E-3</c:v>
                </c:pt>
                <c:pt idx="4">
                  <c:v>2.8935185185185189E-4</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h:mm:ss</c:formatCode>
                <c:ptCount val="5"/>
                <c:pt idx="0">
                  <c:v>0.10640046296296296</c:v>
                </c:pt>
                <c:pt idx="1">
                  <c:v>1.4317129629629631E-2</c:v>
                </c:pt>
                <c:pt idx="2">
                  <c:v>4.8495370370370368E-3</c:v>
                </c:pt>
                <c:pt idx="3">
                  <c:v>4.4560185185185189E-3</c:v>
                </c:pt>
                <c:pt idx="4">
                  <c:v>3.3564814814814812E-4</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h:mm:ss</c:formatCode>
                <c:ptCount val="5"/>
                <c:pt idx="0">
                  <c:v>0.10300925925925926</c:v>
                </c:pt>
                <c:pt idx="1">
                  <c:v>1.375E-2</c:v>
                </c:pt>
                <c:pt idx="2">
                  <c:v>4.5486111111111109E-3</c:v>
                </c:pt>
                <c:pt idx="3">
                  <c:v>4.2476851851851851E-3</c:v>
                </c:pt>
                <c:pt idx="4">
                  <c:v>2.8935185185185189E-4</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h:mm:ss</c:formatCode>
                <c:ptCount val="5"/>
                <c:pt idx="0">
                  <c:v>0.1019212962962963</c:v>
                </c:pt>
                <c:pt idx="1">
                  <c:v>1.3807870370370371E-2</c:v>
                </c:pt>
                <c:pt idx="2">
                  <c:v>5.0115740740740737E-3</c:v>
                </c:pt>
                <c:pt idx="3">
                  <c:v>4.2129629629629626E-3</c:v>
                </c:pt>
                <c:pt idx="4">
                  <c:v>2.8935185185185189E-4</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h:mm:ss</c:formatCode>
                <c:ptCount val="5"/>
                <c:pt idx="0">
                  <c:v>0.10229166666666667</c:v>
                </c:pt>
                <c:pt idx="1">
                  <c:v>1.4236111111111111E-2</c:v>
                </c:pt>
                <c:pt idx="2">
                  <c:v>4.6643518518518518E-3</c:v>
                </c:pt>
                <c:pt idx="3">
                  <c:v>4.3287037037037035E-3</c:v>
                </c:pt>
                <c:pt idx="4">
                  <c:v>3.2407407407407406E-4</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h:mm:ss</c:formatCode>
                <c:ptCount val="5"/>
                <c:pt idx="0">
                  <c:v>9.8946759259259262E-2</c:v>
                </c:pt>
                <c:pt idx="1">
                  <c:v>1.4710648148148148E-2</c:v>
                </c:pt>
                <c:pt idx="2">
                  <c:v>5.162037037037037E-3</c:v>
                </c:pt>
                <c:pt idx="3">
                  <c:v>5.162037037037037E-3</c:v>
                </c:pt>
                <c:pt idx="4">
                  <c:v>4.9768518518518521E-4</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h:mm:ss</c:formatCode>
                <c:ptCount val="5"/>
                <c:pt idx="0">
                  <c:v>0.1105324074074074</c:v>
                </c:pt>
                <c:pt idx="1">
                  <c:v>1.3530092592592594E-2</c:v>
                </c:pt>
                <c:pt idx="2">
                  <c:v>5.8564814814814825E-3</c:v>
                </c:pt>
                <c:pt idx="3">
                  <c:v>5.0231481481481481E-3</c:v>
                </c:pt>
                <c:pt idx="4">
                  <c:v>5.6712962962962956E-4</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h:mm:ss</c:formatCode>
                <c:ptCount val="5"/>
                <c:pt idx="0">
                  <c:v>0.11226851851851853</c:v>
                </c:pt>
                <c:pt idx="1">
                  <c:v>1.40625E-2</c:v>
                </c:pt>
                <c:pt idx="2">
                  <c:v>5.7523148148148143E-3</c:v>
                </c:pt>
                <c:pt idx="3">
                  <c:v>5.5555555555555558E-3</c:v>
                </c:pt>
                <c:pt idx="4">
                  <c:v>6.2500000000000001E-4</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h:mm:ss</c:formatCode>
                <c:ptCount val="5"/>
                <c:pt idx="0">
                  <c:v>0.12126157407407408</c:v>
                </c:pt>
                <c:pt idx="1">
                  <c:v>1.4085648148148151E-2</c:v>
                </c:pt>
                <c:pt idx="2">
                  <c:v>5.185185185185185E-3</c:v>
                </c:pt>
                <c:pt idx="3">
                  <c:v>4.7453703703703703E-3</c:v>
                </c:pt>
                <c:pt idx="4">
                  <c:v>8.564814814814815E-4</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h:mm:ss</c:formatCode>
                <c:ptCount val="5"/>
                <c:pt idx="0">
                  <c:v>0.12280092592592594</c:v>
                </c:pt>
                <c:pt idx="1">
                  <c:v>1.6828703703703703E-2</c:v>
                </c:pt>
                <c:pt idx="2">
                  <c:v>5.9606481481481489E-3</c:v>
                </c:pt>
                <c:pt idx="3">
                  <c:v>6.2037037037037043E-3</c:v>
                </c:pt>
                <c:pt idx="4">
                  <c:v>8.3333333333333339E-4</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325464772007"/>
          <c:y val="3.5876694412277373E-2"/>
          <c:w val="0.86952985212346845"/>
          <c:h val="0.80345470325573753"/>
        </c:manualLayout>
      </c:layout>
      <c:barChart>
        <c:barDir val="col"/>
        <c:grouping val="clustered"/>
        <c:varyColors val="0"/>
        <c:ser>
          <c:idx val="0"/>
          <c:order val="0"/>
          <c:tx>
            <c:strRef>
              <c:f>Sheet1!$B$1</c:f>
              <c:strCache>
                <c:ptCount val="1"/>
                <c:pt idx="0">
                  <c:v>Jan-22</c:v>
                </c:pt>
              </c:strCache>
            </c:strRef>
          </c:tx>
          <c:spPr>
            <a:solidFill>
              <a:schemeClr val="accent1"/>
            </a:solidFill>
            <a:ln>
              <a:noFill/>
            </a:ln>
            <a:effectLst/>
          </c:spPr>
          <c:invertIfNegative val="0"/>
          <c:cat>
            <c:strRef>
              <c:f>Sheet1!$A$2:$A$5</c:f>
              <c:strCache>
                <c:ptCount val="4"/>
                <c:pt idx="0">
                  <c:v>Amazon Prime Video</c:v>
                </c:pt>
                <c:pt idx="1">
                  <c:v>Disney+</c:v>
                </c:pt>
                <c:pt idx="2">
                  <c:v>Netflix</c:v>
                </c:pt>
                <c:pt idx="3">
                  <c:v>Other AVOD/SVOD</c:v>
                </c:pt>
              </c:strCache>
            </c:strRef>
          </c:cat>
          <c:val>
            <c:numRef>
              <c:f>Sheet1!$B$2:$B$5</c:f>
              <c:numCache>
                <c:formatCode>h:mm:ss</c:formatCode>
                <c:ptCount val="4"/>
                <c:pt idx="0">
                  <c:v>5.9027777777777776E-3</c:v>
                </c:pt>
                <c:pt idx="1">
                  <c:v>4.2476851851851851E-3</c:v>
                </c:pt>
                <c:pt idx="2">
                  <c:v>1.6828703703703703E-2</c:v>
                </c:pt>
                <c:pt idx="3">
                  <c:v>2.7777777777777778E-4</c:v>
                </c:pt>
              </c:numCache>
            </c:numRef>
          </c:val>
          <c:extLst>
            <c:ext xmlns:c16="http://schemas.microsoft.com/office/drawing/2014/chart" uri="{C3380CC4-5D6E-409C-BE32-E72D297353CC}">
              <c16:uniqueId val="{00000000-24FD-40F9-BA2E-4E3ACEEB92E1}"/>
            </c:ext>
          </c:extLst>
        </c:ser>
        <c:ser>
          <c:idx val="1"/>
          <c:order val="1"/>
          <c:tx>
            <c:strRef>
              <c:f>Sheet1!$C$1</c:f>
              <c:strCache>
                <c:ptCount val="1"/>
                <c:pt idx="0">
                  <c:v>Jan-23</c:v>
                </c:pt>
              </c:strCache>
            </c:strRef>
          </c:tx>
          <c:spPr>
            <a:solidFill>
              <a:schemeClr val="accent2"/>
            </a:solidFill>
            <a:ln>
              <a:noFill/>
            </a:ln>
            <a:effectLst/>
          </c:spPr>
          <c:invertIfNegative val="0"/>
          <c:cat>
            <c:strRef>
              <c:f>Sheet1!$A$2:$A$5</c:f>
              <c:strCache>
                <c:ptCount val="4"/>
                <c:pt idx="0">
                  <c:v>Amazon Prime Video</c:v>
                </c:pt>
                <c:pt idx="1">
                  <c:v>Disney+</c:v>
                </c:pt>
                <c:pt idx="2">
                  <c:v>Netflix</c:v>
                </c:pt>
                <c:pt idx="3">
                  <c:v>Other AVOD/SVOD</c:v>
                </c:pt>
              </c:strCache>
            </c:strRef>
          </c:cat>
          <c:val>
            <c:numRef>
              <c:f>Sheet1!$C$2:$C$5</c:f>
              <c:numCache>
                <c:formatCode>h:mm:ss</c:formatCode>
                <c:ptCount val="4"/>
                <c:pt idx="0">
                  <c:v>5.7175925925925927E-3</c:v>
                </c:pt>
                <c:pt idx="1">
                  <c:v>5.7986111111111112E-3</c:v>
                </c:pt>
                <c:pt idx="2">
                  <c:v>1.5358796296296296E-2</c:v>
                </c:pt>
                <c:pt idx="3">
                  <c:v>8.564814814814815E-4</c:v>
                </c:pt>
              </c:numCache>
            </c:numRef>
          </c:val>
          <c:extLst>
            <c:ext xmlns:c16="http://schemas.microsoft.com/office/drawing/2014/chart" uri="{C3380CC4-5D6E-409C-BE32-E72D297353CC}">
              <c16:uniqueId val="{00000001-24FD-40F9-BA2E-4E3ACEEB92E1}"/>
            </c:ext>
          </c:extLst>
        </c:ser>
        <c:dLbls>
          <c:showLegendKey val="0"/>
          <c:showVal val="0"/>
          <c:showCatName val="0"/>
          <c:showSerName val="0"/>
          <c:showPercent val="0"/>
          <c:showBubbleSize val="0"/>
        </c:dLbls>
        <c:gapWidth val="219"/>
        <c:overlap val="-27"/>
        <c:axId val="619016111"/>
        <c:axId val="619016527"/>
      </c:barChart>
      <c:catAx>
        <c:axId val="61901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16527"/>
        <c:crosses val="autoZero"/>
        <c:auto val="1"/>
        <c:lblAlgn val="ctr"/>
        <c:lblOffset val="100"/>
        <c:noMultiLvlLbl val="0"/>
      </c:catAx>
      <c:valAx>
        <c:axId val="61901652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MINS PER PERSON PER DAY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16111"/>
        <c:crosses val="autoZero"/>
        <c:crossBetween val="between"/>
        <c:majorUnit val="6.9444440000000019E-3"/>
      </c:valAx>
      <c:spPr>
        <a:noFill/>
        <a:ln>
          <a:noFill/>
        </a:ln>
        <a:effectLst/>
      </c:spPr>
    </c:plotArea>
    <c:legend>
      <c:legendPos val="b"/>
      <c:layout>
        <c:manualLayout>
          <c:xMode val="edge"/>
          <c:yMode val="edge"/>
          <c:x val="0.78882625280392582"/>
          <c:y val="9.9673386697095759E-2"/>
          <c:w val="0.14713164942318258"/>
          <c:h val="5.9061645541160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23475236453441E-2"/>
          <c:y val="3.5527618653627746E-2"/>
          <c:w val="0.89282677470670024"/>
          <c:h val="0.80536706446108142"/>
        </c:manualLayout>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h:mm</c:formatCode>
                <c:ptCount val="12"/>
                <c:pt idx="0">
                  <c:v>0.15243055555555554</c:v>
                </c:pt>
                <c:pt idx="1">
                  <c:v>0.14611111111111111</c:v>
                </c:pt>
                <c:pt idx="2">
                  <c:v>0.13819444444444445</c:v>
                </c:pt>
                <c:pt idx="3">
                  <c:v>0.12638888888888888</c:v>
                </c:pt>
                <c:pt idx="4">
                  <c:v>0.11937500000000001</c:v>
                </c:pt>
                <c:pt idx="5">
                  <c:v>0.11291666666666667</c:v>
                </c:pt>
                <c:pt idx="6">
                  <c:v>0.11534722222222221</c:v>
                </c:pt>
                <c:pt idx="7">
                  <c:v>0.1125</c:v>
                </c:pt>
                <c:pt idx="8">
                  <c:v>0.10965277777777778</c:v>
                </c:pt>
                <c:pt idx="9">
                  <c:v>0.11444444444444445</c:v>
                </c:pt>
                <c:pt idx="10">
                  <c:v>0.11909722222222223</c:v>
                </c:pt>
                <c:pt idx="11">
                  <c:v>0.12722222222222224</c:v>
                </c:pt>
              </c:numCache>
            </c:numRef>
          </c:val>
          <c:extLst>
            <c:ext xmlns:c16="http://schemas.microsoft.com/office/drawing/2014/chart" uri="{C3380CC4-5D6E-409C-BE32-E72D297353CC}">
              <c16:uniqueId val="{00000000-24FD-40F9-BA2E-4E3ACEEB92E1}"/>
            </c:ext>
          </c:extLst>
        </c:ser>
        <c:ser>
          <c:idx val="1"/>
          <c:order val="1"/>
          <c:tx>
            <c:strRef>
              <c:f>Sheet1!$C$1</c:f>
              <c:strCache>
                <c:ptCount val="1"/>
                <c:pt idx="0">
                  <c:v>2022</c:v>
                </c:pt>
              </c:strCache>
            </c:strRef>
          </c:tx>
          <c:spPr>
            <a:solidFill>
              <a:schemeClr val="accent2"/>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h:mm</c:formatCode>
                <c:ptCount val="12"/>
                <c:pt idx="0">
                  <c:v>0.12208333333333334</c:v>
                </c:pt>
                <c:pt idx="1">
                  <c:v>0.12090277777777779</c:v>
                </c:pt>
                <c:pt idx="2">
                  <c:v>0.11006944444444444</c:v>
                </c:pt>
                <c:pt idx="3">
                  <c:v>0.10506944444444444</c:v>
                </c:pt>
                <c:pt idx="4">
                  <c:v>0.10166666666666667</c:v>
                </c:pt>
                <c:pt idx="5">
                  <c:v>0.10020833333333334</c:v>
                </c:pt>
                <c:pt idx="6">
                  <c:v>9.9791666666666667E-2</c:v>
                </c:pt>
                <c:pt idx="7">
                  <c:v>9.7291666666666665E-2</c:v>
                </c:pt>
                <c:pt idx="8">
                  <c:v>0.109375</c:v>
                </c:pt>
                <c:pt idx="9">
                  <c:v>0.10999999999999999</c:v>
                </c:pt>
                <c:pt idx="10">
                  <c:v>0.11854166666666666</c:v>
                </c:pt>
                <c:pt idx="11">
                  <c:v>0.12145833333333333</c:v>
                </c:pt>
              </c:numCache>
            </c:numRef>
          </c:val>
          <c:extLst>
            <c:ext xmlns:c16="http://schemas.microsoft.com/office/drawing/2014/chart" uri="{C3380CC4-5D6E-409C-BE32-E72D297353CC}">
              <c16:uniqueId val="{00000001-24FD-40F9-BA2E-4E3ACEEB92E1}"/>
            </c:ext>
          </c:extLst>
        </c:ser>
        <c:dLbls>
          <c:showLegendKey val="0"/>
          <c:showVal val="0"/>
          <c:showCatName val="0"/>
          <c:showSerName val="0"/>
          <c:showPercent val="0"/>
          <c:showBubbleSize val="0"/>
        </c:dLbls>
        <c:gapWidth val="219"/>
        <c:overlap val="-27"/>
        <c:axId val="619016111"/>
        <c:axId val="619016527"/>
      </c:barChart>
      <c:catAx>
        <c:axId val="61901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16527"/>
        <c:crosses val="autoZero"/>
        <c:auto val="1"/>
        <c:lblAlgn val="ctr"/>
        <c:lblOffset val="100"/>
        <c:noMultiLvlLbl val="0"/>
      </c:catAx>
      <c:valAx>
        <c:axId val="61901652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HOURS PER PERSON PER DAY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16111"/>
        <c:crosses val="autoZero"/>
        <c:crossBetween val="between"/>
        <c:majorUnit val="2.0833330000000004E-2"/>
      </c:valAx>
      <c:spPr>
        <a:noFill/>
        <a:ln>
          <a:noFill/>
        </a:ln>
        <a:effectLst/>
      </c:spPr>
    </c:plotArea>
    <c:legend>
      <c:legendPos val="b"/>
      <c:layout>
        <c:manualLayout>
          <c:xMode val="edge"/>
          <c:yMode val="edge"/>
          <c:x val="0.78882625280392582"/>
          <c:y val="9.9673386697095759E-2"/>
          <c:w val="0.10921079477074817"/>
          <c:h val="5.84869831018771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FC4F07-DC05-45AA-A1F3-85AC88F2FECC}" type="datetimeFigureOut">
              <a:rPr lang="en-GB" smtClean="0"/>
              <a:t>04/04/2023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F2D90E-523F-45FB-AEC1-23DAC667075A}" type="slidenum">
              <a:rPr lang="en-GB" smtClean="0"/>
              <a:t>‹#›</a:t>
            </a:fld>
            <a:endParaRPr lang="en-GB"/>
          </a:p>
        </p:txBody>
      </p:sp>
    </p:spTree>
    <p:extLst>
      <p:ext uri="{BB962C8B-B14F-4D97-AF65-F5344CB8AC3E}">
        <p14:creationId xmlns:p14="http://schemas.microsoft.com/office/powerpoint/2010/main" val="341312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1</a:t>
            </a:fld>
            <a:endParaRPr lang="en-GB" dirty="0"/>
          </a:p>
        </p:txBody>
      </p:sp>
    </p:spTree>
    <p:extLst>
      <p:ext uri="{BB962C8B-B14F-4D97-AF65-F5344CB8AC3E}">
        <p14:creationId xmlns:p14="http://schemas.microsoft.com/office/powerpoint/2010/main" val="34469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E20514"/>
                </a:solidFill>
                <a:effectLst/>
                <a:latin typeface="Calibri" panose="020F0502020204030204" pitchFamily="34" charset="0"/>
                <a:ea typeface="Calibri" panose="020F0502020204030204" pitchFamily="34" charset="0"/>
                <a:cs typeface="Calibri" panose="020F0502020204030204" pitchFamily="34" charset="0"/>
              </a:rPr>
              <a:t>The 30 megabit per second TV revolution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last decade has born witness to the most disruptive period in the history of TV. For a long time, the internet promised a new delivery mechanic for TV. The future would see a break away from the constraints of traditional terrestrial, cable, and satellite broadcast delivery, democratising the ability for any business to play in the TV arena without the need for expensive spectrum on a limited broadcast platform.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2013, the story has been slowly changing. Streaming really requires a connection speed of at least 30Mbps for a decent experience and the number of homes that were passing this threshold started to climb from 2013 onwards (as the chart shows). This was the TV revolution that everyone had been waiting for and in 2022 we approached if not hit the ceiling. Over 80% of the population has reached the sweet spot of 30Mbps and only 4% are sitting below the minimum of 10Mbps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a:t>
            </a:fld>
            <a:endParaRPr lang="en-GB"/>
          </a:p>
        </p:txBody>
      </p:sp>
    </p:spTree>
    <p:extLst>
      <p:ext uri="{BB962C8B-B14F-4D97-AF65-F5344CB8AC3E}">
        <p14:creationId xmlns:p14="http://schemas.microsoft.com/office/powerpoint/2010/main" val="70768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2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 from Barb’s Focal meter allows us to examine SVOD viewing patterns in more granularity. Looking at monthly viewing levels to broadcaster content and the major SVOD players in 2022 reveals a consistent picture. </a:t>
            </a:r>
          </a:p>
          <a:p>
            <a:endParaRPr lang="en-GB" dirty="0"/>
          </a:p>
          <a:p>
            <a:r>
              <a:rPr lang="en-GB" dirty="0"/>
              <a:t>Seasonality causes the U-shaped pattern for broadcasters (we watch more TV when it’s cold, less when it’s warmer), whilst Netflix viewing is flat with the exception of December. Similarly, Amazon Prime Video is equally static, whilst Disney+ appears to have made slight gains as the year progressed.</a:t>
            </a:r>
          </a:p>
        </p:txBody>
      </p:sp>
      <p:sp>
        <p:nvSpPr>
          <p:cNvPr id="4" name="Slide Number Placeholder 3"/>
          <p:cNvSpPr>
            <a:spLocks noGrp="1"/>
          </p:cNvSpPr>
          <p:nvPr>
            <p:ph type="sldNum" sz="quarter" idx="5"/>
          </p:nvPr>
        </p:nvSpPr>
        <p:spPr/>
        <p:txBody>
          <a:bodyPr/>
          <a:lstStyle/>
          <a:p>
            <a:fld id="{9BF2D90E-523F-45FB-AEC1-23DAC667075A}" type="slidenum">
              <a:rPr lang="en-GB" smtClean="0"/>
              <a:t>4</a:t>
            </a:fld>
            <a:endParaRPr lang="en-GB"/>
          </a:p>
        </p:txBody>
      </p:sp>
    </p:spTree>
    <p:extLst>
      <p:ext uri="{BB962C8B-B14F-4D97-AF65-F5344CB8AC3E}">
        <p14:creationId xmlns:p14="http://schemas.microsoft.com/office/powerpoint/2010/main" val="419592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compares January 2023 with the previous year for the same time period, analysis shows that there has been very little change across SVOD platforms.</a:t>
            </a:r>
          </a:p>
        </p:txBody>
      </p:sp>
      <p:sp>
        <p:nvSpPr>
          <p:cNvPr id="4" name="Slide Number Placeholder 3"/>
          <p:cNvSpPr>
            <a:spLocks noGrp="1"/>
          </p:cNvSpPr>
          <p:nvPr>
            <p:ph type="sldNum" sz="quarter" idx="5"/>
          </p:nvPr>
        </p:nvSpPr>
        <p:spPr/>
        <p:txBody>
          <a:bodyPr/>
          <a:lstStyle/>
          <a:p>
            <a:fld id="{9BF2D90E-523F-45FB-AEC1-23DAC667075A}" type="slidenum">
              <a:rPr lang="en-GB" smtClean="0"/>
              <a:t>5</a:t>
            </a:fld>
            <a:endParaRPr lang="en-GB"/>
          </a:p>
        </p:txBody>
      </p:sp>
    </p:spTree>
    <p:extLst>
      <p:ext uri="{BB962C8B-B14F-4D97-AF65-F5344CB8AC3E}">
        <p14:creationId xmlns:p14="http://schemas.microsoft.com/office/powerpoint/2010/main" val="149697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2D90E-523F-45FB-AEC1-23DAC667075A}" type="slidenum">
              <a:rPr lang="en-GB" smtClean="0"/>
              <a:t>6</a:t>
            </a:fld>
            <a:endParaRPr lang="en-GB"/>
          </a:p>
        </p:txBody>
      </p:sp>
    </p:spTree>
    <p:extLst>
      <p:ext uri="{BB962C8B-B14F-4D97-AF65-F5344CB8AC3E}">
        <p14:creationId xmlns:p14="http://schemas.microsoft.com/office/powerpoint/2010/main" val="401291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9.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0.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1.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2.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4.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6.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7.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8.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0.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1.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4.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5.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6.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7.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8.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8.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6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7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85.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9.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90.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2.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3.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5.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6.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9.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0.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1.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2.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3.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4.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5.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6.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7.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09.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0.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1.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2.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3.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4.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5.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6.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7.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19.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901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162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522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1287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778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2229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0297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516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321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345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577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734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43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799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987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5068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635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6084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7393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84403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29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11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820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13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88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06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41117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624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8738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858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415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0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56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3702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443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841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71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2994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841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81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77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7151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6050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288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193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830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8094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0560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8008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8951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565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357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984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402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743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190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707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2_Video">
    <p:spTree>
      <p:nvGrpSpPr>
        <p:cNvPr id="1" name=""/>
        <p:cNvGrpSpPr/>
        <p:nvPr/>
      </p:nvGrpSpPr>
      <p:grpSpPr>
        <a:xfrm>
          <a:off x="0" y="0"/>
          <a:ext cx="0" cy="0"/>
          <a:chOff x="0" y="0"/>
          <a:chExt cx="0" cy="0"/>
        </a:xfrm>
      </p:grpSpPr>
      <p:sp>
        <p:nvSpPr>
          <p:cNvPr id="6" name="Rectangle 5"/>
          <p:cNvSpPr/>
          <p:nvPr userDrawn="1"/>
        </p:nvSpPr>
        <p:spPr>
          <a:xfrm>
            <a:off x="-712" y="0"/>
            <a:ext cx="12203112" cy="6858000"/>
          </a:xfrm>
          <a:prstGeom prst="rect">
            <a:avLst/>
          </a:prstGeom>
          <a:gradFill flip="none" rotWithShape="1">
            <a:gsLst>
              <a:gs pos="0">
                <a:schemeClr val="accent5"/>
              </a:gs>
              <a:gs pos="100000">
                <a:schemeClr val="accent3"/>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5361" y="168994"/>
            <a:ext cx="1328519" cy="480053"/>
          </a:xfrm>
          <a:prstGeom prst="rect">
            <a:avLst/>
          </a:prstGeom>
        </p:spPr>
      </p:pic>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585B9F-EF5C-4314-BCBC-A6F82ED753B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3F885-FE6B-4251-84D2-F6CEF084999B}" type="slidenum">
              <a:rPr lang="en-GB" smtClean="0"/>
              <a:pPr/>
              <a:t>‹#›</a:t>
            </a:fld>
            <a:endParaRPr lang="en-GB" dirty="0"/>
          </a:p>
        </p:txBody>
      </p:sp>
    </p:spTree>
    <p:extLst>
      <p:ext uri="{BB962C8B-B14F-4D97-AF65-F5344CB8AC3E}">
        <p14:creationId xmlns:p14="http://schemas.microsoft.com/office/powerpoint/2010/main" val="483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47245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071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194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48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19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723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847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225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4019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504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5147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0819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593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986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79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1737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59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5640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846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8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4333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85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7248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905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846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932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6010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3615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6124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4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7497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3678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dirty="0"/>
          </a:p>
        </p:txBody>
      </p:sp>
      <p:sp>
        <p:nvSpPr>
          <p:cNvPr id="24" name="Header">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4531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TV Ad Nation 2022 | August 2022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8AAAFBE4-210F-4803-9497-51B35F0995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4270276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_Empt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6" name="White background">
            <a:extLst>
              <a:ext uri="{FF2B5EF4-FFF2-40B4-BE49-F238E27FC236}">
                <a16:creationId xmlns:a16="http://schemas.microsoft.com/office/drawing/2014/main" id="{106595BE-8670-4A5F-B6E3-C00B54377605}"/>
              </a:ext>
              <a:ext uri="{C183D7F6-B498-43B3-948B-1728B52AA6E4}">
                <adec:decorative xmlns:adec="http://schemas.microsoft.com/office/drawing/2017/decorative" val="1"/>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psos logo">
            <a:extLst>
              <a:ext uri="{FF2B5EF4-FFF2-40B4-BE49-F238E27FC236}">
                <a16:creationId xmlns:a16="http://schemas.microsoft.com/office/drawing/2014/main" id="{B85F766D-BBA4-4DFC-AB5B-7DD1C15CBE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31717261"/>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Divider style 2">
    <p:bg>
      <p:bgPr>
        <a:solidFill>
          <a:schemeClr val="bg2"/>
        </a:solidFill>
        <a:effectLst/>
      </p:bgPr>
    </p:bg>
    <p:spTree>
      <p:nvGrpSpPr>
        <p:cNvPr id="1" name=""/>
        <p:cNvGrpSpPr/>
        <p:nvPr/>
      </p:nvGrpSpPr>
      <p:grpSpPr>
        <a:xfrm>
          <a:off x="0" y="0"/>
          <a:ext cx="0" cy="0"/>
          <a:chOff x="0" y="0"/>
          <a:chExt cx="0" cy="0"/>
        </a:xfrm>
      </p:grpSpPr>
      <p:sp>
        <p:nvSpPr>
          <p:cNvPr id="14" name="Classification">
            <a:extLst>
              <a:ext uri="{FF2B5EF4-FFF2-40B4-BE49-F238E27FC236}">
                <a16:creationId xmlns:a16="http://schemas.microsoft.com/office/drawing/2014/main" id="{F52C80E3-8B55-457E-A85C-8CC02F81EC76}"/>
              </a:ext>
              <a:ext uri="{C183D7F6-B498-43B3-948B-1728B52AA6E4}">
                <adec:decorative xmlns:adec="http://schemas.microsoft.com/office/drawing/2017/decorative" val="1"/>
              </a:ext>
            </a:extLst>
          </p:cNvPr>
          <p:cNvSpPr txBox="1">
            <a:spLocks/>
          </p:cNvSpPr>
          <p:nvPr userDrawn="1"/>
        </p:nvSpPr>
        <p:spPr>
          <a:xfrm>
            <a:off x="817200" y="6515735"/>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TV Ad Nation 2022 | August 2022 | Public | Internal/Client Use Only | Strictly Confidential</a:t>
            </a:r>
          </a:p>
        </p:txBody>
      </p:sp>
      <p:pic>
        <p:nvPicPr>
          <p:cNvPr id="11" name="Ipsos Logo">
            <a:extLst>
              <a:ext uri="{FF2B5EF4-FFF2-40B4-BE49-F238E27FC236}">
                <a16:creationId xmlns:a16="http://schemas.microsoft.com/office/drawing/2014/main" id="{0A368669-E846-4FCF-BAE4-4254F42A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2" name="Section number">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dirty="0"/>
              <a:t>01.</a:t>
            </a:r>
          </a:p>
        </p:txBody>
      </p:sp>
      <p:sp>
        <p:nvSpPr>
          <p:cNvPr id="23" name="Section title">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3" name="Section subtitle">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2760629890"/>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99442191"/>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2220147835"/>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2" name="Title 1" descr="Header">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7" name="Body">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hart area">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4561851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bg2"/>
        </a:solidFill>
        <a:effectLst/>
      </p:bgPr>
    </p:bg>
    <p:spTree>
      <p:nvGrpSpPr>
        <p:cNvPr id="1" name=""/>
        <p:cNvGrpSpPr/>
        <p:nvPr/>
      </p:nvGrpSpPr>
      <p:grpSpPr>
        <a:xfrm>
          <a:off x="0" y="0"/>
          <a:ext cx="0" cy="0"/>
          <a:chOff x="0" y="0"/>
          <a:chExt cx="0" cy="0"/>
        </a:xfrm>
      </p:grpSpPr>
      <p:grpSp>
        <p:nvGrpSpPr>
          <p:cNvPr id="2" name="Stripes">
            <a:extLst>
              <a:ext uri="{FF2B5EF4-FFF2-40B4-BE49-F238E27FC236}">
                <a16:creationId xmlns:a16="http://schemas.microsoft.com/office/drawing/2014/main" id="{F8363405-D317-49D9-AC09-D126FA984994}"/>
              </a:ext>
              <a:ext uri="{C183D7F6-B498-43B3-948B-1728B52AA6E4}">
                <adec:decorative xmlns:adec="http://schemas.microsoft.com/office/drawing/2017/decorative" val="1"/>
              </a:ext>
            </a:extLst>
          </p:cNvPr>
          <p:cNvGrpSpPr/>
          <p:nvPr userDrawn="1"/>
        </p:nvGrpSpPr>
        <p:grpSpPr>
          <a:xfrm>
            <a:off x="3105663" y="3048001"/>
            <a:ext cx="13736990" cy="2153546"/>
            <a:chOff x="2101012" y="2821242"/>
            <a:chExt cx="11833943" cy="1855206"/>
          </a:xfrm>
        </p:grpSpPr>
        <p:sp>
          <p:nvSpPr>
            <p:cNvPr id="7" name="Stripe 2">
              <a:extLst>
                <a:ext uri="{FF2B5EF4-FFF2-40B4-BE49-F238E27FC236}">
                  <a16:creationId xmlns:a16="http://schemas.microsoft.com/office/drawing/2014/main" id="{98175107-41F8-4124-BEB1-C15BAC8EE677}"/>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9" name="Stripe 1">
              <a:extLst>
                <a:ext uri="{FF2B5EF4-FFF2-40B4-BE49-F238E27FC236}">
                  <a16:creationId xmlns:a16="http://schemas.microsoft.com/office/drawing/2014/main" id="{457C7A43-B93F-4027-88C5-DC7A55533DF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pic>
        <p:nvPicPr>
          <p:cNvPr id="8" name="Ipsos logo">
            <a:extLst>
              <a:ext uri="{FF2B5EF4-FFF2-40B4-BE49-F238E27FC236}">
                <a16:creationId xmlns:a16="http://schemas.microsoft.com/office/drawing/2014/main" id="{B00FAB51-2CDA-4D6E-92C8-20E0B1A84B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3" name="Classification">
            <a:extLst>
              <a:ext uri="{FF2B5EF4-FFF2-40B4-BE49-F238E27FC236}">
                <a16:creationId xmlns:a16="http://schemas.microsoft.com/office/drawing/2014/main" id="{AF7F8370-89AD-4023-AA0B-97AD508D79FD}"/>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Doc Name | Month Year | Version # | Public | Internal/Client Use Only | Strictly Confidential</a:t>
            </a:r>
          </a:p>
        </p:txBody>
      </p:sp>
      <p:sp>
        <p:nvSpPr>
          <p:cNvPr id="24" name="Slide number">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10" name="Section number">
            <a:extLst>
              <a:ext uri="{FF2B5EF4-FFF2-40B4-BE49-F238E27FC236}">
                <a16:creationId xmlns:a16="http://schemas.microsoft.com/office/drawing/2014/main" id="{75092690-73EF-48BE-AF76-B3DA9BCC0B7F}"/>
              </a:ext>
            </a:extLst>
          </p:cNvPr>
          <p:cNvSpPr>
            <a:spLocks noGrp="1"/>
          </p:cNvSpPr>
          <p:nvPr>
            <p:ph type="body" sz="quarter" idx="13" hasCustomPrompt="1"/>
          </p:nvPr>
        </p:nvSpPr>
        <p:spPr>
          <a:xfrm>
            <a:off x="399987" y="331696"/>
            <a:ext cx="1641475" cy="1795684"/>
          </a:xfrm>
        </p:spPr>
        <p:txBody>
          <a:bodyPr wrap="none">
            <a:spAutoFit/>
          </a:bodyPr>
          <a:lstStyle>
            <a:lvl1pPr marL="0" indent="0" algn="ctr">
              <a:buNone/>
              <a:defRPr sz="11500"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99987" y="2402111"/>
            <a:ext cx="7420302" cy="747897"/>
          </a:xfrm>
        </p:spPr>
        <p:txBody>
          <a:bodyPr vert="horz" wrap="square" lIns="0" tIns="0" rIns="0" bIns="0" rtlCol="0" anchor="t">
            <a:spAutoFit/>
          </a:bodyPr>
          <a:lstStyle>
            <a:lvl1pPr>
              <a:defRPr lang="en-GB" sz="5400" cap="none" spc="0" dirty="0">
                <a:solidFill>
                  <a:schemeClr val="bg1"/>
                </a:solidFill>
                <a:latin typeface="Arial Black" panose="020B0A04020102020204" pitchFamily="34" charset="0"/>
              </a:defRPr>
            </a:lvl1pPr>
          </a:lstStyle>
          <a:p>
            <a:pPr lvl="0"/>
            <a:r>
              <a:rPr lang="en-GB" dirty="0"/>
              <a:t>Section title</a:t>
            </a:r>
          </a:p>
        </p:txBody>
      </p:sp>
      <p:sp>
        <p:nvSpPr>
          <p:cNvPr id="19" name="Subtitle">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99987" y="3872467"/>
            <a:ext cx="5508848" cy="312330"/>
          </a:xfrm>
        </p:spPr>
        <p:txBody>
          <a:bodyPr wrap="square" lIns="0" rIns="0">
            <a:sp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3236535366"/>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column content 1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98961662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36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1"/>
        </a:solidFill>
        <a:effectLst/>
      </p:bgPr>
    </p:bg>
    <p:spTree>
      <p:nvGrpSpPr>
        <p:cNvPr id="1" name=""/>
        <p:cNvGrpSpPr/>
        <p:nvPr/>
      </p:nvGrpSpPr>
      <p:grpSpPr>
        <a:xfrm>
          <a:off x="0" y="0"/>
          <a:ext cx="0" cy="0"/>
          <a:chOff x="0" y="0"/>
          <a:chExt cx="0" cy="0"/>
        </a:xfrm>
      </p:grpSpPr>
      <p:pic>
        <p:nvPicPr>
          <p:cNvPr id="7" name="Ipsos logo">
            <a:extLst>
              <a:ext uri="{FF2B5EF4-FFF2-40B4-BE49-F238E27FC236}">
                <a16:creationId xmlns:a16="http://schemas.microsoft.com/office/drawing/2014/main" id="{D2ABE975-02AB-4364-ADE2-1A92E19809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9" name="Stripe 1">
            <a:extLst>
              <a:ext uri="{FF2B5EF4-FFF2-40B4-BE49-F238E27FC236}">
                <a16:creationId xmlns:a16="http://schemas.microsoft.com/office/drawing/2014/main" id="{7F299C1D-1251-47CF-8DC0-0B896E12FCE0}"/>
              </a:ext>
              <a:ext uri="{C183D7F6-B498-43B3-948B-1728B52AA6E4}">
                <adec:decorative xmlns:adec="http://schemas.microsoft.com/office/drawing/2017/decorative" val="1"/>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ripe 2">
            <a:extLst>
              <a:ext uri="{FF2B5EF4-FFF2-40B4-BE49-F238E27FC236}">
                <a16:creationId xmlns:a16="http://schemas.microsoft.com/office/drawing/2014/main" id="{C687F725-9BAA-4FDE-BF5B-B39EF6EA033C}"/>
              </a:ext>
              <a:ext uri="{C183D7F6-B498-43B3-948B-1728B52AA6E4}">
                <adec:decorative xmlns:adec="http://schemas.microsoft.com/office/drawing/2017/decorative" val="1"/>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act 1">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0" name="Contact 2">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2537725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04/04/2023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6083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04/04/2023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07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6632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536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758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759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25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87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47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893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966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7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26357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474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881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3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3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194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087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208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951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959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44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5883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473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5190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45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907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6672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069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86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280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74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8054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822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72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4051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87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658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58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730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90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858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327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8926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52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1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406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054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2346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277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8493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6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8698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343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086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513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0240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5957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4339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10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390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810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4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3952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514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9313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0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448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3019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465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980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61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30416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4819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679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567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0742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743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51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151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678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889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40487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842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616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1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127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961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409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7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3941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52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66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809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487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583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115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230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3566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101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9260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54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2438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100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9130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04/04/2023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02451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3891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2907839099"/>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D542-B4E0-E34A-9CDE-EA04AB8C0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CE80A7-D4AD-9A4A-9BDB-B4E75DB20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38EC78-4DFB-D048-9427-075157FD765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A5CC1A-C602-3640-9DFE-C4D882C2B90F}" type="datetimeFigureOut">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4/4/2023</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9573757E-EB6E-6E4C-A290-2C273B0AB6A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B7A704C3-B383-DD47-9B72-90217EB1D8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F9E0DE-5175-D843-A3F3-4F94A162EC1D}"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47875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04/04/2023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73350"/>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90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6EF22D-7DBE-4099-99F0-B83DD9779912}" type="datetimeFigureOut">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04/04/2023</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3F64F-6692-49A2-80FF-3D660AAAEE7A}" type="slidenum">
              <a:rPr kumimoji="0" lang="en-GB"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45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32501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506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29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2493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89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93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10.emf"/><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9.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image" Target="../media/image2.jpeg"/><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191.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theme" Target="../theme/theme10.xml"/><Relationship Id="rId8"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tags" Target="../tags/tag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3.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image" Target="../media/image2.jpeg"/><Relationship Id="rId8"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5.jpeg"/><Relationship Id="rId5" Type="http://schemas.openxmlformats.org/officeDocument/2006/relationships/tags" Target="../tags/tag9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image" Target="../media/image1.jpe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tags" Target="../tags/tag96.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heme" Target="../theme/theme6.xml"/><Relationship Id="rId1" Type="http://schemas.openxmlformats.org/officeDocument/2006/relationships/slideLayout" Target="../slideLayouts/slideLayout124.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theme" Target="../theme/theme7.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image" Target="../media/image2.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tags" Target="../tags/tag12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theme" Target="../theme/theme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image" Target="../media/image2.jpe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tags" Target="../tags/tag15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8" Type="http://schemas.openxmlformats.org/officeDocument/2006/relationships/slideLayout" Target="../slideLayouts/slideLayout160.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5" Type="http://schemas.openxmlformats.org/officeDocument/2006/relationships/image" Target="../media/image2.jpeg"/><Relationship Id="rId4" Type="http://schemas.openxmlformats.org/officeDocument/2006/relationships/tags" Target="../tags/tag1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7371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F4B688C-5322-4F54-B7DA-DB69D73C66E0}"/>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9466292" y="6219825"/>
            <a:ext cx="736223" cy="399492"/>
          </a:xfrm>
          <a:prstGeom prst="rect">
            <a:avLst/>
          </a:prstGeom>
        </p:spPr>
      </p:pic>
      <p:pic>
        <p:nvPicPr>
          <p:cNvPr id="9" name="Picture 8" descr="ebiquity-logo-vector white proxima RGB.emf">
            <a:extLst>
              <a:ext uri="{FF2B5EF4-FFF2-40B4-BE49-F238E27FC236}">
                <a16:creationId xmlns:a16="http://schemas.microsoft.com/office/drawing/2014/main" id="{8758125C-1FCC-4363-B4A7-9030387C4549}"/>
              </a:ext>
            </a:extLst>
          </p:cNvPr>
          <p:cNvPicPr>
            <a:picLocks noChangeAspect="1"/>
          </p:cNvPicPr>
          <p:nvPr userDrawn="1"/>
        </p:nvPicPr>
        <p:blipFill rotWithShape="1">
          <a:blip r:embed="rId34" cstate="screen">
            <a:lum bright="100000"/>
            <a:extLst>
              <a:ext uri="{28A0092B-C50C-407E-A947-70E740481C1C}">
                <a14:useLocalDpi xmlns:a14="http://schemas.microsoft.com/office/drawing/2010/main"/>
              </a:ext>
            </a:extLst>
          </a:blip>
          <a:srcRect b="21622"/>
          <a:stretch/>
        </p:blipFill>
        <p:spPr>
          <a:xfrm>
            <a:off x="7931695" y="6379146"/>
            <a:ext cx="1298030" cy="350813"/>
          </a:xfrm>
          <a:prstGeom prst="rect">
            <a:avLst/>
          </a:prstGeom>
        </p:spPr>
      </p:pic>
    </p:spTree>
    <p:custDataLst>
      <p:tags r:id="rId31"/>
    </p:custDataLst>
    <p:extLst>
      <p:ext uri="{BB962C8B-B14F-4D97-AF65-F5344CB8AC3E}">
        <p14:creationId xmlns:p14="http://schemas.microsoft.com/office/powerpoint/2010/main" val="5680645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04/04/2023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57988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4"/>
    </p:custDataLst>
    <p:extLst>
      <p:ext uri="{BB962C8B-B14F-4D97-AF65-F5344CB8AC3E}">
        <p14:creationId xmlns:p14="http://schemas.microsoft.com/office/powerpoint/2010/main" val="32554279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6521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5"/>
    </p:custDataLst>
    <p:extLst>
      <p:ext uri="{BB962C8B-B14F-4D97-AF65-F5344CB8AC3E}">
        <p14:creationId xmlns:p14="http://schemas.microsoft.com/office/powerpoint/2010/main" val="366912076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1" kern="1200" baseline="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tabLst>
          <a:tab pos="447675" algn="l"/>
        </a:tabLst>
        <a:defRPr sz="16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1129536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
    </p:custDataLst>
    <p:extLst>
      <p:ext uri="{BB962C8B-B14F-4D97-AF65-F5344CB8AC3E}">
        <p14:creationId xmlns:p14="http://schemas.microsoft.com/office/powerpoint/2010/main" val="3733105461"/>
      </p:ext>
    </p:extLst>
  </p:cSld>
  <p:clrMap bg1="lt1" tx1="dk1" bg2="lt2" tx2="dk2" accent1="accent1" accent2="accent2" accent3="accent3" accent4="accent4" accent5="accent5" accent6="accent6" hlink="hlink" folHlink="folHlink"/>
  <p:sldLayoutIdLst>
    <p:sldLayoutId id="214748402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0"/>
    </p:custDataLst>
    <p:extLst>
      <p:ext uri="{BB962C8B-B14F-4D97-AF65-F5344CB8AC3E}">
        <p14:creationId xmlns:p14="http://schemas.microsoft.com/office/powerpoint/2010/main" val="413898722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 id="2147484048" r:id="rId23"/>
    <p:sldLayoutId id="2147484049" r:id="rId24"/>
    <p:sldLayoutId id="2147484050" r:id="rId25"/>
    <p:sldLayoutId id="2147484051" r:id="rId26"/>
    <p:sldLayoutId id="2147484052" r:id="rId27"/>
    <p:sldLayoutId id="214748405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40"/>
    </p:custDataLst>
    <p:extLst>
      <p:ext uri="{BB962C8B-B14F-4D97-AF65-F5344CB8AC3E}">
        <p14:creationId xmlns:p14="http://schemas.microsoft.com/office/powerpoint/2010/main" val="78559663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 id="2147484086" r:id="rId32"/>
    <p:sldLayoutId id="2147484087" r:id="rId33"/>
    <p:sldLayoutId id="2147484088" r:id="rId34"/>
    <p:sldLayoutId id="2147484089" r:id="rId35"/>
    <p:sldLayoutId id="2147484090" r:id="rId36"/>
    <p:sldLayoutId id="2147484091" r:id="rId37"/>
    <p:sldLayoutId id="214748409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4"/>
    </p:custDataLst>
    <p:extLst>
      <p:ext uri="{BB962C8B-B14F-4D97-AF65-F5344CB8AC3E}">
        <p14:creationId xmlns:p14="http://schemas.microsoft.com/office/powerpoint/2010/main" val="3558161913"/>
      </p:ext>
    </p:extLst>
  </p:cSld>
  <p:clrMap bg1="lt1" tx1="dk1" bg2="lt2" tx2="dk2" accent1="accent1" accent2="accent2" accent3="accent3" accent4="accent4" accent5="accent5" accent6="accent6" hlink="hlink" folHlink="folHlink"/>
  <p:sldLayoutIdLst>
    <p:sldLayoutId id="2147484094" r:id="rId1"/>
    <p:sldLayoutId id="214748409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commons.wikimedia.org/wiki/File:Solid_grey.sv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30590DF-4BA8-4CA2-AE49-9484F44A43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 y="0"/>
            <a:ext cx="12192000" cy="6858000"/>
          </a:xfrm>
          <a:solidFill>
            <a:schemeClr val="accent2"/>
          </a:solidFill>
        </p:spPr>
      </p:pic>
      <p:pic>
        <p:nvPicPr>
          <p:cNvPr id="4" name="Picture 3" descr="A rodent on a chair&#10;&#10;Description automatically generated with low confidence">
            <a:extLst>
              <a:ext uri="{FF2B5EF4-FFF2-40B4-BE49-F238E27FC236}">
                <a16:creationId xmlns:a16="http://schemas.microsoft.com/office/drawing/2014/main" id="{743BDFBB-2CC7-5320-473E-5DDC32C98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63E2C746-ECE6-0B0C-A60B-655262F66A7C}"/>
              </a:ext>
            </a:extLst>
          </p:cNvPr>
          <p:cNvPicPr>
            <a:picLocks noChangeAspect="1"/>
          </p:cNvPicPr>
          <p:nvPr/>
        </p:nvPicPr>
        <p:blipFill rotWithShape="1">
          <a:blip r:embed="rId6">
            <a:extLst>
              <a:ext uri="{28A0092B-C50C-407E-A947-70E740481C1C}">
                <a14:useLocalDpi xmlns:a14="http://schemas.microsoft.com/office/drawing/2010/main" val="0"/>
              </a:ext>
            </a:extLst>
          </a:blip>
          <a:srcRect l="921" t="12902" b="13077"/>
          <a:stretch/>
        </p:blipFill>
        <p:spPr>
          <a:xfrm>
            <a:off x="-1" y="-28389"/>
            <a:ext cx="12290165" cy="6886390"/>
          </a:xfrm>
          <a:prstGeom prst="rect">
            <a:avLst/>
          </a:prstGeom>
        </p:spPr>
      </p:pic>
      <p:sp>
        <p:nvSpPr>
          <p:cNvPr id="14" name="Rectangle 13">
            <a:extLst>
              <a:ext uri="{FF2B5EF4-FFF2-40B4-BE49-F238E27FC236}">
                <a16:creationId xmlns:a16="http://schemas.microsoft.com/office/drawing/2014/main" id="{C7B00337-5F6E-43B5-87CC-45ED701B4FF0}"/>
              </a:ext>
            </a:extLst>
          </p:cNvPr>
          <p:cNvSpPr/>
          <p:nvPr/>
        </p:nvSpPr>
        <p:spPr>
          <a:xfrm flipH="1">
            <a:off x="0" y="-28389"/>
            <a:ext cx="11617897" cy="4427621"/>
          </a:xfrm>
          <a:prstGeom prst="rect">
            <a:avLst/>
          </a:prstGeom>
          <a:gradFill flip="none" rotWithShape="1">
            <a:gsLst>
              <a:gs pos="42000">
                <a:schemeClr val="bg1">
                  <a:lumMod val="0"/>
                  <a:alpha val="0"/>
                </a:schemeClr>
              </a:gs>
              <a:gs pos="22000">
                <a:srgbClr val="000000">
                  <a:lumMod val="24000"/>
                  <a:alpha val="73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le 2">
            <a:extLst>
              <a:ext uri="{FF2B5EF4-FFF2-40B4-BE49-F238E27FC236}">
                <a16:creationId xmlns:a16="http://schemas.microsoft.com/office/drawing/2014/main" id="{A59039B1-FF18-4717-A835-8D3EB179A427}"/>
              </a:ext>
            </a:extLst>
          </p:cNvPr>
          <p:cNvSpPr>
            <a:spLocks noGrp="1"/>
          </p:cNvSpPr>
          <p:nvPr>
            <p:ph type="ctrTitle"/>
          </p:nvPr>
        </p:nvSpPr>
        <p:spPr>
          <a:xfrm>
            <a:off x="167710" y="242822"/>
            <a:ext cx="6029890" cy="2412000"/>
          </a:xfrm>
        </p:spPr>
        <p:txBody>
          <a:bodyPr/>
          <a:lstStyle/>
          <a:p>
            <a:pPr algn="l"/>
            <a:r>
              <a:rPr lang="en-GB" sz="5400" i="0" u="none" strike="noStrike" baseline="0" dirty="0">
                <a:solidFill>
                  <a:srgbClr val="FFFFFF"/>
                </a:solidFill>
              </a:rPr>
              <a:t>The revolution</a:t>
            </a:r>
            <a:br>
              <a:rPr lang="en-GB" sz="5400" i="0" u="none" strike="noStrike" baseline="0" dirty="0">
                <a:solidFill>
                  <a:srgbClr val="FFFFFF"/>
                </a:solidFill>
              </a:rPr>
            </a:br>
            <a:r>
              <a:rPr lang="en-GB" sz="5400" i="0" u="none" strike="noStrike" baseline="0" dirty="0">
                <a:solidFill>
                  <a:srgbClr val="FFFFFF"/>
                </a:solidFill>
              </a:rPr>
              <a:t>is being televised</a:t>
            </a:r>
            <a:endParaRPr lang="en-GB" sz="5400" dirty="0"/>
          </a:p>
        </p:txBody>
      </p:sp>
      <p:pic>
        <p:nvPicPr>
          <p:cNvPr id="7" name="Picture 6">
            <a:extLst>
              <a:ext uri="{FF2B5EF4-FFF2-40B4-BE49-F238E27FC236}">
                <a16:creationId xmlns:a16="http://schemas.microsoft.com/office/drawing/2014/main" id="{79CFBA5A-06B0-40ED-B60C-A490A63950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75931" y="6069538"/>
            <a:ext cx="1618439" cy="681207"/>
          </a:xfrm>
          <a:prstGeom prst="rect">
            <a:avLst/>
          </a:prstGeom>
        </p:spPr>
      </p:pic>
      <p:sp>
        <p:nvSpPr>
          <p:cNvPr id="20" name="Text Placeholder 5">
            <a:extLst>
              <a:ext uri="{FF2B5EF4-FFF2-40B4-BE49-F238E27FC236}">
                <a16:creationId xmlns:a16="http://schemas.microsoft.com/office/drawing/2014/main" id="{B38D3E0E-17CF-4BF4-9B02-5C3F1D9A5A00}"/>
              </a:ext>
            </a:extLst>
          </p:cNvPr>
          <p:cNvSpPr txBox="1">
            <a:spLocks/>
          </p:cNvSpPr>
          <p:nvPr/>
        </p:nvSpPr>
        <p:spPr>
          <a:xfrm rot="16200000">
            <a:off x="10052272" y="3766133"/>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The Last of Us, Sky Atlantic</a:t>
            </a:r>
            <a:endParaRPr lang="en-GB" dirty="0">
              <a:solidFill>
                <a:schemeClr val="bg1"/>
              </a:solidFill>
            </a:endParaRPr>
          </a:p>
        </p:txBody>
      </p:sp>
    </p:spTree>
    <p:extLst>
      <p:ext uri="{BB962C8B-B14F-4D97-AF65-F5344CB8AC3E}">
        <p14:creationId xmlns:p14="http://schemas.microsoft.com/office/powerpoint/2010/main" val="268251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96F4-E0B0-463F-DF26-33EBE9A97F98}"/>
              </a:ext>
            </a:extLst>
          </p:cNvPr>
          <p:cNvSpPr>
            <a:spLocks noGrp="1"/>
          </p:cNvSpPr>
          <p:nvPr>
            <p:ph type="title"/>
          </p:nvPr>
        </p:nvSpPr>
        <p:spPr>
          <a:xfrm>
            <a:off x="425450" y="372694"/>
            <a:ext cx="11341099" cy="1021181"/>
          </a:xfrm>
        </p:spPr>
        <p:txBody>
          <a:bodyPr/>
          <a:lstStyle/>
          <a:p>
            <a:r>
              <a:rPr lang="en-GB" dirty="0"/>
              <a:t>We are almost at universal capability for IP delivered TV</a:t>
            </a:r>
          </a:p>
        </p:txBody>
      </p:sp>
      <p:sp>
        <p:nvSpPr>
          <p:cNvPr id="3" name="Text Placeholder 2">
            <a:extLst>
              <a:ext uri="{FF2B5EF4-FFF2-40B4-BE49-F238E27FC236}">
                <a16:creationId xmlns:a16="http://schemas.microsoft.com/office/drawing/2014/main" id="{4D19702D-5EE8-8BDB-851C-F4FB83E4C2AC}"/>
              </a:ext>
            </a:extLst>
          </p:cNvPr>
          <p:cNvSpPr>
            <a:spLocks noGrp="1"/>
          </p:cNvSpPr>
          <p:nvPr>
            <p:ph type="body" sz="quarter" idx="15"/>
          </p:nvPr>
        </p:nvSpPr>
        <p:spPr>
          <a:xfrm>
            <a:off x="360000" y="5400000"/>
            <a:ext cx="11334817" cy="304800"/>
          </a:xfrm>
        </p:spPr>
        <p:txBody>
          <a:bodyPr/>
          <a:lstStyle/>
          <a:p>
            <a:r>
              <a:rPr lang="en-GB" dirty="0"/>
              <a:t>Source: OFCOM</a:t>
            </a:r>
          </a:p>
        </p:txBody>
      </p:sp>
      <p:graphicFrame>
        <p:nvGraphicFramePr>
          <p:cNvPr id="6" name="Chart 5">
            <a:extLst>
              <a:ext uri="{FF2B5EF4-FFF2-40B4-BE49-F238E27FC236}">
                <a16:creationId xmlns:a16="http://schemas.microsoft.com/office/drawing/2014/main" id="{A4E6DE69-817D-769D-5E54-02B82D7452BB}"/>
              </a:ext>
            </a:extLst>
          </p:cNvPr>
          <p:cNvGraphicFramePr/>
          <p:nvPr>
            <p:extLst>
              <p:ext uri="{D42A27DB-BD31-4B8C-83A1-F6EECF244321}">
                <p14:modId xmlns:p14="http://schemas.microsoft.com/office/powerpoint/2010/main" val="971990681"/>
              </p:ext>
            </p:extLst>
          </p:nvPr>
        </p:nvGraphicFramePr>
        <p:xfrm>
          <a:off x="777599" y="1109472"/>
          <a:ext cx="11054401" cy="4377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7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1B59BB-66DE-416B-90F9-1D1831A86B4F}"/>
              </a:ext>
            </a:extLst>
          </p:cNvPr>
          <p:cNvGraphicFramePr/>
          <p:nvPr/>
        </p:nvGraphicFramePr>
        <p:xfrm>
          <a:off x="271201" y="1288800"/>
          <a:ext cx="11649600" cy="42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9062AEE-6A27-40F1-9C29-5EBDDB7C0131}"/>
              </a:ext>
            </a:extLst>
          </p:cNvPr>
          <p:cNvSpPr>
            <a:spLocks noGrp="1"/>
          </p:cNvSpPr>
          <p:nvPr>
            <p:ph type="title"/>
          </p:nvPr>
        </p:nvSpPr>
        <p:spPr>
          <a:xfrm>
            <a:off x="370800" y="360000"/>
            <a:ext cx="11341099" cy="1021181"/>
          </a:xfrm>
        </p:spPr>
        <p:txBody>
          <a:bodyPr>
            <a:normAutofit/>
          </a:bodyPr>
          <a:lstStyle/>
          <a:p>
            <a:r>
              <a:rPr lang="en-GB" dirty="0">
                <a:solidFill>
                  <a:schemeClr val="accent1"/>
                </a:solidFill>
              </a:rPr>
              <a:t>Video viewing is declining post-pandemic</a:t>
            </a:r>
          </a:p>
        </p:txBody>
      </p:sp>
      <p:sp>
        <p:nvSpPr>
          <p:cNvPr id="3" name="Text Placeholder 2">
            <a:extLst>
              <a:ext uri="{FF2B5EF4-FFF2-40B4-BE49-F238E27FC236}">
                <a16:creationId xmlns:a16="http://schemas.microsoft.com/office/drawing/2014/main" id="{BE80E6CA-3F6B-4C1F-A901-5D8560976AFF}"/>
              </a:ext>
            </a:extLst>
          </p:cNvPr>
          <p:cNvSpPr>
            <a:spLocks noGrp="1"/>
          </p:cNvSpPr>
          <p:nvPr>
            <p:ph type="body" sz="quarter" idx="15"/>
          </p:nvPr>
        </p:nvSpPr>
        <p:spPr>
          <a:xfrm>
            <a:off x="360000" y="5400000"/>
            <a:ext cx="11334817" cy="304800"/>
          </a:xfrm>
        </p:spPr>
        <p:txBody>
          <a:bodyPr/>
          <a:lstStyle/>
          <a:p>
            <a:r>
              <a:rPr lang="en-GB" sz="1000" dirty="0">
                <a:solidFill>
                  <a:srgbClr val="4D4D4D"/>
                </a:solidFill>
              </a:rPr>
              <a:t>Source: IPA </a:t>
            </a:r>
            <a:r>
              <a:rPr lang="en-GB" sz="1000" dirty="0" err="1">
                <a:solidFill>
                  <a:srgbClr val="4D4D4D"/>
                </a:solidFill>
              </a:rPr>
              <a:t>TouchPoints</a:t>
            </a:r>
            <a:r>
              <a:rPr lang="en-GB" sz="1000" dirty="0">
                <a:solidFill>
                  <a:srgbClr val="4D4D4D"/>
                </a:solidFill>
              </a:rPr>
              <a:t>, Adults,  Average of Wave 1 and Wave 2 2022, Barb and Broadcaster data</a:t>
            </a:r>
            <a:endParaRPr lang="en-GB" sz="1000" dirty="0"/>
          </a:p>
        </p:txBody>
      </p:sp>
      <p:sp>
        <p:nvSpPr>
          <p:cNvPr id="8" name="TextBox 7">
            <a:extLst>
              <a:ext uri="{FF2B5EF4-FFF2-40B4-BE49-F238E27FC236}">
                <a16:creationId xmlns:a16="http://schemas.microsoft.com/office/drawing/2014/main" id="{11F326E2-61C9-4C84-BFF6-22E3B896F069}"/>
              </a:ext>
            </a:extLst>
          </p:cNvPr>
          <p:cNvSpPr txBox="1"/>
          <p:nvPr/>
        </p:nvSpPr>
        <p:spPr>
          <a:xfrm rot="16200000">
            <a:off x="-1019625" y="3055080"/>
            <a:ext cx="28124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HOURS PER PERSON PER DAY (Adults)</a:t>
            </a:r>
          </a:p>
        </p:txBody>
      </p:sp>
    </p:spTree>
    <p:extLst>
      <p:ext uri="{BB962C8B-B14F-4D97-AF65-F5344CB8AC3E}">
        <p14:creationId xmlns:p14="http://schemas.microsoft.com/office/powerpoint/2010/main" val="7767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dirty="0"/>
              <a:t>SVOD growth appears to have plateaued across 2022</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60000" y="5400000"/>
            <a:ext cx="11334817" cy="304800"/>
          </a:xfrm>
        </p:spPr>
        <p:txBody>
          <a:bodyPr/>
          <a:lstStyle/>
          <a:p>
            <a:r>
              <a:rPr lang="en-GB" dirty="0"/>
              <a:t>Source: Barb: 2022</a:t>
            </a:r>
          </a:p>
        </p:txBody>
      </p:sp>
      <p:graphicFrame>
        <p:nvGraphicFramePr>
          <p:cNvPr id="6" name="Chart 5">
            <a:extLst>
              <a:ext uri="{FF2B5EF4-FFF2-40B4-BE49-F238E27FC236}">
                <a16:creationId xmlns:a16="http://schemas.microsoft.com/office/drawing/2014/main" id="{FAEC5EB9-290E-A282-9A9E-BBD00D1CD6F8}"/>
              </a:ext>
            </a:extLst>
          </p:cNvPr>
          <p:cNvGraphicFramePr/>
          <p:nvPr>
            <p:extLst>
              <p:ext uri="{D42A27DB-BD31-4B8C-83A1-F6EECF244321}">
                <p14:modId xmlns:p14="http://schemas.microsoft.com/office/powerpoint/2010/main" val="3409017268"/>
              </p:ext>
            </p:extLst>
          </p:nvPr>
        </p:nvGraphicFramePr>
        <p:xfrm>
          <a:off x="642937" y="1560724"/>
          <a:ext cx="10906126" cy="3736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B45-A2E2-5DA4-C65A-A3DAA43BC324}"/>
              </a:ext>
            </a:extLst>
          </p:cNvPr>
          <p:cNvSpPr>
            <a:spLocks noGrp="1"/>
          </p:cNvSpPr>
          <p:nvPr>
            <p:ph type="title"/>
          </p:nvPr>
        </p:nvSpPr>
        <p:spPr>
          <a:xfrm>
            <a:off x="275810" y="319303"/>
            <a:ext cx="11341099" cy="1021181"/>
          </a:xfrm>
        </p:spPr>
        <p:txBody>
          <a:bodyPr/>
          <a:lstStyle/>
          <a:p>
            <a:r>
              <a:rPr lang="en-GB" dirty="0"/>
              <a:t>Year on year data shows very little change to the SVODs</a:t>
            </a:r>
          </a:p>
        </p:txBody>
      </p:sp>
      <p:sp>
        <p:nvSpPr>
          <p:cNvPr id="3" name="Text Placeholder 2">
            <a:extLst>
              <a:ext uri="{FF2B5EF4-FFF2-40B4-BE49-F238E27FC236}">
                <a16:creationId xmlns:a16="http://schemas.microsoft.com/office/drawing/2014/main" id="{C9EACE7D-80F8-51A3-E9A7-DA90D7B29DDD}"/>
              </a:ext>
            </a:extLst>
          </p:cNvPr>
          <p:cNvSpPr>
            <a:spLocks noGrp="1"/>
          </p:cNvSpPr>
          <p:nvPr>
            <p:ph type="body" sz="quarter" idx="15"/>
          </p:nvPr>
        </p:nvSpPr>
        <p:spPr>
          <a:xfrm>
            <a:off x="360000" y="5400000"/>
            <a:ext cx="11334817" cy="304800"/>
          </a:xfrm>
        </p:spPr>
        <p:txBody>
          <a:bodyPr/>
          <a:lstStyle/>
          <a:p>
            <a:r>
              <a:rPr lang="en-GB" dirty="0"/>
              <a:t>Source: Barb, Jan 2022, Jan 2023.</a:t>
            </a:r>
          </a:p>
        </p:txBody>
      </p:sp>
      <p:graphicFrame>
        <p:nvGraphicFramePr>
          <p:cNvPr id="6" name="Chart 5">
            <a:extLst>
              <a:ext uri="{FF2B5EF4-FFF2-40B4-BE49-F238E27FC236}">
                <a16:creationId xmlns:a16="http://schemas.microsoft.com/office/drawing/2014/main" id="{702B91A5-12EE-895C-AE59-34DF70536CE1}"/>
              </a:ext>
            </a:extLst>
          </p:cNvPr>
          <p:cNvGraphicFramePr/>
          <p:nvPr>
            <p:extLst>
              <p:ext uri="{D42A27DB-BD31-4B8C-83A1-F6EECF244321}">
                <p14:modId xmlns:p14="http://schemas.microsoft.com/office/powerpoint/2010/main" val="1462895222"/>
              </p:ext>
            </p:extLst>
          </p:nvPr>
        </p:nvGraphicFramePr>
        <p:xfrm>
          <a:off x="395416" y="1381126"/>
          <a:ext cx="10967528" cy="4136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3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B45-A2E2-5DA4-C65A-A3DAA43BC324}"/>
              </a:ext>
            </a:extLst>
          </p:cNvPr>
          <p:cNvSpPr>
            <a:spLocks noGrp="1"/>
          </p:cNvSpPr>
          <p:nvPr>
            <p:ph type="title"/>
          </p:nvPr>
        </p:nvSpPr>
        <p:spPr>
          <a:xfrm>
            <a:off x="275810" y="319303"/>
            <a:ext cx="11341099" cy="1021181"/>
          </a:xfrm>
        </p:spPr>
        <p:txBody>
          <a:bodyPr/>
          <a:lstStyle/>
          <a:p>
            <a:r>
              <a:rPr lang="en-GB" dirty="0"/>
              <a:t>Viewing to the Broadcasters stabilised across the year</a:t>
            </a:r>
          </a:p>
        </p:txBody>
      </p:sp>
      <p:sp>
        <p:nvSpPr>
          <p:cNvPr id="3" name="Text Placeholder 2">
            <a:extLst>
              <a:ext uri="{FF2B5EF4-FFF2-40B4-BE49-F238E27FC236}">
                <a16:creationId xmlns:a16="http://schemas.microsoft.com/office/drawing/2014/main" id="{C9EACE7D-80F8-51A3-E9A7-DA90D7B29DDD}"/>
              </a:ext>
            </a:extLst>
          </p:cNvPr>
          <p:cNvSpPr>
            <a:spLocks noGrp="1"/>
          </p:cNvSpPr>
          <p:nvPr>
            <p:ph type="body" sz="quarter" idx="15"/>
          </p:nvPr>
        </p:nvSpPr>
        <p:spPr>
          <a:xfrm>
            <a:off x="360000" y="5400000"/>
            <a:ext cx="11334817" cy="304800"/>
          </a:xfrm>
        </p:spPr>
        <p:txBody>
          <a:bodyPr/>
          <a:lstStyle/>
          <a:p>
            <a:r>
              <a:rPr lang="en-GB" dirty="0"/>
              <a:t>Source: Barb, 2021, 2022</a:t>
            </a:r>
          </a:p>
        </p:txBody>
      </p:sp>
      <p:graphicFrame>
        <p:nvGraphicFramePr>
          <p:cNvPr id="6" name="Chart 5">
            <a:extLst>
              <a:ext uri="{FF2B5EF4-FFF2-40B4-BE49-F238E27FC236}">
                <a16:creationId xmlns:a16="http://schemas.microsoft.com/office/drawing/2014/main" id="{702B91A5-12EE-895C-AE59-34DF70536CE1}"/>
              </a:ext>
            </a:extLst>
          </p:cNvPr>
          <p:cNvGraphicFramePr/>
          <p:nvPr/>
        </p:nvGraphicFramePr>
        <p:xfrm>
          <a:off x="507000" y="1443479"/>
          <a:ext cx="10787853" cy="4177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964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CC11971D-5E01-4216-A444-D921F44C40D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645"/>
  <p:tag name="ISPRINGCLOUDFOLDERPATH" val="Repository/Nickable Charts/Trends in TV/"/>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he revolutionis being televised"/>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0.xml><?xml version="1.0" encoding="utf-8"?>
<a:theme xmlns:a="http://schemas.openxmlformats.org/drawingml/2006/main" name="6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1_Thinkbox_Dark Green">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1_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9.xml><?xml version="1.0" encoding="utf-8"?>
<a:theme xmlns:a="http://schemas.openxmlformats.org/drawingml/2006/main" name="5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B3AF4E90F404BB4E852F1B58CECC9" ma:contentTypeVersion="13" ma:contentTypeDescription="Create a new document." ma:contentTypeScope="" ma:versionID="91cec0720ae6ab1b2c5c098df3acdac7">
  <xsd:schema xmlns:xsd="http://www.w3.org/2001/XMLSchema" xmlns:xs="http://www.w3.org/2001/XMLSchema" xmlns:p="http://schemas.microsoft.com/office/2006/metadata/properties" xmlns:ns3="694495ef-498e-4c99-9e9e-f84df279a82b" xmlns:ns4="17b75136-083a-47b3-97d2-4a0d50268c54" targetNamespace="http://schemas.microsoft.com/office/2006/metadata/properties" ma:root="true" ma:fieldsID="c846dd86f112b32ba3f6a68f75a87c0d" ns3:_="" ns4:_="">
    <xsd:import namespace="694495ef-498e-4c99-9e9e-f84df279a82b"/>
    <xsd:import namespace="17b75136-083a-47b3-97d2-4a0d50268c5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495ef-498e-4c99-9e9e-f84df279a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b75136-083a-47b3-97d2-4a0d50268c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41564-F18B-41FD-95A1-97346EA0164A}">
  <ds:schemaRef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17b75136-083a-47b3-97d2-4a0d50268c54"/>
    <ds:schemaRef ds:uri="694495ef-498e-4c99-9e9e-f84df279a82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048D2FA-DEED-4B2C-97C9-B7A24823ADBF}">
  <ds:schemaRefs>
    <ds:schemaRef ds:uri="http://schemas.microsoft.com/sharepoint/v3/contenttype/forms"/>
  </ds:schemaRefs>
</ds:datastoreItem>
</file>

<file path=customXml/itemProps3.xml><?xml version="1.0" encoding="utf-8"?>
<ds:datastoreItem xmlns:ds="http://schemas.openxmlformats.org/officeDocument/2006/customXml" ds:itemID="{B21E58E2-9321-4BEB-9CBE-DFFE49236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495ef-498e-4c99-9e9e-f84df279a82b"/>
    <ds:schemaRef ds:uri="17b75136-083a-47b3-97d2-4a0d50268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26826</TotalTime>
  <Words>434</Words>
  <Application>Microsoft Office PowerPoint</Application>
  <PresentationFormat>Widescreen</PresentationFormat>
  <Paragraphs>32</Paragraphs>
  <Slides>6</Slides>
  <Notes>6</Notes>
  <HiddenSlides>0</HiddenSlides>
  <MMClips>0</MMClips>
  <ScaleCrop>false</ScaleCrop>
  <HeadingPairs>
    <vt:vector size="8" baseType="variant">
      <vt:variant>
        <vt:lpstr>Fonts Used</vt:lpstr>
      </vt:variant>
      <vt:variant>
        <vt:i4>4</vt:i4>
      </vt:variant>
      <vt:variant>
        <vt:lpstr>Theme</vt:lpstr>
      </vt:variant>
      <vt:variant>
        <vt:i4>10</vt:i4>
      </vt:variant>
      <vt:variant>
        <vt:lpstr>Embedded OLE Servers</vt:lpstr>
      </vt:variant>
      <vt:variant>
        <vt:i4>1</vt:i4>
      </vt:variant>
      <vt:variant>
        <vt:lpstr>Slide Titles</vt:lpstr>
      </vt:variant>
      <vt:variant>
        <vt:i4>6</vt:i4>
      </vt:variant>
    </vt:vector>
  </HeadingPairs>
  <TitlesOfParts>
    <vt:vector size="21" baseType="lpstr">
      <vt:lpstr>Arial</vt:lpstr>
      <vt:lpstr>Arial Black</vt:lpstr>
      <vt:lpstr>Calibri</vt:lpstr>
      <vt:lpstr>Century Gothic</vt:lpstr>
      <vt:lpstr>Thinkbox</vt:lpstr>
      <vt:lpstr>1_Thinkbox</vt:lpstr>
      <vt:lpstr>2_Thinkbox</vt:lpstr>
      <vt:lpstr>1_Thinkbox_Dark Green</vt:lpstr>
      <vt:lpstr>3_Thinkbox</vt:lpstr>
      <vt:lpstr>Thinkbox_Red</vt:lpstr>
      <vt:lpstr>1_Thinkbox_Red</vt:lpstr>
      <vt:lpstr>4_Thinkbox</vt:lpstr>
      <vt:lpstr>5_Thinkbox</vt:lpstr>
      <vt:lpstr>6_Thinkbox</vt:lpstr>
      <vt:lpstr>Diapositive think-cell</vt:lpstr>
      <vt:lpstr>The revolution is being televised</vt:lpstr>
      <vt:lpstr>We are almost at universal capability for IP delivered TV</vt:lpstr>
      <vt:lpstr>Video viewing is declining post-pandemic</vt:lpstr>
      <vt:lpstr>SVOD growth appears to have plateaued across 2022</vt:lpstr>
      <vt:lpstr>Year on year data shows very little change to the SVODs</vt:lpstr>
      <vt:lpstr>Viewing to the Broadcasters stabilised across the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revolution_x000b_is being televised</dc:title>
  <dc:creator>Oliver Robertson</dc:creator>
  <cp:lastModifiedBy>Akeel Mungul</cp:lastModifiedBy>
  <cp:revision>403</cp:revision>
  <cp:lastPrinted>2023-02-21T17:44:26Z</cp:lastPrinted>
  <dcterms:created xsi:type="dcterms:W3CDTF">2020-04-30T11:31:17Z</dcterms:created>
  <dcterms:modified xsi:type="dcterms:W3CDTF">2023-04-04T10:49:24Z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0x0101007F4B3AF4E90F404BB4E852F1B58CECC9</vt:lpwstr>
  </property>
</Properties>
</file>