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Marie-Cur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On 1st March every year, Marie Curie embarks on a month-long push to build awareness around the brilliant work of the Marie Curie nurses, and to raise money for the charity by collecting donations in exchange for yellow daffodil pins. It is called the Great Daffodil Appeal, and it is the most important fundraising event in their calendar year.  Marie Curie needed to use TV to increase engagement around the charity and awareness of the Great Daffodil Appeal.</a:t>
            </a:r>
          </a:p>
          <a:p>
            <a:r>
              <a:rPr lang="en-US" sz="1200" b="0" i="0" kern="1200" dirty="0">
                <a:solidFill>
                  <a:schemeClr val="tx1"/>
                </a:solidFill>
                <a:effectLst/>
                <a:latin typeface="+mn-lt"/>
                <a:ea typeface="+mn-ea"/>
                <a:cs typeface="+mn-cs"/>
              </a:rPr>
              <a:t>Marie Curie could see they had a very loyal support base of women aged 40+, more than willing to lend their support but they were not sure how to make themselves useful. The challenge was to find a way to re-engage this core audience and help them understand what their support meant, and educate them how to get involved. They also wanted to build awareness of Marie Curie amongst a wider audience during the Great Daffodil Appeal, so that people knew what the yellow daffodil meant. This all needed to be achieved on a small budget of £550k.</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Marie Curie Cancer Care decided to use TV for the first time as a platform to create an informed and engaged community of supporters. They decided that TV would fit at the heart of the campaign because only TV could tell Marie Curie's story in a compelling, visual way that would engage the British public around what the charity stands for, and how they can help.</a:t>
            </a:r>
          </a:p>
          <a:p>
            <a:r>
              <a:rPr lang="en-US" sz="1200" b="0" i="0" kern="1200" dirty="0">
                <a:solidFill>
                  <a:schemeClr val="tx1"/>
                </a:solidFill>
                <a:effectLst/>
                <a:latin typeface="+mn-lt"/>
                <a:ea typeface="+mn-ea"/>
                <a:cs typeface="+mn-cs"/>
              </a:rPr>
              <a:t>The campaign was developed around the strapline ‘What does your daffodil mean to you?’ it was driven by a 30” TV advert and was built around the personal ‘stories’ behind Marie Curie. DLKW Lowe worked with one of Britain’s best-loved actresses, Alison Steadman, to share her own personal experience of the work of the Marie Curie nurses, in order to make the advert relevant to the audience and to create maximum engagement.</a:t>
            </a:r>
          </a:p>
          <a:p>
            <a:r>
              <a:rPr lang="en-US" sz="1200" b="0" i="0" kern="1200" dirty="0">
                <a:solidFill>
                  <a:schemeClr val="tx1"/>
                </a:solidFill>
                <a:effectLst/>
                <a:latin typeface="+mn-lt"/>
                <a:ea typeface="+mn-ea"/>
                <a:cs typeface="+mn-cs"/>
              </a:rPr>
              <a:t>Spots where identified that would resonate with the core audience and create the highest levels of engagement, with a launch spot during Dancing on Ice - seen by 8million people, 3.6million of who were women aged 40+. Event TV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and dramas with the most compelling storylines were hand-picked, in order to catch people when they were at their most emotionally engaged - caught up in the highs and lows of their </a:t>
            </a:r>
            <a:r>
              <a:rPr lang="en-US" sz="1200" b="0" i="0" kern="1200" dirty="0" err="1">
                <a:solidFill>
                  <a:schemeClr val="tx1"/>
                </a:solidFill>
                <a:effectLst/>
                <a:latin typeface="+mn-lt"/>
                <a:ea typeface="+mn-ea"/>
                <a:cs typeface="+mn-cs"/>
              </a:rPr>
              <a:t>favourite</a:t>
            </a:r>
            <a:r>
              <a:rPr lang="en-US" sz="1200" b="0" i="0" kern="1200" dirty="0">
                <a:solidFill>
                  <a:schemeClr val="tx1"/>
                </a:solidFill>
                <a:effectLst/>
                <a:latin typeface="+mn-lt"/>
                <a:ea typeface="+mn-ea"/>
                <a:cs typeface="+mn-cs"/>
              </a:rPr>
              <a:t> characters and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Through this clever phasing of TV Marie Curie were able to reach 8m people on the first day, 29m people in the first week and 40m people across the 3 weeks of the campaign. With a £550,000 budget getting the timings right was crucial to gaining this impact.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Using TV resulted in the most successful Great Daffodil Appeal that Marie Curie had ever known.</a:t>
            </a:r>
          </a:p>
          <a:p>
            <a:r>
              <a:rPr lang="en-US" sz="1200" b="0" i="0" kern="1200" dirty="0">
                <a:solidFill>
                  <a:schemeClr val="tx1"/>
                </a:solidFill>
                <a:effectLst/>
                <a:latin typeface="+mn-lt"/>
                <a:ea typeface="+mn-ea"/>
                <a:cs typeface="+mn-cs"/>
              </a:rPr>
              <a:t>21,539 people gave up an hour of their time to be a collector, raising a total of £1.9 million</a:t>
            </a:r>
          </a:p>
          <a:p>
            <a:r>
              <a:rPr lang="en-US" sz="1200" b="0" i="0" kern="1200" dirty="0">
                <a:solidFill>
                  <a:schemeClr val="tx1"/>
                </a:solidFill>
                <a:effectLst/>
                <a:latin typeface="+mn-lt"/>
                <a:ea typeface="+mn-ea"/>
                <a:cs typeface="+mn-cs"/>
              </a:rPr>
              <a:t>The Appeal managed to raise £5,771,695. This is the highest amount raised to date, almost £800,000 up from the previous year.</a:t>
            </a:r>
          </a:p>
          <a:p>
            <a:r>
              <a:rPr lang="en-US" sz="1200" b="0" i="0" kern="1200" dirty="0">
                <a:solidFill>
                  <a:schemeClr val="tx1"/>
                </a:solidFill>
                <a:effectLst/>
                <a:latin typeface="+mn-lt"/>
                <a:ea typeface="+mn-ea"/>
                <a:cs typeface="+mn-cs"/>
              </a:rPr>
              <a:t>Ad recall for Marie Curie increased by 293%</a:t>
            </a:r>
          </a:p>
          <a:p>
            <a:r>
              <a:rPr lang="en-US" sz="1200" b="0" i="0" kern="1200" dirty="0">
                <a:solidFill>
                  <a:schemeClr val="tx1"/>
                </a:solidFill>
                <a:effectLst/>
                <a:latin typeface="+mn-lt"/>
                <a:ea typeface="+mn-ea"/>
                <a:cs typeface="+mn-cs"/>
              </a:rPr>
              <a:t>TV was the strongest performer</a:t>
            </a:r>
          </a:p>
          <a:p>
            <a:endParaRPr lang="en-GB" dirty="0"/>
          </a:p>
          <a:p>
            <a:r>
              <a:rPr lang="en-GB" dirty="0"/>
              <a:t>To read the full case study and access the creative visit: </a:t>
            </a:r>
            <a:r>
              <a:rPr lang="en-GB" dirty="0">
                <a:hlinkClick r:id="rId3"/>
              </a:rPr>
              <a:t>https://www.thinkbox.tv/Case-studies/Marie-Curie</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57260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12/09/2019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12/09/2019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612B-E69F-4AB7-B216-E792CAAF745A}"/>
              </a:ext>
            </a:extLst>
          </p:cNvPr>
          <p:cNvSpPr>
            <a:spLocks noGrp="1"/>
          </p:cNvSpPr>
          <p:nvPr>
            <p:ph type="title"/>
          </p:nvPr>
        </p:nvSpPr>
        <p:spPr>
          <a:xfrm>
            <a:off x="377758" y="377400"/>
            <a:ext cx="5448300" cy="570145"/>
          </a:xfrm>
        </p:spPr>
        <p:txBody>
          <a:bodyPr/>
          <a:lstStyle/>
          <a:p>
            <a:r>
              <a:rPr lang="en-US" dirty="0">
                <a:solidFill>
                  <a:schemeClr val="accent6"/>
                </a:solidFill>
              </a:rPr>
              <a:t>Marie Curie’s first TV ad</a:t>
            </a:r>
            <a:endParaRPr lang="en-GB" dirty="0">
              <a:solidFill>
                <a:schemeClr val="accent6"/>
              </a:solidFill>
            </a:endParaRPr>
          </a:p>
        </p:txBody>
      </p:sp>
      <p:sp>
        <p:nvSpPr>
          <p:cNvPr id="3" name="Text Placeholder 2">
            <a:extLst>
              <a:ext uri="{FF2B5EF4-FFF2-40B4-BE49-F238E27FC236}">
                <a16:creationId xmlns:a16="http://schemas.microsoft.com/office/drawing/2014/main" id="{E428D829-DB4C-4620-A660-C594156D9FDD}"/>
              </a:ext>
            </a:extLst>
          </p:cNvPr>
          <p:cNvSpPr>
            <a:spLocks noGrp="1"/>
          </p:cNvSpPr>
          <p:nvPr>
            <p:ph type="body" sz="quarter" idx="13"/>
          </p:nvPr>
        </p:nvSpPr>
        <p:spPr>
          <a:xfrm>
            <a:off x="377758" y="1828800"/>
            <a:ext cx="4573065" cy="3984171"/>
          </a:xfrm>
        </p:spPr>
        <p:txBody>
          <a:bodyPr>
            <a:normAutofit/>
          </a:bodyPr>
          <a:lstStyle/>
          <a:p>
            <a:r>
              <a:rPr lang="en-GB" sz="1200" u="sng" dirty="0"/>
              <a:t>Challenge</a:t>
            </a:r>
          </a:p>
          <a:p>
            <a:pPr marL="285750" indent="-285750">
              <a:buFont typeface="Arial" panose="020B0604020202020204" pitchFamily="34" charset="0"/>
              <a:buChar char="•"/>
            </a:pPr>
            <a:r>
              <a:rPr lang="en-US" sz="1200" dirty="0"/>
              <a:t>Marie Curie needed to increase engagement around the charity and to reach out to the key audience of 40+ women  </a:t>
            </a:r>
            <a:endParaRPr lang="en-GB" sz="1200" u="sng" dirty="0"/>
          </a:p>
          <a:p>
            <a:r>
              <a:rPr lang="en-GB" sz="1200" u="sng" dirty="0"/>
              <a:t>Solution</a:t>
            </a:r>
          </a:p>
          <a:p>
            <a:pPr marL="285750" indent="-285750">
              <a:buFont typeface="Arial" panose="020B0604020202020204" pitchFamily="34" charset="0"/>
              <a:buChar char="•"/>
            </a:pPr>
            <a:r>
              <a:rPr lang="en-GB" sz="1200"/>
              <a:t>They used </a:t>
            </a:r>
            <a:r>
              <a:rPr lang="en-GB" sz="1200" dirty="0"/>
              <a:t>TV for the first time, to tell a compelling story and engage the audience emotionally</a:t>
            </a:r>
          </a:p>
          <a:p>
            <a:pPr marL="285750" indent="-285750">
              <a:buFont typeface="Arial" panose="020B0604020202020204" pitchFamily="34" charset="0"/>
              <a:buChar char="•"/>
            </a:pPr>
            <a:r>
              <a:rPr lang="en-GB" sz="1200" dirty="0"/>
              <a:t>Advertised during event tv programmes and dramas, to reach viewers when they were already emotionally engaged</a:t>
            </a:r>
          </a:p>
          <a:p>
            <a:r>
              <a:rPr lang="en-GB" sz="1200" u="sng" dirty="0"/>
              <a:t>Results</a:t>
            </a:r>
          </a:p>
          <a:p>
            <a:pPr marL="285750" indent="-285750">
              <a:buFont typeface="Arial" panose="020B0604020202020204" pitchFamily="34" charset="0"/>
              <a:buChar char="•"/>
            </a:pPr>
            <a:r>
              <a:rPr lang="en-US" sz="1200" dirty="0"/>
              <a:t>Appeal raised £5,771,695 - highest amount raised to date</a:t>
            </a:r>
          </a:p>
          <a:p>
            <a:pPr marL="285750" indent="-285750">
              <a:buFont typeface="Arial" panose="020B0604020202020204" pitchFamily="34" charset="0"/>
              <a:buChar char="•"/>
            </a:pPr>
            <a:r>
              <a:rPr lang="en-US" sz="1200" dirty="0"/>
              <a:t>21,539 people gave up an hour of their time to be a collector, raising a total of £1.9 million</a:t>
            </a:r>
          </a:p>
        </p:txBody>
      </p:sp>
      <p:pic>
        <p:nvPicPr>
          <p:cNvPr id="6" name="Picture Placeholder 5">
            <a:extLst>
              <a:ext uri="{FF2B5EF4-FFF2-40B4-BE49-F238E27FC236}">
                <a16:creationId xmlns:a16="http://schemas.microsoft.com/office/drawing/2014/main" id="{1ECE0470-3F79-448B-8380-2E7109977067}"/>
              </a:ext>
            </a:extLst>
          </p:cNvPr>
          <p:cNvPicPr>
            <a:picLocks noGrp="1" noChangeAspect="1"/>
          </p:cNvPicPr>
          <p:nvPr>
            <p:ph type="pic" sz="quarter" idx="14"/>
          </p:nvPr>
        </p:nvPicPr>
        <p:blipFill rotWithShape="1">
          <a:blip r:embed="rId3"/>
          <a:srcRect l="51030" t="15198" r="1479" b="16080"/>
          <a:stretch/>
        </p:blipFill>
        <p:spPr>
          <a:xfrm>
            <a:off x="5283707" y="1538750"/>
            <a:ext cx="6530535" cy="3780500"/>
          </a:xfrm>
          <a:prstGeom prst="rect">
            <a:avLst/>
          </a:prstGeom>
        </p:spPr>
      </p:pic>
      <p:pic>
        <p:nvPicPr>
          <p:cNvPr id="2050" name="Picture 2" descr="Image result for um london">
            <a:extLst>
              <a:ext uri="{FF2B5EF4-FFF2-40B4-BE49-F238E27FC236}">
                <a16:creationId xmlns:a16="http://schemas.microsoft.com/office/drawing/2014/main" id="{DC6760DD-5EE4-418A-8400-FEDDED991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1748" y="359943"/>
            <a:ext cx="665759" cy="665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rie curie logo">
            <a:extLst>
              <a:ext uri="{FF2B5EF4-FFF2-40B4-BE49-F238E27FC236}">
                <a16:creationId xmlns:a16="http://schemas.microsoft.com/office/drawing/2014/main" id="{4ABE0107-96A9-4C74-A313-8C7555E71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7245" y="275751"/>
            <a:ext cx="1536997" cy="86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5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93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Marie Curie’s first TV 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44</cp:revision>
  <dcterms:created xsi:type="dcterms:W3CDTF">2018-11-16T11:43:00Z</dcterms:created>
  <dcterms:modified xsi:type="dcterms:W3CDTF">2019-09-12T13:40:06Z</dcterms:modified>
</cp:coreProperties>
</file>